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88" r:id="rId2"/>
    <p:sldId id="294" r:id="rId3"/>
    <p:sldId id="296" r:id="rId4"/>
    <p:sldId id="298" r:id="rId5"/>
    <p:sldId id="300" r:id="rId6"/>
    <p:sldId id="302" r:id="rId7"/>
    <p:sldId id="304" r:id="rId8"/>
    <p:sldId id="306" r:id="rId9"/>
    <p:sldId id="308" r:id="rId10"/>
    <p:sldId id="310" r:id="rId11"/>
    <p:sldId id="312" r:id="rId12"/>
    <p:sldId id="314" r:id="rId13"/>
    <p:sldId id="316" r:id="rId14"/>
    <p:sldId id="318" r:id="rId15"/>
    <p:sldId id="320" r:id="rId16"/>
    <p:sldId id="290" r:id="rId17"/>
    <p:sldId id="292" r:id="rId1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376092"/>
    <a:srgbClr val="3333CC"/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165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589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6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383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126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52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863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718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4566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684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313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1465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18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052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8182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955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78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3" descr="Parte1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Rectângulo 4"/>
          <p:cNvSpPr/>
          <p:nvPr/>
        </p:nvSpPr>
        <p:spPr>
          <a:xfrm>
            <a:off x="539552" y="3284984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2.4.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00B050"/>
                </a:solidFill>
              </a:rPr>
              <a:t>Propriedades químicas de </a:t>
            </a:r>
          </a:p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B050"/>
                </a:solidFill>
              </a:rPr>
              <a:t>        substâncias elementares </a:t>
            </a:r>
          </a:p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B050"/>
                </a:solidFill>
              </a:rPr>
              <a:t>        de não metais  </a:t>
            </a:r>
            <a:endParaRPr lang="pt-PT" sz="4800" b="1" dirty="0">
              <a:solidFill>
                <a:srgbClr val="00B050"/>
              </a:solidFill>
            </a:endParaRPr>
          </a:p>
        </p:txBody>
      </p:sp>
      <p:sp>
        <p:nvSpPr>
          <p:cNvPr id="6" name="TextBox 4"/>
          <p:cNvSpPr>
            <a:spLocks noChangeArrowheads="1"/>
          </p:cNvSpPr>
          <p:nvPr/>
        </p:nvSpPr>
        <p:spPr bwMode="auto">
          <a:xfrm>
            <a:off x="8028385" y="6237312"/>
            <a:ext cx="746150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square"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M26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419872" y="908720"/>
            <a:ext cx="1924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Halogéneos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1556792"/>
            <a:ext cx="7632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/>
            <a:r>
              <a:rPr lang="pt-PT" sz="2000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elementos, flúor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F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cloro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Cl</a:t>
            </a:r>
            <a:r>
              <a:rPr lang="pt-PT" sz="2000" dirty="0" smtClean="0"/>
              <a:t>,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bromo</a:t>
            </a:r>
            <a:r>
              <a:rPr lang="pt-PT" sz="2000" dirty="0" smtClean="0"/>
              <a:t>,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Br</a:t>
            </a:r>
            <a:r>
              <a:rPr lang="pt-PT" sz="2000" dirty="0" smtClean="0"/>
              <a:t>, e </a:t>
            </a:r>
            <a:r>
              <a:rPr lang="pt-PT" sz="2000" b="1" dirty="0" smtClean="0">
                <a:solidFill>
                  <a:srgbClr val="00B050"/>
                </a:solidFill>
              </a:rPr>
              <a:t>iodo</a:t>
            </a:r>
            <a:r>
              <a:rPr lang="pt-PT" sz="2000" dirty="0" smtClean="0"/>
              <a:t>,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I</a:t>
            </a:r>
            <a:r>
              <a:rPr lang="pt-PT" sz="2000" dirty="0" smtClean="0"/>
              <a:t>,</a:t>
            </a:r>
            <a:r>
              <a:rPr lang="pt-PT" sz="2000" b="1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os quatro primeiros elementos do </a:t>
            </a:r>
            <a:r>
              <a:rPr lang="pt-PT" sz="2000" b="1" dirty="0" smtClean="0">
                <a:solidFill>
                  <a:srgbClr val="00B050"/>
                </a:solidFill>
              </a:rPr>
              <a:t>grupo 17, grupo dos halogéneos</a:t>
            </a:r>
            <a:r>
              <a:rPr lang="pt-PT" sz="2000" dirty="0" smtClean="0"/>
              <a:t>, da Tabela Periódica. </a:t>
            </a:r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827584" y="2564904"/>
            <a:ext cx="76404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/>
              <a:t> </a:t>
            </a:r>
            <a:r>
              <a:rPr lang="pt-PT" sz="2000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As </a:t>
            </a:r>
            <a:r>
              <a:rPr lang="pt-PT" sz="2000" b="1" dirty="0" smtClean="0">
                <a:solidFill>
                  <a:srgbClr val="00B050"/>
                </a:solidFill>
              </a:rPr>
              <a:t>substâncias elementares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correspondentes a estes elementos são </a:t>
            </a:r>
          </a:p>
          <a:p>
            <a:r>
              <a:rPr lang="pt-PT" sz="2000" dirty="0" smtClean="0"/>
              <a:t>   constituídas por </a:t>
            </a:r>
            <a:r>
              <a:rPr lang="pt-PT" sz="2000" b="1" dirty="0" smtClean="0">
                <a:solidFill>
                  <a:srgbClr val="00B050"/>
                </a:solidFill>
              </a:rPr>
              <a:t>moléculas diatómicas</a:t>
            </a:r>
            <a:r>
              <a:rPr lang="pt-PT" sz="2000" dirty="0" smtClean="0"/>
              <a:t>. Assim, as respetivas </a:t>
            </a:r>
            <a:r>
              <a:rPr lang="pt-PT" sz="2000" b="1" dirty="0" smtClean="0">
                <a:solidFill>
                  <a:srgbClr val="00B050"/>
                </a:solidFill>
              </a:rPr>
              <a:t>fórmulas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   químicas</a:t>
            </a:r>
            <a:r>
              <a:rPr lang="pt-PT" sz="2000" dirty="0" smtClean="0">
                <a:solidFill>
                  <a:srgbClr val="00B050"/>
                </a:solidFill>
              </a:rPr>
              <a:t>  </a:t>
            </a:r>
            <a:r>
              <a:rPr lang="pt-PT" sz="2000" dirty="0" smtClean="0"/>
              <a:t>são, </a:t>
            </a:r>
            <a:r>
              <a:rPr lang="pt-PT" sz="2000" b="1" dirty="0" smtClean="0">
                <a:solidFill>
                  <a:srgbClr val="00B050"/>
                </a:solidFill>
              </a:rPr>
              <a:t>F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</a:t>
            </a:r>
            <a:r>
              <a:rPr lang="pt-PT" sz="2000" dirty="0" smtClean="0"/>
              <a:t>,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Cl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Br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</a:t>
            </a:r>
            <a:r>
              <a:rPr lang="pt-PT" sz="2000" dirty="0" smtClean="0"/>
              <a:t> e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I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</a:t>
            </a:r>
            <a:r>
              <a:rPr lang="pt-PT" sz="2000" dirty="0" smtClean="0"/>
              <a:t>. </a:t>
            </a:r>
            <a:endParaRPr lang="pt-PT" sz="20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683568" y="3861048"/>
            <a:ext cx="259228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2000" dirty="0" smtClean="0"/>
              <a:t>A PTN,  o </a:t>
            </a:r>
            <a:r>
              <a:rPr lang="pt-PT" sz="2000" b="1" dirty="0" smtClean="0">
                <a:solidFill>
                  <a:srgbClr val="00B050"/>
                </a:solidFill>
              </a:rPr>
              <a:t>cloro</a:t>
            </a:r>
            <a:r>
              <a:rPr lang="pt-PT" sz="2000" dirty="0" smtClean="0"/>
              <a:t> é um </a:t>
            </a:r>
            <a:r>
              <a:rPr lang="pt-PT" sz="2000" b="1" dirty="0" smtClean="0">
                <a:solidFill>
                  <a:srgbClr val="00B050"/>
                </a:solidFill>
              </a:rPr>
              <a:t>gás amarelo-esverdeado</a:t>
            </a:r>
            <a:r>
              <a:rPr lang="pt-PT" sz="2000" dirty="0" smtClean="0"/>
              <a:t>, o </a:t>
            </a:r>
          </a:p>
          <a:p>
            <a:pPr algn="r"/>
            <a:r>
              <a:rPr lang="pt-PT" sz="2000" b="1" dirty="0" smtClean="0">
                <a:solidFill>
                  <a:srgbClr val="00B050"/>
                </a:solidFill>
              </a:rPr>
              <a:t>bromo</a:t>
            </a:r>
            <a:r>
              <a:rPr lang="pt-PT" sz="2000" dirty="0" smtClean="0"/>
              <a:t> é um </a:t>
            </a:r>
            <a:r>
              <a:rPr lang="pt-PT" sz="2000" b="1" dirty="0" smtClean="0">
                <a:solidFill>
                  <a:srgbClr val="00B050"/>
                </a:solidFill>
              </a:rPr>
              <a:t>líquido </a:t>
            </a:r>
          </a:p>
          <a:p>
            <a:pPr algn="r"/>
            <a:r>
              <a:rPr lang="pt-PT" sz="2000" b="1" dirty="0" smtClean="0">
                <a:solidFill>
                  <a:srgbClr val="00B050"/>
                </a:solidFill>
              </a:rPr>
              <a:t>vermelho-escuro </a:t>
            </a:r>
          </a:p>
          <a:p>
            <a:pPr algn="r"/>
            <a:r>
              <a:rPr lang="pt-PT" sz="2000" dirty="0" smtClean="0"/>
              <a:t>e o </a:t>
            </a:r>
            <a:r>
              <a:rPr lang="pt-PT" sz="2000" b="1" dirty="0" smtClean="0">
                <a:solidFill>
                  <a:srgbClr val="00B050"/>
                </a:solidFill>
              </a:rPr>
              <a:t>iodo </a:t>
            </a:r>
            <a:r>
              <a:rPr lang="pt-PT" sz="2000" dirty="0" smtClean="0"/>
              <a:t>é um </a:t>
            </a:r>
            <a:r>
              <a:rPr lang="pt-PT" sz="2000" b="1" dirty="0" smtClean="0">
                <a:solidFill>
                  <a:srgbClr val="00B050"/>
                </a:solidFill>
              </a:rPr>
              <a:t>sólido cinzento escuro</a:t>
            </a:r>
            <a:r>
              <a:rPr lang="pt-PT" sz="2000" dirty="0" smtClean="0"/>
              <a:t>.</a:t>
            </a:r>
          </a:p>
          <a:p>
            <a:r>
              <a:rPr lang="pt-PT" dirty="0" smtClean="0"/>
              <a:t> </a:t>
            </a:r>
          </a:p>
          <a:p>
            <a:endParaRPr lang="pt-PT" dirty="0"/>
          </a:p>
        </p:txBody>
      </p:sp>
      <p:pic>
        <p:nvPicPr>
          <p:cNvPr id="3" name="Picture 2" descr="F:\DPA9\PowerPoints\PowerPoints_Química\Imagens_PPT_Classificação_materiais\M26\20145768_cont_f06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4005064"/>
            <a:ext cx="1445807" cy="2016224"/>
          </a:xfrm>
          <a:prstGeom prst="rect">
            <a:avLst/>
          </a:prstGeom>
          <a:noFill/>
        </p:spPr>
      </p:pic>
      <p:pic>
        <p:nvPicPr>
          <p:cNvPr id="1027" name="Picture 3" descr="F:\DPA9\PowerPoints\PowerPoints_Química\Imagens_PPT_Classificação_materiais\M26\20145768_cont_f06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4005064"/>
            <a:ext cx="1394171" cy="1944216"/>
          </a:xfrm>
          <a:prstGeom prst="rect">
            <a:avLst/>
          </a:prstGeom>
          <a:noFill/>
        </p:spPr>
      </p:pic>
      <p:pic>
        <p:nvPicPr>
          <p:cNvPr id="1028" name="Picture 4" descr="F:\DPA9\PowerPoints\PowerPoints_Química\Imagens_PPT_Classificação_materiais\M26\20145768_cont_f06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3" y="4005064"/>
            <a:ext cx="1394171" cy="1944216"/>
          </a:xfrm>
          <a:prstGeom prst="rect">
            <a:avLst/>
          </a:prstGeom>
          <a:noFill/>
        </p:spPr>
      </p:pic>
      <p:sp>
        <p:nvSpPr>
          <p:cNvPr id="23" name="CaixaDeTexto 22"/>
          <p:cNvSpPr txBox="1"/>
          <p:nvPr/>
        </p:nvSpPr>
        <p:spPr>
          <a:xfrm>
            <a:off x="4067944" y="3645024"/>
            <a:ext cx="635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/>
              <a:t>Cloro</a:t>
            </a:r>
            <a:endParaRPr lang="pt-PT" sz="1600" b="1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5580112" y="3645024"/>
            <a:ext cx="759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/>
              <a:t>Bromo</a:t>
            </a:r>
            <a:endParaRPr lang="pt-PT" sz="1600" b="1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7380312" y="3645024"/>
            <a:ext cx="570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/>
              <a:t>Iodo</a:t>
            </a:r>
            <a:endParaRPr lang="pt-PT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M26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683568" y="1268760"/>
            <a:ext cx="7367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Algumas propriedades químicas dos halogéneos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827584" y="1988840"/>
            <a:ext cx="74340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/>
              <a:t> </a:t>
            </a:r>
            <a:r>
              <a:rPr lang="pt-PT" sz="2000" dirty="0" smtClean="0"/>
              <a:t>As </a:t>
            </a:r>
            <a:r>
              <a:rPr lang="pt-PT" sz="2000" b="1" dirty="0" smtClean="0">
                <a:solidFill>
                  <a:srgbClr val="00B050"/>
                </a:solidFill>
              </a:rPr>
              <a:t>substâncias elementares</a:t>
            </a:r>
            <a:r>
              <a:rPr lang="pt-PT" sz="2000" dirty="0" smtClean="0">
                <a:solidFill>
                  <a:srgbClr val="00B050"/>
                </a:solidFill>
              </a:rPr>
              <a:t>  </a:t>
            </a:r>
            <a:r>
              <a:rPr lang="pt-PT" sz="2000" b="1" dirty="0" smtClean="0">
                <a:solidFill>
                  <a:srgbClr val="00B050"/>
                </a:solidFill>
              </a:rPr>
              <a:t>cloro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bromo</a:t>
            </a:r>
            <a:r>
              <a:rPr lang="pt-PT" sz="2000" dirty="0" smtClean="0"/>
              <a:t> e </a:t>
            </a:r>
            <a:r>
              <a:rPr lang="pt-PT" sz="2000" b="1" dirty="0" smtClean="0">
                <a:solidFill>
                  <a:srgbClr val="00B050"/>
                </a:solidFill>
              </a:rPr>
              <a:t>iodo</a:t>
            </a:r>
            <a:r>
              <a:rPr lang="pt-PT" sz="2000" dirty="0" smtClean="0"/>
              <a:t>, têm </a:t>
            </a:r>
            <a:r>
              <a:rPr lang="pt-PT" sz="2000" b="1" dirty="0" smtClean="0">
                <a:solidFill>
                  <a:srgbClr val="00B050"/>
                </a:solidFill>
              </a:rPr>
              <a:t>propriedades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químicas semelhantes</a:t>
            </a:r>
            <a:r>
              <a:rPr lang="pt-PT" sz="2000" dirty="0" smtClean="0"/>
              <a:t>. </a:t>
            </a:r>
            <a:endParaRPr lang="pt-PT" sz="2000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827584" y="2852936"/>
            <a:ext cx="19442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Por exemplo</a:t>
            </a:r>
            <a:r>
              <a:rPr lang="pt-PT" sz="2000" b="1" dirty="0" smtClean="0"/>
              <a:t>:</a:t>
            </a:r>
            <a:endParaRPr lang="pt-PT" sz="2000" dirty="0" smtClean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pic>
        <p:nvPicPr>
          <p:cNvPr id="1026" name="Picture 2" descr="F:\DPA9\PowerPoints\PowerPoints_Química\Imagens_PPT_Classificação_materiais\M26\20145768_cont_f064.png"/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7" y="2420888"/>
            <a:ext cx="2478425" cy="3744416"/>
          </a:xfrm>
          <a:prstGeom prst="rect">
            <a:avLst/>
          </a:prstGeom>
          <a:noFill/>
        </p:spPr>
      </p:pic>
      <p:sp>
        <p:nvSpPr>
          <p:cNvPr id="29" name="CaixaDeTexto 28"/>
          <p:cNvSpPr txBox="1"/>
          <p:nvPr/>
        </p:nvSpPr>
        <p:spPr>
          <a:xfrm>
            <a:off x="1811396" y="3212976"/>
            <a:ext cx="293586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3038" indent="-173038" algn="r"/>
            <a:r>
              <a:rPr lang="pt-PT" sz="2000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halogéneos</a:t>
            </a:r>
            <a:r>
              <a:rPr lang="pt-PT" sz="2000" dirty="0" smtClean="0"/>
              <a:t> são </a:t>
            </a:r>
            <a:r>
              <a:rPr lang="pt-PT" sz="2000" b="1" dirty="0" smtClean="0">
                <a:solidFill>
                  <a:srgbClr val="00B050"/>
                </a:solidFill>
              </a:rPr>
              <a:t>mais </a:t>
            </a:r>
          </a:p>
          <a:p>
            <a:pPr marL="173038" indent="-173038" algn="r"/>
            <a:r>
              <a:rPr lang="pt-PT" sz="2000" b="1" dirty="0" smtClean="0">
                <a:solidFill>
                  <a:srgbClr val="00B050"/>
                </a:solidFill>
              </a:rPr>
              <a:t>solúveis</a:t>
            </a:r>
            <a:r>
              <a:rPr lang="pt-PT" sz="2000" dirty="0" smtClean="0">
                <a:solidFill>
                  <a:srgbClr val="00B050"/>
                </a:solidFill>
              </a:rPr>
              <a:t>  </a:t>
            </a:r>
            <a:r>
              <a:rPr lang="pt-PT" sz="2000" b="1" dirty="0" smtClean="0">
                <a:solidFill>
                  <a:srgbClr val="00B050"/>
                </a:solidFill>
              </a:rPr>
              <a:t>em  </a:t>
            </a:r>
          </a:p>
          <a:p>
            <a:pPr marL="173038" indent="-173038" algn="r"/>
            <a:r>
              <a:rPr lang="pt-PT" sz="2000" b="1" dirty="0" smtClean="0">
                <a:solidFill>
                  <a:srgbClr val="00B050"/>
                </a:solidFill>
              </a:rPr>
              <a:t>solventes orgânicos</a:t>
            </a:r>
            <a:r>
              <a:rPr lang="pt-PT" sz="2000" dirty="0" smtClean="0">
                <a:solidFill>
                  <a:srgbClr val="00B050"/>
                </a:solidFill>
              </a:rPr>
              <a:t>, </a:t>
            </a:r>
          </a:p>
          <a:p>
            <a:pPr marL="173038" indent="-173038" algn="r"/>
            <a:r>
              <a:rPr lang="pt-PT" sz="2000" dirty="0" smtClean="0"/>
              <a:t>como o </a:t>
            </a:r>
          </a:p>
          <a:p>
            <a:pPr marL="173038" indent="-173038" algn="r"/>
            <a:r>
              <a:rPr lang="pt-PT" sz="2000" b="1" dirty="0" smtClean="0">
                <a:solidFill>
                  <a:srgbClr val="00B050"/>
                </a:solidFill>
              </a:rPr>
              <a:t>éter </a:t>
            </a:r>
            <a:r>
              <a:rPr lang="pt-PT" sz="2000" b="1" dirty="0" err="1" smtClean="0">
                <a:solidFill>
                  <a:srgbClr val="00B050"/>
                </a:solidFill>
              </a:rPr>
              <a:t>dietílico</a:t>
            </a:r>
            <a:r>
              <a:rPr lang="pt-PT" sz="2000" dirty="0" smtClean="0"/>
              <a:t>, </a:t>
            </a:r>
          </a:p>
          <a:p>
            <a:pPr marL="173038" indent="-173038" algn="r"/>
            <a:r>
              <a:rPr lang="pt-PT" sz="2000" b="1" dirty="0" smtClean="0">
                <a:solidFill>
                  <a:srgbClr val="00B050"/>
                </a:solidFill>
              </a:rPr>
              <a:t>do que em água</a:t>
            </a:r>
            <a:r>
              <a:rPr lang="pt-PT" sz="2000" dirty="0" smtClean="0"/>
              <a:t>. </a:t>
            </a:r>
            <a:endParaRPr lang="pt-PT" sz="2000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O iodo é mais solúvel em éter </a:t>
            </a:r>
            <a:r>
              <a:rPr lang="pt-PT" sz="1600" dirty="0" err="1" smtClean="0"/>
              <a:t>dietílico</a:t>
            </a:r>
            <a:r>
              <a:rPr lang="pt-PT" sz="1600" dirty="0" smtClean="0"/>
              <a:t> do que em água.</a:t>
            </a:r>
          </a:p>
          <a:p>
            <a:r>
              <a:rPr lang="pt-PT" dirty="0" smtClean="0"/>
              <a:t> </a:t>
            </a:r>
            <a:endParaRPr lang="pt-PT" dirty="0"/>
          </a:p>
        </p:txBody>
      </p:sp>
      <p:cxnSp>
        <p:nvCxnSpPr>
          <p:cNvPr id="34" name="Conexão recta unidireccional 33"/>
          <p:cNvCxnSpPr/>
          <p:nvPr/>
        </p:nvCxnSpPr>
        <p:spPr>
          <a:xfrm flipV="1">
            <a:off x="4788024" y="5013176"/>
            <a:ext cx="1080120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xão recta unidireccional 37"/>
          <p:cNvCxnSpPr/>
          <p:nvPr/>
        </p:nvCxnSpPr>
        <p:spPr>
          <a:xfrm flipV="1">
            <a:off x="4499992" y="4941168"/>
            <a:ext cx="1872208" cy="8640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M26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683568" y="1268760"/>
            <a:ext cx="7367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Algumas propriedades químicas dos halogéneos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29" name="CaixaDeTexto 28"/>
          <p:cNvSpPr txBox="1"/>
          <p:nvPr/>
        </p:nvSpPr>
        <p:spPr>
          <a:xfrm>
            <a:off x="755576" y="1988840"/>
            <a:ext cx="77048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/>
            <a:r>
              <a:rPr lang="pt-PT" sz="2000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halogéneos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reagem com os metais alcalinos e alcalinoterrosos</a:t>
            </a:r>
            <a:r>
              <a:rPr lang="pt-PT" sz="2000" dirty="0" smtClean="0">
                <a:solidFill>
                  <a:srgbClr val="00B050"/>
                </a:solidFill>
              </a:rPr>
              <a:t>, </a:t>
            </a:r>
            <a:r>
              <a:rPr lang="pt-PT" sz="2000" dirty="0" smtClean="0"/>
              <a:t>dando origem a compostos iónicos designados por </a:t>
            </a:r>
            <a:r>
              <a:rPr lang="pt-PT" sz="2000" b="1" dirty="0" smtClean="0">
                <a:solidFill>
                  <a:srgbClr val="00B050"/>
                </a:solidFill>
              </a:rPr>
              <a:t>halogenetos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de metais alcalinos e alcalinoterrosos</a:t>
            </a:r>
            <a:r>
              <a:rPr lang="pt-PT" sz="2000" dirty="0" smtClean="0"/>
              <a:t>, que são constituídos por um halogéneo e um metal.</a:t>
            </a:r>
            <a:endParaRPr lang="pt-PT" sz="2000" dirty="0"/>
          </a:p>
        </p:txBody>
      </p:sp>
      <p:pic>
        <p:nvPicPr>
          <p:cNvPr id="2050" name="Picture 2" descr="F:\DPA9\PowerPoints\PowerPoints_Química\Imagens_PPT_Classificação_materiais\M26\20145768_cont_tab_a_pag6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573016"/>
            <a:ext cx="4567671" cy="2088232"/>
          </a:xfrm>
          <a:prstGeom prst="rect">
            <a:avLst/>
          </a:prstGeom>
          <a:noFill/>
        </p:spPr>
      </p:pic>
      <p:pic>
        <p:nvPicPr>
          <p:cNvPr id="2051" name="Picture 3" descr="F:\DPA9\PowerPoints\PowerPoints_Química\Imagens_PPT_Classificação_materiais\M26\20145768_cont_tab_b_pag69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573016"/>
            <a:ext cx="3888432" cy="20900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M26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683568" y="1268760"/>
            <a:ext cx="7367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Algumas propriedades químicas dos halogéneos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29" name="CaixaDeTexto 28"/>
          <p:cNvSpPr txBox="1"/>
          <p:nvPr/>
        </p:nvSpPr>
        <p:spPr>
          <a:xfrm>
            <a:off x="755576" y="2204864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/>
            <a:r>
              <a:rPr lang="pt-PT" sz="2000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Exemplos de </a:t>
            </a:r>
            <a:r>
              <a:rPr lang="pt-PT" sz="2000" b="1" dirty="0" smtClean="0">
                <a:solidFill>
                  <a:srgbClr val="00B050"/>
                </a:solidFill>
              </a:rPr>
              <a:t>equações químicas </a:t>
            </a:r>
            <a:r>
              <a:rPr lang="pt-PT" sz="2000" dirty="0" smtClean="0"/>
              <a:t>que traduzem reações químicas </a:t>
            </a:r>
          </a:p>
          <a:p>
            <a:pPr marL="173038" indent="-173038"/>
            <a:r>
              <a:rPr lang="pt-PT" sz="2000" dirty="0" smtClean="0"/>
              <a:t>   de um </a:t>
            </a:r>
            <a:r>
              <a:rPr lang="pt-PT" sz="2000" b="1" dirty="0" smtClean="0">
                <a:solidFill>
                  <a:srgbClr val="00B050"/>
                </a:solidFill>
              </a:rPr>
              <a:t>halogéneo com o sódio </a:t>
            </a:r>
            <a:r>
              <a:rPr lang="pt-PT" sz="2000" dirty="0" smtClean="0"/>
              <a:t>(metal alcalino):</a:t>
            </a:r>
            <a:endParaRPr lang="pt-PT" sz="20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763688" y="3284984"/>
            <a:ext cx="547260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/>
              <a:t>Cl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(g)   +   2 Na(s)   —&gt;   2 NaCl(s) </a:t>
            </a:r>
            <a:endParaRPr lang="pt-PT" sz="2000" dirty="0" smtClean="0"/>
          </a:p>
          <a:p>
            <a:r>
              <a:rPr lang="pt-PT" sz="2000" dirty="0" smtClean="0"/>
              <a:t>	</a:t>
            </a:r>
            <a:r>
              <a:rPr lang="pt-PT" sz="2000" dirty="0" smtClean="0">
                <a:solidFill>
                  <a:srgbClr val="00B050"/>
                </a:solidFill>
              </a:rPr>
              <a:t>                        </a:t>
            </a:r>
            <a:r>
              <a:rPr lang="pt-PT" sz="2000" b="1" dirty="0" smtClean="0">
                <a:solidFill>
                  <a:srgbClr val="00B050"/>
                </a:solidFill>
              </a:rPr>
              <a:t>Cloreto de sódio</a:t>
            </a:r>
            <a:endParaRPr lang="pt-PT" sz="2000" dirty="0" smtClean="0">
              <a:solidFill>
                <a:srgbClr val="00B050"/>
              </a:solidFill>
            </a:endParaRPr>
          </a:p>
          <a:p>
            <a:r>
              <a:rPr lang="pt-PT" sz="2000" b="1" dirty="0" smtClean="0"/>
              <a:t>Br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(g)   +   2 Na(s)   —&gt;   2 </a:t>
            </a:r>
            <a:r>
              <a:rPr lang="pt-PT" sz="2000" b="1" dirty="0" err="1" smtClean="0"/>
              <a:t>NaBr</a:t>
            </a:r>
            <a:r>
              <a:rPr lang="pt-PT" sz="2000" b="1" dirty="0" smtClean="0"/>
              <a:t>(s)</a:t>
            </a:r>
            <a:endParaRPr lang="pt-PT" sz="2000" dirty="0" smtClean="0"/>
          </a:p>
          <a:p>
            <a:r>
              <a:rPr lang="pt-PT" sz="2000" b="1" dirty="0" smtClean="0"/>
              <a:t>		</a:t>
            </a:r>
            <a:r>
              <a:rPr lang="pt-PT" sz="2000" b="1" dirty="0" smtClean="0">
                <a:solidFill>
                  <a:srgbClr val="00B050"/>
                </a:solidFill>
              </a:rPr>
              <a:t>         Brometo de sódio</a:t>
            </a:r>
            <a:endParaRPr lang="pt-PT" sz="2000" dirty="0" smtClean="0">
              <a:solidFill>
                <a:srgbClr val="00B050"/>
              </a:solidFill>
            </a:endParaRPr>
          </a:p>
          <a:p>
            <a:r>
              <a:rPr lang="pt-PT" sz="2000" b="1" dirty="0" smtClean="0"/>
              <a:t>I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(g)   +   2 Na(s)   —&gt;   2 </a:t>
            </a:r>
            <a:r>
              <a:rPr lang="pt-PT" sz="2000" b="1" dirty="0" err="1" smtClean="0"/>
              <a:t>NaI</a:t>
            </a:r>
            <a:r>
              <a:rPr lang="pt-PT" sz="2000" b="1" dirty="0" smtClean="0"/>
              <a:t>(s)</a:t>
            </a:r>
            <a:endParaRPr lang="pt-PT" sz="2000" dirty="0" smtClean="0"/>
          </a:p>
          <a:p>
            <a:pPr>
              <a:tabLst>
                <a:tab pos="1970088" algn="l"/>
                <a:tab pos="2065338" algn="l"/>
                <a:tab pos="2333625" algn="l"/>
              </a:tabLst>
            </a:pPr>
            <a:r>
              <a:rPr lang="pt-PT" sz="2000" b="1" dirty="0" smtClean="0"/>
              <a:t>		</a:t>
            </a:r>
            <a:r>
              <a:rPr lang="pt-PT" sz="2000" b="1" dirty="0" smtClean="0">
                <a:solidFill>
                  <a:srgbClr val="00B050"/>
                </a:solidFill>
              </a:rPr>
              <a:t>    Iodeto de sódio</a:t>
            </a:r>
            <a:endParaRPr lang="pt-PT" sz="2000" dirty="0" smtClean="0">
              <a:solidFill>
                <a:srgbClr val="00B050"/>
              </a:solidFill>
            </a:endParaRPr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M26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683568" y="1268760"/>
            <a:ext cx="7367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Algumas propriedades químicas dos halogéneos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29" name="CaixaDeTexto 28"/>
          <p:cNvSpPr txBox="1"/>
          <p:nvPr/>
        </p:nvSpPr>
        <p:spPr>
          <a:xfrm>
            <a:off x="755576" y="2204864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/>
            <a:r>
              <a:rPr lang="pt-PT" sz="2000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Exemplos de </a:t>
            </a:r>
            <a:r>
              <a:rPr lang="pt-PT" sz="2000" b="1" dirty="0" smtClean="0">
                <a:solidFill>
                  <a:srgbClr val="00B050"/>
                </a:solidFill>
              </a:rPr>
              <a:t>equações químicas </a:t>
            </a:r>
            <a:r>
              <a:rPr lang="pt-PT" sz="2000" dirty="0" smtClean="0"/>
              <a:t>que traduzem reações químicas </a:t>
            </a:r>
          </a:p>
          <a:p>
            <a:pPr marL="173038" indent="-173038"/>
            <a:r>
              <a:rPr lang="pt-PT" sz="2000" dirty="0" smtClean="0"/>
              <a:t>   de um </a:t>
            </a:r>
            <a:r>
              <a:rPr lang="pt-PT" sz="2000" b="1" dirty="0" smtClean="0">
                <a:solidFill>
                  <a:srgbClr val="00B050"/>
                </a:solidFill>
              </a:rPr>
              <a:t>halogéneo com o magnésio </a:t>
            </a:r>
            <a:r>
              <a:rPr lang="pt-PT" sz="2000" dirty="0" smtClean="0"/>
              <a:t>(metal alcalinoterroso):</a:t>
            </a:r>
            <a:endParaRPr lang="pt-PT" sz="20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763688" y="3284984"/>
            <a:ext cx="547260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Cl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(g)   +   Mg(s)   —&gt;   MgCl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(s)</a:t>
            </a:r>
            <a:endParaRPr lang="pt-PT" sz="2000" dirty="0" smtClean="0"/>
          </a:p>
          <a:p>
            <a:r>
              <a:rPr lang="en-US" sz="2000" b="1" dirty="0" smtClean="0"/>
              <a:t>		    </a:t>
            </a:r>
            <a:r>
              <a:rPr lang="pt-PT" sz="2000" b="1" dirty="0" smtClean="0">
                <a:solidFill>
                  <a:srgbClr val="00B050"/>
                </a:solidFill>
              </a:rPr>
              <a:t>Cloreto de magnésio</a:t>
            </a:r>
            <a:endParaRPr lang="pt-PT" sz="2000" dirty="0" smtClean="0">
              <a:solidFill>
                <a:srgbClr val="00B050"/>
              </a:solidFill>
            </a:endParaRPr>
          </a:p>
          <a:p>
            <a:r>
              <a:rPr lang="en-US" sz="2000" b="1" dirty="0" smtClean="0"/>
              <a:t>Br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(g)   +   Mg(s)   —&gt;   MgBr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(s)</a:t>
            </a:r>
            <a:endParaRPr lang="pt-PT" sz="2000" dirty="0" smtClean="0"/>
          </a:p>
          <a:p>
            <a:r>
              <a:rPr lang="pt-PT" sz="2000" dirty="0" smtClean="0"/>
              <a:t>	</a:t>
            </a:r>
            <a:r>
              <a:rPr lang="pt-PT" sz="2000" b="1" dirty="0" smtClean="0"/>
              <a:t>	</a:t>
            </a:r>
            <a:r>
              <a:rPr lang="pt-PT" sz="2000" b="1" dirty="0" smtClean="0">
                <a:solidFill>
                  <a:srgbClr val="00B050"/>
                </a:solidFill>
              </a:rPr>
              <a:t>    Brometo de magnésio</a:t>
            </a:r>
            <a:endParaRPr lang="pt-PT" sz="2000" dirty="0" smtClean="0">
              <a:solidFill>
                <a:srgbClr val="00B050"/>
              </a:solidFill>
            </a:endParaRPr>
          </a:p>
          <a:p>
            <a:r>
              <a:rPr lang="pt-PT" sz="2000" b="1" dirty="0" smtClean="0"/>
              <a:t>I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(g)   +   Mg(s)   —&gt;   MgI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(s)</a:t>
            </a:r>
            <a:endParaRPr lang="pt-PT" sz="2000" dirty="0" smtClean="0"/>
          </a:p>
          <a:p>
            <a:r>
              <a:rPr lang="pt-PT" sz="2000" b="1" dirty="0" smtClean="0"/>
              <a:t>		</a:t>
            </a:r>
            <a:r>
              <a:rPr lang="pt-PT" sz="2000" b="1" dirty="0" smtClean="0">
                <a:solidFill>
                  <a:srgbClr val="00B050"/>
                </a:solidFill>
              </a:rPr>
              <a:t>    Iodeto de magnésio</a:t>
            </a:r>
            <a:endParaRPr lang="pt-PT" sz="2000" dirty="0" smtClean="0">
              <a:solidFill>
                <a:srgbClr val="00B050"/>
              </a:solidFill>
            </a:endParaRPr>
          </a:p>
          <a:p>
            <a:pPr>
              <a:tabLst>
                <a:tab pos="1970088" algn="l"/>
                <a:tab pos="2065338" algn="l"/>
                <a:tab pos="2333625" algn="l"/>
              </a:tabLst>
            </a:pPr>
            <a:endParaRPr lang="pt-PT" dirty="0" smtClean="0">
              <a:solidFill>
                <a:srgbClr val="00B050"/>
              </a:solidFill>
            </a:endParaRPr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M26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253591" y="1124744"/>
            <a:ext cx="47728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Reatividade dos halogéneos 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1043608" y="1700808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          A reatividade dos halogéneos diminui ao longo do grupo.  </a:t>
            </a:r>
            <a:endParaRPr lang="pt-PT" sz="2000" dirty="0">
              <a:solidFill>
                <a:srgbClr val="00B050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043608" y="27809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220072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21" name="CaixaDeTexto 20"/>
          <p:cNvSpPr txBox="1"/>
          <p:nvPr/>
        </p:nvSpPr>
        <p:spPr>
          <a:xfrm>
            <a:off x="4283968" y="2492896"/>
            <a:ext cx="410445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Embora o </a:t>
            </a:r>
            <a:r>
              <a:rPr lang="pt-PT" sz="2000" b="1" dirty="0" smtClean="0">
                <a:solidFill>
                  <a:srgbClr val="00B050"/>
                </a:solidFill>
              </a:rPr>
              <a:t>cloro</a:t>
            </a:r>
            <a:r>
              <a:rPr lang="pt-PT" sz="2000" dirty="0" smtClean="0"/>
              <a:t>, o </a:t>
            </a:r>
            <a:r>
              <a:rPr lang="pt-PT" sz="2000" b="1" dirty="0" smtClean="0">
                <a:solidFill>
                  <a:srgbClr val="00B050"/>
                </a:solidFill>
              </a:rPr>
              <a:t>bromo</a:t>
            </a:r>
            <a:r>
              <a:rPr lang="pt-PT" sz="2000" dirty="0" smtClean="0"/>
              <a:t> e o </a:t>
            </a:r>
            <a:r>
              <a:rPr lang="pt-PT" sz="2000" b="1" dirty="0" smtClean="0">
                <a:solidFill>
                  <a:srgbClr val="00B050"/>
                </a:solidFill>
              </a:rPr>
              <a:t>iodo</a:t>
            </a:r>
            <a:r>
              <a:rPr lang="pt-PT" sz="2000" dirty="0" smtClean="0"/>
              <a:t>, apresentem </a:t>
            </a:r>
            <a:r>
              <a:rPr lang="pt-PT" sz="2000" b="1" dirty="0" smtClean="0">
                <a:solidFill>
                  <a:srgbClr val="00B050"/>
                </a:solidFill>
              </a:rPr>
              <a:t>propriedades </a:t>
            </a:r>
          </a:p>
          <a:p>
            <a:pPr marL="173038" indent="-173038"/>
            <a:r>
              <a:rPr lang="pt-PT" sz="2000" b="1" dirty="0" smtClean="0">
                <a:solidFill>
                  <a:srgbClr val="00B050"/>
                </a:solidFill>
              </a:rPr>
              <a:t>   químicas semelhantes</a:t>
            </a:r>
            <a:r>
              <a:rPr lang="pt-PT" sz="2000" dirty="0" smtClean="0"/>
              <a:t>, observa-se que o </a:t>
            </a:r>
            <a:r>
              <a:rPr lang="pt-PT" sz="2000" b="1" dirty="0" smtClean="0">
                <a:solidFill>
                  <a:srgbClr val="00B050"/>
                </a:solidFill>
              </a:rPr>
              <a:t>cloro</a:t>
            </a:r>
            <a:r>
              <a:rPr lang="pt-PT" sz="2000" dirty="0" smtClean="0"/>
              <a:t> é </a:t>
            </a:r>
            <a:r>
              <a:rPr lang="pt-PT" sz="2000" b="1" dirty="0" smtClean="0">
                <a:solidFill>
                  <a:srgbClr val="00B050"/>
                </a:solidFill>
              </a:rPr>
              <a:t>mais reativo do que o iodo</a:t>
            </a:r>
            <a:r>
              <a:rPr lang="pt-PT" sz="2000" dirty="0" smtClean="0"/>
              <a:t>.</a:t>
            </a:r>
          </a:p>
          <a:p>
            <a:pPr marL="177800" indent="-177800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À medida que descemos no grupo, isto é, </a:t>
            </a:r>
            <a:r>
              <a:rPr lang="pt-PT" sz="2000" b="1" dirty="0" smtClean="0">
                <a:solidFill>
                  <a:srgbClr val="00B050"/>
                </a:solidFill>
              </a:rPr>
              <a:t>à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medida que o número atómico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do respetivo elemento </a:t>
            </a:r>
            <a:r>
              <a:rPr lang="pt-PT" sz="2000" b="1" dirty="0" smtClean="0">
                <a:solidFill>
                  <a:srgbClr val="00B050"/>
                </a:solidFill>
              </a:rPr>
              <a:t>aumenta</a:t>
            </a:r>
            <a:r>
              <a:rPr lang="pt-PT" sz="2000" dirty="0" smtClean="0"/>
              <a:t> ao longo do grupo da Tabela Periódica, </a:t>
            </a:r>
            <a:r>
              <a:rPr lang="pt-PT" sz="2000" b="1" dirty="0" smtClean="0">
                <a:solidFill>
                  <a:srgbClr val="00B050"/>
                </a:solidFill>
              </a:rPr>
              <a:t>os halogéneos tornam-se menos reativos</a:t>
            </a:r>
            <a:r>
              <a:rPr lang="pt-PT" sz="2000" dirty="0" smtClean="0"/>
              <a:t>.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endParaRPr lang="pt-PT" sz="2000" dirty="0">
              <a:solidFill>
                <a:srgbClr val="00B050"/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4572000" y="28529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7020272" y="36450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pic>
        <p:nvPicPr>
          <p:cNvPr id="28675" name="Picture 3" descr="F:\DPA9\PowerPoints\PowerPoints_Química\Imagens_PPT_Classificação_materiais\M26\20145768_cont_dd05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2276872"/>
            <a:ext cx="2304256" cy="3825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M26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195736" y="1196752"/>
            <a:ext cx="45949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Reatividade dos halogéneos 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1331640" y="1772816"/>
            <a:ext cx="6696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 A reatividade dos halogéneos diminui ao longo do grupo.  </a:t>
            </a:r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043608" y="27809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220072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19" name="CaixaDeTexto 18"/>
          <p:cNvSpPr txBox="1"/>
          <p:nvPr/>
        </p:nvSpPr>
        <p:spPr>
          <a:xfrm>
            <a:off x="4572000" y="28529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971600" y="30689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21" name="CaixaDeTexto 20"/>
          <p:cNvSpPr txBox="1"/>
          <p:nvPr/>
        </p:nvSpPr>
        <p:spPr>
          <a:xfrm>
            <a:off x="899592" y="4797152"/>
            <a:ext cx="7776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átomos destes elementos </a:t>
            </a:r>
            <a:r>
              <a:rPr lang="pt-PT" sz="2000" dirty="0" smtClean="0"/>
              <a:t>têm  todos</a:t>
            </a:r>
            <a:r>
              <a:rPr lang="pt-PT" sz="2000" b="1" dirty="0" smtClean="0">
                <a:solidFill>
                  <a:srgbClr val="00B050"/>
                </a:solidFill>
              </a:rPr>
              <a:t> sete eletrões de valência</a:t>
            </a:r>
            <a:r>
              <a:rPr lang="pt-PT" sz="2000" dirty="0" smtClean="0"/>
              <a:t>. Isso faz com que tenham grande tendência a captarem um eletrão, transformando-se em </a:t>
            </a:r>
            <a:r>
              <a:rPr lang="pt-PT" sz="2000" b="1" dirty="0" smtClean="0">
                <a:solidFill>
                  <a:srgbClr val="00B050"/>
                </a:solidFill>
              </a:rPr>
              <a:t>aniões mononegativos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estáveis</a:t>
            </a:r>
            <a:r>
              <a:rPr lang="pt-PT" sz="2000" dirty="0" smtClean="0"/>
              <a:t>, cuja </a:t>
            </a:r>
            <a:r>
              <a:rPr lang="pt-PT" sz="2000" b="1" dirty="0" smtClean="0">
                <a:solidFill>
                  <a:srgbClr val="00B050"/>
                </a:solidFill>
              </a:rPr>
              <a:t>distribuição eletrónica  </a:t>
            </a:r>
            <a:r>
              <a:rPr lang="pt-PT" sz="2000" dirty="0" smtClean="0"/>
              <a:t>é </a:t>
            </a:r>
            <a:r>
              <a:rPr lang="pt-PT" sz="2000" b="1" dirty="0" smtClean="0">
                <a:solidFill>
                  <a:srgbClr val="00B050"/>
                </a:solidFill>
              </a:rPr>
              <a:t>semelhante</a:t>
            </a:r>
            <a:r>
              <a:rPr lang="pt-PT" sz="2000" dirty="0" smtClean="0"/>
              <a:t> à do </a:t>
            </a:r>
            <a:r>
              <a:rPr lang="pt-PT" sz="2000" b="1" dirty="0" smtClean="0">
                <a:solidFill>
                  <a:srgbClr val="00B050"/>
                </a:solidFill>
              </a:rPr>
              <a:t>gás nobre mais próximo</a:t>
            </a:r>
            <a:r>
              <a:rPr lang="pt-PT" sz="2000" dirty="0" smtClean="0"/>
              <a:t>. </a:t>
            </a:r>
            <a:endParaRPr lang="pt-PT" dirty="0"/>
          </a:p>
        </p:txBody>
      </p:sp>
      <p:pic>
        <p:nvPicPr>
          <p:cNvPr id="29698" name="Picture 2" descr="F:\DPA9\PowerPoints\PowerPoints_Química\Imagens_PPT_Classificação_materiais\M26\20145768_cont_tab18_pag7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348880"/>
            <a:ext cx="8051139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M26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347864" y="1268760"/>
            <a:ext cx="21651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Gases nobres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2060848"/>
            <a:ext cx="74168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/>
            <a:r>
              <a:rPr lang="pt-PT" sz="2000" b="1" dirty="0" smtClean="0">
                <a:solidFill>
                  <a:srgbClr val="00B050"/>
                </a:solidFill>
              </a:rPr>
              <a:t>•  </a:t>
            </a:r>
            <a:r>
              <a:rPr lang="pt-PT" sz="2000" dirty="0" smtClean="0"/>
              <a:t>Os elementos, </a:t>
            </a:r>
            <a:r>
              <a:rPr lang="pt-PT" sz="2000" b="1" dirty="0" smtClean="0">
                <a:solidFill>
                  <a:srgbClr val="00B050"/>
                </a:solidFill>
              </a:rPr>
              <a:t>hélio</a:t>
            </a:r>
            <a:r>
              <a:rPr lang="pt-PT" sz="2000" dirty="0" smtClean="0"/>
              <a:t>, </a:t>
            </a:r>
            <a:r>
              <a:rPr lang="pt-PT" sz="2000" b="1" dirty="0" err="1" smtClean="0">
                <a:solidFill>
                  <a:srgbClr val="00B050"/>
                </a:solidFill>
              </a:rPr>
              <a:t>He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néon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Ne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árgon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Ar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crípton</a:t>
            </a:r>
            <a:r>
              <a:rPr lang="pt-PT" sz="2000" dirty="0" smtClean="0"/>
              <a:t>, </a:t>
            </a:r>
            <a:r>
              <a:rPr lang="pt-PT" sz="2000" b="1" dirty="0" err="1" smtClean="0">
                <a:solidFill>
                  <a:srgbClr val="00B050"/>
                </a:solidFill>
              </a:rPr>
              <a:t>Kr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xénon</a:t>
            </a:r>
            <a:r>
              <a:rPr lang="pt-PT" sz="2000" dirty="0" smtClean="0"/>
              <a:t>,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err="1" smtClean="0">
                <a:solidFill>
                  <a:srgbClr val="00B050"/>
                </a:solidFill>
              </a:rPr>
              <a:t>Xe</a:t>
            </a:r>
            <a:r>
              <a:rPr lang="pt-PT" sz="2000" dirty="0" smtClean="0"/>
              <a:t>, e </a:t>
            </a:r>
            <a:r>
              <a:rPr lang="pt-PT" sz="2000" b="1" dirty="0" smtClean="0">
                <a:solidFill>
                  <a:srgbClr val="00B050"/>
                </a:solidFill>
              </a:rPr>
              <a:t>rádon</a:t>
            </a:r>
            <a:r>
              <a:rPr lang="pt-PT" sz="2000" dirty="0" smtClean="0"/>
              <a:t>, </a:t>
            </a:r>
            <a:r>
              <a:rPr lang="pt-PT" sz="2000" b="1" dirty="0" err="1" smtClean="0">
                <a:solidFill>
                  <a:srgbClr val="00B050"/>
                </a:solidFill>
              </a:rPr>
              <a:t>Rn</a:t>
            </a:r>
            <a:r>
              <a:rPr lang="pt-PT" sz="2000" dirty="0" smtClean="0"/>
              <a:t>, são elementos do </a:t>
            </a:r>
            <a:r>
              <a:rPr lang="pt-PT" sz="2000" b="1" dirty="0" smtClean="0">
                <a:solidFill>
                  <a:srgbClr val="00B050"/>
                </a:solidFill>
              </a:rPr>
              <a:t>grupo 18, grupo dos gases nobres</a:t>
            </a:r>
            <a:r>
              <a:rPr lang="pt-PT" sz="2000" dirty="0" smtClean="0"/>
              <a:t>, da Tabela Periódica. </a:t>
            </a:r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827584" y="3356992"/>
            <a:ext cx="7416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r>
              <a:rPr lang="pt-PT" sz="2000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Todos os </a:t>
            </a:r>
            <a:r>
              <a:rPr lang="pt-PT" sz="2000" b="1" dirty="0" smtClean="0">
                <a:solidFill>
                  <a:srgbClr val="00B050"/>
                </a:solidFill>
              </a:rPr>
              <a:t>gases nobres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existem como </a:t>
            </a:r>
            <a:r>
              <a:rPr lang="pt-PT" sz="2000" b="1" dirty="0" smtClean="0">
                <a:solidFill>
                  <a:srgbClr val="00B050"/>
                </a:solidFill>
              </a:rPr>
              <a:t>espécies monoatómicas</a:t>
            </a:r>
            <a:r>
              <a:rPr lang="pt-PT" sz="2000" dirty="0" smtClean="0"/>
              <a:t>, isto  </a:t>
            </a:r>
          </a:p>
          <a:p>
            <a:r>
              <a:rPr lang="pt-PT" sz="2000" dirty="0" smtClean="0"/>
              <a:t>    é, as suas “moléculas” são monoatómicas.</a:t>
            </a:r>
            <a:endParaRPr lang="pt-PT" sz="20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683568" y="386104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827584" y="4221088"/>
            <a:ext cx="7272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/>
            <a:r>
              <a:rPr lang="pt-PT" b="1" dirty="0" smtClean="0"/>
              <a:t> </a:t>
            </a:r>
            <a:r>
              <a:rPr lang="pt-PT" sz="2000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gases nobres </a:t>
            </a:r>
            <a:r>
              <a:rPr lang="pt-PT" sz="2000" dirty="0" smtClean="0"/>
              <a:t>são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muito estáveis</a:t>
            </a:r>
            <a:r>
              <a:rPr lang="pt-PT" sz="2000" dirty="0" smtClean="0"/>
              <a:t>; não têm praticamente qualquer reatividade. 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M26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347864" y="1268760"/>
            <a:ext cx="21651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Gases nobres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99592" y="2060848"/>
            <a:ext cx="73448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baixa reatividade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dos gases nobres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(grande estabilidade) está relacionada com a </a:t>
            </a:r>
            <a:r>
              <a:rPr lang="pt-PT" sz="2000" b="1" dirty="0" smtClean="0">
                <a:solidFill>
                  <a:srgbClr val="00B050"/>
                </a:solidFill>
              </a:rPr>
              <a:t>estrutura atómica dos átomos dos elementos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deste grupo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683568" y="386104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30722" name="Picture 2" descr="F:\DPA9\PowerPoints\PowerPoints_Química\Imagens_PPT_Classificação_materiais\M26\20145768_cont_tab19_pag7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212976"/>
            <a:ext cx="7247872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M26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347864" y="1052736"/>
            <a:ext cx="21651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Gases nobres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99592" y="206084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683568" y="386104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30722" name="Picture 2" descr="F:\DPA9\PowerPoints\PowerPoints_Química\Imagens_PPT_Classificação_materiais\M26\20145768_cont_tab19_pag7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628800"/>
            <a:ext cx="6768752" cy="2555421"/>
          </a:xfrm>
          <a:prstGeom prst="rect">
            <a:avLst/>
          </a:prstGeom>
          <a:noFill/>
        </p:spPr>
      </p:pic>
      <p:sp>
        <p:nvSpPr>
          <p:cNvPr id="19" name="CaixaDeTexto 18"/>
          <p:cNvSpPr txBox="1"/>
          <p:nvPr/>
        </p:nvSpPr>
        <p:spPr>
          <a:xfrm>
            <a:off x="755576" y="4365104"/>
            <a:ext cx="77048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Os átomos dos gases nobres têm todos </a:t>
            </a:r>
            <a:r>
              <a:rPr lang="pt-PT" b="1" dirty="0" smtClean="0">
                <a:solidFill>
                  <a:srgbClr val="00B050"/>
                </a:solidFill>
              </a:rPr>
              <a:t>oito eletrões de valência</a:t>
            </a:r>
            <a:r>
              <a:rPr lang="pt-PT" dirty="0" smtClean="0"/>
              <a:t> (exceto o hélio </a:t>
            </a:r>
          </a:p>
          <a:p>
            <a:r>
              <a:rPr lang="pt-PT" dirty="0" smtClean="0"/>
              <a:t>que tem dois).  Este é o </a:t>
            </a:r>
            <a:r>
              <a:rPr lang="pt-PT" b="1" dirty="0" smtClean="0">
                <a:solidFill>
                  <a:srgbClr val="00B050"/>
                </a:solidFill>
              </a:rPr>
              <a:t>número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b="1" dirty="0" smtClean="0">
                <a:solidFill>
                  <a:srgbClr val="00B050"/>
                </a:solidFill>
              </a:rPr>
              <a:t>máximo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b="1" dirty="0" smtClean="0">
                <a:solidFill>
                  <a:srgbClr val="00B050"/>
                </a:solidFill>
              </a:rPr>
              <a:t>de eletrões no último nível de energia</a:t>
            </a:r>
            <a:r>
              <a:rPr lang="pt-PT" dirty="0" smtClean="0"/>
              <a:t>.  Os átomos destes elementos, têm, portanto, o </a:t>
            </a:r>
            <a:r>
              <a:rPr lang="pt-PT" b="1" dirty="0" smtClean="0">
                <a:solidFill>
                  <a:srgbClr val="00B050"/>
                </a:solidFill>
              </a:rPr>
              <a:t>último nível de energia  completo</a:t>
            </a:r>
            <a:r>
              <a:rPr lang="pt-PT" dirty="0" smtClean="0"/>
              <a:t>. Quando isto acontece significa que os </a:t>
            </a:r>
            <a:r>
              <a:rPr lang="pt-PT" b="1" dirty="0" smtClean="0">
                <a:solidFill>
                  <a:srgbClr val="00B050"/>
                </a:solidFill>
              </a:rPr>
              <a:t>átomos</a:t>
            </a:r>
            <a:r>
              <a:rPr lang="pt-PT" dirty="0" smtClean="0"/>
              <a:t> são </a:t>
            </a:r>
            <a:r>
              <a:rPr lang="pt-PT" b="1" dirty="0" smtClean="0">
                <a:solidFill>
                  <a:srgbClr val="00B050"/>
                </a:solidFill>
              </a:rPr>
              <a:t>muito estáveis</a:t>
            </a:r>
            <a:r>
              <a:rPr lang="pt-PT" dirty="0" smtClean="0"/>
              <a:t>; não  têm tendência para perder ou captar eletrões.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M26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755576" y="1052736"/>
            <a:ext cx="696459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Combustão de não metais e carácter químico </a:t>
            </a:r>
          </a:p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dos óxidos obtidos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99592" y="206084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683568" y="386104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827584" y="2276872"/>
            <a:ext cx="7663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Os não metais, como o carbono e o enxofre, reagem facilmente com o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oxigénio, dando origem a óxidos não metálicos.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899592" y="3068960"/>
            <a:ext cx="2660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• Combustão do carvão</a:t>
            </a:r>
            <a:endParaRPr lang="pt-PT" sz="2000" b="1" dirty="0">
              <a:solidFill>
                <a:srgbClr val="00B050"/>
              </a:solidFill>
            </a:endParaRPr>
          </a:p>
        </p:txBody>
      </p:sp>
      <p:pic>
        <p:nvPicPr>
          <p:cNvPr id="31746" name="Picture 2" descr="F:\DPA9\PowerPoints\PowerPoints_Química\Imagens_PPT_Classificação_materiais\M26\20145768_cont_f07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3429000"/>
            <a:ext cx="3673371" cy="2448272"/>
          </a:xfrm>
          <a:prstGeom prst="rect">
            <a:avLst/>
          </a:prstGeom>
          <a:noFill/>
        </p:spPr>
      </p:pic>
      <p:sp>
        <p:nvSpPr>
          <p:cNvPr id="22" name="CaixaDeTexto 21"/>
          <p:cNvSpPr txBox="1"/>
          <p:nvPr/>
        </p:nvSpPr>
        <p:spPr>
          <a:xfrm>
            <a:off x="971600" y="3645024"/>
            <a:ext cx="403244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/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equação química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que traduz a reação é a seguinte:</a:t>
            </a:r>
          </a:p>
          <a:p>
            <a:pPr marL="95250"/>
            <a:endParaRPr lang="pt-PT" sz="2000" dirty="0" smtClean="0"/>
          </a:p>
          <a:p>
            <a:pPr marL="95250"/>
            <a:r>
              <a:rPr lang="pt-PT" sz="2000" b="1" dirty="0" smtClean="0"/>
              <a:t>C(s)   +   O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(g)   —&gt;   CO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(g)</a:t>
            </a:r>
            <a:endParaRPr lang="pt-PT" sz="2000" dirty="0" smtClean="0"/>
          </a:p>
          <a:p>
            <a:pPr marL="95250"/>
            <a:r>
              <a:rPr lang="pt-PT" sz="2000" b="1" dirty="0" smtClean="0"/>
              <a:t> </a:t>
            </a:r>
            <a:endParaRPr lang="pt-PT" sz="2000" dirty="0" smtClean="0"/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M26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755576" y="1052736"/>
            <a:ext cx="696459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Combustão de não metais e carácter químico </a:t>
            </a:r>
          </a:p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dos óxidos obtidos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99592" y="206084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683568" y="386104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827584" y="2276872"/>
            <a:ext cx="7663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Os não metais, como o carbono e o enxofre, reagem facilmente com o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oxigénio, dando origem a óxidos não metálicos.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899592" y="3068960"/>
            <a:ext cx="2785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• Combustão do enxofre</a:t>
            </a:r>
            <a:endParaRPr lang="pt-PT" sz="2000" b="1" dirty="0">
              <a:solidFill>
                <a:srgbClr val="00B050"/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971600" y="3645024"/>
            <a:ext cx="403244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/>
            <a:r>
              <a:rPr lang="pt-PT" sz="2000" dirty="0" smtClean="0"/>
              <a:t>As </a:t>
            </a:r>
            <a:r>
              <a:rPr lang="pt-PT" sz="2000" b="1" dirty="0" smtClean="0">
                <a:solidFill>
                  <a:srgbClr val="00B050"/>
                </a:solidFill>
              </a:rPr>
              <a:t>equações químicas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que traduzem a combustão do enxofre são:</a:t>
            </a:r>
          </a:p>
          <a:p>
            <a:pPr marL="95250"/>
            <a:endParaRPr lang="pt-PT" sz="2000" dirty="0" smtClean="0"/>
          </a:p>
          <a:p>
            <a:pPr marL="95250"/>
            <a:r>
              <a:rPr lang="pt-PT" sz="2000" b="1" dirty="0" smtClean="0"/>
              <a:t>S</a:t>
            </a:r>
            <a:r>
              <a:rPr lang="pt-PT" sz="2000" b="1" baseline="-25000" dirty="0" smtClean="0"/>
              <a:t>8</a:t>
            </a:r>
            <a:r>
              <a:rPr lang="pt-PT" sz="2000" b="1" dirty="0" smtClean="0"/>
              <a:t>(s)   +   8O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(g)   —&gt;   8 SO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(g)</a:t>
            </a:r>
          </a:p>
          <a:p>
            <a:pPr marL="95250"/>
            <a:endParaRPr lang="pt-PT" sz="2000" dirty="0" smtClean="0"/>
          </a:p>
          <a:p>
            <a:pPr marL="95250"/>
            <a:r>
              <a:rPr lang="pt-PT" sz="2000" b="1" dirty="0" smtClean="0"/>
              <a:t>2 SO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(g)   +   O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(g)   —&gt;   2 SO</a:t>
            </a:r>
            <a:r>
              <a:rPr lang="pt-PT" sz="2000" b="1" baseline="-25000" dirty="0" smtClean="0"/>
              <a:t>3</a:t>
            </a:r>
            <a:r>
              <a:rPr lang="pt-PT" sz="2000" b="1" dirty="0" smtClean="0"/>
              <a:t>(g)</a:t>
            </a:r>
            <a:endParaRPr lang="pt-PT" sz="2000" dirty="0" smtClean="0"/>
          </a:p>
          <a:p>
            <a:pPr marL="95250"/>
            <a:r>
              <a:rPr lang="pt-PT" sz="2000" b="1" dirty="0" smtClean="0"/>
              <a:t> </a:t>
            </a:r>
            <a:endParaRPr lang="pt-PT" sz="2000" dirty="0" smtClean="0"/>
          </a:p>
          <a:p>
            <a:endParaRPr lang="pt-PT" dirty="0"/>
          </a:p>
        </p:txBody>
      </p:sp>
      <p:pic>
        <p:nvPicPr>
          <p:cNvPr id="32770" name="Picture 2" descr="F:\DPA9\PowerPoints\PowerPoints_Química\Imagens_PPT_Classificação_materiais\M26\20145768_cont_f07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9584" y="3356992"/>
            <a:ext cx="3744416" cy="24916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M26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755576" y="836712"/>
            <a:ext cx="696459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Combustão de não metais e carácter químico </a:t>
            </a:r>
          </a:p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dos óxidos obtidos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99592" y="206084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683568" y="386104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755576" y="3140968"/>
            <a:ext cx="46805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As </a:t>
            </a:r>
            <a:r>
              <a:rPr lang="pt-PT" sz="2000" b="1" dirty="0" smtClean="0">
                <a:solidFill>
                  <a:srgbClr val="00B050"/>
                </a:solidFill>
              </a:rPr>
              <a:t>equações químicas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que traduzem estas reações são as seguintes: </a:t>
            </a:r>
          </a:p>
          <a:p>
            <a:pPr indent="536575"/>
            <a:endParaRPr lang="pt-PT" sz="2000" b="1" dirty="0" smtClean="0"/>
          </a:p>
          <a:p>
            <a:pPr indent="536575"/>
            <a:r>
              <a:rPr lang="pt-PT" sz="2000" b="1" dirty="0" smtClean="0"/>
              <a:t>CO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(g)   +   </a:t>
            </a:r>
            <a:r>
              <a:rPr lang="pt-PT" sz="2000" b="1" dirty="0" smtClean="0"/>
              <a:t>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O(ℓ)   </a:t>
            </a:r>
            <a:r>
              <a:rPr lang="pt-PT" sz="2000" b="1" dirty="0" smtClean="0"/>
              <a:t>—&gt;   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CO</a:t>
            </a:r>
            <a:r>
              <a:rPr lang="pt-PT" sz="2000" b="1" baseline="-25000" dirty="0" smtClean="0"/>
              <a:t>3</a:t>
            </a:r>
            <a:r>
              <a:rPr lang="pt-PT" sz="2000" b="1" dirty="0" smtClean="0"/>
              <a:t>(aq)</a:t>
            </a:r>
            <a:endParaRPr lang="pt-PT" sz="2000" dirty="0" smtClean="0"/>
          </a:p>
          <a:p>
            <a:pPr indent="536575"/>
            <a:r>
              <a:rPr lang="pt-PT" sz="2000" b="1" dirty="0" smtClean="0"/>
              <a:t>		                 </a:t>
            </a:r>
            <a:r>
              <a:rPr lang="pt-PT" b="1" dirty="0" smtClean="0">
                <a:solidFill>
                  <a:srgbClr val="00B050"/>
                </a:solidFill>
              </a:rPr>
              <a:t>Ácido carbónico</a:t>
            </a:r>
          </a:p>
          <a:p>
            <a:pPr indent="536575"/>
            <a:endParaRPr lang="pt-PT" sz="2000" dirty="0" smtClean="0"/>
          </a:p>
          <a:p>
            <a:pPr indent="536575"/>
            <a:r>
              <a:rPr lang="pt-PT" sz="2000" b="1" dirty="0" smtClean="0"/>
              <a:t>SO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(g)   +   </a:t>
            </a:r>
            <a:r>
              <a:rPr lang="pt-PT" sz="2000" b="1" dirty="0" smtClean="0"/>
              <a:t>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O(ℓ)   </a:t>
            </a:r>
            <a:r>
              <a:rPr lang="pt-PT" sz="2000" b="1" dirty="0" smtClean="0"/>
              <a:t>—&gt;   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SO</a:t>
            </a:r>
            <a:r>
              <a:rPr lang="pt-PT" sz="2000" b="1" baseline="-25000" dirty="0" smtClean="0"/>
              <a:t>3</a:t>
            </a:r>
            <a:r>
              <a:rPr lang="pt-PT" sz="2000" b="1" dirty="0" smtClean="0"/>
              <a:t>(aq)</a:t>
            </a:r>
            <a:endParaRPr lang="pt-PT" sz="2000" dirty="0" smtClean="0"/>
          </a:p>
          <a:p>
            <a:pPr indent="536575"/>
            <a:r>
              <a:rPr lang="pt-PT" sz="2000" b="1" dirty="0" smtClean="0"/>
              <a:t>		                 </a:t>
            </a:r>
            <a:r>
              <a:rPr lang="pt-PT" b="1" dirty="0" smtClean="0">
                <a:solidFill>
                  <a:srgbClr val="00B050"/>
                </a:solidFill>
              </a:rPr>
              <a:t>Ácido sulfuroso</a:t>
            </a:r>
          </a:p>
          <a:p>
            <a:pPr indent="536575"/>
            <a:endParaRPr lang="pt-PT" sz="2000" dirty="0" smtClean="0"/>
          </a:p>
          <a:p>
            <a:pPr indent="536575"/>
            <a:r>
              <a:rPr lang="pt-PT" sz="2000" b="1" dirty="0" smtClean="0"/>
              <a:t>SO</a:t>
            </a:r>
            <a:r>
              <a:rPr lang="pt-PT" sz="2000" b="1" baseline="-25000" dirty="0" smtClean="0"/>
              <a:t>3</a:t>
            </a:r>
            <a:r>
              <a:rPr lang="pt-PT" sz="2000" b="1" dirty="0" smtClean="0"/>
              <a:t>(g)   +   </a:t>
            </a:r>
            <a:r>
              <a:rPr lang="pt-PT" sz="2000" b="1" dirty="0" smtClean="0"/>
              <a:t>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O(ℓ)   </a:t>
            </a:r>
            <a:r>
              <a:rPr lang="pt-PT" sz="2000" b="1" dirty="0" smtClean="0"/>
              <a:t>—&gt;   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SO</a:t>
            </a:r>
            <a:r>
              <a:rPr lang="pt-PT" sz="2000" b="1" baseline="-25000" dirty="0" smtClean="0"/>
              <a:t>4</a:t>
            </a:r>
            <a:r>
              <a:rPr lang="pt-PT" sz="2000" b="1" dirty="0" smtClean="0"/>
              <a:t>(aq)</a:t>
            </a:r>
            <a:endParaRPr lang="pt-PT" sz="2000" dirty="0" smtClean="0"/>
          </a:p>
          <a:p>
            <a:pPr indent="536575"/>
            <a:r>
              <a:rPr lang="pt-PT" sz="2000" b="1" dirty="0" smtClean="0"/>
              <a:t>		                 </a:t>
            </a:r>
            <a:r>
              <a:rPr lang="pt-PT" b="1" dirty="0" smtClean="0">
                <a:solidFill>
                  <a:srgbClr val="00B050"/>
                </a:solidFill>
              </a:rPr>
              <a:t>Ácido sulfúrico</a:t>
            </a:r>
            <a:endParaRPr lang="pt-PT" dirty="0">
              <a:solidFill>
                <a:srgbClr val="00B050"/>
              </a:solidFill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755576" y="1844824"/>
            <a:ext cx="54726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Os óxidos de não metais, quando reagem com a água, originam substâncias com propriedades ácidas. Diz-se, por isso, que os óxidos de não metais são ácidos.</a:t>
            </a:r>
            <a:endParaRPr lang="pt-PT" sz="2000" dirty="0">
              <a:solidFill>
                <a:srgbClr val="00B050"/>
              </a:solidFill>
            </a:endParaRPr>
          </a:p>
        </p:txBody>
      </p:sp>
      <p:pic>
        <p:nvPicPr>
          <p:cNvPr id="33794" name="Picture 2" descr="F:\DPA9\PowerPoints\PowerPoints_Química\Imagens_PPT_Classificação_materiais\M26\20145768_cont_f07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1988840"/>
            <a:ext cx="1944216" cy="3910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M26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259632" y="980728"/>
            <a:ext cx="63608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Elementos que existem no corpo humano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99592" y="206084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683568" y="386104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34818" name="Picture 2" descr="F:\DPA9\PowerPoints\PowerPoints_Química\Imagens_PPT_Classificação_materiais\M26\20145768_cont_dd05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556792"/>
            <a:ext cx="6389757" cy="3672408"/>
          </a:xfrm>
          <a:prstGeom prst="rect">
            <a:avLst/>
          </a:prstGeom>
          <a:noFill/>
        </p:spPr>
      </p:pic>
      <p:sp>
        <p:nvSpPr>
          <p:cNvPr id="20" name="CaixaDeTexto 19"/>
          <p:cNvSpPr txBox="1"/>
          <p:nvPr/>
        </p:nvSpPr>
        <p:spPr>
          <a:xfrm>
            <a:off x="539553" y="5445224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Dos 118 elementos químicos conhecidos, os que existem em maior proporção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no corpo humano são o oxigénio, o carbono, o hidrogénio e o nitrogénio. </a:t>
            </a:r>
            <a:endParaRPr lang="pt-PT" sz="2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07704" y="83671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Síntese de conteúdos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12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endParaRPr lang="pt-PT" b="1" dirty="0" smtClean="0"/>
          </a:p>
          <a:p>
            <a:r>
              <a:rPr lang="pt-PT" sz="2000" b="1" dirty="0" smtClean="0">
                <a:solidFill>
                  <a:srgbClr val="00B050"/>
                </a:solidFill>
              </a:rPr>
              <a:t>•</a:t>
            </a:r>
            <a:r>
              <a:rPr lang="pt-PT" sz="2000" b="1" dirty="0" smtClean="0"/>
              <a:t> </a:t>
            </a:r>
            <a:r>
              <a:rPr lang="pt-PT" sz="2000" dirty="0" smtClean="0"/>
              <a:t>Os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halogéneos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rgbClr val="00B050"/>
                </a:solidFill>
              </a:rPr>
              <a:t>muito reativos</a:t>
            </a:r>
            <a:r>
              <a:rPr lang="pt-PT" sz="2000" b="1" dirty="0" smtClean="0">
                <a:solidFill>
                  <a:schemeClr val="tx2"/>
                </a:solidFill>
              </a:rPr>
              <a:t>. </a:t>
            </a:r>
          </a:p>
          <a:p>
            <a:endParaRPr lang="pt-PT" sz="2000" b="1" dirty="0" smtClean="0">
              <a:solidFill>
                <a:schemeClr val="tx2"/>
              </a:solidFill>
            </a:endParaRPr>
          </a:p>
          <a:p>
            <a:pPr marL="173038" indent="-173038"/>
            <a:r>
              <a:rPr lang="pt-PT" sz="2000" b="1" dirty="0" smtClean="0">
                <a:solidFill>
                  <a:srgbClr val="00B050"/>
                </a:solidFill>
              </a:rPr>
              <a:t>•</a:t>
            </a:r>
            <a:r>
              <a:rPr lang="pt-PT" sz="2000" b="1" dirty="0" smtClean="0"/>
              <a:t> </a:t>
            </a:r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semelhança de propriedades químicas </a:t>
            </a:r>
            <a:r>
              <a:rPr lang="pt-PT" sz="2000" dirty="0" smtClean="0"/>
              <a:t>dos halogéneos como o cloro, o bromo e o iodo tem a ver com a tendência que os átomos destes elementos têm  em transformar-se em </a:t>
            </a:r>
            <a:r>
              <a:rPr lang="pt-PT" sz="2000" b="1" dirty="0" smtClean="0">
                <a:solidFill>
                  <a:srgbClr val="00B050"/>
                </a:solidFill>
              </a:rPr>
              <a:t>aniões mononegativos estáveis</a:t>
            </a:r>
            <a:r>
              <a:rPr lang="pt-PT" sz="2000" b="1" dirty="0" smtClean="0">
                <a:solidFill>
                  <a:schemeClr val="tx2"/>
                </a:solidFill>
              </a:rPr>
              <a:t>.</a:t>
            </a:r>
          </a:p>
          <a:p>
            <a:endParaRPr lang="pt-PT" sz="2000" dirty="0" smtClean="0"/>
          </a:p>
          <a:p>
            <a:pPr marL="173038" indent="-173038"/>
            <a:r>
              <a:rPr lang="pt-PT" sz="2000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reatividade dos halogéneos </a:t>
            </a:r>
            <a:r>
              <a:rPr lang="pt-PT" sz="2000" dirty="0" smtClean="0"/>
              <a:t>diminui ao longo do grupo, pois, quanto maior for o átomo, mais dificilmente capta um eletrão.</a:t>
            </a:r>
          </a:p>
          <a:p>
            <a:endParaRPr lang="pt-PT" sz="2000" dirty="0" smtClean="0">
              <a:solidFill>
                <a:srgbClr val="00B050"/>
              </a:solidFill>
            </a:endParaRPr>
          </a:p>
          <a:p>
            <a:r>
              <a:rPr lang="pt-PT" sz="2000" b="1" dirty="0" smtClean="0">
                <a:solidFill>
                  <a:srgbClr val="00B050"/>
                </a:solidFill>
              </a:rPr>
              <a:t>•</a:t>
            </a:r>
            <a:r>
              <a:rPr lang="pt-PT" sz="2000" b="1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Os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gases nobres </a:t>
            </a:r>
            <a:r>
              <a:rPr lang="pt-PT" sz="2000" dirty="0" smtClean="0"/>
              <a:t>são muito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pouco reativos</a:t>
            </a:r>
            <a:r>
              <a:rPr lang="pt-PT" sz="2000" b="1" dirty="0" smtClean="0"/>
              <a:t>.</a:t>
            </a:r>
          </a:p>
          <a:p>
            <a:endParaRPr lang="pt-PT" sz="2000" dirty="0" smtClean="0"/>
          </a:p>
          <a:p>
            <a:pPr marL="173038" indent="-173038"/>
            <a:r>
              <a:rPr lang="pt-PT" sz="2000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baixa reatividade </a:t>
            </a:r>
            <a:r>
              <a:rPr lang="pt-PT" sz="2000" dirty="0" smtClean="0"/>
              <a:t>dos gases nobres tem a ver com o facto de os átomos destes elementos terem o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último nível de energia completo</a:t>
            </a:r>
            <a:r>
              <a:rPr lang="pt-PT" sz="2000" b="1" dirty="0" smtClean="0"/>
              <a:t>.</a:t>
            </a:r>
          </a:p>
          <a:p>
            <a:endParaRPr lang="pt-PT" dirty="0" smtClean="0"/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r>
              <a:rPr lang="pt-PT" dirty="0" smtClean="0"/>
              <a:t> </a:t>
            </a: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BR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M26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07704" y="83671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Síntese de conteúdos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12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endParaRPr lang="pt-PT" b="1" dirty="0" smtClean="0">
              <a:solidFill>
                <a:srgbClr val="00B050"/>
              </a:solidFill>
            </a:endParaRPr>
          </a:p>
          <a:p>
            <a:pPr>
              <a:lnSpc>
                <a:spcPct val="120000"/>
              </a:lnSpc>
            </a:pPr>
            <a:endParaRPr lang="pt-PT" sz="2000" b="1" dirty="0" smtClean="0">
              <a:solidFill>
                <a:srgbClr val="00B050"/>
              </a:solidFill>
            </a:endParaRPr>
          </a:p>
          <a:p>
            <a:pPr>
              <a:lnSpc>
                <a:spcPct val="120000"/>
              </a:lnSpc>
            </a:pPr>
            <a:endParaRPr lang="pt-PT" sz="2000" b="1" dirty="0" smtClean="0">
              <a:solidFill>
                <a:srgbClr val="00B050"/>
              </a:solidFill>
            </a:endParaRPr>
          </a:p>
          <a:p>
            <a:pPr marL="173038" indent="-173038">
              <a:lnSpc>
                <a:spcPct val="120000"/>
              </a:lnSpc>
            </a:pPr>
            <a:r>
              <a:rPr lang="pt-PT" sz="2000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não metais </a:t>
            </a:r>
            <a:r>
              <a:rPr lang="pt-PT" sz="2000" dirty="0" smtClean="0"/>
              <a:t>como o carbono e o enxofre reagem facilmente com o oxigénio, dando origem a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óxidos não metálicos</a:t>
            </a:r>
            <a:r>
              <a:rPr lang="pt-PT" sz="2000" b="1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120000"/>
              </a:lnSpc>
            </a:pPr>
            <a:endParaRPr lang="pt-PT" sz="2000" dirty="0" smtClean="0"/>
          </a:p>
          <a:p>
            <a:pPr marL="173038" indent="-173038">
              <a:lnSpc>
                <a:spcPct val="120000"/>
              </a:lnSpc>
            </a:pPr>
            <a:r>
              <a:rPr lang="pt-PT" sz="2000" b="1" dirty="0" smtClean="0">
                <a:solidFill>
                  <a:srgbClr val="00B050"/>
                </a:solidFill>
              </a:rPr>
              <a:t>•</a:t>
            </a:r>
            <a:r>
              <a:rPr lang="pt-PT" sz="2000" b="1" dirty="0" smtClean="0"/>
              <a:t> </a:t>
            </a:r>
            <a:r>
              <a:rPr lang="pt-PT" sz="2000" dirty="0" smtClean="0"/>
              <a:t>Os óxidos de não metais, quando reagem com a água, originam substâncias com propriedades ácidas. Diz-se, por isso, que os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óxidos de não metais</a:t>
            </a:r>
            <a:r>
              <a:rPr lang="pt-PT" sz="2000" b="1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rgbClr val="00B050"/>
                </a:solidFill>
              </a:rPr>
              <a:t>ácidos</a:t>
            </a:r>
            <a:r>
              <a:rPr lang="pt-PT" sz="2000" dirty="0" smtClean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20000"/>
              </a:lnSpc>
            </a:pPr>
            <a:endParaRPr lang="pt-PT" sz="2000" dirty="0" smtClean="0"/>
          </a:p>
          <a:p>
            <a:pPr marL="173038" indent="-173038">
              <a:lnSpc>
                <a:spcPct val="120000"/>
              </a:lnSpc>
            </a:pPr>
            <a:r>
              <a:rPr lang="pt-PT" sz="2000" b="1" dirty="0" smtClean="0">
                <a:solidFill>
                  <a:srgbClr val="00B050"/>
                </a:solidFill>
              </a:rPr>
              <a:t>•</a:t>
            </a:r>
            <a:r>
              <a:rPr lang="pt-PT" sz="2000" b="1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Dos 118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elementos químicos </a:t>
            </a:r>
            <a:r>
              <a:rPr lang="pt-PT" sz="2000" dirty="0" smtClean="0"/>
              <a:t>conhecidos, os que existem em maior proporção no </a:t>
            </a:r>
            <a:r>
              <a:rPr lang="pt-PT" sz="2000" b="1" dirty="0" smtClean="0">
                <a:solidFill>
                  <a:srgbClr val="00B050"/>
                </a:solidFill>
              </a:rPr>
              <a:t>corpo humano </a:t>
            </a:r>
            <a:r>
              <a:rPr lang="pt-PT" sz="2000" dirty="0" smtClean="0"/>
              <a:t>são o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oxigénio</a:t>
            </a:r>
            <a:r>
              <a:rPr lang="pt-PT" sz="2000" b="1" dirty="0" smtClean="0"/>
              <a:t>, </a:t>
            </a: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carbono</a:t>
            </a:r>
            <a:r>
              <a:rPr lang="pt-PT" sz="2000" b="1" dirty="0" smtClean="0"/>
              <a:t>, </a:t>
            </a:r>
            <a:r>
              <a:rPr lang="pt-PT" sz="2000" dirty="0" smtClean="0"/>
              <a:t>o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hidrogénio</a:t>
            </a:r>
            <a:r>
              <a:rPr lang="pt-PT" sz="2000" b="1" dirty="0" smtClean="0"/>
              <a:t> </a:t>
            </a:r>
            <a:r>
              <a:rPr lang="pt-PT" sz="2000" dirty="0" smtClean="0"/>
              <a:t>e</a:t>
            </a:r>
            <a:r>
              <a:rPr lang="pt-PT" sz="2000" b="1" dirty="0" smtClean="0"/>
              <a:t> </a:t>
            </a:r>
            <a:r>
              <a:rPr lang="pt-PT" sz="2000" dirty="0" smtClean="0"/>
              <a:t>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nitrogénio</a:t>
            </a:r>
            <a:r>
              <a:rPr lang="pt-PT" sz="2000" dirty="0" smtClean="0"/>
              <a:t>.</a:t>
            </a:r>
          </a:p>
          <a:p>
            <a:pPr>
              <a:lnSpc>
                <a:spcPct val="120000"/>
              </a:lnSpc>
            </a:pPr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r>
              <a:rPr lang="pt-PT" b="1" dirty="0" smtClean="0"/>
              <a:t> </a:t>
            </a:r>
            <a:endParaRPr lang="pt-PT" dirty="0" smtClean="0"/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r>
              <a:rPr lang="pt-PT" dirty="0" smtClean="0"/>
              <a:t> </a:t>
            </a: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BR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M26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847</TotalTime>
  <Words>950</Words>
  <Application>Microsoft Office PowerPoint</Application>
  <PresentationFormat>On-screen Show (4:3)</PresentationFormat>
  <Paragraphs>171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Rui Filipe Ferreira</cp:lastModifiedBy>
  <cp:revision>116</cp:revision>
  <dcterms:created xsi:type="dcterms:W3CDTF">2012-02-14T20:37:36Z</dcterms:created>
  <dcterms:modified xsi:type="dcterms:W3CDTF">2015-08-14T16:16:20Z</dcterms:modified>
</cp:coreProperties>
</file>