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88" r:id="rId2"/>
    <p:sldId id="294" r:id="rId3"/>
    <p:sldId id="296" r:id="rId4"/>
    <p:sldId id="298" r:id="rId5"/>
    <p:sldId id="300" r:id="rId6"/>
    <p:sldId id="302" r:id="rId7"/>
    <p:sldId id="304" r:id="rId8"/>
    <p:sldId id="306" r:id="rId9"/>
    <p:sldId id="308" r:id="rId10"/>
    <p:sldId id="310" r:id="rId11"/>
    <p:sldId id="312" r:id="rId12"/>
    <p:sldId id="318" r:id="rId13"/>
    <p:sldId id="316" r:id="rId14"/>
    <p:sldId id="320" r:id="rId15"/>
    <p:sldId id="322" r:id="rId16"/>
    <p:sldId id="324" r:id="rId17"/>
    <p:sldId id="326" r:id="rId18"/>
    <p:sldId id="328" r:id="rId19"/>
    <p:sldId id="330" r:id="rId20"/>
    <p:sldId id="290" r:id="rId21"/>
    <p:sldId id="292" r:id="rId2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76092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044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144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13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888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401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50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505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00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108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305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63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56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569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4694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2661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337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983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66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734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212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1043608" y="3284984"/>
            <a:ext cx="5976664" cy="716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3.1.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00B050"/>
                </a:solidFill>
              </a:rPr>
              <a:t>Ligação covalente   </a:t>
            </a:r>
            <a:endParaRPr lang="pt-PT" sz="4800" b="1" dirty="0">
              <a:solidFill>
                <a:srgbClr val="00B050"/>
              </a:solidFill>
            </a:endParaRPr>
          </a:p>
        </p:txBody>
      </p:sp>
      <p:sp>
        <p:nvSpPr>
          <p:cNvPr id="6" name="TextBox 4"/>
          <p:cNvSpPr>
            <a:spLocks noChangeArrowheads="1"/>
          </p:cNvSpPr>
          <p:nvPr/>
        </p:nvSpPr>
        <p:spPr bwMode="auto">
          <a:xfrm>
            <a:off x="8028385" y="6237312"/>
            <a:ext cx="746150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403648" y="1268760"/>
            <a:ext cx="5923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Diferentes modelos de ligação química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988840"/>
            <a:ext cx="7776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r>
              <a:rPr lang="pt-PT" sz="2000" dirty="0" smtClean="0"/>
              <a:t> A </a:t>
            </a:r>
            <a:r>
              <a:rPr lang="pt-PT" sz="2000" b="1" dirty="0" smtClean="0">
                <a:solidFill>
                  <a:srgbClr val="00B050"/>
                </a:solidFill>
              </a:rPr>
              <a:t>grande</a:t>
            </a:r>
            <a:r>
              <a:rPr lang="pt-PT" sz="2000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diversidade de substâncias  </a:t>
            </a:r>
            <a:r>
              <a:rPr lang="pt-PT" sz="2000" dirty="0" smtClean="0"/>
              <a:t>resulta da combinação de </a:t>
            </a:r>
          </a:p>
          <a:p>
            <a:r>
              <a:rPr lang="pt-PT" sz="2000" dirty="0" smtClean="0"/>
              <a:t>átomos dos elementos químicos através de </a:t>
            </a:r>
            <a:r>
              <a:rPr lang="pt-PT" sz="2000" b="1" dirty="0" smtClean="0">
                <a:solidFill>
                  <a:srgbClr val="00B050"/>
                </a:solidFill>
              </a:rPr>
              <a:t>diferentes modelos de ligação</a:t>
            </a:r>
            <a:r>
              <a:rPr lang="pt-PT" sz="2000" dirty="0" smtClean="0"/>
              <a:t>: </a:t>
            </a:r>
            <a:r>
              <a:rPr lang="pt-PT" sz="2000" b="1" dirty="0" smtClean="0">
                <a:solidFill>
                  <a:srgbClr val="00B050"/>
                </a:solidFill>
              </a:rPr>
              <a:t>covalente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iónica</a:t>
            </a:r>
            <a:r>
              <a:rPr lang="pt-PT" sz="2000" dirty="0" smtClean="0"/>
              <a:t> e </a:t>
            </a:r>
            <a:r>
              <a:rPr lang="pt-PT" sz="2000" b="1" dirty="0" smtClean="0">
                <a:solidFill>
                  <a:srgbClr val="00B050"/>
                </a:solidFill>
              </a:rPr>
              <a:t>metálica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827584" y="3717032"/>
            <a:ext cx="72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ligação covalente </a:t>
            </a:r>
            <a:r>
              <a:rPr lang="pt-PT" sz="2000" dirty="0" smtClean="0"/>
              <a:t>é um dos modelos de ligação química que se deve à </a:t>
            </a:r>
            <a:r>
              <a:rPr lang="pt-PT" sz="2000" b="1" dirty="0" smtClean="0">
                <a:solidFill>
                  <a:srgbClr val="00B050"/>
                </a:solidFill>
              </a:rPr>
              <a:t>compartilha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(ou partilha) </a:t>
            </a:r>
            <a:r>
              <a:rPr lang="pt-PT" sz="2000" b="1" dirty="0" smtClean="0">
                <a:solidFill>
                  <a:srgbClr val="00B050"/>
                </a:solidFill>
              </a:rPr>
              <a:t>de pares de eletrões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entre os átomos </a:t>
            </a:r>
            <a:r>
              <a:rPr lang="pt-PT" sz="2000" dirty="0" smtClean="0"/>
              <a:t>de elementos com tendência para captar eletrões: os</a:t>
            </a:r>
            <a:r>
              <a:rPr lang="pt-PT" sz="2000" b="1" dirty="0" smtClean="0">
                <a:solidFill>
                  <a:srgbClr val="00B050"/>
                </a:solidFill>
              </a:rPr>
              <a:t> não metais</a:t>
            </a:r>
            <a:r>
              <a:rPr lang="pt-PT" sz="2000" dirty="0" smtClean="0"/>
              <a:t>.</a:t>
            </a:r>
            <a:r>
              <a:rPr lang="pt-PT" sz="2000" b="1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Esta pode ser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simples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dupla</a:t>
            </a:r>
            <a:r>
              <a:rPr lang="pt-PT" sz="2000" dirty="0" smtClean="0"/>
              <a:t> ou </a:t>
            </a:r>
            <a:r>
              <a:rPr lang="pt-PT" sz="2000" b="1" dirty="0" smtClean="0">
                <a:solidFill>
                  <a:srgbClr val="00B050"/>
                </a:solidFill>
              </a:rPr>
              <a:t>tripla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827584" y="3284984"/>
            <a:ext cx="2432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Ligação covalente</a:t>
            </a:r>
            <a:endParaRPr lang="pt-PT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899592" y="1268760"/>
            <a:ext cx="73304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 ligação covalente nas substâncias moleculares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988840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Ligação covalente simples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827584" y="2492896"/>
            <a:ext cx="7636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Quando </a:t>
            </a:r>
            <a:r>
              <a:rPr lang="pt-PT" sz="2000" b="1" dirty="0" smtClean="0">
                <a:solidFill>
                  <a:srgbClr val="00B050"/>
                </a:solidFill>
              </a:rPr>
              <a:t>dois átomos compartilham um par de eletrões, </a:t>
            </a:r>
            <a:r>
              <a:rPr lang="pt-PT" sz="2000" dirty="0" smtClean="0"/>
              <a:t>formam uma </a:t>
            </a:r>
            <a:r>
              <a:rPr lang="pt-PT" sz="2000" b="1" dirty="0" smtClean="0">
                <a:solidFill>
                  <a:srgbClr val="00B050"/>
                </a:solidFill>
              </a:rPr>
              <a:t>ligação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covalente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simples</a:t>
            </a:r>
            <a:r>
              <a:rPr lang="pt-PT" sz="2000" dirty="0" smtClean="0"/>
              <a:t>. Esta ligação representa-se por um </a:t>
            </a:r>
            <a:r>
              <a:rPr lang="pt-PT" sz="2000" b="1" dirty="0" smtClean="0">
                <a:solidFill>
                  <a:srgbClr val="00B050"/>
                </a:solidFill>
              </a:rPr>
              <a:t>traço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entre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os símbolos químicos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dos dois átomos ligados.</a:t>
            </a:r>
            <a:endParaRPr lang="pt-PT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050" name="Picture 2" descr="F:\DPA9\PowerPoints\PowerPoints_Química\Imagens_PPT_Classificação_materiais\M27\20145768_cont_dd07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365104"/>
            <a:ext cx="3240360" cy="1714953"/>
          </a:xfrm>
          <a:prstGeom prst="rect">
            <a:avLst/>
          </a:prstGeom>
          <a:noFill/>
        </p:spPr>
      </p:pic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051" name="Picture 3" descr="F:\DPA9\PowerPoints\PowerPoints_Química\Imagens_PPT_Classificação_materiais\M27\20145768_cont_dd09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4365104"/>
            <a:ext cx="2736304" cy="1894127"/>
          </a:xfrm>
          <a:prstGeom prst="rect">
            <a:avLst/>
          </a:prstGeom>
          <a:noFill/>
        </p:spPr>
      </p:pic>
      <p:sp>
        <p:nvSpPr>
          <p:cNvPr id="24" name="CaixaDeTexto 23"/>
          <p:cNvSpPr txBox="1"/>
          <p:nvPr/>
        </p:nvSpPr>
        <p:spPr>
          <a:xfrm>
            <a:off x="827584" y="3501008"/>
            <a:ext cx="81440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Por exemplo</a:t>
            </a:r>
            <a:r>
              <a:rPr lang="pt-PT" sz="2000" b="1" dirty="0" smtClean="0"/>
              <a:t>, </a:t>
            </a:r>
            <a:r>
              <a:rPr lang="pt-PT" sz="2000" dirty="0" smtClean="0"/>
              <a:t>a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molécula de hidrogénio </a:t>
            </a:r>
            <a:r>
              <a:rPr lang="pt-PT" sz="2000" dirty="0" smtClean="0"/>
              <a:t>é diatómica. A sua </a:t>
            </a:r>
            <a:r>
              <a:rPr lang="pt-PT" sz="2000" b="1" dirty="0" smtClean="0">
                <a:solidFill>
                  <a:srgbClr val="00B050"/>
                </a:solidFill>
              </a:rPr>
              <a:t>fórmula química </a:t>
            </a:r>
          </a:p>
          <a:p>
            <a:r>
              <a:rPr lang="pt-PT" sz="2000" dirty="0" smtClean="0"/>
              <a:t>é </a:t>
            </a:r>
            <a:r>
              <a:rPr lang="pt-PT" sz="2000" b="1" dirty="0" smtClean="0">
                <a:solidFill>
                  <a:srgbClr val="00B050"/>
                </a:solidFill>
              </a:rPr>
              <a:t>H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dirty="0" smtClean="0"/>
              <a:t>.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763688" y="1124744"/>
            <a:ext cx="54225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Notação de Lewis e regra do octeto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755576" y="1772816"/>
            <a:ext cx="76363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Um processo simples de prever a ligação química entre dois átomos é através da </a:t>
            </a:r>
            <a:r>
              <a:rPr lang="pt-PT" sz="2000" b="1" dirty="0" smtClean="0">
                <a:solidFill>
                  <a:srgbClr val="00B050"/>
                </a:solidFill>
              </a:rPr>
              <a:t>notação de Lewis</a:t>
            </a:r>
            <a:r>
              <a:rPr lang="pt-PT" sz="2000" dirty="0" smtClean="0"/>
              <a:t>. De acordo com esta notação, cada </a:t>
            </a:r>
            <a:r>
              <a:rPr lang="pt-PT" sz="2000" b="1" dirty="0" smtClean="0">
                <a:solidFill>
                  <a:srgbClr val="00B050"/>
                </a:solidFill>
              </a:rPr>
              <a:t>eletrão de valência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representado por um </a:t>
            </a:r>
            <a:r>
              <a:rPr lang="pt-PT" sz="2000" b="1" dirty="0" smtClean="0">
                <a:solidFill>
                  <a:srgbClr val="00B050"/>
                </a:solidFill>
              </a:rPr>
              <a:t>ponto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(</a:t>
            </a:r>
            <a:r>
              <a:rPr lang="pt-PT" sz="1400" b="1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) ou por uma </a:t>
            </a:r>
            <a:r>
              <a:rPr lang="pt-PT" sz="2000" b="1" dirty="0" smtClean="0">
                <a:solidFill>
                  <a:srgbClr val="00B050"/>
                </a:solidFill>
              </a:rPr>
              <a:t>cruz</a:t>
            </a:r>
            <a:r>
              <a:rPr lang="pt-PT" sz="2000" dirty="0" smtClean="0"/>
              <a:t> (</a:t>
            </a:r>
            <a:r>
              <a:rPr lang="pt-PT" sz="2000" b="1" dirty="0" smtClean="0">
                <a:solidFill>
                  <a:srgbClr val="00B050"/>
                </a:solidFill>
              </a:rPr>
              <a:t>x</a:t>
            </a:r>
            <a:r>
              <a:rPr lang="pt-PT" sz="2000" dirty="0" smtClean="0"/>
              <a:t>), colocado à volta do </a:t>
            </a:r>
            <a:r>
              <a:rPr lang="pt-PT" sz="2000" b="1" dirty="0" smtClean="0">
                <a:solidFill>
                  <a:srgbClr val="00B050"/>
                </a:solidFill>
              </a:rPr>
              <a:t>símbolo químico</a:t>
            </a:r>
            <a:r>
              <a:rPr lang="pt-PT" sz="2000" dirty="0" smtClean="0"/>
              <a:t> do elemento. </a:t>
            </a:r>
            <a:endParaRPr lang="pt-PT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6626" name="Picture 2" descr="F:\DPA9\PowerPoints\PowerPoints_Química\Imagens_PPT_Classificação_materiais\M27\20145768_cont_tab20_pag8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3212976"/>
            <a:ext cx="5837047" cy="3160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763688" y="1124744"/>
            <a:ext cx="54225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Notação de Lewis e regra do octeto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755576" y="1772816"/>
            <a:ext cx="76363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Quando se estabelece uma ligação química</a:t>
            </a:r>
            <a:r>
              <a:rPr lang="pt-PT" sz="2000" dirty="0" smtClean="0"/>
              <a:t>, os átomos ficam, em geral, com o número máximo de </a:t>
            </a:r>
            <a:r>
              <a:rPr lang="pt-PT" sz="2000" b="1" dirty="0" smtClean="0">
                <a:solidFill>
                  <a:srgbClr val="00B050"/>
                </a:solidFill>
              </a:rPr>
              <a:t>eletrões de valência </a:t>
            </a:r>
            <a:r>
              <a:rPr lang="pt-PT" sz="2000" dirty="0" smtClean="0"/>
              <a:t>que pode ter o seu último nível de energia, isto é, </a:t>
            </a:r>
            <a:r>
              <a:rPr lang="pt-PT" sz="2000" b="1" dirty="0" smtClean="0">
                <a:solidFill>
                  <a:srgbClr val="00B050"/>
                </a:solidFill>
              </a:rPr>
              <a:t>oito eletrões</a:t>
            </a:r>
            <a:r>
              <a:rPr lang="pt-PT" sz="2000" dirty="0" smtClean="0"/>
              <a:t>, à exceção do átomo de hidrogénio que só pode ter dois eletrões.</a:t>
            </a:r>
            <a:endParaRPr lang="pt-PT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55576" y="3429000"/>
            <a:ext cx="770485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Diz-se, por isso, que </a:t>
            </a:r>
            <a:r>
              <a:rPr lang="pt-PT" sz="2000" b="1" dirty="0" smtClean="0">
                <a:solidFill>
                  <a:srgbClr val="00B050"/>
                </a:solidFill>
              </a:rPr>
              <a:t>os átomos ligados satisfazem</a:t>
            </a:r>
            <a:r>
              <a:rPr lang="pt-PT" sz="2000" dirty="0" smtClean="0"/>
              <a:t>, em geral, a </a:t>
            </a:r>
            <a:r>
              <a:rPr lang="pt-PT" sz="2000" b="1" dirty="0" smtClean="0">
                <a:solidFill>
                  <a:srgbClr val="00B050"/>
                </a:solidFill>
              </a:rPr>
              <a:t>regra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do octeto</a:t>
            </a:r>
            <a:r>
              <a:rPr lang="pt-PT" sz="2000" dirty="0" smtClean="0"/>
              <a:t>.</a:t>
            </a:r>
          </a:p>
          <a:p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827584" y="4437112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De acordo com a regra do octeto, os átomos, quando estabelecem ligações ficam, em geral, com 8 eletrões de valência (exceto o hidrogénio que fica com dois), o que lhes dá maior estabilidade.</a:t>
            </a:r>
            <a:endParaRPr lang="pt-PT" sz="2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763688" y="1124744"/>
            <a:ext cx="54225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Notação de Lewis e regra do octeto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827584" y="1772816"/>
            <a:ext cx="1280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Exemplo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899592" y="2420888"/>
            <a:ext cx="6696744" cy="974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distribuição eletrónica </a:t>
            </a:r>
            <a:r>
              <a:rPr lang="pt-PT" sz="2000" dirty="0" smtClean="0"/>
              <a:t>dos átomos de </a:t>
            </a:r>
            <a:r>
              <a:rPr lang="pt-PT" sz="2000" b="1" dirty="0" smtClean="0">
                <a:solidFill>
                  <a:srgbClr val="00B050"/>
                </a:solidFill>
              </a:rPr>
              <a:t>cloro </a:t>
            </a:r>
            <a:r>
              <a:rPr lang="pt-PT" sz="2000" dirty="0" smtClean="0"/>
              <a:t>é:</a:t>
            </a:r>
          </a:p>
          <a:p>
            <a:pPr algn="ctr"/>
            <a:endParaRPr lang="pt-PT" sz="2000" b="1" baseline="-25000" dirty="0" smtClean="0">
              <a:solidFill>
                <a:srgbClr val="00B050"/>
              </a:solidFill>
            </a:endParaRPr>
          </a:p>
          <a:p>
            <a:pPr algn="ctr"/>
            <a:r>
              <a:rPr lang="pt-PT" sz="2400" b="1" baseline="-25000" dirty="0" smtClean="0">
                <a:solidFill>
                  <a:srgbClr val="00B050"/>
                </a:solidFill>
              </a:rPr>
              <a:t>1</a:t>
            </a:r>
            <a:r>
              <a:rPr lang="pt-PT" sz="2400" b="1" dirty="0" smtClean="0">
                <a:solidFill>
                  <a:srgbClr val="00B050"/>
                </a:solidFill>
              </a:rPr>
              <a:t> </a:t>
            </a:r>
            <a:r>
              <a:rPr lang="pt-PT" sz="2400" b="1" baseline="-25000" dirty="0" smtClean="0">
                <a:solidFill>
                  <a:srgbClr val="00B050"/>
                </a:solidFill>
              </a:rPr>
              <a:t>7</a:t>
            </a:r>
            <a:r>
              <a:rPr lang="pt-PT" sz="2400" b="1" dirty="0" smtClean="0">
                <a:solidFill>
                  <a:srgbClr val="00B050"/>
                </a:solidFill>
              </a:rPr>
              <a:t>Cl</a:t>
            </a:r>
            <a:r>
              <a:rPr lang="pt-PT" sz="2400" b="1" dirty="0" smtClean="0"/>
              <a:t>– 2 – 8 – </a:t>
            </a:r>
            <a:r>
              <a:rPr lang="pt-PT" sz="2400" b="1" dirty="0" smtClean="0">
                <a:solidFill>
                  <a:srgbClr val="FF0000"/>
                </a:solidFill>
              </a:rPr>
              <a:t>7</a:t>
            </a:r>
            <a:endParaRPr lang="pt-PT" sz="2400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899592" y="3789040"/>
            <a:ext cx="446481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2000" dirty="0" smtClean="0"/>
              <a:t>Utilizando a </a:t>
            </a:r>
            <a:r>
              <a:rPr lang="pt-PT" sz="2000" b="1" dirty="0" smtClean="0">
                <a:solidFill>
                  <a:srgbClr val="00B050"/>
                </a:solidFill>
              </a:rPr>
              <a:t>notação de Lewis</a:t>
            </a:r>
            <a:r>
              <a:rPr lang="pt-PT" sz="2000" dirty="0" smtClean="0"/>
              <a:t>, podemos </a:t>
            </a:r>
          </a:p>
          <a:p>
            <a:pPr algn="r"/>
            <a:r>
              <a:rPr lang="pt-PT" sz="2000" dirty="0" smtClean="0"/>
              <a:t>verificar que, </a:t>
            </a:r>
            <a:r>
              <a:rPr lang="pt-PT" sz="2000" b="1" dirty="0" smtClean="0">
                <a:solidFill>
                  <a:srgbClr val="00B050"/>
                </a:solidFill>
              </a:rPr>
              <a:t>de  acordo com a regra do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octeto</a:t>
            </a:r>
            <a:r>
              <a:rPr lang="pt-PT" sz="2000" dirty="0" smtClean="0"/>
              <a:t>, os átomos de cloro </a:t>
            </a:r>
            <a:r>
              <a:rPr lang="pt-PT" sz="2000" b="1" dirty="0" smtClean="0">
                <a:solidFill>
                  <a:srgbClr val="00B050"/>
                </a:solidFill>
              </a:rPr>
              <a:t>adquirem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grande estabilidade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quando se ligam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dois a dois</a:t>
            </a:r>
            <a:r>
              <a:rPr lang="pt-PT" sz="2000" dirty="0" smtClean="0"/>
              <a:t>, passando cada um deles a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ter 8 eletrões de valência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pic>
        <p:nvPicPr>
          <p:cNvPr id="27650" name="Picture 2" descr="F:\DPA9\PowerPoints\PowerPoints_Química\Imagens_PPT_Classificação_materiais\M27\20145768_cont_dd08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789040"/>
            <a:ext cx="2736304" cy="20522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763688" y="1124744"/>
            <a:ext cx="54225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Notação de Lewis e regra do octeto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7650" name="Picture 2" descr="F:\DPA9\PowerPoints\PowerPoints_Química\Imagens_PPT_Classificação_materiais\M27\20145768_cont_dd08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060848"/>
            <a:ext cx="2736304" cy="2052227"/>
          </a:xfrm>
          <a:prstGeom prst="rect">
            <a:avLst/>
          </a:prstGeom>
          <a:noFill/>
        </p:spPr>
      </p:pic>
      <p:sp>
        <p:nvSpPr>
          <p:cNvPr id="20" name="CaixaDeTexto 19"/>
          <p:cNvSpPr txBox="1"/>
          <p:nvPr/>
        </p:nvSpPr>
        <p:spPr>
          <a:xfrm>
            <a:off x="4860032" y="2636912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</a:t>
            </a:r>
            <a:endParaRPr lang="pt-PT" dirty="0"/>
          </a:p>
        </p:txBody>
      </p:sp>
      <p:pic>
        <p:nvPicPr>
          <p:cNvPr id="28674" name="Picture 2" descr="F:\DPA9\PowerPoints\PowerPoints_Química\Imagens_PPT_Classificação_materiais\M27\20145768_cont_dd08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2060848"/>
            <a:ext cx="4168431" cy="2088232"/>
          </a:xfrm>
          <a:prstGeom prst="rect">
            <a:avLst/>
          </a:prstGeom>
          <a:noFill/>
        </p:spPr>
      </p:pic>
      <p:sp>
        <p:nvSpPr>
          <p:cNvPr id="26" name="CaixaDeTexto 25"/>
          <p:cNvSpPr txBox="1"/>
          <p:nvPr/>
        </p:nvSpPr>
        <p:spPr>
          <a:xfrm>
            <a:off x="395536" y="155679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A</a:t>
            </a:r>
            <a:endParaRPr lang="pt-PT" sz="2400" b="1" dirty="0">
              <a:solidFill>
                <a:srgbClr val="00B050"/>
              </a:solidFill>
            </a:endParaRPr>
          </a:p>
        </p:txBody>
      </p:sp>
      <p:graphicFrame>
        <p:nvGraphicFramePr>
          <p:cNvPr id="27" name="Tabela 26"/>
          <p:cNvGraphicFramePr>
            <a:graphicFrameLocks noGrp="1"/>
          </p:cNvGraphicFramePr>
          <p:nvPr/>
        </p:nvGraphicFramePr>
        <p:xfrm>
          <a:off x="395536" y="1628800"/>
          <a:ext cx="3522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296"/>
              </a:tblGrid>
              <a:tr h="360040">
                <a:tc>
                  <a:txBody>
                    <a:bodyPr/>
                    <a:lstStyle/>
                    <a:p>
                      <a:r>
                        <a:rPr lang="pt-PT" sz="1800" dirty="0" smtClean="0"/>
                        <a:t>A</a:t>
                      </a:r>
                      <a:endParaRPr lang="pt-PT" sz="18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ela 30"/>
          <p:cNvGraphicFramePr>
            <a:graphicFrameLocks noGrp="1"/>
          </p:cNvGraphicFramePr>
          <p:nvPr/>
        </p:nvGraphicFramePr>
        <p:xfrm>
          <a:off x="3995936" y="1700808"/>
          <a:ext cx="3600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</a:tblGrid>
              <a:tr h="144016">
                <a:tc>
                  <a:txBody>
                    <a:bodyPr/>
                    <a:lstStyle/>
                    <a:p>
                      <a:r>
                        <a:rPr lang="pt-PT" sz="1800" dirty="0" smtClean="0"/>
                        <a:t>B</a:t>
                      </a:r>
                      <a:endParaRPr lang="pt-PT" sz="18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32" name="CaixaDeTexto 31"/>
          <p:cNvSpPr txBox="1"/>
          <p:nvPr/>
        </p:nvSpPr>
        <p:spPr>
          <a:xfrm>
            <a:off x="539552" y="4725144"/>
            <a:ext cx="82361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dirty="0" smtClean="0"/>
              <a:t>Na </a:t>
            </a:r>
            <a:r>
              <a:rPr lang="pt-PT" sz="2000" b="1" dirty="0" smtClean="0">
                <a:solidFill>
                  <a:srgbClr val="00B050"/>
                </a:solidFill>
              </a:rPr>
              <a:t>molécula de cloro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Cl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 </a:t>
            </a:r>
            <a:r>
              <a:rPr lang="pt-PT" sz="2000" dirty="0" smtClean="0"/>
              <a:t>, para além de </a:t>
            </a:r>
            <a:r>
              <a:rPr lang="pt-PT" sz="2000" b="1" dirty="0" smtClean="0">
                <a:solidFill>
                  <a:srgbClr val="00B050"/>
                </a:solidFill>
              </a:rPr>
              <a:t>dois eletrões compartilhados</a:t>
            </a:r>
            <a:r>
              <a:rPr lang="pt-PT" sz="2000" dirty="0" smtClean="0"/>
              <a:t>, </a:t>
            </a:r>
          </a:p>
          <a:p>
            <a:r>
              <a:rPr lang="pt-PT" sz="2000" dirty="0" smtClean="0"/>
              <a:t>Responsáveis pela ligação covalente entre os dois átomos, temos </a:t>
            </a:r>
            <a:r>
              <a:rPr lang="pt-PT" sz="2000" b="1" dirty="0" smtClean="0">
                <a:solidFill>
                  <a:srgbClr val="00B050"/>
                </a:solidFill>
              </a:rPr>
              <a:t>12 eletrões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não compartilhados</a:t>
            </a:r>
            <a:r>
              <a:rPr lang="pt-PT" sz="2000" dirty="0" smtClean="0"/>
              <a:t>, isto é,  </a:t>
            </a:r>
            <a:r>
              <a:rPr lang="pt-PT" sz="2000" b="1" dirty="0" smtClean="0">
                <a:solidFill>
                  <a:srgbClr val="00B050"/>
                </a:solidFill>
              </a:rPr>
              <a:t>seis  pares de eletrões não compartilhados</a:t>
            </a:r>
            <a:r>
              <a:rPr lang="pt-PT" sz="2000" dirty="0" smtClean="0"/>
              <a:t>.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771800" y="1124744"/>
            <a:ext cx="3476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Fórmulas de estrutura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539552" y="1772816"/>
            <a:ext cx="81294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As fórmulas de estrutura são fórmulas químicas que indicam o modo como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 os átomos se ligam numa molécula.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39552" y="5301208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outros traços </a:t>
            </a:r>
            <a:r>
              <a:rPr lang="pt-PT" sz="2000" dirty="0" smtClean="0"/>
              <a:t>que podem surgir  à volta dos símbolos químicos </a:t>
            </a:r>
          </a:p>
          <a:p>
            <a:pPr marL="173038"/>
            <a:r>
              <a:rPr lang="pt-PT" sz="2000" dirty="0" smtClean="0"/>
              <a:t>representam </a:t>
            </a:r>
            <a:r>
              <a:rPr lang="pt-PT" sz="2000" b="1" dirty="0" smtClean="0">
                <a:solidFill>
                  <a:srgbClr val="00B050"/>
                </a:solidFill>
              </a:rPr>
              <a:t>pares de eletrões</a:t>
            </a:r>
            <a:r>
              <a:rPr lang="pt-PT" sz="2000" dirty="0" smtClean="0"/>
              <a:t> de  valência </a:t>
            </a:r>
            <a:r>
              <a:rPr lang="pt-PT" sz="2000" b="1" dirty="0" smtClean="0">
                <a:solidFill>
                  <a:srgbClr val="00B050"/>
                </a:solidFill>
              </a:rPr>
              <a:t>não compartilhados</a:t>
            </a:r>
            <a:r>
              <a:rPr lang="pt-PT" sz="2000" dirty="0" smtClean="0"/>
              <a:t>, também designados por </a:t>
            </a:r>
            <a:r>
              <a:rPr lang="pt-PT" sz="2000" b="1" dirty="0" smtClean="0">
                <a:solidFill>
                  <a:srgbClr val="00B050"/>
                </a:solidFill>
              </a:rPr>
              <a:t>eletrões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não ligantes</a:t>
            </a:r>
            <a:r>
              <a:rPr lang="pt-PT" sz="2000" dirty="0" smtClean="0"/>
              <a:t>.</a:t>
            </a:r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9698" name="Picture 2" descr="F:\DPA9\PowerPoints\PowerPoints_Química\Imagens_PPT_Classificação_materiais\M27\20145768_cont_dd09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2636912"/>
            <a:ext cx="5328790" cy="2160240"/>
          </a:xfrm>
          <a:prstGeom prst="rect">
            <a:avLst/>
          </a:prstGeom>
          <a:noFill/>
        </p:spPr>
      </p:pic>
      <p:sp>
        <p:nvSpPr>
          <p:cNvPr id="36" name="CaixaDeTexto 35"/>
          <p:cNvSpPr txBox="1"/>
          <p:nvPr/>
        </p:nvSpPr>
        <p:spPr>
          <a:xfrm>
            <a:off x="539552" y="2492896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Um par de eletrões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de </a:t>
            </a:r>
          </a:p>
          <a:p>
            <a:pPr marL="173038"/>
            <a:r>
              <a:rPr lang="pt-PT" sz="2000" dirty="0" smtClean="0"/>
              <a:t>valência representa-se </a:t>
            </a:r>
          </a:p>
          <a:p>
            <a:pPr marL="173038"/>
            <a:r>
              <a:rPr lang="pt-PT" sz="2000" dirty="0" smtClean="0"/>
              <a:t>por </a:t>
            </a:r>
            <a:r>
              <a:rPr lang="pt-PT" sz="2000" b="1" dirty="0" smtClean="0">
                <a:solidFill>
                  <a:srgbClr val="00B050"/>
                </a:solidFill>
              </a:rPr>
              <a:t>um traço</a:t>
            </a:r>
            <a:r>
              <a:rPr lang="pt-PT" sz="2000" dirty="0" smtClean="0"/>
              <a:t>;</a:t>
            </a:r>
            <a:endParaRPr lang="pt-PT" dirty="0"/>
          </a:p>
        </p:txBody>
      </p:sp>
      <p:sp>
        <p:nvSpPr>
          <p:cNvPr id="37" name="CaixaDeTexto 36"/>
          <p:cNvSpPr txBox="1"/>
          <p:nvPr/>
        </p:nvSpPr>
        <p:spPr>
          <a:xfrm>
            <a:off x="539552" y="3429000"/>
            <a:ext cx="47222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Os </a:t>
            </a:r>
            <a:r>
              <a:rPr lang="pt-PT" sz="2000" b="1" dirty="0" smtClean="0">
                <a:solidFill>
                  <a:srgbClr val="00B050"/>
                </a:solidFill>
              </a:rPr>
              <a:t>traços entre os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    símbolos  químicos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</a:p>
          <a:p>
            <a:r>
              <a:rPr lang="pt-PT" sz="2000" dirty="0" smtClean="0">
                <a:solidFill>
                  <a:srgbClr val="00B050"/>
                </a:solidFill>
              </a:rPr>
              <a:t>    </a:t>
            </a:r>
            <a:r>
              <a:rPr lang="pt-PT" sz="2000" dirty="0" smtClean="0"/>
              <a:t>representam os</a:t>
            </a:r>
          </a:p>
          <a:p>
            <a:pPr marL="173038"/>
            <a:r>
              <a:rPr lang="pt-PT" sz="2000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pares de eletrões </a:t>
            </a:r>
          </a:p>
          <a:p>
            <a:pPr marL="173038"/>
            <a:r>
              <a:rPr lang="pt-PT" sz="2000" b="1" dirty="0" smtClean="0">
                <a:solidFill>
                  <a:srgbClr val="00B050"/>
                </a:solidFill>
              </a:rPr>
              <a:t>compartilhados</a:t>
            </a:r>
            <a:r>
              <a:rPr lang="pt-PT" sz="2000" dirty="0" smtClean="0"/>
              <a:t>, também</a:t>
            </a:r>
          </a:p>
          <a:p>
            <a:pPr marL="173038"/>
            <a:r>
              <a:rPr lang="pt-PT" sz="2000" dirty="0" smtClean="0"/>
              <a:t> designados por </a:t>
            </a:r>
            <a:r>
              <a:rPr lang="pt-PT" sz="2000" b="1" dirty="0" smtClean="0">
                <a:solidFill>
                  <a:srgbClr val="00B050"/>
                </a:solidFill>
              </a:rPr>
              <a:t>eletrões ligantes</a:t>
            </a:r>
            <a:r>
              <a:rPr lang="pt-PT" dirty="0" smtClean="0"/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771800" y="1124744"/>
            <a:ext cx="4019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covalente simples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683568" y="1700808"/>
            <a:ext cx="752904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dirty="0" smtClean="0"/>
              <a:t>No caso das </a:t>
            </a:r>
            <a:r>
              <a:rPr lang="pt-PT" sz="2000" b="1" dirty="0" smtClean="0">
                <a:solidFill>
                  <a:srgbClr val="00B050"/>
                </a:solidFill>
              </a:rPr>
              <a:t>moléculas de hidrogénio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H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baseline="-25000" dirty="0" smtClean="0"/>
              <a:t> </a:t>
            </a:r>
            <a:r>
              <a:rPr lang="pt-PT" sz="2000" dirty="0" smtClean="0"/>
              <a:t>, e de </a:t>
            </a:r>
            <a:r>
              <a:rPr lang="pt-PT" sz="2000" b="1" dirty="0" smtClean="0">
                <a:solidFill>
                  <a:srgbClr val="00B050"/>
                </a:solidFill>
              </a:rPr>
              <a:t>cloro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Cl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 </a:t>
            </a:r>
            <a:r>
              <a:rPr lang="pt-PT" sz="2000" dirty="0" smtClean="0"/>
              <a:t>, as </a:t>
            </a:r>
            <a:r>
              <a:rPr lang="pt-PT" sz="2000" b="1" dirty="0" smtClean="0">
                <a:solidFill>
                  <a:srgbClr val="00B050"/>
                </a:solidFill>
              </a:rPr>
              <a:t>ligações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covalentes</a:t>
            </a:r>
            <a:r>
              <a:rPr lang="pt-PT" sz="2000" dirty="0" smtClean="0">
                <a:solidFill>
                  <a:srgbClr val="00B050"/>
                </a:solidFill>
              </a:rPr>
              <a:t>  </a:t>
            </a:r>
            <a:r>
              <a:rPr lang="pt-PT" sz="2000" dirty="0" smtClean="0"/>
              <a:t>entre os seus átomos  devem-se à </a:t>
            </a:r>
            <a:r>
              <a:rPr lang="pt-PT" sz="2000" b="1" dirty="0" smtClean="0">
                <a:solidFill>
                  <a:srgbClr val="00B050"/>
                </a:solidFill>
              </a:rPr>
              <a:t>partilha de apenas um 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par de eletrões</a:t>
            </a:r>
            <a:r>
              <a:rPr lang="pt-PT" sz="2000" dirty="0" smtClean="0"/>
              <a:t>.</a:t>
            </a:r>
          </a:p>
          <a:p>
            <a:r>
              <a:rPr lang="pt-PT" sz="2000" dirty="0" smtClean="0"/>
              <a:t>A ligação entre os átomos nestas duas moléculas designa-se, por isso,</a:t>
            </a:r>
          </a:p>
          <a:p>
            <a:r>
              <a:rPr lang="pt-PT" sz="2000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ligação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covalente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simples</a:t>
            </a:r>
            <a:r>
              <a:rPr lang="pt-PT" sz="2000" dirty="0" smtClean="0"/>
              <a:t>. </a:t>
            </a:r>
          </a:p>
          <a:p>
            <a:r>
              <a:rPr lang="pt-PT" sz="2000" dirty="0" smtClean="0"/>
              <a:t>A ligação representa-se por </a:t>
            </a:r>
            <a:r>
              <a:rPr lang="pt-PT" sz="2000" b="1" dirty="0" smtClean="0">
                <a:solidFill>
                  <a:srgbClr val="00B050"/>
                </a:solidFill>
              </a:rPr>
              <a:t>um traço entre os  símbolos químicos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dos </a:t>
            </a:r>
          </a:p>
          <a:p>
            <a:r>
              <a:rPr lang="pt-PT" sz="2000" dirty="0" smtClean="0"/>
              <a:t>átomos ligados.</a:t>
            </a:r>
            <a:endParaRPr lang="pt-PT" dirty="0"/>
          </a:p>
        </p:txBody>
      </p:sp>
      <p:pic>
        <p:nvPicPr>
          <p:cNvPr id="30722" name="Picture 2" descr="F:\DPA9\PowerPoints\PowerPoints_Química\Imagens_PPT_Classificação_materiais\M27\20145768_cont_dd09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4221088"/>
            <a:ext cx="2600616" cy="1800200"/>
          </a:xfrm>
          <a:prstGeom prst="rect">
            <a:avLst/>
          </a:prstGeom>
          <a:noFill/>
        </p:spPr>
      </p:pic>
      <p:sp>
        <p:nvSpPr>
          <p:cNvPr id="29" name="CaixaDeTexto 28"/>
          <p:cNvSpPr txBox="1"/>
          <p:nvPr/>
        </p:nvSpPr>
        <p:spPr>
          <a:xfrm>
            <a:off x="507605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30723" name="Picture 3" descr="F:\DPA9\PowerPoints\PowerPoints_Química\Imagens_PPT_Classificação_materiais\M27\20145768_cont_dd09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4221088"/>
            <a:ext cx="2592288" cy="1788590"/>
          </a:xfrm>
          <a:prstGeom prst="rect">
            <a:avLst/>
          </a:prstGeom>
          <a:noFill/>
        </p:spPr>
      </p:pic>
      <p:graphicFrame>
        <p:nvGraphicFramePr>
          <p:cNvPr id="32" name="Tabela 31"/>
          <p:cNvGraphicFramePr>
            <a:graphicFrameLocks noGrp="1"/>
          </p:cNvGraphicFramePr>
          <p:nvPr/>
        </p:nvGraphicFramePr>
        <p:xfrm>
          <a:off x="1187624" y="4005064"/>
          <a:ext cx="36004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</a:tblGrid>
              <a:tr h="324232"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A</a:t>
                      </a:r>
                      <a:endParaRPr lang="pt-PT" sz="20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ela 34"/>
          <p:cNvGraphicFramePr>
            <a:graphicFrameLocks noGrp="1"/>
          </p:cNvGraphicFramePr>
          <p:nvPr/>
        </p:nvGraphicFramePr>
        <p:xfrm>
          <a:off x="5292080" y="4005064"/>
          <a:ext cx="360040" cy="432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</a:tblGrid>
              <a:tr h="432048"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B</a:t>
                      </a:r>
                      <a:endParaRPr lang="pt-PT" sz="20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771800" y="1124744"/>
            <a:ext cx="38780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covalente dupla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683568" y="1700808"/>
            <a:ext cx="79494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dirty="0" smtClean="0"/>
              <a:t>Quando dois átomos </a:t>
            </a:r>
            <a:r>
              <a:rPr lang="pt-PT" sz="2000" b="1" dirty="0" smtClean="0">
                <a:solidFill>
                  <a:srgbClr val="00B050"/>
                </a:solidFill>
              </a:rPr>
              <a:t>compartilham dois pares de eletrões</a:t>
            </a:r>
            <a:r>
              <a:rPr lang="pt-PT" sz="2000" dirty="0" smtClean="0"/>
              <a:t>, estabelece-se </a:t>
            </a:r>
          </a:p>
          <a:p>
            <a:r>
              <a:rPr lang="pt-PT" sz="2000" dirty="0" smtClean="0"/>
              <a:t>entre esses átomos uma </a:t>
            </a:r>
            <a:r>
              <a:rPr lang="pt-PT" sz="2000" b="1" dirty="0" smtClean="0">
                <a:solidFill>
                  <a:srgbClr val="00B050"/>
                </a:solidFill>
              </a:rPr>
              <a:t>ligação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covalente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dupla</a:t>
            </a:r>
            <a:r>
              <a:rPr lang="pt-PT" sz="2000" dirty="0" smtClean="0"/>
              <a:t>. </a:t>
            </a:r>
          </a:p>
          <a:p>
            <a:r>
              <a:rPr lang="pt-PT" sz="2000" dirty="0" smtClean="0"/>
              <a:t>Esta ligação representa-se por </a:t>
            </a:r>
            <a:r>
              <a:rPr lang="pt-PT" sz="2000" b="1" dirty="0" smtClean="0">
                <a:solidFill>
                  <a:srgbClr val="00B050"/>
                </a:solidFill>
              </a:rPr>
              <a:t>dois traços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entre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os símbolos químicos</a:t>
            </a:r>
            <a:r>
              <a:rPr lang="pt-PT" sz="2000" dirty="0" smtClean="0"/>
              <a:t> dos </a:t>
            </a:r>
          </a:p>
          <a:p>
            <a:r>
              <a:rPr lang="pt-PT" sz="2000" dirty="0" smtClean="0"/>
              <a:t>átomos ligados.</a:t>
            </a:r>
            <a:endParaRPr lang="pt-PT" sz="20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507605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graphicFrame>
        <p:nvGraphicFramePr>
          <p:cNvPr id="32" name="Tabela 31"/>
          <p:cNvGraphicFramePr>
            <a:graphicFrameLocks noGrp="1"/>
          </p:cNvGraphicFramePr>
          <p:nvPr/>
        </p:nvGraphicFramePr>
        <p:xfrm>
          <a:off x="755576" y="3717033"/>
          <a:ext cx="28803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</a:tblGrid>
              <a:tr h="216023"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A</a:t>
                      </a:r>
                      <a:endParaRPr lang="pt-PT" sz="20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ela 34"/>
          <p:cNvGraphicFramePr>
            <a:graphicFrameLocks noGrp="1"/>
          </p:cNvGraphicFramePr>
          <p:nvPr/>
        </p:nvGraphicFramePr>
        <p:xfrm>
          <a:off x="4860032" y="3789040"/>
          <a:ext cx="28803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</a:tblGrid>
              <a:tr h="288032"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B</a:t>
                      </a:r>
                      <a:endParaRPr lang="pt-PT" sz="20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24" name="CaixaDeTexto 23"/>
          <p:cNvSpPr txBox="1"/>
          <p:nvPr/>
        </p:nvSpPr>
        <p:spPr>
          <a:xfrm>
            <a:off x="683568" y="3140968"/>
            <a:ext cx="1475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1331640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31746" name="Picture 2" descr="F:\DPA9\PowerPoints\PowerPoints_Química\Imagens_PPT_Classificação_materiais\M27\20145768_cont_dd1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4005064"/>
            <a:ext cx="2967222" cy="1656184"/>
          </a:xfrm>
          <a:prstGeom prst="rect">
            <a:avLst/>
          </a:prstGeom>
          <a:noFill/>
        </p:spPr>
      </p:pic>
      <p:sp>
        <p:nvSpPr>
          <p:cNvPr id="27" name="CaixaDeTexto 26"/>
          <p:cNvSpPr txBox="1"/>
          <p:nvPr/>
        </p:nvSpPr>
        <p:spPr>
          <a:xfrm>
            <a:off x="5868144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31747" name="Picture 3" descr="F:\DPA9\PowerPoints\PowerPoints_Química\Imagens_PPT_Classificação_materiais\M27\20145768_cont_dd1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077072"/>
            <a:ext cx="3616699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771800" y="1124744"/>
            <a:ext cx="38780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covalente dupla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700808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507605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1331640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5868144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899592" y="2204864"/>
            <a:ext cx="6101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• Ligação covalente dupla na molécula de oxigénio, O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 </a:t>
            </a:r>
            <a:r>
              <a:rPr lang="pt-PT" sz="2000" b="1" dirty="0" smtClean="0">
                <a:solidFill>
                  <a:srgbClr val="00B050"/>
                </a:solidFill>
              </a:rPr>
              <a:t>.</a:t>
            </a:r>
            <a:endParaRPr lang="pt-PT" sz="2000" b="1" dirty="0">
              <a:solidFill>
                <a:srgbClr val="00B050"/>
              </a:solidFill>
            </a:endParaRPr>
          </a:p>
        </p:txBody>
      </p:sp>
      <p:pic>
        <p:nvPicPr>
          <p:cNvPr id="32770" name="Picture 2" descr="F:\DPA9\PowerPoints\PowerPoints_Química\Imagens_PPT_Classificação_materiais\M27\20145768_cont_dd11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636912"/>
            <a:ext cx="1378697" cy="1152128"/>
          </a:xfrm>
          <a:prstGeom prst="rect">
            <a:avLst/>
          </a:prstGeom>
          <a:noFill/>
        </p:spPr>
      </p:pic>
      <p:pic>
        <p:nvPicPr>
          <p:cNvPr id="32771" name="Picture 3" descr="F:\DPA9\PowerPoints\PowerPoints_Química\Imagens_PPT_Classificação_materiais\M27\20145768_cont_f08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2852936"/>
            <a:ext cx="1515749" cy="720080"/>
          </a:xfrm>
          <a:prstGeom prst="rect">
            <a:avLst/>
          </a:prstGeom>
          <a:noFill/>
        </p:spPr>
      </p:pic>
      <p:pic>
        <p:nvPicPr>
          <p:cNvPr id="32772" name="Picture 4" descr="F:\DPA9\PowerPoints\PowerPoints_Química\Imagens_PPT_Classificação_materiais\M27\20145768_cont_dd11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2780928"/>
            <a:ext cx="1738840" cy="936104"/>
          </a:xfrm>
          <a:prstGeom prst="rect">
            <a:avLst/>
          </a:prstGeom>
          <a:noFill/>
        </p:spPr>
      </p:pic>
      <p:sp>
        <p:nvSpPr>
          <p:cNvPr id="38" name="CaixaDeTexto 37"/>
          <p:cNvSpPr txBox="1"/>
          <p:nvPr/>
        </p:nvSpPr>
        <p:spPr>
          <a:xfrm>
            <a:off x="899592" y="4005064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• Ligação covalente dupla na molécula de dióxido de carbono, CO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 </a:t>
            </a:r>
            <a:r>
              <a:rPr lang="pt-PT" sz="2000" b="1" dirty="0" smtClean="0">
                <a:solidFill>
                  <a:srgbClr val="00B050"/>
                </a:solidFill>
              </a:rPr>
              <a:t>.</a:t>
            </a:r>
            <a:endParaRPr lang="pt-PT" sz="2000" b="1" dirty="0">
              <a:solidFill>
                <a:srgbClr val="00B050"/>
              </a:solidFill>
            </a:endParaRPr>
          </a:p>
        </p:txBody>
      </p:sp>
      <p:pic>
        <p:nvPicPr>
          <p:cNvPr id="32773" name="Picture 5" descr="F:\DPA9\PowerPoints\PowerPoints_Química\Imagens_PPT_Classificação_materiais\M27\20145768_cont_dd11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4509120"/>
            <a:ext cx="1864208" cy="1152128"/>
          </a:xfrm>
          <a:prstGeom prst="rect">
            <a:avLst/>
          </a:prstGeom>
          <a:noFill/>
        </p:spPr>
      </p:pic>
      <p:pic>
        <p:nvPicPr>
          <p:cNvPr id="32774" name="Picture 6" descr="F:\DPA9\PowerPoints\PowerPoints_Química\Imagens_PPT_Classificação_materiais\M27\20145768_cont_f08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760" y="4581128"/>
            <a:ext cx="1796130" cy="1008112"/>
          </a:xfrm>
          <a:prstGeom prst="rect">
            <a:avLst/>
          </a:prstGeom>
          <a:noFill/>
        </p:spPr>
      </p:pic>
      <p:pic>
        <p:nvPicPr>
          <p:cNvPr id="32775" name="Picture 7" descr="F:\DPA9\PowerPoints\PowerPoints_Química\Imagens_PPT_Classificação_materiais\M27\20145768_cont_dd117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92280" y="4509120"/>
            <a:ext cx="1635095" cy="1296144"/>
          </a:xfrm>
          <a:prstGeom prst="rect">
            <a:avLst/>
          </a:prstGeom>
          <a:noFill/>
        </p:spPr>
      </p:pic>
      <p:pic>
        <p:nvPicPr>
          <p:cNvPr id="2050" name="Picture 2" descr="F:\DPA9\PowerPoints\PowerPoints_Química\Imagens_PPT_Classificação_materiais\M27\20145768_cont_dd116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0" y="4509120"/>
            <a:ext cx="2090232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771800" y="1124744"/>
            <a:ext cx="37738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covalente tripla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683568" y="1700808"/>
            <a:ext cx="794942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dirty="0" smtClean="0"/>
              <a:t>Quando dois átomos </a:t>
            </a:r>
            <a:r>
              <a:rPr lang="pt-PT" sz="2000" b="1" dirty="0" smtClean="0">
                <a:solidFill>
                  <a:srgbClr val="00B050"/>
                </a:solidFill>
              </a:rPr>
              <a:t>compartilham três pares de eletrões</a:t>
            </a:r>
            <a:r>
              <a:rPr lang="pt-PT" sz="2000" dirty="0" smtClean="0"/>
              <a:t>, estabelece-se </a:t>
            </a:r>
          </a:p>
          <a:p>
            <a:r>
              <a:rPr lang="pt-PT" sz="2000" dirty="0" smtClean="0"/>
              <a:t>entre esses átomos uma </a:t>
            </a:r>
            <a:r>
              <a:rPr lang="pt-PT" sz="2000" b="1" dirty="0" smtClean="0">
                <a:solidFill>
                  <a:srgbClr val="00B050"/>
                </a:solidFill>
              </a:rPr>
              <a:t>ligação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covalente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tripla</a:t>
            </a:r>
            <a:r>
              <a:rPr lang="pt-PT" sz="2000" dirty="0" smtClean="0"/>
              <a:t>. </a:t>
            </a:r>
          </a:p>
          <a:p>
            <a:r>
              <a:rPr lang="pt-PT" sz="2000" dirty="0" smtClean="0"/>
              <a:t>Esta ligação representa-se por </a:t>
            </a:r>
            <a:r>
              <a:rPr lang="pt-PT" sz="2000" b="1" dirty="0" smtClean="0">
                <a:solidFill>
                  <a:srgbClr val="00B050"/>
                </a:solidFill>
              </a:rPr>
              <a:t>três traços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entre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os símbolos químicos</a:t>
            </a:r>
            <a:r>
              <a:rPr lang="pt-PT" sz="2000" dirty="0" smtClean="0"/>
              <a:t> dos </a:t>
            </a:r>
          </a:p>
          <a:p>
            <a:r>
              <a:rPr lang="pt-PT" sz="2000" dirty="0" smtClean="0"/>
              <a:t>átomos ligados.</a:t>
            </a:r>
            <a:endParaRPr lang="pt-PT" sz="20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507605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graphicFrame>
        <p:nvGraphicFramePr>
          <p:cNvPr id="32" name="Tabela 31"/>
          <p:cNvGraphicFramePr>
            <a:graphicFrameLocks noGrp="1"/>
          </p:cNvGraphicFramePr>
          <p:nvPr/>
        </p:nvGraphicFramePr>
        <p:xfrm>
          <a:off x="755576" y="3717033"/>
          <a:ext cx="28803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</a:tblGrid>
              <a:tr h="216023"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A</a:t>
                      </a:r>
                      <a:endParaRPr lang="pt-PT" sz="20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ela 34"/>
          <p:cNvGraphicFramePr>
            <a:graphicFrameLocks noGrp="1"/>
          </p:cNvGraphicFramePr>
          <p:nvPr/>
        </p:nvGraphicFramePr>
        <p:xfrm>
          <a:off x="4860032" y="3789040"/>
          <a:ext cx="28803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/>
              </a:tblGrid>
              <a:tr h="288032">
                <a:tc>
                  <a:txBody>
                    <a:bodyPr/>
                    <a:lstStyle/>
                    <a:p>
                      <a:r>
                        <a:rPr lang="pt-PT" sz="2000" dirty="0" smtClean="0"/>
                        <a:t>B</a:t>
                      </a:r>
                      <a:endParaRPr lang="pt-PT" sz="20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24" name="CaixaDeTexto 23"/>
          <p:cNvSpPr txBox="1"/>
          <p:nvPr/>
        </p:nvSpPr>
        <p:spPr>
          <a:xfrm>
            <a:off x="683568" y="3140968"/>
            <a:ext cx="1475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1331640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5868144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050" name="Picture 2" descr="F:\DPA9\PowerPoints\PowerPoints_Química\Imagens_PPT_Classificação_materiais\M27\20145768_cont_dd12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3861048"/>
            <a:ext cx="2218653" cy="1584176"/>
          </a:xfrm>
          <a:prstGeom prst="rect">
            <a:avLst/>
          </a:prstGeom>
          <a:noFill/>
        </p:spPr>
      </p:pic>
      <p:sp>
        <p:nvSpPr>
          <p:cNvPr id="34" name="CaixaDeTexto 33"/>
          <p:cNvSpPr txBox="1"/>
          <p:nvPr/>
        </p:nvSpPr>
        <p:spPr>
          <a:xfrm>
            <a:off x="6588224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051" name="Picture 3" descr="F:\DPA9\PowerPoints\PowerPoints_Química\Imagens_PPT_Classificação_materiais\M27\20145768_cont_dd12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19" y="3933056"/>
            <a:ext cx="2628391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843808" y="980728"/>
            <a:ext cx="36921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Ligação covalente tripla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971600" y="1556792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507605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1331640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5868144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971600" y="1988840"/>
            <a:ext cx="6101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• Ligação covalente tripla na molécula de azoto, N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 </a:t>
            </a:r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899592" y="3861048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• Ligação covalente tripla na molécula de etino, C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 </a:t>
            </a:r>
            <a:r>
              <a:rPr lang="pt-PT" sz="2000" b="1" dirty="0" smtClean="0">
                <a:solidFill>
                  <a:srgbClr val="00B050"/>
                </a:solidFill>
              </a:rPr>
              <a:t>H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 </a:t>
            </a:r>
            <a:endParaRPr lang="pt-PT" sz="2000" b="1" dirty="0" smtClean="0">
              <a:solidFill>
                <a:srgbClr val="00B050"/>
              </a:solidFill>
            </a:endParaRPr>
          </a:p>
          <a:p>
            <a:endParaRPr lang="pt-PT" sz="2000" b="1" dirty="0">
              <a:solidFill>
                <a:srgbClr val="00B050"/>
              </a:solidFill>
            </a:endParaRPr>
          </a:p>
        </p:txBody>
      </p:sp>
      <p:pic>
        <p:nvPicPr>
          <p:cNvPr id="32" name="Picture 2" descr="F:\DPA9\PowerPoints\PowerPoints_Química\Imagens_PPT_Classificação_materiais\M27\20145768_cont_dd11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2564904"/>
            <a:ext cx="1605946" cy="1008112"/>
          </a:xfrm>
          <a:prstGeom prst="rect">
            <a:avLst/>
          </a:prstGeom>
          <a:noFill/>
        </p:spPr>
      </p:pic>
      <p:pic>
        <p:nvPicPr>
          <p:cNvPr id="3" name="Picture 2" descr="F:\DPA9\PowerPoints\PowerPoints_Química\Imagens_PPT_Classificação_materiais\M27\20145768_cont_dd12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2492896"/>
            <a:ext cx="1628504" cy="1162794"/>
          </a:xfrm>
          <a:prstGeom prst="rect">
            <a:avLst/>
          </a:prstGeom>
          <a:noFill/>
        </p:spPr>
      </p:pic>
      <p:pic>
        <p:nvPicPr>
          <p:cNvPr id="3075" name="Picture 3" descr="F:\DPA9\PowerPoints\PowerPoints_Química\Imagens_PPT_Classificação_materiais\M27\20145768_cont_dd12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2492896"/>
            <a:ext cx="1936709" cy="1008112"/>
          </a:xfrm>
          <a:prstGeom prst="rect">
            <a:avLst/>
          </a:prstGeom>
          <a:noFill/>
        </p:spPr>
      </p:pic>
      <p:sp>
        <p:nvSpPr>
          <p:cNvPr id="24" name="CaixaDeTexto 23"/>
          <p:cNvSpPr txBox="1"/>
          <p:nvPr/>
        </p:nvSpPr>
        <p:spPr>
          <a:xfrm>
            <a:off x="1403648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30" name="Picture 5" descr="F:\DPA9\PowerPoints\PowerPoints_Química\Imagens_PPT_Classificação_materiais\M27\20145768_cont_dd12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59632" y="4365104"/>
            <a:ext cx="1619265" cy="1080120"/>
          </a:xfrm>
          <a:prstGeom prst="rect">
            <a:avLst/>
          </a:prstGeom>
          <a:noFill/>
        </p:spPr>
      </p:pic>
      <p:sp>
        <p:nvSpPr>
          <p:cNvPr id="34" name="CaixaDeTexto 33"/>
          <p:cNvSpPr txBox="1"/>
          <p:nvPr/>
        </p:nvSpPr>
        <p:spPr>
          <a:xfrm>
            <a:off x="3779912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35" name="Picture 6" descr="F:\DPA9\PowerPoints\PowerPoints_Química\Imagens_PPT_Classificação_materiais\M27\20145768_cont_dd125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59832" y="4365104"/>
            <a:ext cx="2576256" cy="1368152"/>
          </a:xfrm>
          <a:prstGeom prst="rect">
            <a:avLst/>
          </a:prstGeom>
          <a:noFill/>
        </p:spPr>
      </p:pic>
      <p:pic>
        <p:nvPicPr>
          <p:cNvPr id="1026" name="Picture 2" descr="F:\DPA9\PowerPoints\PowerPoints_Química\Imagens_PPT_Classificação_materiais\M27\20145768_cont_dd12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45244" y="4365104"/>
            <a:ext cx="2611682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115616" y="980728"/>
            <a:ext cx="71696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 Ligação covalente nas substâncias covalentes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971600" y="1556792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507605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1331640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5868144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971600" y="1988840"/>
            <a:ext cx="6101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899592" y="3861048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403648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3779912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7" name="CaixaDeTexto 36"/>
          <p:cNvSpPr txBox="1"/>
          <p:nvPr/>
        </p:nvSpPr>
        <p:spPr>
          <a:xfrm>
            <a:off x="827584" y="1844824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ligação covalente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um dos modelos de ligação química que se estabelece </a:t>
            </a:r>
            <a:r>
              <a:rPr lang="pt-PT" sz="2000" b="1" dirty="0" smtClean="0">
                <a:solidFill>
                  <a:srgbClr val="00B050"/>
                </a:solidFill>
              </a:rPr>
              <a:t>entre átomos de não metais</a:t>
            </a:r>
            <a:r>
              <a:rPr lang="pt-PT" sz="2000" dirty="0" smtClean="0"/>
              <a:t>, podendo formar-se </a:t>
            </a:r>
            <a:r>
              <a:rPr lang="pt-PT" sz="2000" b="1" dirty="0" smtClean="0">
                <a:solidFill>
                  <a:srgbClr val="00B050"/>
                </a:solidFill>
              </a:rPr>
              <a:t>moléculas</a:t>
            </a:r>
            <a:r>
              <a:rPr lang="pt-PT" sz="2000" dirty="0" smtClean="0"/>
              <a:t> ou </a:t>
            </a:r>
            <a:r>
              <a:rPr lang="pt-PT" sz="2000" b="1" dirty="0" smtClean="0">
                <a:solidFill>
                  <a:srgbClr val="00B050"/>
                </a:solidFill>
              </a:rPr>
              <a:t>redes covalentes</a:t>
            </a:r>
            <a:r>
              <a:rPr lang="pt-PT" sz="2000" dirty="0" smtClean="0"/>
              <a:t>.</a:t>
            </a:r>
            <a:endParaRPr lang="pt-PT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899592" y="2996952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Assim:</a:t>
            </a:r>
          </a:p>
          <a:p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quando se formam </a:t>
            </a:r>
            <a:r>
              <a:rPr lang="pt-PT" sz="2000" b="1" dirty="0" smtClean="0">
                <a:solidFill>
                  <a:srgbClr val="00B050"/>
                </a:solidFill>
              </a:rPr>
              <a:t>moléculas</a:t>
            </a:r>
            <a:r>
              <a:rPr lang="pt-PT" sz="2000" dirty="0" smtClean="0"/>
              <a:t>, temos </a:t>
            </a:r>
            <a:r>
              <a:rPr lang="pt-PT" sz="2000" b="1" dirty="0" smtClean="0">
                <a:solidFill>
                  <a:srgbClr val="00B050"/>
                </a:solidFill>
              </a:rPr>
              <a:t>substâncias moleculares</a:t>
            </a:r>
            <a:r>
              <a:rPr lang="pt-PT" sz="2000" dirty="0" smtClean="0"/>
              <a:t>;</a:t>
            </a:r>
          </a:p>
          <a:p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quando se formam </a:t>
            </a:r>
            <a:r>
              <a:rPr lang="pt-PT" sz="2000" b="1" dirty="0" smtClean="0">
                <a:solidFill>
                  <a:srgbClr val="00B050"/>
                </a:solidFill>
              </a:rPr>
              <a:t>redes covalentes</a:t>
            </a:r>
            <a:r>
              <a:rPr lang="pt-PT" sz="2000" dirty="0" smtClean="0"/>
              <a:t>, temos </a:t>
            </a:r>
            <a:r>
              <a:rPr lang="pt-PT" sz="2000" b="1" dirty="0" smtClean="0">
                <a:solidFill>
                  <a:srgbClr val="00B050"/>
                </a:solidFill>
              </a:rPr>
              <a:t>substâncias covalentes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899593" y="4365104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As substâncias covalentes são substâncias constituídas por um agregado gigante de átomos que estabelecem, entre si, em toda a sua extensão, ligações covalentes.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987824" y="980728"/>
            <a:ext cx="29520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Diamante e grafite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971600" y="1556792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507605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1331640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5868144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971600" y="1988840"/>
            <a:ext cx="6101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899592" y="3861048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403648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3779912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7" name="CaixaDeTexto 36"/>
          <p:cNvSpPr txBox="1"/>
          <p:nvPr/>
        </p:nvSpPr>
        <p:spPr>
          <a:xfrm>
            <a:off x="827584" y="1700808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diamante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a </a:t>
            </a:r>
            <a:r>
              <a:rPr lang="pt-PT" sz="2000" b="1" dirty="0" smtClean="0">
                <a:solidFill>
                  <a:srgbClr val="00B050"/>
                </a:solidFill>
              </a:rPr>
              <a:t>grafite</a:t>
            </a:r>
            <a:r>
              <a:rPr lang="pt-PT" sz="2000" dirty="0" smtClean="0"/>
              <a:t> são dois exemplos muito conhecidos de </a:t>
            </a:r>
            <a:r>
              <a:rPr lang="pt-PT" sz="2000" b="1" dirty="0" smtClean="0">
                <a:solidFill>
                  <a:srgbClr val="00B050"/>
                </a:solidFill>
              </a:rPr>
              <a:t>substâncias covalentes</a:t>
            </a:r>
            <a:r>
              <a:rPr lang="pt-PT" sz="2000" dirty="0" smtClean="0"/>
              <a:t>, constituídas por </a:t>
            </a:r>
            <a:r>
              <a:rPr lang="pt-PT" sz="2000" b="1" dirty="0" smtClean="0">
                <a:solidFill>
                  <a:srgbClr val="00B050"/>
                </a:solidFill>
              </a:rPr>
              <a:t>redes covalentes de átomos de carbono</a:t>
            </a:r>
            <a:r>
              <a:rPr lang="pt-PT" sz="2000" dirty="0" smtClean="0"/>
              <a:t>. </a:t>
            </a:r>
            <a:endParaRPr lang="pt-PT" dirty="0"/>
          </a:p>
        </p:txBody>
      </p:sp>
      <p:pic>
        <p:nvPicPr>
          <p:cNvPr id="47106" name="Picture 2" descr="F:\DPA9\PowerPoints\PowerPoints_Química\Imagens_PPT_Classificação_materiais\M27\20145768_cont_f08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2780928"/>
            <a:ext cx="2111747" cy="2159846"/>
          </a:xfrm>
          <a:prstGeom prst="rect">
            <a:avLst/>
          </a:prstGeom>
          <a:noFill/>
        </p:spPr>
      </p:pic>
      <p:pic>
        <p:nvPicPr>
          <p:cNvPr id="47107" name="Picture 3" descr="F:\DPA9\PowerPoints\PowerPoints_Química\Imagens_PPT_Classificação_materiais\M27\20145768_cont_f08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2924944"/>
            <a:ext cx="3384376" cy="2246333"/>
          </a:xfrm>
          <a:prstGeom prst="rect">
            <a:avLst/>
          </a:prstGeom>
          <a:noFill/>
        </p:spPr>
      </p:pic>
      <p:sp>
        <p:nvSpPr>
          <p:cNvPr id="32" name="CaixaDeTexto 31"/>
          <p:cNvSpPr txBox="1"/>
          <p:nvPr/>
        </p:nvSpPr>
        <p:spPr>
          <a:xfrm>
            <a:off x="611560" y="5085184"/>
            <a:ext cx="820936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dirty="0" smtClean="0"/>
              <a:t>Estas </a:t>
            </a:r>
            <a:r>
              <a:rPr lang="pt-PT" sz="2000" b="1" dirty="0" smtClean="0">
                <a:solidFill>
                  <a:srgbClr val="00B050"/>
                </a:solidFill>
              </a:rPr>
              <a:t>substâncias elementares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diferentes</a:t>
            </a:r>
            <a:r>
              <a:rPr lang="pt-PT" sz="2000" dirty="0" smtClean="0"/>
              <a:t>, apesar de serem formadas </a:t>
            </a:r>
          </a:p>
          <a:p>
            <a:r>
              <a:rPr lang="pt-PT" sz="2000" dirty="0" smtClean="0"/>
              <a:t>pelo </a:t>
            </a:r>
            <a:r>
              <a:rPr lang="pt-PT" sz="2000" b="1" dirty="0" smtClean="0">
                <a:solidFill>
                  <a:srgbClr val="00B050"/>
                </a:solidFill>
              </a:rPr>
              <a:t>mesmo elemento químico carbono</a:t>
            </a:r>
            <a:r>
              <a:rPr lang="pt-PT" sz="2000" dirty="0" smtClean="0">
                <a:solidFill>
                  <a:srgbClr val="00B050"/>
                </a:solidFill>
              </a:rPr>
              <a:t>, </a:t>
            </a:r>
            <a:r>
              <a:rPr lang="pt-PT" sz="2000" dirty="0" smtClean="0"/>
              <a:t>porque o modo como os átomos </a:t>
            </a:r>
          </a:p>
          <a:p>
            <a:r>
              <a:rPr lang="pt-PT" sz="2000" dirty="0" smtClean="0"/>
              <a:t>De carbono se ligam é diferente, o que lhes confere </a:t>
            </a:r>
            <a:r>
              <a:rPr lang="pt-PT" sz="2000" b="1" dirty="0" smtClean="0">
                <a:solidFill>
                  <a:srgbClr val="00B050"/>
                </a:solidFill>
              </a:rPr>
              <a:t>propriedades diferentes</a:t>
            </a:r>
            <a:r>
              <a:rPr lang="pt-PT" sz="2000" dirty="0" smtClean="0"/>
              <a:t>.</a:t>
            </a: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635896" y="980728"/>
            <a:ext cx="17190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Diamante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755576" y="1556792"/>
            <a:ext cx="727280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No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diamante</a:t>
            </a:r>
            <a:r>
              <a:rPr lang="pt-PT" sz="2000" dirty="0" smtClean="0"/>
              <a:t>, os átomos dispõem-se numa </a:t>
            </a:r>
            <a:r>
              <a:rPr lang="pt-PT" sz="2000" b="1" dirty="0" smtClean="0">
                <a:solidFill>
                  <a:srgbClr val="00B050"/>
                </a:solidFill>
              </a:rPr>
              <a:t>estrutura tetraédrica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rígida, onde </a:t>
            </a:r>
            <a:r>
              <a:rPr lang="pt-PT" sz="2000" b="1" dirty="0" smtClean="0">
                <a:solidFill>
                  <a:srgbClr val="00B050"/>
                </a:solidFill>
              </a:rPr>
              <a:t>cada átomo de carbono se liga a quatro outros átomos de carbono </a:t>
            </a:r>
            <a:r>
              <a:rPr lang="pt-PT" sz="2000" dirty="0" smtClean="0"/>
              <a:t>por </a:t>
            </a:r>
            <a:r>
              <a:rPr lang="pt-PT" sz="2000" b="1" dirty="0" smtClean="0">
                <a:solidFill>
                  <a:srgbClr val="00B050"/>
                </a:solidFill>
              </a:rPr>
              <a:t>ligações covalentes simples</a:t>
            </a:r>
            <a:r>
              <a:rPr lang="pt-PT" sz="2000" dirty="0" smtClean="0"/>
              <a:t>. Por sua vez, estes átomos estão ligados aos átomos seguintes e assim sucessivamente, numa </a:t>
            </a:r>
            <a:r>
              <a:rPr lang="pt-PT" sz="2000" b="1" dirty="0" smtClean="0">
                <a:solidFill>
                  <a:srgbClr val="00B050"/>
                </a:solidFill>
              </a:rPr>
              <a:t>estrutura única em todo o sólido</a:t>
            </a:r>
            <a:r>
              <a:rPr lang="pt-PT" sz="2000" dirty="0" smtClean="0"/>
              <a:t>. 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507605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1331640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5868144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971600" y="1988840"/>
            <a:ext cx="6101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899592" y="3861048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403648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3779912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1763688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49154" name="Picture 2" descr="F:\DPA9\PowerPoints\PowerPoints_Química\Imagens_PPT_Classificação_materiais\M27\20145768_cont_f08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3501008"/>
            <a:ext cx="2399779" cy="2454439"/>
          </a:xfrm>
          <a:prstGeom prst="rect">
            <a:avLst/>
          </a:prstGeom>
          <a:noFill/>
        </p:spPr>
      </p:pic>
      <p:sp>
        <p:nvSpPr>
          <p:cNvPr id="36" name="CaixaDeTexto 35"/>
          <p:cNvSpPr txBox="1"/>
          <p:nvPr/>
        </p:nvSpPr>
        <p:spPr>
          <a:xfrm>
            <a:off x="5652120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49155" name="Picture 3" descr="F:\DPA9\PowerPoints\PowerPoints_Química\Imagens_PPT_Classificação_materiais\M27\20145768_cont_f08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429000"/>
            <a:ext cx="2376264" cy="2517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635896" y="836712"/>
            <a:ext cx="12958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Grafite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755576" y="1412776"/>
            <a:ext cx="74888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Na</a:t>
            </a:r>
            <a:r>
              <a:rPr lang="pt-PT" sz="2000" b="1" dirty="0" smtClean="0">
                <a:solidFill>
                  <a:srgbClr val="00B050"/>
                </a:solidFill>
              </a:rPr>
              <a:t> grafite</a:t>
            </a:r>
            <a:r>
              <a:rPr lang="pt-PT" sz="2000" dirty="0" smtClean="0"/>
              <a:t>, os átomos de carbono ligam-se, formando </a:t>
            </a:r>
            <a:r>
              <a:rPr lang="pt-PT" sz="2000" b="1" dirty="0" smtClean="0">
                <a:solidFill>
                  <a:srgbClr val="00B050"/>
                </a:solidFill>
              </a:rPr>
              <a:t>estruturas hexagonais</a:t>
            </a:r>
            <a:r>
              <a:rPr lang="pt-PT" sz="2000" dirty="0" smtClean="0"/>
              <a:t> planas, dispostas </a:t>
            </a:r>
            <a:r>
              <a:rPr lang="pt-PT" sz="2000" b="1" dirty="0" smtClean="0">
                <a:solidFill>
                  <a:srgbClr val="00B050"/>
                </a:solidFill>
              </a:rPr>
              <a:t>em planos paralelos</a:t>
            </a:r>
            <a:r>
              <a:rPr lang="pt-PT" sz="2000" dirty="0" smtClean="0"/>
              <a:t>. </a:t>
            </a:r>
            <a:r>
              <a:rPr lang="pt-PT" sz="2000" b="1" dirty="0" smtClean="0">
                <a:solidFill>
                  <a:srgbClr val="00B050"/>
                </a:solidFill>
              </a:rPr>
              <a:t>Cada átomo de carbono de um plano</a:t>
            </a:r>
            <a:r>
              <a:rPr lang="pt-PT" sz="2000" b="1" dirty="0" smtClean="0"/>
              <a:t> </a:t>
            </a:r>
            <a:r>
              <a:rPr lang="pt-PT" sz="2000" dirty="0" smtClean="0"/>
              <a:t>liga-se a três outros átomos de carbono do mesmo plano, por </a:t>
            </a:r>
            <a:r>
              <a:rPr lang="pt-PT" sz="2000" b="1" dirty="0" smtClean="0">
                <a:solidFill>
                  <a:srgbClr val="00B050"/>
                </a:solidFill>
              </a:rPr>
              <a:t>ligações covalentes simples</a:t>
            </a:r>
            <a:r>
              <a:rPr lang="pt-PT" sz="2000" dirty="0" smtClean="0"/>
              <a:t>. </a:t>
            </a:r>
          </a:p>
          <a:p>
            <a:pPr marL="173038"/>
            <a:r>
              <a:rPr lang="pt-PT" sz="2000" b="1" dirty="0" smtClean="0">
                <a:solidFill>
                  <a:srgbClr val="00B050"/>
                </a:solidFill>
              </a:rPr>
              <a:t>Entre os vários planos de átomos de carbono</a:t>
            </a:r>
            <a:r>
              <a:rPr lang="pt-PT" sz="2000" dirty="0" smtClean="0"/>
              <a:t>, existem </a:t>
            </a:r>
            <a:r>
              <a:rPr lang="pt-PT" sz="2000" b="1" dirty="0" smtClean="0">
                <a:solidFill>
                  <a:srgbClr val="00B050"/>
                </a:solidFill>
              </a:rPr>
              <a:t>eletrões livres</a:t>
            </a:r>
            <a:r>
              <a:rPr lang="pt-PT" sz="2000" dirty="0" smtClean="0"/>
              <a:t>, que estabelecem ligações pouco intensas entre os átomos de carbono de planos adjacentes. </a:t>
            </a:r>
            <a:endParaRPr lang="pt-PT" sz="2000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507605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1331640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5868144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971600" y="1988840"/>
            <a:ext cx="6101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899592" y="3861048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403648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3779912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1763688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6" name="CaixaDeTexto 35"/>
          <p:cNvSpPr txBox="1"/>
          <p:nvPr/>
        </p:nvSpPr>
        <p:spPr>
          <a:xfrm>
            <a:off x="5652120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1979712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50178" name="Picture 2" descr="F:\DPA9\PowerPoints\PowerPoints_Química\Imagens_PPT_Classificação_materiais\M27\20145768_cont_f08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717032"/>
            <a:ext cx="3146177" cy="2088232"/>
          </a:xfrm>
          <a:prstGeom prst="rect">
            <a:avLst/>
          </a:prstGeom>
          <a:noFill/>
        </p:spPr>
      </p:pic>
      <p:pic>
        <p:nvPicPr>
          <p:cNvPr id="50180" name="Picture 4" descr="F:\DPA9\PowerPoints\PowerPoints_Química\Imagens_PPT_Classificação_materiais\M27\20145768_cont_f08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3645024"/>
            <a:ext cx="2376264" cy="25950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635896" y="836712"/>
            <a:ext cx="14654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Grafeno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507605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1331640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5868144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971600" y="1988840"/>
            <a:ext cx="6101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899592" y="3861048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403648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3779912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1763688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6" name="CaixaDeTexto 35"/>
          <p:cNvSpPr txBox="1"/>
          <p:nvPr/>
        </p:nvSpPr>
        <p:spPr>
          <a:xfrm>
            <a:off x="5652120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1979712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2" name="Rectângulo 31"/>
          <p:cNvSpPr/>
          <p:nvPr/>
        </p:nvSpPr>
        <p:spPr>
          <a:xfrm>
            <a:off x="971600" y="1412776"/>
            <a:ext cx="720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grafeno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uma </a:t>
            </a:r>
            <a:r>
              <a:rPr lang="pt-PT" sz="2000" b="1" dirty="0" smtClean="0">
                <a:solidFill>
                  <a:srgbClr val="00B050"/>
                </a:solidFill>
              </a:rPr>
              <a:t>rede covalente de átomos de carbono</a:t>
            </a:r>
            <a:r>
              <a:rPr lang="pt-PT" sz="2000" dirty="0" smtClean="0"/>
              <a:t>, ligados entre si por ligações covalentes simples, numa </a:t>
            </a:r>
            <a:r>
              <a:rPr lang="pt-PT" sz="2000" b="1" dirty="0" smtClean="0">
                <a:solidFill>
                  <a:srgbClr val="00B050"/>
                </a:solidFill>
              </a:rPr>
              <a:t>estrutura hexagonal plana</a:t>
            </a:r>
            <a:r>
              <a:rPr lang="pt-PT" sz="2000" dirty="0" smtClean="0"/>
              <a:t>. Corresponde a um dos planos na estrutura da grafite.</a:t>
            </a:r>
            <a:endParaRPr lang="pt-PT" sz="2000" dirty="0"/>
          </a:p>
        </p:txBody>
      </p:sp>
      <p:pic>
        <p:nvPicPr>
          <p:cNvPr id="51202" name="Picture 2" descr="F:\DPA9\PowerPoints\PowerPoints_Química\Imagens_PPT_Classificação_materiais\M27\20145768_cont_dd13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564904"/>
            <a:ext cx="3045596" cy="3600400"/>
          </a:xfrm>
          <a:prstGeom prst="rect">
            <a:avLst/>
          </a:prstGeom>
          <a:noFill/>
        </p:spPr>
      </p:pic>
      <p:sp>
        <p:nvSpPr>
          <p:cNvPr id="39" name="CaixaDeTexto 38"/>
          <p:cNvSpPr txBox="1"/>
          <p:nvPr/>
        </p:nvSpPr>
        <p:spPr>
          <a:xfrm>
            <a:off x="971600" y="2492896"/>
            <a:ext cx="39604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Entre as </a:t>
            </a:r>
            <a:r>
              <a:rPr lang="pt-PT" sz="2000" b="1" dirty="0" smtClean="0">
                <a:solidFill>
                  <a:srgbClr val="00B050"/>
                </a:solidFill>
              </a:rPr>
              <a:t>propriedades do grafeno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podem ser referidas, por exemplo, a sua </a:t>
            </a:r>
            <a:r>
              <a:rPr lang="pt-PT" sz="2000" b="1" dirty="0" smtClean="0">
                <a:solidFill>
                  <a:srgbClr val="00B050"/>
                </a:solidFill>
              </a:rPr>
              <a:t>elevada resistência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elevada condutividade elétrica e térmica</a:t>
            </a:r>
            <a:r>
              <a:rPr lang="pt-PT" sz="2000" b="1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elevada elasticidade e dureza</a:t>
            </a:r>
            <a:r>
              <a:rPr lang="pt-PT" sz="2000" dirty="0" smtClean="0"/>
              <a:t>, entre outras.</a:t>
            </a: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grafeno</a:t>
            </a:r>
            <a:r>
              <a:rPr lang="pt-PT" sz="2000" dirty="0" smtClean="0"/>
              <a:t> é considerado a </a:t>
            </a:r>
            <a:r>
              <a:rPr lang="pt-PT" sz="2000" b="1" dirty="0" smtClean="0">
                <a:solidFill>
                  <a:srgbClr val="00B050"/>
                </a:solidFill>
              </a:rPr>
              <a:t>base estrutural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de algumas substâncias elementares de carbono como a </a:t>
            </a:r>
            <a:r>
              <a:rPr lang="pt-PT" sz="2000" b="1" dirty="0" smtClean="0">
                <a:solidFill>
                  <a:srgbClr val="00B050"/>
                </a:solidFill>
              </a:rPr>
              <a:t>grafite</a:t>
            </a:r>
            <a:r>
              <a:rPr lang="pt-PT" sz="2000" dirty="0" smtClean="0"/>
              <a:t>, os </a:t>
            </a:r>
            <a:r>
              <a:rPr lang="pt-PT" sz="2000" b="1" dirty="0" smtClean="0">
                <a:solidFill>
                  <a:srgbClr val="00B050"/>
                </a:solidFill>
              </a:rPr>
              <a:t>nanotubos de carbono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os </a:t>
            </a:r>
            <a:r>
              <a:rPr lang="pt-PT" sz="2000" b="1" dirty="0" smtClean="0">
                <a:solidFill>
                  <a:srgbClr val="00B050"/>
                </a:solidFill>
              </a:rPr>
              <a:t>fulerenos</a:t>
            </a:r>
            <a:r>
              <a:rPr lang="pt-PT" sz="2000" dirty="0" smtClean="0"/>
              <a:t>. 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635896" y="836712"/>
            <a:ext cx="1027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Sílica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403648" y="4149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292080" y="47971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6516216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5076056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1331640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5868144" y="42930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971600" y="1988840"/>
            <a:ext cx="6101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899592" y="3861048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403648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3779912" y="50851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1763688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6" name="CaixaDeTexto 35"/>
          <p:cNvSpPr txBox="1"/>
          <p:nvPr/>
        </p:nvSpPr>
        <p:spPr>
          <a:xfrm>
            <a:off x="5652120" y="400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1979712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52226" name="Picture 2" descr="F:\DPA9\PowerPoints\PowerPoints_Química\Imagens_PPT_Classificação_materiais\M27\20145768_cont_dd14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068960"/>
            <a:ext cx="4127928" cy="2524670"/>
          </a:xfrm>
          <a:prstGeom prst="rect">
            <a:avLst/>
          </a:prstGeom>
          <a:noFill/>
        </p:spPr>
      </p:pic>
      <p:sp>
        <p:nvSpPr>
          <p:cNvPr id="40" name="CaixaDeTexto 39"/>
          <p:cNvSpPr txBox="1"/>
          <p:nvPr/>
        </p:nvSpPr>
        <p:spPr>
          <a:xfrm>
            <a:off x="790816" y="1556792"/>
            <a:ext cx="7741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sílica</a:t>
            </a:r>
            <a:r>
              <a:rPr lang="pt-PT" sz="2000" dirty="0" smtClean="0"/>
              <a:t> é </a:t>
            </a:r>
            <a:r>
              <a:rPr lang="pt-PT" sz="2000" b="1" dirty="0" smtClean="0">
                <a:solidFill>
                  <a:srgbClr val="00B050"/>
                </a:solidFill>
              </a:rPr>
              <a:t>óxido de silício</a:t>
            </a:r>
            <a:r>
              <a:rPr lang="pt-PT" sz="2000" dirty="0" smtClean="0"/>
              <a:t>,  </a:t>
            </a:r>
            <a:r>
              <a:rPr lang="pt-PT" sz="2000" b="1" dirty="0" smtClean="0">
                <a:solidFill>
                  <a:srgbClr val="00B050"/>
                </a:solidFill>
              </a:rPr>
              <a:t>SiO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b="1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,  que é uma </a:t>
            </a:r>
            <a:r>
              <a:rPr lang="pt-PT" sz="2000" b="1" dirty="0" smtClean="0">
                <a:solidFill>
                  <a:srgbClr val="00B050"/>
                </a:solidFill>
              </a:rPr>
              <a:t>substância composta</a:t>
            </a:r>
            <a:r>
              <a:rPr lang="pt-PT" sz="2000" dirty="0" smtClean="0"/>
              <a:t>. Na </a:t>
            </a:r>
            <a:r>
              <a:rPr lang="pt-PT" sz="2000" b="1" dirty="0" smtClean="0">
                <a:solidFill>
                  <a:srgbClr val="00B050"/>
                </a:solidFill>
              </a:rPr>
              <a:t>rede covalente</a:t>
            </a:r>
            <a:r>
              <a:rPr lang="pt-PT" sz="2000" dirty="0" smtClean="0"/>
              <a:t>,  </a:t>
            </a:r>
            <a:r>
              <a:rPr lang="pt-PT" sz="2000" b="1" dirty="0" smtClean="0">
                <a:solidFill>
                  <a:srgbClr val="00B050"/>
                </a:solidFill>
              </a:rPr>
              <a:t>cada átomo de silício liga-se a quatro átomos de oxigénio</a:t>
            </a:r>
            <a:r>
              <a:rPr lang="pt-PT" sz="2000" dirty="0" smtClean="0"/>
              <a:t>, por meio de </a:t>
            </a:r>
            <a:r>
              <a:rPr lang="pt-PT" sz="2000" b="1" dirty="0" smtClean="0">
                <a:solidFill>
                  <a:srgbClr val="00B050"/>
                </a:solidFill>
              </a:rPr>
              <a:t>ligações  covalentes simples</a:t>
            </a:r>
            <a:r>
              <a:rPr lang="pt-PT" sz="2000" dirty="0" smtClean="0">
                <a:solidFill>
                  <a:srgbClr val="00B050"/>
                </a:solidFill>
              </a:rPr>
              <a:t>, </a:t>
            </a:r>
            <a:r>
              <a:rPr lang="pt-PT" sz="2000" dirty="0" smtClean="0"/>
              <a:t>e cada átomo de oxigénio está ligado a dois átomos de silício. 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endParaRPr lang="pt-PT" b="1" dirty="0" smtClean="0"/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grande diversidade de substâncias resulta da combinação de átomos dos elementos através de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diferentes modelos de ligação</a:t>
            </a:r>
            <a:r>
              <a:rPr lang="pt-PT" sz="2000" dirty="0" smtClean="0">
                <a:solidFill>
                  <a:schemeClr val="tx1"/>
                </a:solidFill>
              </a:rPr>
              <a:t>: </a:t>
            </a:r>
            <a:r>
              <a:rPr lang="pt-PT" sz="2000" dirty="0" smtClean="0"/>
              <a:t>covalente, iónica e metálica.</a:t>
            </a:r>
          </a:p>
          <a:p>
            <a:endParaRPr lang="pt-PT" sz="2000" dirty="0" smtClean="0">
              <a:solidFill>
                <a:schemeClr val="tx2"/>
              </a:solidFill>
            </a:endParaRP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tipo de ligação </a:t>
            </a:r>
            <a:r>
              <a:rPr lang="pt-PT" sz="2000" dirty="0" smtClean="0"/>
              <a:t>(covalente, iónica e metálica) relaciona-se com a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posição dos  elementos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na </a:t>
            </a:r>
            <a:r>
              <a:rPr lang="pt-PT" sz="2000" b="1" dirty="0" smtClean="0">
                <a:solidFill>
                  <a:srgbClr val="00B050"/>
                </a:solidFill>
              </a:rPr>
              <a:t>Tabela Periódica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endParaRPr lang="pt-PT" sz="2000" dirty="0" smtClean="0">
              <a:solidFill>
                <a:schemeClr val="tx2"/>
              </a:solidFill>
            </a:endParaRP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ligação covalente </a:t>
            </a:r>
            <a:r>
              <a:rPr lang="pt-PT" sz="2000" dirty="0" smtClean="0"/>
              <a:t>é a ligação química que é feita por compartilha de pares de eletrões entre átomos.</a:t>
            </a:r>
          </a:p>
          <a:p>
            <a:endParaRPr lang="pt-PT" sz="2000" dirty="0" smtClean="0"/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As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fórmulas de estrutura moleculares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fórmulas químicas que indicam o modo como os átomos se encontram ligados entre si numa molécula.</a:t>
            </a:r>
          </a:p>
          <a:p>
            <a:endParaRPr lang="pt-PT" dirty="0" smtClean="0"/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/>
              <a:t> 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endParaRPr lang="pt-PT" b="1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Numa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ligação covalente simples </a:t>
            </a:r>
            <a:r>
              <a:rPr lang="pt-PT" sz="2000" dirty="0" smtClean="0"/>
              <a:t>é compartilhado um par de eletrões por dois átomos.</a:t>
            </a:r>
          </a:p>
          <a:p>
            <a:endParaRPr lang="pt-PT" sz="2000" dirty="0" smtClean="0"/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Numa </a:t>
            </a:r>
            <a:r>
              <a:rPr lang="pt-PT" sz="2000" b="1" dirty="0" smtClean="0">
                <a:solidFill>
                  <a:srgbClr val="00B050"/>
                </a:solidFill>
              </a:rPr>
              <a:t>ligação covalente dupla </a:t>
            </a:r>
            <a:r>
              <a:rPr lang="pt-PT" sz="2000" dirty="0" smtClean="0"/>
              <a:t>são compartilhados dois pares de eletrões por dois átomos.</a:t>
            </a:r>
          </a:p>
          <a:p>
            <a:endParaRPr lang="pt-PT" sz="2000" dirty="0" smtClean="0">
              <a:solidFill>
                <a:schemeClr val="tx2"/>
              </a:solidFill>
            </a:endParaRP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Numa </a:t>
            </a:r>
            <a:r>
              <a:rPr lang="pt-PT" sz="2000" b="1" dirty="0" smtClean="0">
                <a:solidFill>
                  <a:srgbClr val="00B050"/>
                </a:solidFill>
              </a:rPr>
              <a:t>ligação covalente tripla </a:t>
            </a:r>
            <a:r>
              <a:rPr lang="pt-PT" sz="2000" dirty="0" smtClean="0"/>
              <a:t>são compartilhados três pares de eletrões por dois átomos.</a:t>
            </a:r>
          </a:p>
          <a:p>
            <a:endParaRPr lang="pt-PT" sz="2000" dirty="0" smtClean="0">
              <a:solidFill>
                <a:schemeClr val="tx2"/>
              </a:solidFill>
            </a:endParaRP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As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substâncias covalentes </a:t>
            </a:r>
            <a:r>
              <a:rPr lang="pt-PT" sz="2000" dirty="0" smtClean="0"/>
              <a:t>são substâncias constituídas por um agregado gigante de átomos que estabelecem, entre si, ligações covalentes.</a:t>
            </a:r>
          </a:p>
          <a:p>
            <a:endParaRPr lang="pt-PT" sz="2000" dirty="0" smtClean="0">
              <a:solidFill>
                <a:schemeClr val="tx2"/>
              </a:solidFill>
            </a:endParaRP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grafeno</a:t>
            </a:r>
            <a:r>
              <a:rPr lang="pt-PT" sz="2000" dirty="0" smtClean="0"/>
              <a:t> é uma rede covalente de átomos de carbono ligados entre si por  ligações covalentes simples, numa estrutura hexagonal plana.</a:t>
            </a:r>
          </a:p>
          <a:p>
            <a:endParaRPr lang="pt-PT" dirty="0" smtClean="0"/>
          </a:p>
          <a:p>
            <a:r>
              <a:rPr lang="pt-PT" dirty="0" smtClean="0"/>
              <a:t> </a:t>
            </a:r>
          </a:p>
          <a:p>
            <a:endParaRPr lang="pt-PT" dirty="0" smtClean="0"/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/>
              <a:t> 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1346</TotalTime>
  <Words>1335</Words>
  <Application>Microsoft Office PowerPoint</Application>
  <PresentationFormat>On-screen Show (4:3)</PresentationFormat>
  <Paragraphs>196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133</cp:revision>
  <dcterms:created xsi:type="dcterms:W3CDTF">2012-02-14T20:37:36Z</dcterms:created>
  <dcterms:modified xsi:type="dcterms:W3CDTF">2015-08-14T16:17:20Z</dcterms:modified>
</cp:coreProperties>
</file>