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sldIdLst>
    <p:sldId id="288" r:id="rId2"/>
    <p:sldId id="296" r:id="rId3"/>
    <p:sldId id="298" r:id="rId4"/>
    <p:sldId id="300" r:id="rId5"/>
    <p:sldId id="302" r:id="rId6"/>
    <p:sldId id="304" r:id="rId7"/>
    <p:sldId id="306" r:id="rId8"/>
    <p:sldId id="308" r:id="rId9"/>
    <p:sldId id="310" r:id="rId10"/>
    <p:sldId id="312" r:id="rId11"/>
    <p:sldId id="314" r:id="rId12"/>
    <p:sldId id="290" r:id="rId13"/>
    <p:sldId id="294" r:id="rId14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F497D"/>
    <a:srgbClr val="376092"/>
    <a:srgbClr val="3333CC"/>
    <a:srgbClr val="0000FF"/>
    <a:srgbClr val="008F7B"/>
    <a:srgbClr val="FF9933"/>
    <a:srgbClr val="FFA43F"/>
    <a:srgbClr val="FFAC33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1350" y="-30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7CF2AD-FE40-5640-A648-08C0E2FBD4AA}" type="datetimeFigureOut">
              <a:rPr lang="en-US" smtClean="0"/>
              <a:pPr/>
              <a:t>6/17/2015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A46470-41D6-7544-B4DE-BBCCB69D7A18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589522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2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3</a:t>
            </a:fld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4</a:t>
            </a:fld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5</a:t>
            </a:fld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6</a:t>
            </a:fld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7</a:t>
            </a:fld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8</a:t>
            </a:fld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9</a:t>
            </a:fld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10</a:t>
            </a:fld>
            <a:endParaRPr 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11</a:t>
            </a:fld>
            <a:endParaRPr 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17-06-2015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xmlns="" val="14206061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17-06-2015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xmlns="" val="34057564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17-06-2015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xmlns="" val="33809789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17-06-2015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xmlns="" val="5147817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17-06-2015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xmlns="" val="32261469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17-06-2015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xmlns="" val="13142467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17-06-2015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xmlns="" val="38159355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17-06-2015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xmlns="" val="38904880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17-06-2015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xmlns="" val="37423259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17-06-2015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xmlns="" val="375378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17-06-2015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xmlns="" val="22110379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F80B17-5561-485E-84CA-FABC6408ED28}" type="datetimeFigureOut">
              <a:rPr lang="pt-PT" smtClean="0"/>
              <a:pPr/>
              <a:t>17-06-2015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4CC0DB-A7E2-483B-805F-BFBCA7BD75D0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xmlns="" val="2846757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PT" dirty="0"/>
          </a:p>
        </p:txBody>
      </p:sp>
      <p:pic>
        <p:nvPicPr>
          <p:cNvPr id="4" name="Picture 3" descr="Parte1_SLIDE_1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69200" cy="6886069"/>
          </a:xfrm>
          <a:prstGeom prst="rect">
            <a:avLst/>
          </a:prstGeom>
        </p:spPr>
      </p:pic>
      <p:sp>
        <p:nvSpPr>
          <p:cNvPr id="5" name="Rectângulo 4"/>
          <p:cNvSpPr/>
          <p:nvPr/>
        </p:nvSpPr>
        <p:spPr>
          <a:xfrm>
            <a:off x="1043608" y="3284984"/>
            <a:ext cx="5976664" cy="13320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4800"/>
              </a:lnSpc>
            </a:pPr>
            <a:r>
              <a:rPr lang="pt-PT" sz="4800" b="1" dirty="0" smtClean="0">
                <a:solidFill>
                  <a:srgbClr val="000000"/>
                </a:solidFill>
              </a:rPr>
              <a:t>3.2.</a:t>
            </a:r>
            <a:r>
              <a:rPr lang="pt-PT" sz="4800" b="1" dirty="0" smtClean="0">
                <a:solidFill>
                  <a:srgbClr val="008F7B"/>
                </a:solidFill>
              </a:rPr>
              <a:t> </a:t>
            </a:r>
            <a:r>
              <a:rPr lang="pt-PT" sz="4800" b="1" dirty="0" smtClean="0">
                <a:solidFill>
                  <a:srgbClr val="00B050"/>
                </a:solidFill>
              </a:rPr>
              <a:t>Ligação iónica e </a:t>
            </a:r>
          </a:p>
          <a:p>
            <a:pPr>
              <a:lnSpc>
                <a:spcPts val="4800"/>
              </a:lnSpc>
            </a:pPr>
            <a:r>
              <a:rPr lang="pt-PT" sz="4800" b="1" dirty="0" smtClean="0">
                <a:solidFill>
                  <a:srgbClr val="00B050"/>
                </a:solidFill>
              </a:rPr>
              <a:t>        ligação metálica    </a:t>
            </a:r>
            <a:endParaRPr lang="pt-PT" sz="4800" b="1" dirty="0">
              <a:solidFill>
                <a:srgbClr val="00B050"/>
              </a:solidFill>
            </a:endParaRPr>
          </a:p>
        </p:txBody>
      </p:sp>
      <p:sp>
        <p:nvSpPr>
          <p:cNvPr id="6" name="TextBox 4"/>
          <p:cNvSpPr>
            <a:spLocks noChangeArrowheads="1"/>
          </p:cNvSpPr>
          <p:nvPr/>
        </p:nvSpPr>
        <p:spPr bwMode="auto">
          <a:xfrm>
            <a:off x="8028385" y="6237312"/>
            <a:ext cx="746150" cy="361267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square"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M28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 dirty="0"/>
          </a:p>
        </p:txBody>
      </p:sp>
      <p:pic>
        <p:nvPicPr>
          <p:cNvPr id="4" name="Picture 3" descr="Parte1_SLIDE2A.jp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61267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/>
            <a:r>
              <a:rPr lang="pt-PT" altLang="pt-PT" sz="17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M28</a:t>
            </a:r>
            <a:endParaRPr lang="pt-PT" altLang="pt-PT" sz="17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ângulo 6"/>
          <p:cNvSpPr/>
          <p:nvPr/>
        </p:nvSpPr>
        <p:spPr>
          <a:xfrm>
            <a:off x="1907704" y="1268760"/>
            <a:ext cx="499098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800" b="1" dirty="0" smtClean="0">
                <a:solidFill>
                  <a:srgbClr val="00B050"/>
                </a:solidFill>
              </a:rPr>
              <a:t>Ligação iónica e ligação metálica</a:t>
            </a:r>
            <a:endParaRPr lang="pt-PT" sz="2800" dirty="0">
              <a:solidFill>
                <a:srgbClr val="00B050"/>
              </a:solidFill>
            </a:endParaRPr>
          </a:p>
        </p:txBody>
      </p:sp>
      <p:sp>
        <p:nvSpPr>
          <p:cNvPr id="8" name="Rectângulo 7"/>
          <p:cNvSpPr/>
          <p:nvPr/>
        </p:nvSpPr>
        <p:spPr>
          <a:xfrm>
            <a:off x="899592" y="1844824"/>
            <a:ext cx="73448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PT" sz="2400" b="1" dirty="0">
              <a:solidFill>
                <a:srgbClr val="00B050"/>
              </a:solidFill>
            </a:endParaRPr>
          </a:p>
        </p:txBody>
      </p:sp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 dirty="0"/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 dirty="0"/>
          </a:p>
        </p:txBody>
      </p:sp>
      <p:sp>
        <p:nvSpPr>
          <p:cNvPr id="15" name="CaixaDeTexto 14"/>
          <p:cNvSpPr txBox="1"/>
          <p:nvPr/>
        </p:nvSpPr>
        <p:spPr>
          <a:xfrm>
            <a:off x="6012160" y="335699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6" name="CaixaDeTexto 15"/>
          <p:cNvSpPr txBox="1"/>
          <p:nvPr/>
        </p:nvSpPr>
        <p:spPr>
          <a:xfrm>
            <a:off x="3203848" y="393305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3" name="CaixaDeTexto 12"/>
          <p:cNvSpPr txBox="1"/>
          <p:nvPr/>
        </p:nvSpPr>
        <p:spPr>
          <a:xfrm>
            <a:off x="5364088" y="386104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7" name="CaixaDeTexto 16"/>
          <p:cNvSpPr txBox="1"/>
          <p:nvPr/>
        </p:nvSpPr>
        <p:spPr>
          <a:xfrm>
            <a:off x="755576" y="1988840"/>
            <a:ext cx="22322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b="1" dirty="0" smtClean="0"/>
              <a:t> </a:t>
            </a:r>
            <a:r>
              <a:rPr lang="pt-PT" sz="2000" b="1" dirty="0" smtClean="0"/>
              <a:t> </a:t>
            </a:r>
            <a:r>
              <a:rPr lang="pt-PT" sz="2400" b="1" dirty="0" smtClean="0">
                <a:solidFill>
                  <a:srgbClr val="00B050"/>
                </a:solidFill>
              </a:rPr>
              <a:t>Ligação iónica</a:t>
            </a:r>
            <a:endParaRPr lang="pt-PT" sz="2400" dirty="0">
              <a:solidFill>
                <a:srgbClr val="00B050"/>
              </a:solidFill>
            </a:endParaRPr>
          </a:p>
        </p:txBody>
      </p:sp>
      <p:sp>
        <p:nvSpPr>
          <p:cNvPr id="28" name="CaixaDeTexto 27"/>
          <p:cNvSpPr txBox="1"/>
          <p:nvPr/>
        </p:nvSpPr>
        <p:spPr>
          <a:xfrm>
            <a:off x="6300192" y="314096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30" name="CaixaDeTexto 29"/>
          <p:cNvSpPr txBox="1"/>
          <p:nvPr/>
        </p:nvSpPr>
        <p:spPr>
          <a:xfrm>
            <a:off x="2195736" y="5373216"/>
            <a:ext cx="2664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smtClean="0"/>
              <a:t> </a:t>
            </a:r>
            <a:endParaRPr lang="pt-PT" dirty="0"/>
          </a:p>
        </p:txBody>
      </p:sp>
      <p:sp>
        <p:nvSpPr>
          <p:cNvPr id="18" name="CaixaDeTexto 17"/>
          <p:cNvSpPr txBox="1"/>
          <p:nvPr/>
        </p:nvSpPr>
        <p:spPr>
          <a:xfrm>
            <a:off x="899592" y="2492896"/>
            <a:ext cx="748883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b="1" dirty="0" smtClean="0">
                <a:solidFill>
                  <a:srgbClr val="00B050"/>
                </a:solidFill>
              </a:rPr>
              <a:t>A ligação iónica é a ligação que se estabelece entre iões de cargas opostas, originando substâncias formadas por redes de iões (positivos e negativos). </a:t>
            </a:r>
            <a:endParaRPr lang="pt-PT" dirty="0">
              <a:solidFill>
                <a:srgbClr val="00B050"/>
              </a:solidFill>
            </a:endParaRPr>
          </a:p>
        </p:txBody>
      </p:sp>
      <p:sp>
        <p:nvSpPr>
          <p:cNvPr id="19" name="CaixaDeTexto 18"/>
          <p:cNvSpPr txBox="1"/>
          <p:nvPr/>
        </p:nvSpPr>
        <p:spPr>
          <a:xfrm>
            <a:off x="971600" y="4005064"/>
            <a:ext cx="8172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dirty="0" smtClean="0"/>
              <a:t>A </a:t>
            </a:r>
            <a:r>
              <a:rPr lang="pt-PT" sz="2000" b="1" dirty="0" smtClean="0">
                <a:solidFill>
                  <a:srgbClr val="00B050"/>
                </a:solidFill>
              </a:rPr>
              <a:t>fórmula química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dirty="0" smtClean="0"/>
              <a:t>das substâncias iónicas indica a </a:t>
            </a:r>
            <a:r>
              <a:rPr lang="pt-PT" sz="2000" b="1" dirty="0" smtClean="0">
                <a:solidFill>
                  <a:srgbClr val="00B050"/>
                </a:solidFill>
              </a:rPr>
              <a:t>proporção em que </a:t>
            </a:r>
          </a:p>
          <a:p>
            <a:r>
              <a:rPr lang="pt-PT" sz="2000" b="1" dirty="0" smtClean="0">
                <a:solidFill>
                  <a:srgbClr val="00B050"/>
                </a:solidFill>
              </a:rPr>
              <a:t>os iões positivos e negativos se combinam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dirty="0" smtClean="0"/>
              <a:t>nessa substância. </a:t>
            </a:r>
            <a:endParaRPr lang="pt-P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 dirty="0"/>
          </a:p>
        </p:txBody>
      </p:sp>
      <p:pic>
        <p:nvPicPr>
          <p:cNvPr id="4" name="Picture 3" descr="Parte1_SLIDE2A.jp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61267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/>
            <a:r>
              <a:rPr lang="pt-PT" altLang="pt-PT" sz="17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M28</a:t>
            </a:r>
            <a:endParaRPr lang="pt-PT" altLang="pt-PT" sz="17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ângulo 6"/>
          <p:cNvSpPr/>
          <p:nvPr/>
        </p:nvSpPr>
        <p:spPr>
          <a:xfrm>
            <a:off x="3563888" y="1268760"/>
            <a:ext cx="233673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800" b="1" dirty="0" smtClean="0">
                <a:solidFill>
                  <a:srgbClr val="00B050"/>
                </a:solidFill>
              </a:rPr>
              <a:t>Ligação iónica </a:t>
            </a:r>
            <a:endParaRPr lang="pt-PT" sz="2800" dirty="0">
              <a:solidFill>
                <a:srgbClr val="00B050"/>
              </a:solidFill>
            </a:endParaRPr>
          </a:p>
        </p:txBody>
      </p:sp>
      <p:sp>
        <p:nvSpPr>
          <p:cNvPr id="8" name="Rectângulo 7"/>
          <p:cNvSpPr/>
          <p:nvPr/>
        </p:nvSpPr>
        <p:spPr>
          <a:xfrm>
            <a:off x="899592" y="1844824"/>
            <a:ext cx="73448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PT" sz="2400" b="1" dirty="0">
              <a:solidFill>
                <a:srgbClr val="00B050"/>
              </a:solidFill>
            </a:endParaRPr>
          </a:p>
        </p:txBody>
      </p:sp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 dirty="0"/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 dirty="0"/>
          </a:p>
        </p:txBody>
      </p:sp>
      <p:sp>
        <p:nvSpPr>
          <p:cNvPr id="15" name="CaixaDeTexto 14"/>
          <p:cNvSpPr txBox="1"/>
          <p:nvPr/>
        </p:nvSpPr>
        <p:spPr>
          <a:xfrm>
            <a:off x="6012160" y="335699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6" name="CaixaDeTexto 15"/>
          <p:cNvSpPr txBox="1"/>
          <p:nvPr/>
        </p:nvSpPr>
        <p:spPr>
          <a:xfrm>
            <a:off x="3203848" y="393305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3" name="CaixaDeTexto 12"/>
          <p:cNvSpPr txBox="1"/>
          <p:nvPr/>
        </p:nvSpPr>
        <p:spPr>
          <a:xfrm>
            <a:off x="5364088" y="386104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7" name="CaixaDeTexto 16"/>
          <p:cNvSpPr txBox="1"/>
          <p:nvPr/>
        </p:nvSpPr>
        <p:spPr>
          <a:xfrm>
            <a:off x="755576" y="1988840"/>
            <a:ext cx="22322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b="1" dirty="0" smtClean="0"/>
              <a:t> </a:t>
            </a:r>
            <a:r>
              <a:rPr lang="pt-PT" sz="2000" b="1" dirty="0" smtClean="0"/>
              <a:t> </a:t>
            </a:r>
            <a:r>
              <a:rPr lang="pt-PT" sz="2400" b="1" dirty="0" smtClean="0">
                <a:solidFill>
                  <a:srgbClr val="00B050"/>
                </a:solidFill>
              </a:rPr>
              <a:t>Exemplos</a:t>
            </a:r>
            <a:endParaRPr lang="pt-PT" sz="2400" dirty="0">
              <a:solidFill>
                <a:srgbClr val="00B050"/>
              </a:solidFill>
            </a:endParaRPr>
          </a:p>
        </p:txBody>
      </p:sp>
      <p:sp>
        <p:nvSpPr>
          <p:cNvPr id="28" name="CaixaDeTexto 27"/>
          <p:cNvSpPr txBox="1"/>
          <p:nvPr/>
        </p:nvSpPr>
        <p:spPr>
          <a:xfrm>
            <a:off x="6300192" y="314096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30" name="CaixaDeTexto 29"/>
          <p:cNvSpPr txBox="1"/>
          <p:nvPr/>
        </p:nvSpPr>
        <p:spPr>
          <a:xfrm>
            <a:off x="2195736" y="5373216"/>
            <a:ext cx="2664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smtClean="0"/>
              <a:t> </a:t>
            </a:r>
            <a:endParaRPr lang="pt-PT" dirty="0"/>
          </a:p>
        </p:txBody>
      </p:sp>
      <p:sp>
        <p:nvSpPr>
          <p:cNvPr id="18" name="CaixaDeTexto 17"/>
          <p:cNvSpPr txBox="1"/>
          <p:nvPr/>
        </p:nvSpPr>
        <p:spPr>
          <a:xfrm>
            <a:off x="899592" y="2492896"/>
            <a:ext cx="7488832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b="1" dirty="0" smtClean="0">
                <a:solidFill>
                  <a:srgbClr val="00B050"/>
                </a:solidFill>
              </a:rPr>
              <a:t>• Cloreto de sódio</a:t>
            </a:r>
            <a:r>
              <a:rPr lang="pt-PT" sz="2400" dirty="0" smtClean="0"/>
              <a:t>, </a:t>
            </a:r>
            <a:r>
              <a:rPr lang="pt-PT" sz="2400" b="1" dirty="0" smtClean="0">
                <a:solidFill>
                  <a:srgbClr val="00B050"/>
                </a:solidFill>
              </a:rPr>
              <a:t>NaCl</a:t>
            </a:r>
          </a:p>
          <a:p>
            <a:endParaRPr lang="pt-PT" sz="2000" dirty="0" smtClean="0">
              <a:solidFill>
                <a:srgbClr val="00B050"/>
              </a:solidFill>
            </a:endParaRPr>
          </a:p>
          <a:p>
            <a:r>
              <a:rPr lang="pt-PT" sz="2000" dirty="0" smtClean="0"/>
              <a:t>A </a:t>
            </a:r>
            <a:r>
              <a:rPr lang="pt-PT" sz="2000" b="1" dirty="0" smtClean="0">
                <a:solidFill>
                  <a:srgbClr val="00B050"/>
                </a:solidFill>
              </a:rPr>
              <a:t>fórmula química do cloreto de sódio</a:t>
            </a:r>
            <a:r>
              <a:rPr lang="pt-PT" sz="2000" dirty="0" smtClean="0"/>
              <a:t>, </a:t>
            </a:r>
            <a:r>
              <a:rPr lang="pt-PT" sz="2000" b="1" dirty="0" smtClean="0">
                <a:solidFill>
                  <a:srgbClr val="00B050"/>
                </a:solidFill>
              </a:rPr>
              <a:t>NaCl </a:t>
            </a:r>
            <a:r>
              <a:rPr lang="pt-PT" sz="2000" dirty="0" smtClean="0"/>
              <a:t>,  indica que, no cloreto de sódio, por cada catião sódio,  Na</a:t>
            </a:r>
            <a:r>
              <a:rPr lang="pt-PT" sz="2000" baseline="30000" dirty="0" smtClean="0"/>
              <a:t>+</a:t>
            </a:r>
            <a:r>
              <a:rPr lang="pt-PT" sz="2000" dirty="0" smtClean="0"/>
              <a:t> ,  há um anião cloreto,  Cl</a:t>
            </a:r>
            <a:r>
              <a:rPr lang="pt-PT" sz="2000" baseline="30000" dirty="0" smtClean="0"/>
              <a:t>–</a:t>
            </a:r>
            <a:r>
              <a:rPr lang="pt-PT" sz="2000" dirty="0" smtClean="0"/>
              <a:t> ,  e que, portanto, a </a:t>
            </a:r>
            <a:r>
              <a:rPr lang="pt-PT" sz="2000" b="1" dirty="0" smtClean="0">
                <a:solidFill>
                  <a:srgbClr val="00B050"/>
                </a:solidFill>
              </a:rPr>
              <a:t>proporção entre estes iões</a:t>
            </a:r>
            <a:r>
              <a:rPr lang="pt-PT" sz="2000" dirty="0" smtClean="0"/>
              <a:t>, nesta substância, é de </a:t>
            </a:r>
            <a:r>
              <a:rPr lang="pt-PT" sz="2000" b="1" dirty="0" smtClean="0">
                <a:solidFill>
                  <a:srgbClr val="00B050"/>
                </a:solidFill>
              </a:rPr>
              <a:t>um para um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dirty="0" smtClean="0"/>
              <a:t>(1 : 1).</a:t>
            </a:r>
            <a:endParaRPr lang="pt-PT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 dirty="0"/>
          </a:p>
        </p:txBody>
      </p:sp>
      <p:pic>
        <p:nvPicPr>
          <p:cNvPr id="4" name="Picture 3" descr="Parte1_SLIDE2A.jp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61267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/>
            <a:r>
              <a:rPr lang="pt-PT" altLang="pt-PT" sz="17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M28</a:t>
            </a:r>
            <a:endParaRPr lang="pt-PT" altLang="pt-PT" sz="17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ângulo 6"/>
          <p:cNvSpPr/>
          <p:nvPr/>
        </p:nvSpPr>
        <p:spPr>
          <a:xfrm>
            <a:off x="3563888" y="1052736"/>
            <a:ext cx="233673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800" b="1" dirty="0" smtClean="0">
                <a:solidFill>
                  <a:srgbClr val="00B050"/>
                </a:solidFill>
              </a:rPr>
              <a:t>Ligação iónica </a:t>
            </a:r>
            <a:endParaRPr lang="pt-PT" sz="2800" dirty="0">
              <a:solidFill>
                <a:srgbClr val="00B050"/>
              </a:solidFill>
            </a:endParaRPr>
          </a:p>
        </p:txBody>
      </p:sp>
      <p:sp>
        <p:nvSpPr>
          <p:cNvPr id="8" name="Rectângulo 7"/>
          <p:cNvSpPr/>
          <p:nvPr/>
        </p:nvSpPr>
        <p:spPr>
          <a:xfrm>
            <a:off x="899592" y="1844824"/>
            <a:ext cx="73448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PT" sz="2400" b="1" dirty="0">
              <a:solidFill>
                <a:srgbClr val="00B050"/>
              </a:solidFill>
            </a:endParaRPr>
          </a:p>
        </p:txBody>
      </p:sp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 dirty="0"/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 dirty="0"/>
          </a:p>
        </p:txBody>
      </p:sp>
      <p:sp>
        <p:nvSpPr>
          <p:cNvPr id="15" name="CaixaDeTexto 14"/>
          <p:cNvSpPr txBox="1"/>
          <p:nvPr/>
        </p:nvSpPr>
        <p:spPr>
          <a:xfrm>
            <a:off x="6012160" y="335699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6" name="CaixaDeTexto 15"/>
          <p:cNvSpPr txBox="1"/>
          <p:nvPr/>
        </p:nvSpPr>
        <p:spPr>
          <a:xfrm>
            <a:off x="3203848" y="393305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3" name="CaixaDeTexto 12"/>
          <p:cNvSpPr txBox="1"/>
          <p:nvPr/>
        </p:nvSpPr>
        <p:spPr>
          <a:xfrm>
            <a:off x="5364088" y="386104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7" name="CaixaDeTexto 16"/>
          <p:cNvSpPr txBox="1"/>
          <p:nvPr/>
        </p:nvSpPr>
        <p:spPr>
          <a:xfrm>
            <a:off x="755576" y="1556792"/>
            <a:ext cx="22322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b="1" dirty="0" smtClean="0"/>
              <a:t> </a:t>
            </a:r>
            <a:r>
              <a:rPr lang="pt-PT" sz="2000" b="1" dirty="0" smtClean="0"/>
              <a:t> </a:t>
            </a:r>
            <a:r>
              <a:rPr lang="pt-PT" sz="2400" b="1" dirty="0" smtClean="0">
                <a:solidFill>
                  <a:srgbClr val="00B050"/>
                </a:solidFill>
              </a:rPr>
              <a:t>Exemplos</a:t>
            </a:r>
            <a:endParaRPr lang="pt-PT" sz="2400" dirty="0">
              <a:solidFill>
                <a:srgbClr val="00B050"/>
              </a:solidFill>
            </a:endParaRPr>
          </a:p>
        </p:txBody>
      </p:sp>
      <p:sp>
        <p:nvSpPr>
          <p:cNvPr id="28" name="CaixaDeTexto 27"/>
          <p:cNvSpPr txBox="1"/>
          <p:nvPr/>
        </p:nvSpPr>
        <p:spPr>
          <a:xfrm>
            <a:off x="6300192" y="314096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30" name="CaixaDeTexto 29"/>
          <p:cNvSpPr txBox="1"/>
          <p:nvPr/>
        </p:nvSpPr>
        <p:spPr>
          <a:xfrm>
            <a:off x="2195736" y="5373216"/>
            <a:ext cx="2664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smtClean="0"/>
              <a:t> </a:t>
            </a:r>
            <a:endParaRPr lang="pt-PT" dirty="0"/>
          </a:p>
        </p:txBody>
      </p:sp>
      <p:sp>
        <p:nvSpPr>
          <p:cNvPr id="18" name="CaixaDeTexto 17"/>
          <p:cNvSpPr txBox="1"/>
          <p:nvPr/>
        </p:nvSpPr>
        <p:spPr>
          <a:xfrm>
            <a:off x="827584" y="1988840"/>
            <a:ext cx="33123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b="1" dirty="0" smtClean="0">
                <a:solidFill>
                  <a:srgbClr val="00B050"/>
                </a:solidFill>
              </a:rPr>
              <a:t>•</a:t>
            </a:r>
            <a:r>
              <a:rPr lang="pt-PT" sz="2400" b="1" dirty="0" smtClean="0">
                <a:solidFill>
                  <a:srgbClr val="00B050"/>
                </a:solidFill>
              </a:rPr>
              <a:t> Cloreto de sódio</a:t>
            </a:r>
            <a:r>
              <a:rPr lang="pt-PT" sz="2400" dirty="0" smtClean="0"/>
              <a:t>, </a:t>
            </a:r>
            <a:r>
              <a:rPr lang="pt-PT" sz="2400" b="1" dirty="0" smtClean="0">
                <a:solidFill>
                  <a:srgbClr val="00B050"/>
                </a:solidFill>
              </a:rPr>
              <a:t>NaCl</a:t>
            </a:r>
            <a:endParaRPr lang="pt-PT" sz="2000" dirty="0" smtClean="0">
              <a:solidFill>
                <a:srgbClr val="00B050"/>
              </a:solidFill>
            </a:endParaRPr>
          </a:p>
        </p:txBody>
      </p:sp>
      <p:sp>
        <p:nvSpPr>
          <p:cNvPr id="19" name="CaixaDeTexto 18"/>
          <p:cNvSpPr txBox="1"/>
          <p:nvPr/>
        </p:nvSpPr>
        <p:spPr>
          <a:xfrm>
            <a:off x="1043608" y="2420888"/>
            <a:ext cx="735585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dirty="0" smtClean="0"/>
              <a:t>Na </a:t>
            </a:r>
            <a:r>
              <a:rPr lang="pt-PT" sz="2000" b="1" dirty="0" smtClean="0">
                <a:solidFill>
                  <a:srgbClr val="00B050"/>
                </a:solidFill>
              </a:rPr>
              <a:t>formação do cloreto de sódio</a:t>
            </a:r>
            <a:r>
              <a:rPr lang="pt-PT" sz="2000" dirty="0" smtClean="0"/>
              <a:t>,  </a:t>
            </a:r>
            <a:r>
              <a:rPr lang="pt-PT" sz="2000" b="1" dirty="0" smtClean="0">
                <a:solidFill>
                  <a:srgbClr val="00B050"/>
                </a:solidFill>
              </a:rPr>
              <a:t>NaCl</a:t>
            </a:r>
            <a:r>
              <a:rPr lang="pt-PT" sz="2000" b="1" dirty="0" smtClean="0"/>
              <a:t> </a:t>
            </a:r>
            <a:r>
              <a:rPr lang="pt-PT" sz="2000" dirty="0" smtClean="0"/>
              <a:t>,  os átomos de sódio, Na , </a:t>
            </a:r>
          </a:p>
          <a:p>
            <a:r>
              <a:rPr lang="pt-PT" sz="2000" dirty="0" smtClean="0"/>
              <a:t> cedem o seu eletrão de valência aos átomos de cloro,  Cl, </a:t>
            </a:r>
          </a:p>
          <a:p>
            <a:r>
              <a:rPr lang="pt-PT" sz="2000" dirty="0" smtClean="0"/>
              <a:t>formando-se iões sódio, Na</a:t>
            </a:r>
            <a:r>
              <a:rPr lang="pt-PT" sz="2000" baseline="30000" dirty="0" smtClean="0"/>
              <a:t>+</a:t>
            </a:r>
            <a:r>
              <a:rPr lang="pt-PT" sz="2000" dirty="0" smtClean="0"/>
              <a:t>, e iões cloreto, Cl</a:t>
            </a:r>
            <a:r>
              <a:rPr lang="pt-PT" sz="2000" baseline="30000" dirty="0" smtClean="0"/>
              <a:t>–</a:t>
            </a:r>
            <a:r>
              <a:rPr lang="pt-PT" sz="2000" dirty="0" smtClean="0"/>
              <a:t>. Estes iões são mais </a:t>
            </a:r>
          </a:p>
          <a:p>
            <a:r>
              <a:rPr lang="pt-PT" sz="2000" dirty="0" smtClean="0"/>
              <a:t>estáveis que os respetivos átomos, pois têm oito eletrões de valência.</a:t>
            </a:r>
            <a:endParaRPr lang="pt-PT" dirty="0"/>
          </a:p>
        </p:txBody>
      </p:sp>
      <p:pic>
        <p:nvPicPr>
          <p:cNvPr id="1026" name="Picture 2" descr="F:\DPA9\PowerPoints\PowerPoints_Química\Imagens_PPT_Classificação_materiais\M28\20145768_cont_dd143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10830" y="4293096"/>
            <a:ext cx="2515844" cy="1368152"/>
          </a:xfrm>
          <a:prstGeom prst="rect">
            <a:avLst/>
          </a:prstGeom>
          <a:noFill/>
        </p:spPr>
      </p:pic>
      <p:pic>
        <p:nvPicPr>
          <p:cNvPr id="1027" name="Picture 3" descr="F:\DPA9\PowerPoints\PowerPoints_Química\Imagens_PPT_Classificação_materiais\M28\20145768_cont_dd144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48064" y="4005064"/>
            <a:ext cx="2528358" cy="16561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 dirty="0"/>
          </a:p>
        </p:txBody>
      </p:sp>
      <p:pic>
        <p:nvPicPr>
          <p:cNvPr id="4" name="Picture 3" descr="Parte1_SLIDE2A.jp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61267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/>
            <a:r>
              <a:rPr lang="pt-PT" altLang="pt-PT" sz="17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M28</a:t>
            </a:r>
            <a:endParaRPr lang="pt-PT" altLang="pt-PT" sz="17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ângulo 6"/>
          <p:cNvSpPr/>
          <p:nvPr/>
        </p:nvSpPr>
        <p:spPr>
          <a:xfrm>
            <a:off x="3563888" y="1052736"/>
            <a:ext cx="233673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800" b="1" dirty="0" smtClean="0">
                <a:solidFill>
                  <a:srgbClr val="00B050"/>
                </a:solidFill>
              </a:rPr>
              <a:t>Ligação iónica </a:t>
            </a:r>
            <a:endParaRPr lang="pt-PT" sz="2800" dirty="0">
              <a:solidFill>
                <a:srgbClr val="00B050"/>
              </a:solidFill>
            </a:endParaRPr>
          </a:p>
        </p:txBody>
      </p:sp>
      <p:sp>
        <p:nvSpPr>
          <p:cNvPr id="8" name="Rectângulo 7"/>
          <p:cNvSpPr/>
          <p:nvPr/>
        </p:nvSpPr>
        <p:spPr>
          <a:xfrm>
            <a:off x="899592" y="1844824"/>
            <a:ext cx="73448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PT" sz="2400" b="1" dirty="0">
              <a:solidFill>
                <a:srgbClr val="00B050"/>
              </a:solidFill>
            </a:endParaRPr>
          </a:p>
        </p:txBody>
      </p:sp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 dirty="0"/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 dirty="0"/>
          </a:p>
        </p:txBody>
      </p:sp>
      <p:sp>
        <p:nvSpPr>
          <p:cNvPr id="15" name="CaixaDeTexto 14"/>
          <p:cNvSpPr txBox="1"/>
          <p:nvPr/>
        </p:nvSpPr>
        <p:spPr>
          <a:xfrm>
            <a:off x="6012160" y="335699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6" name="CaixaDeTexto 15"/>
          <p:cNvSpPr txBox="1"/>
          <p:nvPr/>
        </p:nvSpPr>
        <p:spPr>
          <a:xfrm>
            <a:off x="3203848" y="393305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3" name="CaixaDeTexto 12"/>
          <p:cNvSpPr txBox="1"/>
          <p:nvPr/>
        </p:nvSpPr>
        <p:spPr>
          <a:xfrm>
            <a:off x="5364088" y="386104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7" name="CaixaDeTexto 16"/>
          <p:cNvSpPr txBox="1"/>
          <p:nvPr/>
        </p:nvSpPr>
        <p:spPr>
          <a:xfrm>
            <a:off x="755576" y="1556792"/>
            <a:ext cx="22322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b="1" dirty="0" smtClean="0"/>
              <a:t> </a:t>
            </a:r>
            <a:r>
              <a:rPr lang="pt-PT" sz="2000" b="1" dirty="0" smtClean="0"/>
              <a:t> </a:t>
            </a:r>
            <a:r>
              <a:rPr lang="pt-PT" sz="2400" b="1" dirty="0" smtClean="0">
                <a:solidFill>
                  <a:srgbClr val="00B050"/>
                </a:solidFill>
              </a:rPr>
              <a:t>Exemplos</a:t>
            </a:r>
            <a:endParaRPr lang="pt-PT" sz="2400" dirty="0">
              <a:solidFill>
                <a:srgbClr val="00B050"/>
              </a:solidFill>
            </a:endParaRPr>
          </a:p>
        </p:txBody>
      </p:sp>
      <p:sp>
        <p:nvSpPr>
          <p:cNvPr id="28" name="CaixaDeTexto 27"/>
          <p:cNvSpPr txBox="1"/>
          <p:nvPr/>
        </p:nvSpPr>
        <p:spPr>
          <a:xfrm>
            <a:off x="6300192" y="314096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30" name="CaixaDeTexto 29"/>
          <p:cNvSpPr txBox="1"/>
          <p:nvPr/>
        </p:nvSpPr>
        <p:spPr>
          <a:xfrm>
            <a:off x="2195736" y="5373216"/>
            <a:ext cx="2664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smtClean="0"/>
              <a:t> </a:t>
            </a:r>
            <a:endParaRPr lang="pt-PT" dirty="0"/>
          </a:p>
        </p:txBody>
      </p:sp>
      <p:sp>
        <p:nvSpPr>
          <p:cNvPr id="18" name="CaixaDeTexto 17"/>
          <p:cNvSpPr txBox="1"/>
          <p:nvPr/>
        </p:nvSpPr>
        <p:spPr>
          <a:xfrm>
            <a:off x="827584" y="1988840"/>
            <a:ext cx="33123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b="1" dirty="0" smtClean="0">
                <a:solidFill>
                  <a:srgbClr val="00B050"/>
                </a:solidFill>
              </a:rPr>
              <a:t>•</a:t>
            </a:r>
            <a:r>
              <a:rPr lang="pt-PT" sz="2400" b="1" dirty="0" smtClean="0">
                <a:solidFill>
                  <a:srgbClr val="00B050"/>
                </a:solidFill>
              </a:rPr>
              <a:t> Cloreto de sódio</a:t>
            </a:r>
            <a:r>
              <a:rPr lang="pt-PT" sz="2400" dirty="0" smtClean="0"/>
              <a:t>, </a:t>
            </a:r>
            <a:r>
              <a:rPr lang="pt-PT" sz="2400" b="1" dirty="0" smtClean="0">
                <a:solidFill>
                  <a:srgbClr val="00B050"/>
                </a:solidFill>
              </a:rPr>
              <a:t>NaCl</a:t>
            </a:r>
            <a:endParaRPr lang="pt-PT" sz="2000" dirty="0" smtClean="0">
              <a:solidFill>
                <a:srgbClr val="00B050"/>
              </a:solidFill>
            </a:endParaRPr>
          </a:p>
        </p:txBody>
      </p:sp>
      <p:pic>
        <p:nvPicPr>
          <p:cNvPr id="3" name="Picture 2" descr="F:\DPA9\PowerPoints\PowerPoints_Química\Imagens_PPT_Classificação_materiais\M28\20145768_cont_dd145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32040" y="2492896"/>
            <a:ext cx="3888432" cy="2141023"/>
          </a:xfrm>
          <a:prstGeom prst="rect">
            <a:avLst/>
          </a:prstGeom>
          <a:noFill/>
        </p:spPr>
      </p:pic>
      <p:sp>
        <p:nvSpPr>
          <p:cNvPr id="22" name="CaixaDeTexto 21"/>
          <p:cNvSpPr txBox="1"/>
          <p:nvPr/>
        </p:nvSpPr>
        <p:spPr>
          <a:xfrm>
            <a:off x="1043608" y="2564904"/>
            <a:ext cx="367240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smtClean="0"/>
              <a:t>Na rede de iões do </a:t>
            </a:r>
            <a:r>
              <a:rPr lang="pt-PT" b="1" dirty="0" smtClean="0">
                <a:solidFill>
                  <a:srgbClr val="00B050"/>
                </a:solidFill>
              </a:rPr>
              <a:t>cloreto de sódio</a:t>
            </a:r>
            <a:r>
              <a:rPr lang="pt-PT" dirty="0" smtClean="0"/>
              <a:t>, </a:t>
            </a:r>
            <a:r>
              <a:rPr lang="pt-PT" b="1" dirty="0" smtClean="0">
                <a:solidFill>
                  <a:srgbClr val="00B050"/>
                </a:solidFill>
              </a:rPr>
              <a:t>NaCl</a:t>
            </a:r>
            <a:r>
              <a:rPr lang="pt-PT" dirty="0" smtClean="0"/>
              <a:t> ,  cada </a:t>
            </a:r>
            <a:r>
              <a:rPr lang="pt-PT" b="1" dirty="0" smtClean="0">
                <a:solidFill>
                  <a:srgbClr val="00B050"/>
                </a:solidFill>
              </a:rPr>
              <a:t>ião sódio</a:t>
            </a:r>
            <a:r>
              <a:rPr lang="pt-PT" dirty="0" smtClean="0"/>
              <a:t>,</a:t>
            </a:r>
            <a:r>
              <a:rPr lang="pt-PT" b="1" dirty="0" smtClean="0"/>
              <a:t> </a:t>
            </a:r>
            <a:r>
              <a:rPr lang="pt-PT" b="1" dirty="0" smtClean="0">
                <a:solidFill>
                  <a:srgbClr val="00B050"/>
                </a:solidFill>
              </a:rPr>
              <a:t>Na</a:t>
            </a:r>
            <a:r>
              <a:rPr lang="pt-PT" b="1" baseline="30000" dirty="0" smtClean="0">
                <a:solidFill>
                  <a:srgbClr val="00B050"/>
                </a:solidFill>
              </a:rPr>
              <a:t>+</a:t>
            </a:r>
            <a:r>
              <a:rPr lang="pt-PT" dirty="0" smtClean="0">
                <a:solidFill>
                  <a:srgbClr val="00B050"/>
                </a:solidFill>
              </a:rPr>
              <a:t> </a:t>
            </a:r>
            <a:r>
              <a:rPr lang="pt-PT" dirty="0" smtClean="0"/>
              <a:t>,  está rodeado </a:t>
            </a:r>
            <a:r>
              <a:rPr lang="pt-PT" dirty="0" smtClean="0"/>
              <a:t>por seis </a:t>
            </a:r>
            <a:r>
              <a:rPr lang="pt-PT" dirty="0" smtClean="0"/>
              <a:t>iões cloreto,  Cl</a:t>
            </a:r>
            <a:r>
              <a:rPr lang="pt-PT" baseline="30000" dirty="0" smtClean="0"/>
              <a:t>–</a:t>
            </a:r>
            <a:r>
              <a:rPr lang="pt-PT" dirty="0" smtClean="0"/>
              <a:t> ,  e cada</a:t>
            </a:r>
            <a:r>
              <a:rPr lang="pt-PT" dirty="0" smtClean="0">
                <a:solidFill>
                  <a:srgbClr val="00B050"/>
                </a:solidFill>
              </a:rPr>
              <a:t> </a:t>
            </a:r>
            <a:r>
              <a:rPr lang="pt-PT" b="1" dirty="0" smtClean="0">
                <a:solidFill>
                  <a:srgbClr val="00B050"/>
                </a:solidFill>
              </a:rPr>
              <a:t>ião cloreto</a:t>
            </a:r>
            <a:r>
              <a:rPr lang="pt-PT" dirty="0" smtClean="0"/>
              <a:t>, </a:t>
            </a:r>
            <a:r>
              <a:rPr lang="pt-PT" b="1" dirty="0" smtClean="0"/>
              <a:t> </a:t>
            </a:r>
            <a:r>
              <a:rPr lang="pt-PT" b="1" dirty="0" smtClean="0">
                <a:solidFill>
                  <a:srgbClr val="00B050"/>
                </a:solidFill>
              </a:rPr>
              <a:t>Cl</a:t>
            </a:r>
            <a:r>
              <a:rPr lang="pt-PT" b="1" baseline="30000" dirty="0" smtClean="0">
                <a:solidFill>
                  <a:srgbClr val="00B050"/>
                </a:solidFill>
              </a:rPr>
              <a:t>–</a:t>
            </a:r>
            <a:r>
              <a:rPr lang="pt-PT" dirty="0" smtClean="0">
                <a:solidFill>
                  <a:srgbClr val="00B050"/>
                </a:solidFill>
              </a:rPr>
              <a:t> </a:t>
            </a:r>
            <a:r>
              <a:rPr lang="pt-PT" dirty="0" smtClean="0"/>
              <a:t>,  está rodeado por seis iões sódio, </a:t>
            </a:r>
            <a:r>
              <a:rPr lang="pt-PT" dirty="0" smtClean="0"/>
              <a:t> </a:t>
            </a:r>
            <a:r>
              <a:rPr lang="pt-PT" dirty="0" smtClean="0"/>
              <a:t>Na</a:t>
            </a:r>
            <a:r>
              <a:rPr lang="pt-PT" baseline="30000" dirty="0" smtClean="0"/>
              <a:t>+ </a:t>
            </a:r>
            <a:r>
              <a:rPr lang="pt-PT" dirty="0" smtClean="0"/>
              <a:t>. </a:t>
            </a:r>
            <a:endParaRPr lang="pt-PT" dirty="0" smtClean="0"/>
          </a:p>
          <a:p>
            <a:r>
              <a:rPr lang="pt-PT" dirty="0" smtClean="0"/>
              <a:t>Por </a:t>
            </a:r>
            <a:r>
              <a:rPr lang="pt-PT" dirty="0" smtClean="0"/>
              <a:t>sua vez, estes iões </a:t>
            </a:r>
            <a:r>
              <a:rPr lang="pt-PT" dirty="0" smtClean="0"/>
              <a:t>ligam-se a </a:t>
            </a:r>
            <a:r>
              <a:rPr lang="pt-PT" dirty="0" smtClean="0"/>
              <a:t>outros </a:t>
            </a:r>
            <a:r>
              <a:rPr lang="pt-PT" dirty="0" smtClean="0"/>
              <a:t>iões</a:t>
            </a:r>
            <a:r>
              <a:rPr lang="pt-PT" dirty="0" smtClean="0"/>
              <a:t> </a:t>
            </a:r>
            <a:r>
              <a:rPr lang="pt-PT" dirty="0" smtClean="0"/>
              <a:t>e </a:t>
            </a:r>
            <a:r>
              <a:rPr lang="pt-PT" dirty="0" smtClean="0"/>
              <a:t>assim sucessivamente, numa </a:t>
            </a:r>
            <a:r>
              <a:rPr lang="pt-PT" b="1" dirty="0" smtClean="0">
                <a:solidFill>
                  <a:srgbClr val="00B050"/>
                </a:solidFill>
              </a:rPr>
              <a:t>rede iónica </a:t>
            </a:r>
            <a:r>
              <a:rPr lang="pt-PT" dirty="0" smtClean="0"/>
              <a:t>única.  </a:t>
            </a:r>
            <a:endParaRPr lang="pt-PT" dirty="0"/>
          </a:p>
        </p:txBody>
      </p:sp>
      <p:sp>
        <p:nvSpPr>
          <p:cNvPr id="19" name="CaixaDeTexto 18"/>
          <p:cNvSpPr txBox="1"/>
          <p:nvPr/>
        </p:nvSpPr>
        <p:spPr>
          <a:xfrm>
            <a:off x="971600" y="5229200"/>
            <a:ext cx="788677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2000" dirty="0" smtClean="0"/>
              <a:t>O </a:t>
            </a:r>
            <a:r>
              <a:rPr lang="pt-PT" sz="2000" b="1" dirty="0" smtClean="0">
                <a:solidFill>
                  <a:srgbClr val="00B050"/>
                </a:solidFill>
              </a:rPr>
              <a:t>conjunto</a:t>
            </a:r>
            <a:r>
              <a:rPr lang="pt-PT" sz="2000" dirty="0" smtClean="0"/>
              <a:t> de todos os iões positivos e negativos é </a:t>
            </a:r>
            <a:r>
              <a:rPr lang="pt-PT" sz="2000" b="1" dirty="0" smtClean="0">
                <a:solidFill>
                  <a:srgbClr val="00B050"/>
                </a:solidFill>
              </a:rPr>
              <a:t>eletricamente neutro</a:t>
            </a:r>
            <a:r>
              <a:rPr lang="pt-PT" sz="2000" dirty="0" smtClean="0">
                <a:solidFill>
                  <a:srgbClr val="00B050"/>
                </a:solidFill>
              </a:rPr>
              <a:t>.</a:t>
            </a:r>
            <a:endParaRPr lang="pt-PT" sz="2000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 dirty="0"/>
          </a:p>
        </p:txBody>
      </p:sp>
      <p:pic>
        <p:nvPicPr>
          <p:cNvPr id="4" name="Picture 3" descr="Parte1_SLIDE2A.jp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61267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/>
            <a:r>
              <a:rPr lang="pt-PT" altLang="pt-PT" sz="17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M28</a:t>
            </a:r>
            <a:endParaRPr lang="pt-PT" altLang="pt-PT" sz="17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ângulo 6"/>
          <p:cNvSpPr/>
          <p:nvPr/>
        </p:nvSpPr>
        <p:spPr>
          <a:xfrm>
            <a:off x="3563888" y="1052736"/>
            <a:ext cx="233673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800" b="1" dirty="0" smtClean="0">
                <a:solidFill>
                  <a:srgbClr val="00B050"/>
                </a:solidFill>
              </a:rPr>
              <a:t>Ligação iónica </a:t>
            </a:r>
            <a:endParaRPr lang="pt-PT" sz="2800" dirty="0">
              <a:solidFill>
                <a:srgbClr val="00B050"/>
              </a:solidFill>
            </a:endParaRPr>
          </a:p>
        </p:txBody>
      </p:sp>
      <p:sp>
        <p:nvSpPr>
          <p:cNvPr id="8" name="Rectângulo 7"/>
          <p:cNvSpPr/>
          <p:nvPr/>
        </p:nvSpPr>
        <p:spPr>
          <a:xfrm>
            <a:off x="899592" y="1844824"/>
            <a:ext cx="73448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PT" sz="2400" b="1" dirty="0">
              <a:solidFill>
                <a:srgbClr val="00B050"/>
              </a:solidFill>
            </a:endParaRPr>
          </a:p>
        </p:txBody>
      </p:sp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 dirty="0"/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 dirty="0"/>
          </a:p>
        </p:txBody>
      </p:sp>
      <p:sp>
        <p:nvSpPr>
          <p:cNvPr id="15" name="CaixaDeTexto 14"/>
          <p:cNvSpPr txBox="1"/>
          <p:nvPr/>
        </p:nvSpPr>
        <p:spPr>
          <a:xfrm>
            <a:off x="6012160" y="335699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6" name="CaixaDeTexto 15"/>
          <p:cNvSpPr txBox="1"/>
          <p:nvPr/>
        </p:nvSpPr>
        <p:spPr>
          <a:xfrm>
            <a:off x="3203848" y="393305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3" name="CaixaDeTexto 12"/>
          <p:cNvSpPr txBox="1"/>
          <p:nvPr/>
        </p:nvSpPr>
        <p:spPr>
          <a:xfrm>
            <a:off x="5364088" y="386104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7" name="CaixaDeTexto 16"/>
          <p:cNvSpPr txBox="1"/>
          <p:nvPr/>
        </p:nvSpPr>
        <p:spPr>
          <a:xfrm>
            <a:off x="755576" y="1556792"/>
            <a:ext cx="22322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b="1" dirty="0" smtClean="0"/>
              <a:t> </a:t>
            </a:r>
            <a:r>
              <a:rPr lang="pt-PT" sz="2000" b="1" dirty="0" smtClean="0"/>
              <a:t> </a:t>
            </a:r>
            <a:r>
              <a:rPr lang="pt-PT" sz="2400" b="1" dirty="0" smtClean="0">
                <a:solidFill>
                  <a:srgbClr val="00B050"/>
                </a:solidFill>
              </a:rPr>
              <a:t>Exemplos</a:t>
            </a:r>
            <a:endParaRPr lang="pt-PT" sz="2400" dirty="0">
              <a:solidFill>
                <a:srgbClr val="00B050"/>
              </a:solidFill>
            </a:endParaRPr>
          </a:p>
        </p:txBody>
      </p:sp>
      <p:sp>
        <p:nvSpPr>
          <p:cNvPr id="28" name="CaixaDeTexto 27"/>
          <p:cNvSpPr txBox="1"/>
          <p:nvPr/>
        </p:nvSpPr>
        <p:spPr>
          <a:xfrm>
            <a:off x="6300192" y="314096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30" name="CaixaDeTexto 29"/>
          <p:cNvSpPr txBox="1"/>
          <p:nvPr/>
        </p:nvSpPr>
        <p:spPr>
          <a:xfrm>
            <a:off x="2195736" y="5373216"/>
            <a:ext cx="2664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smtClean="0"/>
              <a:t> </a:t>
            </a:r>
            <a:endParaRPr lang="pt-PT" dirty="0"/>
          </a:p>
        </p:txBody>
      </p:sp>
      <p:sp>
        <p:nvSpPr>
          <p:cNvPr id="18" name="CaixaDeTexto 17"/>
          <p:cNvSpPr txBox="1"/>
          <p:nvPr/>
        </p:nvSpPr>
        <p:spPr>
          <a:xfrm>
            <a:off x="827584" y="1988840"/>
            <a:ext cx="40324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b="1" dirty="0" smtClean="0">
                <a:solidFill>
                  <a:srgbClr val="00B050"/>
                </a:solidFill>
              </a:rPr>
              <a:t>•</a:t>
            </a:r>
            <a:r>
              <a:rPr lang="pt-PT" sz="2400" b="1" dirty="0" smtClean="0">
                <a:solidFill>
                  <a:srgbClr val="00B050"/>
                </a:solidFill>
              </a:rPr>
              <a:t> Cloreto de </a:t>
            </a:r>
            <a:r>
              <a:rPr lang="pt-PT" sz="2400" b="1" dirty="0" smtClean="0">
                <a:solidFill>
                  <a:srgbClr val="00B050"/>
                </a:solidFill>
              </a:rPr>
              <a:t>magnésio</a:t>
            </a:r>
            <a:r>
              <a:rPr lang="pt-PT" sz="2400" dirty="0" smtClean="0"/>
              <a:t>,</a:t>
            </a:r>
            <a:r>
              <a:rPr lang="pt-PT" sz="2400" dirty="0" smtClean="0">
                <a:solidFill>
                  <a:srgbClr val="00B050"/>
                </a:solidFill>
              </a:rPr>
              <a:t> </a:t>
            </a:r>
            <a:r>
              <a:rPr lang="pt-PT" sz="2400" b="1" dirty="0" smtClean="0">
                <a:solidFill>
                  <a:srgbClr val="00B050"/>
                </a:solidFill>
              </a:rPr>
              <a:t>MgCl</a:t>
            </a:r>
            <a:r>
              <a:rPr lang="pt-PT" sz="2400" b="1" baseline="-25000" dirty="0" smtClean="0">
                <a:solidFill>
                  <a:srgbClr val="00B050"/>
                </a:solidFill>
              </a:rPr>
              <a:t>2</a:t>
            </a:r>
            <a:endParaRPr lang="pt-PT" sz="2000" dirty="0" smtClean="0">
              <a:solidFill>
                <a:srgbClr val="00B050"/>
              </a:solidFill>
            </a:endParaRPr>
          </a:p>
        </p:txBody>
      </p:sp>
      <p:sp>
        <p:nvSpPr>
          <p:cNvPr id="22" name="CaixaDeTexto 21"/>
          <p:cNvSpPr txBox="1"/>
          <p:nvPr/>
        </p:nvSpPr>
        <p:spPr>
          <a:xfrm>
            <a:off x="1043608" y="2780928"/>
            <a:ext cx="345638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PT" sz="2000" dirty="0" smtClean="0"/>
              <a:t>Na </a:t>
            </a:r>
            <a:r>
              <a:rPr lang="pt-PT" sz="2000" b="1" dirty="0" smtClean="0">
                <a:solidFill>
                  <a:srgbClr val="00B050"/>
                </a:solidFill>
              </a:rPr>
              <a:t>formação do cloreto de magnésio</a:t>
            </a:r>
            <a:r>
              <a:rPr lang="pt-PT" sz="2000" dirty="0" smtClean="0"/>
              <a:t>,  </a:t>
            </a:r>
            <a:r>
              <a:rPr lang="pt-PT" sz="2000" b="1" dirty="0" smtClean="0">
                <a:solidFill>
                  <a:srgbClr val="00B050"/>
                </a:solidFill>
              </a:rPr>
              <a:t>MgCl</a:t>
            </a:r>
            <a:r>
              <a:rPr lang="pt-PT" sz="2000" b="1" baseline="-25000" dirty="0" smtClean="0">
                <a:solidFill>
                  <a:srgbClr val="00B050"/>
                </a:solidFill>
              </a:rPr>
              <a:t>2</a:t>
            </a:r>
            <a:r>
              <a:rPr lang="pt-PT" sz="2000" b="1" dirty="0" smtClean="0">
                <a:solidFill>
                  <a:srgbClr val="00B050"/>
                </a:solidFill>
              </a:rPr>
              <a:t> </a:t>
            </a:r>
            <a:r>
              <a:rPr lang="pt-PT" sz="2000" dirty="0" smtClean="0"/>
              <a:t>,  cada átomo de magnésio, </a:t>
            </a:r>
            <a:r>
              <a:rPr lang="pt-PT" sz="2000" baseline="-25000" dirty="0" smtClean="0"/>
              <a:t>12</a:t>
            </a:r>
            <a:r>
              <a:rPr lang="pt-PT" sz="2000" dirty="0" smtClean="0"/>
              <a:t>Mg , </a:t>
            </a:r>
            <a:r>
              <a:rPr lang="pt-PT" sz="2000" dirty="0" smtClean="0"/>
              <a:t>cede </a:t>
            </a:r>
            <a:r>
              <a:rPr lang="pt-PT" sz="2000" dirty="0" smtClean="0"/>
              <a:t>os seus dois eletrões de valência a dois átomos de cloro, </a:t>
            </a:r>
            <a:r>
              <a:rPr lang="pt-PT" sz="2000" baseline="-25000" dirty="0" smtClean="0"/>
              <a:t>17</a:t>
            </a:r>
            <a:r>
              <a:rPr lang="pt-PT" sz="2000" dirty="0" smtClean="0"/>
              <a:t>Cl </a:t>
            </a:r>
            <a:r>
              <a:rPr lang="pt-PT" sz="2000" dirty="0" smtClean="0"/>
              <a:t>,  formando-se iões magnésio, </a:t>
            </a:r>
            <a:r>
              <a:rPr lang="pt-PT" sz="2000" dirty="0" smtClean="0"/>
              <a:t>Mg</a:t>
            </a:r>
            <a:r>
              <a:rPr lang="pt-PT" sz="2000" baseline="30000" dirty="0" smtClean="0"/>
              <a:t>2</a:t>
            </a:r>
            <a:r>
              <a:rPr lang="pt-PT" sz="2000" baseline="30000" dirty="0" smtClean="0"/>
              <a:t>+</a:t>
            </a:r>
            <a:r>
              <a:rPr lang="pt-PT" sz="2000" dirty="0" smtClean="0"/>
              <a:t> , e iões cloreto, </a:t>
            </a:r>
            <a:r>
              <a:rPr lang="pt-PT" sz="2000" dirty="0" smtClean="0"/>
              <a:t>Cl</a:t>
            </a:r>
            <a:r>
              <a:rPr lang="pt-PT" sz="2000" baseline="30000" dirty="0" smtClean="0"/>
              <a:t>–</a:t>
            </a:r>
            <a:r>
              <a:rPr lang="pt-PT" sz="2000" dirty="0" smtClean="0"/>
              <a:t>.</a:t>
            </a:r>
            <a:endParaRPr lang="pt-PT" sz="2000" dirty="0"/>
          </a:p>
        </p:txBody>
      </p:sp>
      <p:sp>
        <p:nvSpPr>
          <p:cNvPr id="20" name="CaixaDeTexto 19"/>
          <p:cNvSpPr txBox="1"/>
          <p:nvPr/>
        </p:nvSpPr>
        <p:spPr>
          <a:xfrm>
            <a:off x="6372200" y="378904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pic>
        <p:nvPicPr>
          <p:cNvPr id="1026" name="Picture 2" descr="F:\DPA9\PowerPoints\PowerPoints_Química\Imagens_PPT_Classificação_materiais\M28\20145768_cont_dd146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48064" y="2924944"/>
            <a:ext cx="2088232" cy="22354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 dirty="0"/>
          </a:p>
        </p:txBody>
      </p:sp>
      <p:pic>
        <p:nvPicPr>
          <p:cNvPr id="4" name="Picture 3" descr="Parte1_SLIDE2A.jp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61267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/>
            <a:r>
              <a:rPr lang="pt-PT" altLang="pt-PT" sz="17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M28</a:t>
            </a:r>
            <a:endParaRPr lang="pt-PT" altLang="pt-PT" sz="17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ângulo 6"/>
          <p:cNvSpPr/>
          <p:nvPr/>
        </p:nvSpPr>
        <p:spPr>
          <a:xfrm>
            <a:off x="3563888" y="1052736"/>
            <a:ext cx="233673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800" b="1" dirty="0" smtClean="0">
                <a:solidFill>
                  <a:srgbClr val="00B050"/>
                </a:solidFill>
              </a:rPr>
              <a:t>Ligação iónica </a:t>
            </a:r>
            <a:endParaRPr lang="pt-PT" sz="2800" dirty="0">
              <a:solidFill>
                <a:srgbClr val="00B050"/>
              </a:solidFill>
            </a:endParaRPr>
          </a:p>
        </p:txBody>
      </p:sp>
      <p:sp>
        <p:nvSpPr>
          <p:cNvPr id="8" name="Rectângulo 7"/>
          <p:cNvSpPr/>
          <p:nvPr/>
        </p:nvSpPr>
        <p:spPr>
          <a:xfrm>
            <a:off x="899592" y="1844824"/>
            <a:ext cx="73448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PT" sz="2400" b="1" dirty="0">
              <a:solidFill>
                <a:srgbClr val="00B050"/>
              </a:solidFill>
            </a:endParaRPr>
          </a:p>
        </p:txBody>
      </p:sp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 dirty="0"/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 dirty="0"/>
          </a:p>
        </p:txBody>
      </p:sp>
      <p:sp>
        <p:nvSpPr>
          <p:cNvPr id="15" name="CaixaDeTexto 14"/>
          <p:cNvSpPr txBox="1"/>
          <p:nvPr/>
        </p:nvSpPr>
        <p:spPr>
          <a:xfrm>
            <a:off x="6012160" y="335699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6" name="CaixaDeTexto 15"/>
          <p:cNvSpPr txBox="1"/>
          <p:nvPr/>
        </p:nvSpPr>
        <p:spPr>
          <a:xfrm>
            <a:off x="3203848" y="393305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3" name="CaixaDeTexto 12"/>
          <p:cNvSpPr txBox="1"/>
          <p:nvPr/>
        </p:nvSpPr>
        <p:spPr>
          <a:xfrm>
            <a:off x="5364088" y="386104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7" name="CaixaDeTexto 16"/>
          <p:cNvSpPr txBox="1"/>
          <p:nvPr/>
        </p:nvSpPr>
        <p:spPr>
          <a:xfrm>
            <a:off x="755576" y="1556792"/>
            <a:ext cx="22322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b="1" dirty="0" smtClean="0"/>
              <a:t> </a:t>
            </a:r>
            <a:r>
              <a:rPr lang="pt-PT" sz="2000" b="1" dirty="0" smtClean="0"/>
              <a:t> </a:t>
            </a:r>
            <a:r>
              <a:rPr lang="pt-PT" sz="2400" b="1" dirty="0" smtClean="0">
                <a:solidFill>
                  <a:srgbClr val="00B050"/>
                </a:solidFill>
              </a:rPr>
              <a:t>Exemplos</a:t>
            </a:r>
            <a:endParaRPr lang="pt-PT" sz="2400" dirty="0">
              <a:solidFill>
                <a:srgbClr val="00B050"/>
              </a:solidFill>
            </a:endParaRPr>
          </a:p>
        </p:txBody>
      </p:sp>
      <p:sp>
        <p:nvSpPr>
          <p:cNvPr id="28" name="CaixaDeTexto 27"/>
          <p:cNvSpPr txBox="1"/>
          <p:nvPr/>
        </p:nvSpPr>
        <p:spPr>
          <a:xfrm>
            <a:off x="6300192" y="314096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30" name="CaixaDeTexto 29"/>
          <p:cNvSpPr txBox="1"/>
          <p:nvPr/>
        </p:nvSpPr>
        <p:spPr>
          <a:xfrm>
            <a:off x="2195736" y="5373216"/>
            <a:ext cx="2664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smtClean="0"/>
              <a:t> </a:t>
            </a:r>
            <a:endParaRPr lang="pt-PT" dirty="0"/>
          </a:p>
        </p:txBody>
      </p:sp>
      <p:sp>
        <p:nvSpPr>
          <p:cNvPr id="18" name="CaixaDeTexto 17"/>
          <p:cNvSpPr txBox="1"/>
          <p:nvPr/>
        </p:nvSpPr>
        <p:spPr>
          <a:xfrm>
            <a:off x="827584" y="1988840"/>
            <a:ext cx="40324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b="1" dirty="0" smtClean="0">
                <a:solidFill>
                  <a:srgbClr val="00B050"/>
                </a:solidFill>
              </a:rPr>
              <a:t>•</a:t>
            </a:r>
            <a:r>
              <a:rPr lang="pt-PT" sz="2400" b="1" dirty="0" smtClean="0">
                <a:solidFill>
                  <a:srgbClr val="00B050"/>
                </a:solidFill>
              </a:rPr>
              <a:t> Cloreto de </a:t>
            </a:r>
            <a:r>
              <a:rPr lang="pt-PT" sz="2400" b="1" dirty="0" smtClean="0">
                <a:solidFill>
                  <a:srgbClr val="00B050"/>
                </a:solidFill>
              </a:rPr>
              <a:t>magnésio</a:t>
            </a:r>
            <a:r>
              <a:rPr lang="pt-PT" sz="2400" dirty="0" smtClean="0"/>
              <a:t>,</a:t>
            </a:r>
            <a:r>
              <a:rPr lang="pt-PT" sz="2400" dirty="0" smtClean="0">
                <a:solidFill>
                  <a:srgbClr val="00B050"/>
                </a:solidFill>
              </a:rPr>
              <a:t> </a:t>
            </a:r>
            <a:r>
              <a:rPr lang="pt-PT" sz="2400" b="1" dirty="0" smtClean="0">
                <a:solidFill>
                  <a:srgbClr val="00B050"/>
                </a:solidFill>
              </a:rPr>
              <a:t>MgCl</a:t>
            </a:r>
            <a:r>
              <a:rPr lang="pt-PT" sz="2400" b="1" baseline="-25000" dirty="0" smtClean="0">
                <a:solidFill>
                  <a:srgbClr val="00B050"/>
                </a:solidFill>
              </a:rPr>
              <a:t>2</a:t>
            </a:r>
            <a:endParaRPr lang="pt-PT" sz="2000" dirty="0" smtClean="0">
              <a:solidFill>
                <a:srgbClr val="00B050"/>
              </a:solidFill>
            </a:endParaRPr>
          </a:p>
        </p:txBody>
      </p:sp>
      <p:sp>
        <p:nvSpPr>
          <p:cNvPr id="22" name="CaixaDeTexto 21"/>
          <p:cNvSpPr txBox="1"/>
          <p:nvPr/>
        </p:nvSpPr>
        <p:spPr>
          <a:xfrm>
            <a:off x="971600" y="2636912"/>
            <a:ext cx="424847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PT" sz="2000" dirty="0" smtClean="0"/>
              <a:t>A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b="1" dirty="0" smtClean="0">
                <a:solidFill>
                  <a:srgbClr val="00B050"/>
                </a:solidFill>
              </a:rPr>
              <a:t>fórmula química do cloreto de magnésio</a:t>
            </a:r>
            <a:r>
              <a:rPr lang="pt-PT" sz="2000" dirty="0" smtClean="0"/>
              <a:t>,  </a:t>
            </a:r>
            <a:r>
              <a:rPr lang="pt-PT" sz="2000" b="1" dirty="0" smtClean="0">
                <a:solidFill>
                  <a:srgbClr val="00B050"/>
                </a:solidFill>
              </a:rPr>
              <a:t>MgCl</a:t>
            </a:r>
            <a:r>
              <a:rPr lang="pt-PT" sz="2000" b="1" baseline="-25000" dirty="0" smtClean="0">
                <a:solidFill>
                  <a:srgbClr val="00B050"/>
                </a:solidFill>
              </a:rPr>
              <a:t>2</a:t>
            </a:r>
            <a:r>
              <a:rPr lang="pt-PT" sz="2000" b="1" dirty="0" smtClean="0">
                <a:solidFill>
                  <a:srgbClr val="00B050"/>
                </a:solidFill>
              </a:rPr>
              <a:t> </a:t>
            </a:r>
            <a:r>
              <a:rPr lang="pt-PT" sz="2000" dirty="0" smtClean="0"/>
              <a:t>,  </a:t>
            </a:r>
            <a:r>
              <a:rPr lang="pt-PT" sz="2000" dirty="0" smtClean="0"/>
              <a:t>indica a </a:t>
            </a:r>
            <a:r>
              <a:rPr lang="pt-PT" sz="2000" dirty="0" smtClean="0"/>
              <a:t>proporção de combinação dos iões, ou seja, no cloreto de magnésio, por cada catião magnésio são necessários dois aniões cloreto, para se estabelecer a ligação iónica. A </a:t>
            </a:r>
            <a:r>
              <a:rPr lang="pt-PT" sz="2000" b="1" dirty="0" smtClean="0">
                <a:solidFill>
                  <a:srgbClr val="00B050"/>
                </a:solidFill>
              </a:rPr>
              <a:t>proporção entre os iões</a:t>
            </a:r>
            <a:r>
              <a:rPr lang="pt-PT" sz="2000" dirty="0" smtClean="0">
                <a:solidFill>
                  <a:srgbClr val="00B050"/>
                </a:solidFill>
              </a:rPr>
              <a:t> é </a:t>
            </a:r>
            <a:r>
              <a:rPr lang="pt-PT" sz="2000" b="1" dirty="0" smtClean="0">
                <a:solidFill>
                  <a:srgbClr val="00B050"/>
                </a:solidFill>
              </a:rPr>
              <a:t>de um para dois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dirty="0" smtClean="0"/>
              <a:t>(1 : 2).</a:t>
            </a:r>
            <a:endParaRPr lang="pt-PT" sz="2000" dirty="0"/>
          </a:p>
        </p:txBody>
      </p:sp>
      <p:sp>
        <p:nvSpPr>
          <p:cNvPr id="20" name="CaixaDeTexto 19"/>
          <p:cNvSpPr txBox="1"/>
          <p:nvPr/>
        </p:nvSpPr>
        <p:spPr>
          <a:xfrm>
            <a:off x="6372200" y="378904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pic>
        <p:nvPicPr>
          <p:cNvPr id="2050" name="Picture 2" descr="F:\DPA9\PowerPoints\PowerPoints_Química\Imagens_PPT_Classificação_materiais\M28\20145768_cont_f090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08104" y="2852936"/>
            <a:ext cx="2880320" cy="21734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 dirty="0"/>
          </a:p>
        </p:txBody>
      </p:sp>
      <p:pic>
        <p:nvPicPr>
          <p:cNvPr id="4" name="Picture 3" descr="Parte1_SLIDE2A.jp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61267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/>
            <a:r>
              <a:rPr lang="pt-PT" altLang="pt-PT" sz="17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M28</a:t>
            </a:r>
            <a:endParaRPr lang="pt-PT" altLang="pt-PT" sz="17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ângulo 6"/>
          <p:cNvSpPr/>
          <p:nvPr/>
        </p:nvSpPr>
        <p:spPr>
          <a:xfrm>
            <a:off x="1115616" y="836712"/>
            <a:ext cx="703615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800" b="1" dirty="0" smtClean="0">
                <a:solidFill>
                  <a:srgbClr val="00B050"/>
                </a:solidFill>
              </a:rPr>
              <a:t>Algumas propriedades das substâncias iónicas</a:t>
            </a:r>
            <a:endParaRPr lang="pt-PT" sz="2800" dirty="0">
              <a:solidFill>
                <a:srgbClr val="00B050"/>
              </a:solidFill>
            </a:endParaRPr>
          </a:p>
        </p:txBody>
      </p:sp>
      <p:sp>
        <p:nvSpPr>
          <p:cNvPr id="8" name="Rectângulo 7"/>
          <p:cNvSpPr/>
          <p:nvPr/>
        </p:nvSpPr>
        <p:spPr>
          <a:xfrm>
            <a:off x="899592" y="1844824"/>
            <a:ext cx="73448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PT" sz="2400" b="1" dirty="0">
              <a:solidFill>
                <a:srgbClr val="00B050"/>
              </a:solidFill>
            </a:endParaRPr>
          </a:p>
        </p:txBody>
      </p:sp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 dirty="0"/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 dirty="0"/>
          </a:p>
        </p:txBody>
      </p:sp>
      <p:sp>
        <p:nvSpPr>
          <p:cNvPr id="15" name="CaixaDeTexto 14"/>
          <p:cNvSpPr txBox="1"/>
          <p:nvPr/>
        </p:nvSpPr>
        <p:spPr>
          <a:xfrm>
            <a:off x="6012160" y="335699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6" name="CaixaDeTexto 15"/>
          <p:cNvSpPr txBox="1"/>
          <p:nvPr/>
        </p:nvSpPr>
        <p:spPr>
          <a:xfrm>
            <a:off x="3203848" y="393305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3" name="CaixaDeTexto 12"/>
          <p:cNvSpPr txBox="1"/>
          <p:nvPr/>
        </p:nvSpPr>
        <p:spPr>
          <a:xfrm>
            <a:off x="5364088" y="386104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7" name="CaixaDeTexto 16"/>
          <p:cNvSpPr txBox="1"/>
          <p:nvPr/>
        </p:nvSpPr>
        <p:spPr>
          <a:xfrm>
            <a:off x="755576" y="1556792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b="1" dirty="0" smtClean="0"/>
              <a:t> </a:t>
            </a:r>
            <a:endParaRPr lang="pt-PT" sz="2400" dirty="0">
              <a:solidFill>
                <a:srgbClr val="00B050"/>
              </a:solidFill>
            </a:endParaRPr>
          </a:p>
        </p:txBody>
      </p:sp>
      <p:sp>
        <p:nvSpPr>
          <p:cNvPr id="28" name="CaixaDeTexto 27"/>
          <p:cNvSpPr txBox="1"/>
          <p:nvPr/>
        </p:nvSpPr>
        <p:spPr>
          <a:xfrm>
            <a:off x="6300192" y="314096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30" name="CaixaDeTexto 29"/>
          <p:cNvSpPr txBox="1"/>
          <p:nvPr/>
        </p:nvSpPr>
        <p:spPr>
          <a:xfrm>
            <a:off x="2195736" y="5373216"/>
            <a:ext cx="2664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smtClean="0"/>
              <a:t> </a:t>
            </a:r>
            <a:endParaRPr lang="pt-PT" dirty="0"/>
          </a:p>
        </p:txBody>
      </p:sp>
      <p:sp>
        <p:nvSpPr>
          <p:cNvPr id="22" name="CaixaDeTexto 21"/>
          <p:cNvSpPr txBox="1"/>
          <p:nvPr/>
        </p:nvSpPr>
        <p:spPr>
          <a:xfrm>
            <a:off x="755576" y="1412776"/>
            <a:ext cx="748883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dirty="0" smtClean="0"/>
              <a:t>As </a:t>
            </a:r>
            <a:r>
              <a:rPr lang="pt-PT" sz="2000" b="1" dirty="0" smtClean="0">
                <a:solidFill>
                  <a:srgbClr val="00B050"/>
                </a:solidFill>
              </a:rPr>
              <a:t>substâncias iónicas</a:t>
            </a:r>
            <a:r>
              <a:rPr lang="pt-PT" sz="2000" dirty="0" smtClean="0"/>
              <a:t>:</a:t>
            </a:r>
          </a:p>
          <a:p>
            <a:r>
              <a:rPr lang="pt-PT" sz="2000" dirty="0" smtClean="0">
                <a:solidFill>
                  <a:srgbClr val="00B050"/>
                </a:solidFill>
              </a:rPr>
              <a:t>•</a:t>
            </a:r>
            <a:r>
              <a:rPr lang="pt-PT" sz="2000" dirty="0" smtClean="0"/>
              <a:t> são </a:t>
            </a:r>
            <a:r>
              <a:rPr lang="pt-PT" sz="2000" b="1" dirty="0" smtClean="0">
                <a:solidFill>
                  <a:srgbClr val="00B050"/>
                </a:solidFill>
              </a:rPr>
              <a:t>sólidas</a:t>
            </a:r>
            <a:r>
              <a:rPr lang="pt-PT" sz="2000" dirty="0" smtClean="0"/>
              <a:t>, à temperatura ambiente;</a:t>
            </a:r>
          </a:p>
          <a:p>
            <a:r>
              <a:rPr lang="pt-PT" sz="2000" dirty="0" smtClean="0">
                <a:solidFill>
                  <a:srgbClr val="00B050"/>
                </a:solidFill>
              </a:rPr>
              <a:t>•</a:t>
            </a:r>
            <a:r>
              <a:rPr lang="pt-PT" sz="2000" dirty="0" smtClean="0"/>
              <a:t> apresentam </a:t>
            </a:r>
            <a:r>
              <a:rPr lang="pt-PT" sz="2000" b="1" dirty="0" smtClean="0">
                <a:solidFill>
                  <a:srgbClr val="00B050"/>
                </a:solidFill>
              </a:rPr>
              <a:t>pontos de fusão e de ebulição </a:t>
            </a:r>
            <a:r>
              <a:rPr lang="pt-PT" sz="2000" b="1" dirty="0" smtClean="0">
                <a:solidFill>
                  <a:srgbClr val="00B050"/>
                </a:solidFill>
              </a:rPr>
              <a:t>elevados</a:t>
            </a:r>
            <a:r>
              <a:rPr lang="pt-PT" sz="2000" dirty="0" smtClean="0"/>
              <a:t>;</a:t>
            </a:r>
          </a:p>
          <a:p>
            <a:r>
              <a:rPr lang="pt-PT" sz="2000" dirty="0" smtClean="0">
                <a:solidFill>
                  <a:srgbClr val="00B050"/>
                </a:solidFill>
              </a:rPr>
              <a:t>•</a:t>
            </a:r>
            <a:r>
              <a:rPr lang="pt-PT" sz="2000" dirty="0" smtClean="0"/>
              <a:t> no </a:t>
            </a:r>
            <a:r>
              <a:rPr lang="pt-PT" sz="2000" b="1" dirty="0" smtClean="0">
                <a:solidFill>
                  <a:srgbClr val="00B050"/>
                </a:solidFill>
              </a:rPr>
              <a:t>estado sólido</a:t>
            </a:r>
            <a:r>
              <a:rPr lang="pt-PT" sz="2000" dirty="0" smtClean="0"/>
              <a:t>, </a:t>
            </a:r>
            <a:r>
              <a:rPr lang="pt-PT" sz="2000" b="1" dirty="0" smtClean="0">
                <a:solidFill>
                  <a:srgbClr val="00B050"/>
                </a:solidFill>
              </a:rPr>
              <a:t>não conduzem a corrente </a:t>
            </a:r>
            <a:r>
              <a:rPr lang="pt-PT" sz="2000" b="1" dirty="0" smtClean="0">
                <a:solidFill>
                  <a:srgbClr val="00B050"/>
                </a:solidFill>
              </a:rPr>
              <a:t>elétrica</a:t>
            </a:r>
            <a:r>
              <a:rPr lang="pt-PT" sz="2000" dirty="0" smtClean="0"/>
              <a:t>;</a:t>
            </a:r>
            <a:endParaRPr lang="pt-PT" sz="2000" dirty="0" smtClean="0"/>
          </a:p>
          <a:p>
            <a:pPr marL="173038" indent="-173038"/>
            <a:r>
              <a:rPr lang="pt-PT" sz="2000" dirty="0" smtClean="0">
                <a:solidFill>
                  <a:srgbClr val="00B050"/>
                </a:solidFill>
              </a:rPr>
              <a:t>• </a:t>
            </a:r>
            <a:r>
              <a:rPr lang="pt-PT" sz="2000" dirty="0" smtClean="0"/>
              <a:t>em geral, são </a:t>
            </a:r>
            <a:r>
              <a:rPr lang="pt-PT" sz="2000" b="1" dirty="0" smtClean="0">
                <a:solidFill>
                  <a:srgbClr val="00B050"/>
                </a:solidFill>
              </a:rPr>
              <a:t>solúveis em água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dirty="0" smtClean="0"/>
              <a:t>e as suas </a:t>
            </a:r>
            <a:r>
              <a:rPr lang="pt-PT" sz="2000" b="1" dirty="0" smtClean="0">
                <a:solidFill>
                  <a:srgbClr val="00B050"/>
                </a:solidFill>
              </a:rPr>
              <a:t>soluções</a:t>
            </a:r>
            <a:r>
              <a:rPr lang="pt-PT" sz="2000" dirty="0" smtClean="0"/>
              <a:t> aquosas, por conterem iões, são </a:t>
            </a:r>
            <a:r>
              <a:rPr lang="pt-PT" sz="2000" b="1" dirty="0" smtClean="0">
                <a:solidFill>
                  <a:srgbClr val="00B050"/>
                </a:solidFill>
              </a:rPr>
              <a:t>boas condutoras da corrente </a:t>
            </a:r>
            <a:r>
              <a:rPr lang="pt-PT" sz="2000" b="1" dirty="0" smtClean="0">
                <a:solidFill>
                  <a:srgbClr val="00B050"/>
                </a:solidFill>
              </a:rPr>
              <a:t>elétrica</a:t>
            </a:r>
            <a:r>
              <a:rPr lang="pt-PT" sz="2000" dirty="0" smtClean="0"/>
              <a:t>.</a:t>
            </a:r>
            <a:endParaRPr lang="pt-PT" sz="2000" dirty="0"/>
          </a:p>
        </p:txBody>
      </p:sp>
      <p:sp>
        <p:nvSpPr>
          <p:cNvPr id="20" name="CaixaDeTexto 19"/>
          <p:cNvSpPr txBox="1"/>
          <p:nvPr/>
        </p:nvSpPr>
        <p:spPr>
          <a:xfrm>
            <a:off x="6372200" y="378904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pic>
        <p:nvPicPr>
          <p:cNvPr id="3" name="Picture 2" descr="F:\DPA9\PowerPoints\PowerPoints_Química\Imagens_PPT_Classificação_materiais\M28\20145768_cont_f09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1560" y="3284984"/>
            <a:ext cx="4026795" cy="2808312"/>
          </a:xfrm>
          <a:prstGeom prst="rect">
            <a:avLst/>
          </a:prstGeom>
          <a:noFill/>
        </p:spPr>
      </p:pic>
      <p:pic>
        <p:nvPicPr>
          <p:cNvPr id="3075" name="Picture 3" descr="F:\DPA9\PowerPoints\PowerPoints_Química\Imagens_PPT_Classificação_materiais\M28\20145768_cont_f092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932040" y="3501008"/>
            <a:ext cx="3726713" cy="266429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 dirty="0"/>
          </a:p>
        </p:txBody>
      </p:sp>
      <p:pic>
        <p:nvPicPr>
          <p:cNvPr id="4" name="Picture 3" descr="Parte1_SLIDE2A.jp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61267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/>
            <a:r>
              <a:rPr lang="pt-PT" altLang="pt-PT" sz="17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M28</a:t>
            </a:r>
            <a:endParaRPr lang="pt-PT" altLang="pt-PT" sz="17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ângulo 6"/>
          <p:cNvSpPr/>
          <p:nvPr/>
        </p:nvSpPr>
        <p:spPr>
          <a:xfrm>
            <a:off x="3131840" y="1268760"/>
            <a:ext cx="280831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800" b="1" dirty="0" smtClean="0">
                <a:solidFill>
                  <a:srgbClr val="00B050"/>
                </a:solidFill>
              </a:rPr>
              <a:t>Ligação metálica</a:t>
            </a:r>
            <a:endParaRPr lang="pt-PT" sz="2800" dirty="0">
              <a:solidFill>
                <a:srgbClr val="00B050"/>
              </a:solidFill>
            </a:endParaRPr>
          </a:p>
        </p:txBody>
      </p:sp>
      <p:sp>
        <p:nvSpPr>
          <p:cNvPr id="8" name="Rectângulo 7"/>
          <p:cNvSpPr/>
          <p:nvPr/>
        </p:nvSpPr>
        <p:spPr>
          <a:xfrm>
            <a:off x="899592" y="1844824"/>
            <a:ext cx="73448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PT" sz="2400" b="1" dirty="0">
              <a:solidFill>
                <a:srgbClr val="00B050"/>
              </a:solidFill>
            </a:endParaRPr>
          </a:p>
        </p:txBody>
      </p:sp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 dirty="0"/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 dirty="0"/>
          </a:p>
        </p:txBody>
      </p:sp>
      <p:sp>
        <p:nvSpPr>
          <p:cNvPr id="15" name="CaixaDeTexto 14"/>
          <p:cNvSpPr txBox="1"/>
          <p:nvPr/>
        </p:nvSpPr>
        <p:spPr>
          <a:xfrm>
            <a:off x="6012160" y="335699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6" name="CaixaDeTexto 15"/>
          <p:cNvSpPr txBox="1"/>
          <p:nvPr/>
        </p:nvSpPr>
        <p:spPr>
          <a:xfrm>
            <a:off x="3203848" y="393305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3" name="CaixaDeTexto 12"/>
          <p:cNvSpPr txBox="1"/>
          <p:nvPr/>
        </p:nvSpPr>
        <p:spPr>
          <a:xfrm>
            <a:off x="5364088" y="386104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7" name="CaixaDeTexto 16"/>
          <p:cNvSpPr txBox="1"/>
          <p:nvPr/>
        </p:nvSpPr>
        <p:spPr>
          <a:xfrm>
            <a:off x="755576" y="1556792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b="1" dirty="0" smtClean="0"/>
              <a:t> </a:t>
            </a:r>
            <a:endParaRPr lang="pt-PT" sz="2400" dirty="0">
              <a:solidFill>
                <a:srgbClr val="00B050"/>
              </a:solidFill>
            </a:endParaRPr>
          </a:p>
        </p:txBody>
      </p:sp>
      <p:sp>
        <p:nvSpPr>
          <p:cNvPr id="28" name="CaixaDeTexto 27"/>
          <p:cNvSpPr txBox="1"/>
          <p:nvPr/>
        </p:nvSpPr>
        <p:spPr>
          <a:xfrm>
            <a:off x="6300192" y="314096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30" name="CaixaDeTexto 29"/>
          <p:cNvSpPr txBox="1"/>
          <p:nvPr/>
        </p:nvSpPr>
        <p:spPr>
          <a:xfrm>
            <a:off x="2195736" y="5373216"/>
            <a:ext cx="2664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smtClean="0"/>
              <a:t> </a:t>
            </a:r>
            <a:endParaRPr lang="pt-PT" dirty="0"/>
          </a:p>
        </p:txBody>
      </p:sp>
      <p:sp>
        <p:nvSpPr>
          <p:cNvPr id="22" name="CaixaDeTexto 21"/>
          <p:cNvSpPr txBox="1"/>
          <p:nvPr/>
        </p:nvSpPr>
        <p:spPr>
          <a:xfrm>
            <a:off x="755576" y="1988840"/>
            <a:ext cx="74888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dirty="0" smtClean="0"/>
              <a:t>A </a:t>
            </a:r>
            <a:r>
              <a:rPr lang="pt-PT" sz="2000" b="1" dirty="0" smtClean="0">
                <a:solidFill>
                  <a:srgbClr val="00B050"/>
                </a:solidFill>
              </a:rPr>
              <a:t>ligação metálica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dirty="0" smtClean="0"/>
              <a:t>é a ligação química que se estabelece entre átomos de </a:t>
            </a:r>
            <a:r>
              <a:rPr lang="pt-PT" sz="2000" dirty="0" smtClean="0"/>
              <a:t>metais. </a:t>
            </a:r>
            <a:endParaRPr lang="pt-PT" sz="2000" dirty="0"/>
          </a:p>
        </p:txBody>
      </p:sp>
      <p:sp>
        <p:nvSpPr>
          <p:cNvPr id="20" name="CaixaDeTexto 19"/>
          <p:cNvSpPr txBox="1"/>
          <p:nvPr/>
        </p:nvSpPr>
        <p:spPr>
          <a:xfrm>
            <a:off x="6372200" y="378904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9" name="CaixaDeTexto 18"/>
          <p:cNvSpPr txBox="1"/>
          <p:nvPr/>
        </p:nvSpPr>
        <p:spPr>
          <a:xfrm>
            <a:off x="755576" y="2780928"/>
            <a:ext cx="87622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dirty="0" smtClean="0"/>
              <a:t>Nos </a:t>
            </a:r>
            <a:r>
              <a:rPr lang="pt-PT" sz="2000" b="1" dirty="0" smtClean="0">
                <a:solidFill>
                  <a:srgbClr val="00B050"/>
                </a:solidFill>
              </a:rPr>
              <a:t>metais</a:t>
            </a:r>
            <a:r>
              <a:rPr lang="pt-PT" sz="2000" dirty="0" smtClean="0"/>
              <a:t>, os átomos, que possuem </a:t>
            </a:r>
            <a:r>
              <a:rPr lang="pt-PT" sz="2000" b="1" dirty="0" smtClean="0">
                <a:solidFill>
                  <a:srgbClr val="00B050"/>
                </a:solidFill>
              </a:rPr>
              <a:t>poucos eletrões de valência</a:t>
            </a:r>
            <a:r>
              <a:rPr lang="pt-PT" sz="2000" dirty="0" smtClean="0"/>
              <a:t>, </a:t>
            </a:r>
            <a:endParaRPr lang="pt-PT" sz="2000" dirty="0" smtClean="0"/>
          </a:p>
          <a:p>
            <a:r>
              <a:rPr lang="pt-PT" sz="2000" dirty="0" smtClean="0"/>
              <a:t>encontram-se dispostos </a:t>
            </a:r>
            <a:r>
              <a:rPr lang="pt-PT" sz="2000" dirty="0" smtClean="0"/>
              <a:t>em </a:t>
            </a:r>
            <a:r>
              <a:rPr lang="pt-PT" sz="2000" b="1" dirty="0" smtClean="0">
                <a:solidFill>
                  <a:srgbClr val="00B050"/>
                </a:solidFill>
              </a:rPr>
              <a:t>redes de </a:t>
            </a:r>
            <a:r>
              <a:rPr lang="pt-PT" sz="2000" b="1" dirty="0" smtClean="0">
                <a:solidFill>
                  <a:srgbClr val="00B050"/>
                </a:solidFill>
              </a:rPr>
              <a:t>átomos</a:t>
            </a:r>
            <a:r>
              <a:rPr lang="pt-PT" sz="2000" dirty="0" smtClean="0"/>
              <a:t>.</a:t>
            </a:r>
            <a:endParaRPr lang="pt-PT" sz="2000" dirty="0"/>
          </a:p>
        </p:txBody>
      </p:sp>
      <p:sp>
        <p:nvSpPr>
          <p:cNvPr id="21" name="CaixaDeTexto 20"/>
          <p:cNvSpPr txBox="1"/>
          <p:nvPr/>
        </p:nvSpPr>
        <p:spPr>
          <a:xfrm>
            <a:off x="755576" y="3645024"/>
            <a:ext cx="788170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2000" dirty="0" smtClean="0"/>
              <a:t>Como</a:t>
            </a:r>
            <a:r>
              <a:rPr lang="pt-PT" sz="2000" dirty="0" smtClean="0"/>
              <a:t>, nessas redes, os átomos se encontram próximos uns dos outros, </a:t>
            </a:r>
            <a:r>
              <a:rPr lang="pt-PT" sz="2000" dirty="0" smtClean="0"/>
              <a:t>os</a:t>
            </a:r>
          </a:p>
          <a:p>
            <a:r>
              <a:rPr lang="pt-PT" sz="2000" dirty="0" smtClean="0"/>
              <a:t>eletrões de </a:t>
            </a:r>
            <a:r>
              <a:rPr lang="pt-PT" sz="2000" dirty="0" smtClean="0"/>
              <a:t>valência de um </a:t>
            </a:r>
            <a:r>
              <a:rPr lang="pt-PT" sz="2000" dirty="0" smtClean="0"/>
              <a:t> átomo </a:t>
            </a:r>
            <a:r>
              <a:rPr lang="pt-PT" sz="2000" dirty="0" smtClean="0"/>
              <a:t>são atraídos simultaneamente </a:t>
            </a:r>
            <a:r>
              <a:rPr lang="pt-PT" sz="2000" dirty="0" smtClean="0"/>
              <a:t>pelos </a:t>
            </a:r>
          </a:p>
          <a:p>
            <a:r>
              <a:rPr lang="pt-PT" sz="2000" dirty="0" smtClean="0"/>
              <a:t>núcleos </a:t>
            </a:r>
            <a:r>
              <a:rPr lang="pt-PT" sz="2000" dirty="0" smtClean="0"/>
              <a:t>dos vizinhos, </a:t>
            </a:r>
            <a:r>
              <a:rPr lang="pt-PT" sz="2000" dirty="0" smtClean="0"/>
              <a:t>podendo </a:t>
            </a:r>
            <a:r>
              <a:rPr lang="pt-PT" sz="2000" dirty="0" smtClean="0"/>
              <a:t>assim deslocar-se entre os átomos, </a:t>
            </a:r>
            <a:endParaRPr lang="pt-PT" sz="2000" dirty="0" smtClean="0"/>
          </a:p>
          <a:p>
            <a:r>
              <a:rPr lang="pt-PT" sz="2000" dirty="0" smtClean="0"/>
              <a:t>formando</a:t>
            </a:r>
            <a:r>
              <a:rPr lang="pt-PT" sz="2000" dirty="0" smtClean="0"/>
              <a:t>, no seu conjunto, </a:t>
            </a:r>
            <a:r>
              <a:rPr lang="pt-PT" sz="2000" dirty="0" smtClean="0"/>
              <a:t>um  </a:t>
            </a:r>
            <a:r>
              <a:rPr lang="pt-PT" sz="2000" dirty="0" smtClean="0"/>
              <a:t>“</a:t>
            </a:r>
            <a:r>
              <a:rPr lang="pt-PT" sz="2000" b="1" dirty="0" smtClean="0">
                <a:solidFill>
                  <a:srgbClr val="00B050"/>
                </a:solidFill>
              </a:rPr>
              <a:t>mar de eletrões</a:t>
            </a:r>
            <a:r>
              <a:rPr lang="pt-PT" sz="2000" dirty="0" smtClean="0"/>
              <a:t>”.</a:t>
            </a:r>
            <a:endParaRPr lang="pt-P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 dirty="0"/>
          </a:p>
        </p:txBody>
      </p:sp>
      <p:pic>
        <p:nvPicPr>
          <p:cNvPr id="4" name="Picture 3" descr="Parte1_SLIDE2A.jp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61267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/>
            <a:r>
              <a:rPr lang="pt-PT" altLang="pt-PT" sz="17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M28</a:t>
            </a:r>
            <a:endParaRPr lang="pt-PT" altLang="pt-PT" sz="17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ângulo 6"/>
          <p:cNvSpPr/>
          <p:nvPr/>
        </p:nvSpPr>
        <p:spPr>
          <a:xfrm>
            <a:off x="3059832" y="1052736"/>
            <a:ext cx="280831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800" b="1" dirty="0" smtClean="0">
                <a:solidFill>
                  <a:srgbClr val="00B050"/>
                </a:solidFill>
              </a:rPr>
              <a:t>Ligação metálica</a:t>
            </a:r>
            <a:endParaRPr lang="pt-PT" sz="2800" dirty="0">
              <a:solidFill>
                <a:srgbClr val="00B050"/>
              </a:solidFill>
            </a:endParaRPr>
          </a:p>
        </p:txBody>
      </p:sp>
      <p:sp>
        <p:nvSpPr>
          <p:cNvPr id="8" name="Rectângulo 7"/>
          <p:cNvSpPr/>
          <p:nvPr/>
        </p:nvSpPr>
        <p:spPr>
          <a:xfrm>
            <a:off x="899592" y="1844824"/>
            <a:ext cx="73448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PT" sz="2400" b="1" dirty="0">
              <a:solidFill>
                <a:srgbClr val="00B050"/>
              </a:solidFill>
            </a:endParaRPr>
          </a:p>
        </p:txBody>
      </p:sp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 dirty="0"/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 dirty="0"/>
          </a:p>
        </p:txBody>
      </p:sp>
      <p:sp>
        <p:nvSpPr>
          <p:cNvPr id="15" name="CaixaDeTexto 14"/>
          <p:cNvSpPr txBox="1"/>
          <p:nvPr/>
        </p:nvSpPr>
        <p:spPr>
          <a:xfrm>
            <a:off x="6012160" y="335699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6" name="CaixaDeTexto 15"/>
          <p:cNvSpPr txBox="1"/>
          <p:nvPr/>
        </p:nvSpPr>
        <p:spPr>
          <a:xfrm>
            <a:off x="3203848" y="393305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3" name="CaixaDeTexto 12"/>
          <p:cNvSpPr txBox="1"/>
          <p:nvPr/>
        </p:nvSpPr>
        <p:spPr>
          <a:xfrm>
            <a:off x="5364088" y="386104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28" name="CaixaDeTexto 27"/>
          <p:cNvSpPr txBox="1"/>
          <p:nvPr/>
        </p:nvSpPr>
        <p:spPr>
          <a:xfrm>
            <a:off x="6300192" y="314096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30" name="CaixaDeTexto 29"/>
          <p:cNvSpPr txBox="1"/>
          <p:nvPr/>
        </p:nvSpPr>
        <p:spPr>
          <a:xfrm>
            <a:off x="2195736" y="5373216"/>
            <a:ext cx="2664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smtClean="0"/>
              <a:t> </a:t>
            </a:r>
            <a:endParaRPr lang="pt-PT" dirty="0"/>
          </a:p>
        </p:txBody>
      </p:sp>
      <p:sp>
        <p:nvSpPr>
          <p:cNvPr id="20" name="CaixaDeTexto 19"/>
          <p:cNvSpPr txBox="1"/>
          <p:nvPr/>
        </p:nvSpPr>
        <p:spPr>
          <a:xfrm>
            <a:off x="6372200" y="378904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23" name="CaixaDeTexto 22"/>
          <p:cNvSpPr txBox="1"/>
          <p:nvPr/>
        </p:nvSpPr>
        <p:spPr>
          <a:xfrm>
            <a:off x="683568" y="1700808"/>
            <a:ext cx="784887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dirty="0" smtClean="0"/>
              <a:t>Segundo </a:t>
            </a:r>
            <a:r>
              <a:rPr lang="pt-PT" sz="2000" dirty="0" smtClean="0"/>
              <a:t>este </a:t>
            </a:r>
            <a:r>
              <a:rPr lang="pt-PT" sz="2000" b="1" dirty="0" smtClean="0">
                <a:solidFill>
                  <a:srgbClr val="00B050"/>
                </a:solidFill>
              </a:rPr>
              <a:t>modelo de ligação metálica</a:t>
            </a:r>
            <a:r>
              <a:rPr lang="pt-PT" sz="2000" dirty="0" smtClean="0"/>
              <a:t>, conhecido por </a:t>
            </a:r>
            <a:r>
              <a:rPr lang="pt-PT" sz="2000" b="1" dirty="0" smtClean="0">
                <a:solidFill>
                  <a:srgbClr val="00B050"/>
                </a:solidFill>
              </a:rPr>
              <a:t>modelo do </a:t>
            </a:r>
            <a:endParaRPr lang="pt-PT" sz="2000" b="1" dirty="0" smtClean="0">
              <a:solidFill>
                <a:srgbClr val="00B050"/>
              </a:solidFill>
            </a:endParaRPr>
          </a:p>
          <a:p>
            <a:r>
              <a:rPr lang="pt-PT" sz="2000" dirty="0" smtClean="0"/>
              <a:t>“</a:t>
            </a:r>
            <a:r>
              <a:rPr lang="pt-PT" sz="2000" b="1" dirty="0" smtClean="0">
                <a:solidFill>
                  <a:srgbClr val="00B050"/>
                </a:solidFill>
              </a:rPr>
              <a:t>mar de eletrões</a:t>
            </a:r>
            <a:r>
              <a:rPr lang="pt-PT" sz="2000" dirty="0" smtClean="0"/>
              <a:t>”, </a:t>
            </a:r>
            <a:r>
              <a:rPr lang="pt-PT" sz="2000" dirty="0" smtClean="0"/>
              <a:t> a </a:t>
            </a:r>
            <a:r>
              <a:rPr lang="pt-PT" sz="2000" dirty="0" smtClean="0"/>
              <a:t>ligação que se estabelece nas redes de átomos de metais </a:t>
            </a:r>
            <a:r>
              <a:rPr lang="pt-PT" sz="2000" dirty="0" smtClean="0"/>
              <a:t>deve-se </a:t>
            </a:r>
            <a:r>
              <a:rPr lang="pt-PT" sz="2000" dirty="0" smtClean="0"/>
              <a:t>à </a:t>
            </a:r>
            <a:r>
              <a:rPr lang="pt-PT" sz="2000" b="1" dirty="0" smtClean="0">
                <a:solidFill>
                  <a:srgbClr val="00B050"/>
                </a:solidFill>
              </a:rPr>
              <a:t>partilha de eletrões de valência </a:t>
            </a:r>
            <a:r>
              <a:rPr lang="pt-PT" sz="2000" b="1" dirty="0" smtClean="0">
                <a:solidFill>
                  <a:srgbClr val="00B050"/>
                </a:solidFill>
              </a:rPr>
              <a:t>deslocalizados</a:t>
            </a:r>
            <a:r>
              <a:rPr lang="pt-PT" sz="2000" dirty="0" smtClean="0"/>
              <a:t>. </a:t>
            </a:r>
          </a:p>
          <a:p>
            <a:r>
              <a:rPr lang="pt-PT" sz="2000" dirty="0" smtClean="0"/>
              <a:t>Os </a:t>
            </a:r>
            <a:r>
              <a:rPr lang="pt-PT" sz="2000" dirty="0" smtClean="0"/>
              <a:t>eletrões de </a:t>
            </a:r>
            <a:r>
              <a:rPr lang="pt-PT" sz="2000" dirty="0" smtClean="0"/>
              <a:t>valência  não </a:t>
            </a:r>
            <a:r>
              <a:rPr lang="pt-PT" sz="2000" dirty="0" smtClean="0"/>
              <a:t>estão ligados aos átomos, mas </a:t>
            </a:r>
            <a:r>
              <a:rPr lang="pt-PT" sz="2000" dirty="0" smtClean="0"/>
              <a:t>deslocalizados </a:t>
            </a:r>
            <a:r>
              <a:rPr lang="pt-PT" sz="2000" dirty="0" smtClean="0"/>
              <a:t>por toda a rede </a:t>
            </a:r>
            <a:r>
              <a:rPr lang="pt-PT" sz="2000" dirty="0" smtClean="0"/>
              <a:t>de átomos</a:t>
            </a:r>
            <a:r>
              <a:rPr lang="pt-PT" sz="2000" dirty="0" smtClean="0"/>
              <a:t>, movendo-se em todas as direções e sendo compartilhados por </a:t>
            </a:r>
            <a:r>
              <a:rPr lang="pt-PT" sz="2000" dirty="0" smtClean="0"/>
              <a:t>todos os </a:t>
            </a:r>
            <a:r>
              <a:rPr lang="pt-PT" sz="2000" dirty="0" smtClean="0"/>
              <a:t>átomos. </a:t>
            </a:r>
            <a:endParaRPr lang="pt-PT" sz="2000" dirty="0"/>
          </a:p>
        </p:txBody>
      </p:sp>
      <p:pic>
        <p:nvPicPr>
          <p:cNvPr id="36866" name="Picture 2" descr="F:\DPA9\PowerPoints\PowerPoints_Química\Imagens_PPT_Classificação_materiais\M28\20145768_cont_dd148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95736" y="3861048"/>
            <a:ext cx="4970020" cy="19442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 dirty="0"/>
          </a:p>
        </p:txBody>
      </p:sp>
      <p:pic>
        <p:nvPicPr>
          <p:cNvPr id="4" name="Picture 3" descr="Parte1_SLIDE2A.jp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61267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/>
            <a:r>
              <a:rPr lang="pt-PT" altLang="pt-PT" sz="17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M28</a:t>
            </a:r>
            <a:endParaRPr lang="pt-PT" altLang="pt-PT" sz="17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ângulo 6"/>
          <p:cNvSpPr/>
          <p:nvPr/>
        </p:nvSpPr>
        <p:spPr>
          <a:xfrm>
            <a:off x="1763688" y="980728"/>
            <a:ext cx="56166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800" b="1" dirty="0" smtClean="0">
                <a:solidFill>
                  <a:srgbClr val="00B050"/>
                </a:solidFill>
              </a:rPr>
              <a:t>Algumas propriedades dos metais</a:t>
            </a:r>
            <a:endParaRPr lang="pt-PT" sz="2800" dirty="0">
              <a:solidFill>
                <a:srgbClr val="00B050"/>
              </a:solidFill>
            </a:endParaRPr>
          </a:p>
        </p:txBody>
      </p:sp>
      <p:sp>
        <p:nvSpPr>
          <p:cNvPr id="8" name="Rectângulo 7"/>
          <p:cNvSpPr/>
          <p:nvPr/>
        </p:nvSpPr>
        <p:spPr>
          <a:xfrm>
            <a:off x="899592" y="1844824"/>
            <a:ext cx="73448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PT" sz="2400" b="1" dirty="0">
              <a:solidFill>
                <a:srgbClr val="00B050"/>
              </a:solidFill>
            </a:endParaRPr>
          </a:p>
        </p:txBody>
      </p:sp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 dirty="0"/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 dirty="0"/>
          </a:p>
        </p:txBody>
      </p:sp>
      <p:sp>
        <p:nvSpPr>
          <p:cNvPr id="15" name="CaixaDeTexto 14"/>
          <p:cNvSpPr txBox="1"/>
          <p:nvPr/>
        </p:nvSpPr>
        <p:spPr>
          <a:xfrm>
            <a:off x="6012160" y="335699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6" name="CaixaDeTexto 15"/>
          <p:cNvSpPr txBox="1"/>
          <p:nvPr/>
        </p:nvSpPr>
        <p:spPr>
          <a:xfrm>
            <a:off x="3203848" y="393305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3" name="CaixaDeTexto 12"/>
          <p:cNvSpPr txBox="1"/>
          <p:nvPr/>
        </p:nvSpPr>
        <p:spPr>
          <a:xfrm>
            <a:off x="5364088" y="386104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7" name="CaixaDeTexto 16"/>
          <p:cNvSpPr txBox="1"/>
          <p:nvPr/>
        </p:nvSpPr>
        <p:spPr>
          <a:xfrm>
            <a:off x="755576" y="1556792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b="1" dirty="0" smtClean="0"/>
              <a:t> </a:t>
            </a:r>
            <a:endParaRPr lang="pt-PT" sz="2400" dirty="0">
              <a:solidFill>
                <a:srgbClr val="00B050"/>
              </a:solidFill>
            </a:endParaRPr>
          </a:p>
        </p:txBody>
      </p:sp>
      <p:sp>
        <p:nvSpPr>
          <p:cNvPr id="28" name="CaixaDeTexto 27"/>
          <p:cNvSpPr txBox="1"/>
          <p:nvPr/>
        </p:nvSpPr>
        <p:spPr>
          <a:xfrm>
            <a:off x="6300192" y="314096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30" name="CaixaDeTexto 29"/>
          <p:cNvSpPr txBox="1"/>
          <p:nvPr/>
        </p:nvSpPr>
        <p:spPr>
          <a:xfrm>
            <a:off x="2195736" y="5373216"/>
            <a:ext cx="2664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smtClean="0"/>
              <a:t> </a:t>
            </a:r>
            <a:endParaRPr lang="pt-PT" dirty="0"/>
          </a:p>
        </p:txBody>
      </p:sp>
      <p:sp>
        <p:nvSpPr>
          <p:cNvPr id="22" name="CaixaDeTexto 21"/>
          <p:cNvSpPr txBox="1"/>
          <p:nvPr/>
        </p:nvSpPr>
        <p:spPr>
          <a:xfrm>
            <a:off x="755576" y="1700808"/>
            <a:ext cx="748883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dirty="0" smtClean="0"/>
              <a:t>O</a:t>
            </a:r>
            <a:r>
              <a:rPr lang="pt-PT" sz="2000" dirty="0" smtClean="0"/>
              <a:t>s </a:t>
            </a:r>
            <a:r>
              <a:rPr lang="pt-PT" sz="2000" b="1" dirty="0" smtClean="0">
                <a:solidFill>
                  <a:srgbClr val="00B050"/>
                </a:solidFill>
              </a:rPr>
              <a:t>metais</a:t>
            </a:r>
            <a:r>
              <a:rPr lang="pt-PT" sz="2000" dirty="0" smtClean="0"/>
              <a:t>:</a:t>
            </a:r>
            <a:endParaRPr lang="pt-PT" sz="2000" dirty="0" smtClean="0"/>
          </a:p>
          <a:p>
            <a:pPr marL="173038" indent="-173038"/>
            <a:r>
              <a:rPr lang="pt-PT" sz="2000" dirty="0" smtClean="0">
                <a:solidFill>
                  <a:srgbClr val="00B050"/>
                </a:solidFill>
              </a:rPr>
              <a:t>•</a:t>
            </a:r>
            <a:r>
              <a:rPr lang="pt-PT" sz="2000" dirty="0" smtClean="0"/>
              <a:t> </a:t>
            </a:r>
            <a:r>
              <a:rPr lang="pt-PT" sz="2000" dirty="0" smtClean="0"/>
              <a:t>são </a:t>
            </a:r>
            <a:r>
              <a:rPr lang="pt-PT" sz="2000" b="1" dirty="0" smtClean="0">
                <a:solidFill>
                  <a:srgbClr val="00B050"/>
                </a:solidFill>
              </a:rPr>
              <a:t>sólidos</a:t>
            </a:r>
            <a:r>
              <a:rPr lang="pt-PT" sz="2000" dirty="0" smtClean="0"/>
              <a:t> à temperatura ambiente (exceto o mercúrio, o césio e o frâncio que são líquidos).</a:t>
            </a:r>
          </a:p>
          <a:p>
            <a:pPr marL="173038" indent="-173038"/>
            <a:r>
              <a:rPr lang="pt-PT" sz="2000" dirty="0" smtClean="0">
                <a:solidFill>
                  <a:srgbClr val="00B050"/>
                </a:solidFill>
              </a:rPr>
              <a:t>• </a:t>
            </a:r>
            <a:r>
              <a:rPr lang="pt-PT" sz="2000" dirty="0" smtClean="0"/>
              <a:t>são </a:t>
            </a:r>
            <a:r>
              <a:rPr lang="pt-PT" sz="2000" b="1" dirty="0" smtClean="0">
                <a:solidFill>
                  <a:srgbClr val="00B050"/>
                </a:solidFill>
              </a:rPr>
              <a:t>bons condutores térmicos </a:t>
            </a:r>
            <a:r>
              <a:rPr lang="pt-PT" sz="2000" dirty="0" smtClean="0"/>
              <a:t>e</a:t>
            </a:r>
            <a:r>
              <a:rPr lang="pt-PT" sz="2000" b="1" dirty="0" smtClean="0"/>
              <a:t> </a:t>
            </a:r>
            <a:r>
              <a:rPr lang="pt-PT" sz="2000" b="1" dirty="0" smtClean="0">
                <a:solidFill>
                  <a:srgbClr val="00B050"/>
                </a:solidFill>
              </a:rPr>
              <a:t>elétricos</a:t>
            </a:r>
            <a:r>
              <a:rPr lang="pt-PT" sz="2000" dirty="0" smtClean="0"/>
              <a:t>, pelo facto de existirem eletrões deslocalizados.</a:t>
            </a:r>
          </a:p>
          <a:p>
            <a:pPr marL="173038" indent="-173038"/>
            <a:r>
              <a:rPr lang="pt-PT" sz="2000" dirty="0" smtClean="0">
                <a:solidFill>
                  <a:srgbClr val="00B050"/>
                </a:solidFill>
              </a:rPr>
              <a:t>•</a:t>
            </a:r>
            <a:r>
              <a:rPr lang="pt-PT" sz="2000" dirty="0" smtClean="0"/>
              <a:t> são </a:t>
            </a:r>
            <a:r>
              <a:rPr lang="pt-PT" sz="2000" b="1" dirty="0" smtClean="0">
                <a:solidFill>
                  <a:srgbClr val="00B050"/>
                </a:solidFill>
              </a:rPr>
              <a:t>maleáveis</a:t>
            </a:r>
            <a:r>
              <a:rPr lang="pt-PT" sz="2000" dirty="0" smtClean="0"/>
              <a:t> (dobram facilmente) e </a:t>
            </a:r>
            <a:r>
              <a:rPr lang="pt-PT" sz="2000" b="1" dirty="0" smtClean="0">
                <a:solidFill>
                  <a:srgbClr val="00B050"/>
                </a:solidFill>
              </a:rPr>
              <a:t>dúcteis</a:t>
            </a:r>
            <a:r>
              <a:rPr lang="pt-PT" sz="2000" dirty="0" smtClean="0"/>
              <a:t> (podem ser reduzidos a fios</a:t>
            </a:r>
            <a:r>
              <a:rPr lang="pt-PT" sz="2000" dirty="0" smtClean="0"/>
              <a:t>), </a:t>
            </a:r>
            <a:r>
              <a:rPr lang="pt-PT" sz="2000" dirty="0" smtClean="0"/>
              <a:t>porque as camadas de átomos deslizam umas sobre as outras, embora se mantenham unidas pelos eletrões deslocalizados. </a:t>
            </a:r>
            <a:endParaRPr lang="pt-PT" sz="2000" dirty="0"/>
          </a:p>
        </p:txBody>
      </p:sp>
      <p:sp>
        <p:nvSpPr>
          <p:cNvPr id="20" name="CaixaDeTexto 19"/>
          <p:cNvSpPr txBox="1"/>
          <p:nvPr/>
        </p:nvSpPr>
        <p:spPr>
          <a:xfrm>
            <a:off x="6372200" y="378904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pic>
        <p:nvPicPr>
          <p:cNvPr id="37890" name="Picture 2" descr="F:\DPA9\PowerPoints\PowerPoints_Química\Imagens_PPT_Classificação_materiais\M28\20145768_cont_f094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5126" y="4369382"/>
            <a:ext cx="2992818" cy="1651906"/>
          </a:xfrm>
          <a:prstGeom prst="rect">
            <a:avLst/>
          </a:prstGeom>
          <a:noFill/>
        </p:spPr>
      </p:pic>
      <p:pic>
        <p:nvPicPr>
          <p:cNvPr id="37891" name="Picture 3" descr="F:\DPA9\PowerPoints\PowerPoints_Química\Imagens_PPT_Classificação_materiais\M28\20145768_cont_f095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27985" y="4221089"/>
            <a:ext cx="3551472" cy="18722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4" name="Picture 3" descr="Parte1_SLIDE2A.jp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  <p:sp>
        <p:nvSpPr>
          <p:cNvPr id="9" name="CaixaDeTexto 8"/>
          <p:cNvSpPr txBox="1"/>
          <p:nvPr/>
        </p:nvSpPr>
        <p:spPr>
          <a:xfrm>
            <a:off x="1907704" y="836712"/>
            <a:ext cx="56886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800" b="1" dirty="0" smtClean="0">
                <a:solidFill>
                  <a:srgbClr val="00B050"/>
                </a:solidFill>
              </a:rPr>
              <a:t>Síntese de conteúdos</a:t>
            </a:r>
            <a:endParaRPr lang="pt-PT" sz="2800" b="1" dirty="0">
              <a:solidFill>
                <a:srgbClr val="00B050"/>
              </a:solidFill>
            </a:endParaRPr>
          </a:p>
        </p:txBody>
      </p:sp>
      <p:sp>
        <p:nvSpPr>
          <p:cNvPr id="12" name="Freeform 5"/>
          <p:cNvSpPr/>
          <p:nvPr/>
        </p:nvSpPr>
        <p:spPr>
          <a:xfrm>
            <a:off x="755576" y="1484784"/>
            <a:ext cx="7704856" cy="4464496"/>
          </a:xfrm>
          <a:custGeom>
            <a:avLst/>
            <a:gdLst>
              <a:gd name="connsiteX0" fmla="*/ 0 w 1744972"/>
              <a:gd name="connsiteY0" fmla="*/ 110806 h 1108057"/>
              <a:gd name="connsiteX1" fmla="*/ 110806 w 1744972"/>
              <a:gd name="connsiteY1" fmla="*/ 0 h 1108057"/>
              <a:gd name="connsiteX2" fmla="*/ 1634166 w 1744972"/>
              <a:gd name="connsiteY2" fmla="*/ 0 h 1108057"/>
              <a:gd name="connsiteX3" fmla="*/ 1744972 w 1744972"/>
              <a:gd name="connsiteY3" fmla="*/ 110806 h 1108057"/>
              <a:gd name="connsiteX4" fmla="*/ 1744972 w 1744972"/>
              <a:gd name="connsiteY4" fmla="*/ 997251 h 1108057"/>
              <a:gd name="connsiteX5" fmla="*/ 1634166 w 1744972"/>
              <a:gd name="connsiteY5" fmla="*/ 1108057 h 1108057"/>
              <a:gd name="connsiteX6" fmla="*/ 110806 w 1744972"/>
              <a:gd name="connsiteY6" fmla="*/ 1108057 h 1108057"/>
              <a:gd name="connsiteX7" fmla="*/ 0 w 1744972"/>
              <a:gd name="connsiteY7" fmla="*/ 997251 h 1108057"/>
              <a:gd name="connsiteX8" fmla="*/ 0 w 1744972"/>
              <a:gd name="connsiteY8" fmla="*/ 110806 h 1108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44972" h="1108057">
                <a:moveTo>
                  <a:pt x="0" y="110806"/>
                </a:moveTo>
                <a:cubicBezTo>
                  <a:pt x="0" y="49610"/>
                  <a:pt x="49610" y="0"/>
                  <a:pt x="110806" y="0"/>
                </a:cubicBezTo>
                <a:lnTo>
                  <a:pt x="1634166" y="0"/>
                </a:lnTo>
                <a:cubicBezTo>
                  <a:pt x="1695362" y="0"/>
                  <a:pt x="1744972" y="49610"/>
                  <a:pt x="1744972" y="110806"/>
                </a:cubicBezTo>
                <a:lnTo>
                  <a:pt x="1744972" y="997251"/>
                </a:lnTo>
                <a:cubicBezTo>
                  <a:pt x="1744972" y="1058447"/>
                  <a:pt x="1695362" y="1108057"/>
                  <a:pt x="1634166" y="1108057"/>
                </a:cubicBezTo>
                <a:lnTo>
                  <a:pt x="110806" y="1108057"/>
                </a:lnTo>
                <a:cubicBezTo>
                  <a:pt x="49610" y="1108057"/>
                  <a:pt x="0" y="1058447"/>
                  <a:pt x="0" y="997251"/>
                </a:cubicBezTo>
                <a:lnTo>
                  <a:pt x="0" y="110806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0" vert="horz" wrap="square" lIns="215334" tIns="215334" rIns="215334" bIns="215334" numCol="1" spcCol="1270" anchor="ctr" anchorCtr="0">
            <a:noAutofit/>
          </a:bodyPr>
          <a:lstStyle/>
          <a:p>
            <a:pPr marL="284400"/>
            <a:endParaRPr lang="pt-PT" dirty="0" smtClean="0">
              <a:solidFill>
                <a:schemeClr val="tx2"/>
              </a:solidFill>
            </a:endParaRPr>
          </a:p>
          <a:p>
            <a:pPr marL="284400"/>
            <a:endParaRPr lang="pt-PT" dirty="0" smtClean="0">
              <a:solidFill>
                <a:schemeClr val="tx2"/>
              </a:solidFill>
            </a:endParaRPr>
          </a:p>
          <a:p>
            <a:pPr marL="284400"/>
            <a:endParaRPr lang="pt-PT" dirty="0" smtClean="0">
              <a:solidFill>
                <a:schemeClr val="tx2"/>
              </a:solidFill>
            </a:endParaRPr>
          </a:p>
          <a:p>
            <a:endParaRPr lang="pt-PT" b="1" dirty="0" smtClean="0"/>
          </a:p>
          <a:p>
            <a:endParaRPr lang="pt-PT" dirty="0" smtClean="0">
              <a:solidFill>
                <a:schemeClr val="tx2"/>
              </a:solidFill>
            </a:endParaRPr>
          </a:p>
          <a:p>
            <a:endParaRPr lang="pt-PT" dirty="0" smtClean="0">
              <a:solidFill>
                <a:schemeClr val="tx2"/>
              </a:solidFill>
            </a:endParaRPr>
          </a:p>
          <a:p>
            <a:pPr marL="284400">
              <a:lnSpc>
                <a:spcPct val="120000"/>
              </a:lnSpc>
            </a:pPr>
            <a:endParaRPr lang="pt-PT" sz="2000" dirty="0" smtClean="0">
              <a:solidFill>
                <a:srgbClr val="00B050"/>
              </a:solidFill>
            </a:endParaRPr>
          </a:p>
          <a:p>
            <a:pPr marL="284400">
              <a:lnSpc>
                <a:spcPct val="120000"/>
              </a:lnSpc>
            </a:pPr>
            <a:endParaRPr lang="pt-PT" sz="2000" dirty="0" smtClean="0">
              <a:solidFill>
                <a:srgbClr val="00B050"/>
              </a:solidFill>
            </a:endParaRPr>
          </a:p>
          <a:p>
            <a:pPr marL="284400">
              <a:lnSpc>
                <a:spcPct val="120000"/>
              </a:lnSpc>
            </a:pPr>
            <a:r>
              <a:rPr lang="pt-PT" sz="2000" dirty="0" smtClean="0">
                <a:solidFill>
                  <a:srgbClr val="00B050"/>
                </a:solidFill>
              </a:rPr>
              <a:t>• </a:t>
            </a:r>
            <a:r>
              <a:rPr lang="pt-PT" sz="2000" dirty="0" smtClean="0"/>
              <a:t>A </a:t>
            </a:r>
            <a:r>
              <a:rPr lang="pt-PT" sz="2000" b="1" dirty="0" smtClean="0">
                <a:solidFill>
                  <a:srgbClr val="00B050"/>
                </a:solidFill>
              </a:rPr>
              <a:t>ligação iónica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dirty="0" smtClean="0"/>
              <a:t>é a ligação que se estabelece entre iões de cargas  </a:t>
            </a:r>
          </a:p>
          <a:p>
            <a:pPr marL="441325">
              <a:lnSpc>
                <a:spcPct val="120000"/>
              </a:lnSpc>
            </a:pPr>
            <a:r>
              <a:rPr lang="pt-PT" sz="2000" dirty="0" smtClean="0"/>
              <a:t>opostas</a:t>
            </a:r>
            <a:r>
              <a:rPr lang="pt-PT" sz="2000" dirty="0" smtClean="0"/>
              <a:t>,  originando substâncias formadas por redes de iões (positivos e </a:t>
            </a:r>
            <a:r>
              <a:rPr lang="pt-PT" sz="2000" dirty="0" smtClean="0"/>
              <a:t>negativos</a:t>
            </a:r>
            <a:r>
              <a:rPr lang="pt-PT" sz="2000" dirty="0" smtClean="0"/>
              <a:t>).</a:t>
            </a:r>
          </a:p>
          <a:p>
            <a:pPr marL="284400">
              <a:lnSpc>
                <a:spcPct val="120000"/>
              </a:lnSpc>
            </a:pPr>
            <a:endParaRPr lang="pt-PT" sz="2000" dirty="0" smtClean="0"/>
          </a:p>
          <a:p>
            <a:pPr marL="441325" indent="-157163">
              <a:lnSpc>
                <a:spcPct val="120000"/>
              </a:lnSpc>
            </a:pPr>
            <a:r>
              <a:rPr lang="pt-PT" sz="2000" b="1" dirty="0" smtClean="0">
                <a:solidFill>
                  <a:srgbClr val="00B050"/>
                </a:solidFill>
              </a:rPr>
              <a:t>•</a:t>
            </a:r>
            <a:r>
              <a:rPr lang="pt-PT" sz="2000" b="1" dirty="0" smtClean="0"/>
              <a:t> </a:t>
            </a:r>
            <a:r>
              <a:rPr lang="pt-PT" sz="2000" dirty="0" smtClean="0"/>
              <a:t>Os </a:t>
            </a:r>
            <a:r>
              <a:rPr lang="pt-PT" sz="2000" b="1" dirty="0" smtClean="0">
                <a:solidFill>
                  <a:srgbClr val="00B050"/>
                </a:solidFill>
              </a:rPr>
              <a:t>átomos de não metais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dirty="0" smtClean="0"/>
              <a:t>tem tendência a </a:t>
            </a:r>
            <a:r>
              <a:rPr lang="pt-PT" sz="2000" b="1" dirty="0" smtClean="0">
                <a:solidFill>
                  <a:srgbClr val="00B050"/>
                </a:solidFill>
              </a:rPr>
              <a:t>captar eletrões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dirty="0" smtClean="0"/>
              <a:t>e os </a:t>
            </a:r>
            <a:r>
              <a:rPr lang="pt-PT" sz="2000" b="1" dirty="0" smtClean="0">
                <a:solidFill>
                  <a:srgbClr val="00B050"/>
                </a:solidFill>
              </a:rPr>
              <a:t>átomos </a:t>
            </a:r>
            <a:r>
              <a:rPr lang="pt-PT" sz="2000" b="1" dirty="0" smtClean="0">
                <a:solidFill>
                  <a:srgbClr val="00B050"/>
                </a:solidFill>
              </a:rPr>
              <a:t> de </a:t>
            </a:r>
            <a:r>
              <a:rPr lang="pt-PT" sz="2000" b="1" dirty="0" smtClean="0">
                <a:solidFill>
                  <a:srgbClr val="00B050"/>
                </a:solidFill>
              </a:rPr>
              <a:t>metais</a:t>
            </a:r>
            <a:r>
              <a:rPr lang="pt-PT" sz="2000" b="1" dirty="0" smtClean="0">
                <a:solidFill>
                  <a:schemeClr val="tx2"/>
                </a:solidFill>
              </a:rPr>
              <a:t>  </a:t>
            </a:r>
            <a:r>
              <a:rPr lang="pt-PT" sz="2000" dirty="0" smtClean="0"/>
              <a:t>têm tendência a </a:t>
            </a:r>
            <a:r>
              <a:rPr lang="pt-PT" sz="2000" b="1" dirty="0" smtClean="0">
                <a:solidFill>
                  <a:srgbClr val="00B050"/>
                </a:solidFill>
              </a:rPr>
              <a:t>ceder eletrões de valência</a:t>
            </a:r>
            <a:r>
              <a:rPr lang="pt-PT" sz="2000" dirty="0" smtClean="0">
                <a:solidFill>
                  <a:schemeClr val="tx1"/>
                </a:solidFill>
              </a:rPr>
              <a:t>.</a:t>
            </a:r>
          </a:p>
          <a:p>
            <a:pPr marL="284400">
              <a:lnSpc>
                <a:spcPct val="120000"/>
              </a:lnSpc>
            </a:pPr>
            <a:endParaRPr lang="pt-PT" sz="2000" dirty="0" smtClean="0"/>
          </a:p>
          <a:p>
            <a:pPr marL="441325" indent="-157163">
              <a:lnSpc>
                <a:spcPct val="120000"/>
              </a:lnSpc>
            </a:pPr>
            <a:r>
              <a:rPr lang="pt-PT" sz="2000" b="1" dirty="0" smtClean="0">
                <a:solidFill>
                  <a:srgbClr val="00B050"/>
                </a:solidFill>
              </a:rPr>
              <a:t>•</a:t>
            </a:r>
            <a:r>
              <a:rPr lang="pt-PT" sz="2000" b="1" dirty="0" smtClean="0">
                <a:solidFill>
                  <a:schemeClr val="tx2"/>
                </a:solidFill>
              </a:rPr>
              <a:t> </a:t>
            </a:r>
            <a:r>
              <a:rPr lang="pt-PT" sz="2000" dirty="0" smtClean="0"/>
              <a:t>A </a:t>
            </a:r>
            <a:r>
              <a:rPr lang="pt-PT" sz="2000" b="1" dirty="0" smtClean="0">
                <a:solidFill>
                  <a:srgbClr val="00B050"/>
                </a:solidFill>
              </a:rPr>
              <a:t>fórmula química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dirty="0" smtClean="0"/>
              <a:t>de uma </a:t>
            </a:r>
            <a:r>
              <a:rPr lang="pt-PT" sz="2000" b="1" dirty="0" smtClean="0">
                <a:solidFill>
                  <a:srgbClr val="00B050"/>
                </a:solidFill>
              </a:rPr>
              <a:t>substância iónica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dirty="0" smtClean="0"/>
              <a:t>indica a </a:t>
            </a:r>
            <a:r>
              <a:rPr lang="pt-PT" sz="2000" b="1" dirty="0" smtClean="0">
                <a:solidFill>
                  <a:srgbClr val="00B050"/>
                </a:solidFill>
              </a:rPr>
              <a:t>proporção em que </a:t>
            </a:r>
            <a:r>
              <a:rPr lang="pt-PT" sz="2000" b="1" dirty="0" smtClean="0">
                <a:solidFill>
                  <a:srgbClr val="00B050"/>
                </a:solidFill>
              </a:rPr>
              <a:t> os  </a:t>
            </a:r>
            <a:r>
              <a:rPr lang="pt-PT" sz="2000" b="1" dirty="0" smtClean="0">
                <a:solidFill>
                  <a:srgbClr val="00B050"/>
                </a:solidFill>
              </a:rPr>
              <a:t>iões </a:t>
            </a:r>
            <a:r>
              <a:rPr lang="pt-PT" sz="2000" b="1" dirty="0" smtClean="0">
                <a:solidFill>
                  <a:schemeClr val="tx2"/>
                </a:solidFill>
              </a:rPr>
              <a:t> </a:t>
            </a:r>
            <a:r>
              <a:rPr lang="pt-PT" sz="2000" dirty="0" smtClean="0"/>
              <a:t>positivos e negativos </a:t>
            </a:r>
            <a:r>
              <a:rPr lang="pt-PT" sz="2000" b="1" dirty="0" smtClean="0">
                <a:solidFill>
                  <a:srgbClr val="00B050"/>
                </a:solidFill>
              </a:rPr>
              <a:t>se combinam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dirty="0" smtClean="0"/>
              <a:t>nessa substância.</a:t>
            </a:r>
          </a:p>
          <a:p>
            <a:endParaRPr lang="pt-PT" dirty="0" smtClean="0"/>
          </a:p>
          <a:p>
            <a:endParaRPr lang="pt-PT" dirty="0" smtClean="0"/>
          </a:p>
          <a:p>
            <a:endParaRPr lang="pt-PT" dirty="0" smtClean="0"/>
          </a:p>
          <a:p>
            <a:endParaRPr lang="pt-PT" dirty="0" smtClean="0"/>
          </a:p>
          <a:p>
            <a:endParaRPr lang="pt-PT" dirty="0" smtClean="0"/>
          </a:p>
          <a:p>
            <a:endParaRPr lang="pt-PT" dirty="0" smtClean="0"/>
          </a:p>
          <a:p>
            <a:pPr marL="284400"/>
            <a:endParaRPr lang="pt-PT" dirty="0" smtClean="0">
              <a:solidFill>
                <a:schemeClr val="tx2"/>
              </a:solidFill>
            </a:endParaRPr>
          </a:p>
          <a:p>
            <a:pPr marL="284400"/>
            <a:r>
              <a:rPr lang="pt-PT" dirty="0" smtClean="0"/>
              <a:t> </a:t>
            </a:r>
          </a:p>
          <a:p>
            <a:pPr marL="284400"/>
            <a:endParaRPr lang="pt-PT" b="1" dirty="0" smtClean="0">
              <a:solidFill>
                <a:schemeClr val="tx2"/>
              </a:solidFill>
            </a:endParaRPr>
          </a:p>
          <a:p>
            <a:pPr marL="284400"/>
            <a:endParaRPr lang="pt-BR" b="1" dirty="0">
              <a:solidFill>
                <a:srgbClr val="1F497D">
                  <a:lumMod val="20000"/>
                  <a:lumOff val="80000"/>
                </a:srgbClr>
              </a:solidFill>
            </a:endParaRPr>
          </a:p>
        </p:txBody>
      </p:sp>
      <p:sp>
        <p:nvSpPr>
          <p:cNvPr id="14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61267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/>
            <a:r>
              <a:rPr lang="pt-PT" altLang="pt-PT" sz="17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M28</a:t>
            </a:r>
            <a:endParaRPr lang="pt-PT" altLang="pt-PT" sz="17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4" name="Picture 3" descr="Parte1_SLIDE2A.jp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  <p:sp>
        <p:nvSpPr>
          <p:cNvPr id="9" name="CaixaDeTexto 8"/>
          <p:cNvSpPr txBox="1"/>
          <p:nvPr/>
        </p:nvSpPr>
        <p:spPr>
          <a:xfrm>
            <a:off x="1907704" y="836712"/>
            <a:ext cx="56886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800" b="1" dirty="0" smtClean="0">
                <a:solidFill>
                  <a:srgbClr val="00B050"/>
                </a:solidFill>
              </a:rPr>
              <a:t>Síntese de conteúdos</a:t>
            </a:r>
            <a:endParaRPr lang="pt-PT" sz="2800" b="1" dirty="0">
              <a:solidFill>
                <a:srgbClr val="00B050"/>
              </a:solidFill>
            </a:endParaRPr>
          </a:p>
        </p:txBody>
      </p:sp>
      <p:sp>
        <p:nvSpPr>
          <p:cNvPr id="12" name="Freeform 5"/>
          <p:cNvSpPr/>
          <p:nvPr/>
        </p:nvSpPr>
        <p:spPr>
          <a:xfrm>
            <a:off x="755576" y="1484784"/>
            <a:ext cx="7704856" cy="4464496"/>
          </a:xfrm>
          <a:custGeom>
            <a:avLst/>
            <a:gdLst>
              <a:gd name="connsiteX0" fmla="*/ 0 w 1744972"/>
              <a:gd name="connsiteY0" fmla="*/ 110806 h 1108057"/>
              <a:gd name="connsiteX1" fmla="*/ 110806 w 1744972"/>
              <a:gd name="connsiteY1" fmla="*/ 0 h 1108057"/>
              <a:gd name="connsiteX2" fmla="*/ 1634166 w 1744972"/>
              <a:gd name="connsiteY2" fmla="*/ 0 h 1108057"/>
              <a:gd name="connsiteX3" fmla="*/ 1744972 w 1744972"/>
              <a:gd name="connsiteY3" fmla="*/ 110806 h 1108057"/>
              <a:gd name="connsiteX4" fmla="*/ 1744972 w 1744972"/>
              <a:gd name="connsiteY4" fmla="*/ 997251 h 1108057"/>
              <a:gd name="connsiteX5" fmla="*/ 1634166 w 1744972"/>
              <a:gd name="connsiteY5" fmla="*/ 1108057 h 1108057"/>
              <a:gd name="connsiteX6" fmla="*/ 110806 w 1744972"/>
              <a:gd name="connsiteY6" fmla="*/ 1108057 h 1108057"/>
              <a:gd name="connsiteX7" fmla="*/ 0 w 1744972"/>
              <a:gd name="connsiteY7" fmla="*/ 997251 h 1108057"/>
              <a:gd name="connsiteX8" fmla="*/ 0 w 1744972"/>
              <a:gd name="connsiteY8" fmla="*/ 110806 h 1108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44972" h="1108057">
                <a:moveTo>
                  <a:pt x="0" y="110806"/>
                </a:moveTo>
                <a:cubicBezTo>
                  <a:pt x="0" y="49610"/>
                  <a:pt x="49610" y="0"/>
                  <a:pt x="110806" y="0"/>
                </a:cubicBezTo>
                <a:lnTo>
                  <a:pt x="1634166" y="0"/>
                </a:lnTo>
                <a:cubicBezTo>
                  <a:pt x="1695362" y="0"/>
                  <a:pt x="1744972" y="49610"/>
                  <a:pt x="1744972" y="110806"/>
                </a:cubicBezTo>
                <a:lnTo>
                  <a:pt x="1744972" y="997251"/>
                </a:lnTo>
                <a:cubicBezTo>
                  <a:pt x="1744972" y="1058447"/>
                  <a:pt x="1695362" y="1108057"/>
                  <a:pt x="1634166" y="1108057"/>
                </a:cubicBezTo>
                <a:lnTo>
                  <a:pt x="110806" y="1108057"/>
                </a:lnTo>
                <a:cubicBezTo>
                  <a:pt x="49610" y="1108057"/>
                  <a:pt x="0" y="1058447"/>
                  <a:pt x="0" y="997251"/>
                </a:cubicBezTo>
                <a:lnTo>
                  <a:pt x="0" y="110806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0" vert="horz" wrap="square" lIns="215334" tIns="215334" rIns="215334" bIns="215334" numCol="1" spcCol="1270" anchor="ctr" anchorCtr="0">
            <a:noAutofit/>
          </a:bodyPr>
          <a:lstStyle/>
          <a:p>
            <a:pPr marL="284400"/>
            <a:endParaRPr lang="pt-PT" dirty="0" smtClean="0">
              <a:solidFill>
                <a:schemeClr val="tx2"/>
              </a:solidFill>
            </a:endParaRPr>
          </a:p>
          <a:p>
            <a:pPr marL="284400"/>
            <a:endParaRPr lang="pt-PT" dirty="0" smtClean="0">
              <a:solidFill>
                <a:schemeClr val="tx2"/>
              </a:solidFill>
            </a:endParaRPr>
          </a:p>
          <a:p>
            <a:pPr marL="284400"/>
            <a:endParaRPr lang="pt-PT" dirty="0" smtClean="0">
              <a:solidFill>
                <a:schemeClr val="tx2"/>
              </a:solidFill>
            </a:endParaRPr>
          </a:p>
          <a:p>
            <a:endParaRPr lang="pt-PT" b="1" dirty="0" smtClean="0"/>
          </a:p>
          <a:p>
            <a:endParaRPr lang="pt-PT" dirty="0" smtClean="0">
              <a:solidFill>
                <a:schemeClr val="tx2"/>
              </a:solidFill>
            </a:endParaRPr>
          </a:p>
          <a:p>
            <a:endParaRPr lang="pt-PT" dirty="0" smtClean="0">
              <a:solidFill>
                <a:schemeClr val="tx2"/>
              </a:solidFill>
            </a:endParaRPr>
          </a:p>
          <a:p>
            <a:endParaRPr lang="pt-PT" b="1" dirty="0" smtClean="0"/>
          </a:p>
          <a:p>
            <a:endParaRPr lang="pt-PT" b="1" dirty="0" smtClean="0">
              <a:solidFill>
                <a:schemeClr val="tx2"/>
              </a:solidFill>
            </a:endParaRPr>
          </a:p>
          <a:p>
            <a:pPr indent="268288"/>
            <a:endParaRPr lang="pt-PT" sz="2000" b="1" dirty="0" smtClean="0">
              <a:solidFill>
                <a:srgbClr val="00B050"/>
              </a:solidFill>
            </a:endParaRPr>
          </a:p>
          <a:p>
            <a:pPr indent="268288"/>
            <a:r>
              <a:rPr lang="pt-PT" sz="2000" b="1" dirty="0" smtClean="0">
                <a:solidFill>
                  <a:srgbClr val="00B050"/>
                </a:solidFill>
              </a:rPr>
              <a:t>•</a:t>
            </a:r>
            <a:r>
              <a:rPr lang="pt-PT" sz="2000" b="1" dirty="0" smtClean="0">
                <a:solidFill>
                  <a:schemeClr val="tx2"/>
                </a:solidFill>
              </a:rPr>
              <a:t> </a:t>
            </a:r>
            <a:r>
              <a:rPr lang="pt-PT" sz="2000" dirty="0" smtClean="0"/>
              <a:t>Os </a:t>
            </a:r>
            <a:r>
              <a:rPr lang="pt-PT" sz="2000" b="1" dirty="0" smtClean="0">
                <a:solidFill>
                  <a:srgbClr val="00B050"/>
                </a:solidFill>
              </a:rPr>
              <a:t>átomos dos metais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dirty="0" smtClean="0"/>
              <a:t>possuem </a:t>
            </a:r>
            <a:r>
              <a:rPr lang="pt-PT" sz="2000" dirty="0" smtClean="0"/>
              <a:t>p</a:t>
            </a:r>
            <a:r>
              <a:rPr lang="pt-PT" sz="2000" b="1" dirty="0" smtClean="0">
                <a:solidFill>
                  <a:srgbClr val="00B050"/>
                </a:solidFill>
              </a:rPr>
              <a:t>oucos </a:t>
            </a:r>
            <a:r>
              <a:rPr lang="pt-PT" sz="2000" b="1" dirty="0" smtClean="0">
                <a:solidFill>
                  <a:srgbClr val="00B050"/>
                </a:solidFill>
              </a:rPr>
              <a:t>eletrões de valência</a:t>
            </a:r>
            <a:r>
              <a:rPr lang="pt-PT" sz="2000" dirty="0" smtClean="0">
                <a:solidFill>
                  <a:schemeClr val="tx1"/>
                </a:solidFill>
              </a:rPr>
              <a:t>.</a:t>
            </a:r>
          </a:p>
          <a:p>
            <a:pPr indent="268288"/>
            <a:endParaRPr lang="pt-PT" sz="2000" dirty="0" smtClean="0">
              <a:solidFill>
                <a:schemeClr val="tx2"/>
              </a:solidFill>
            </a:endParaRPr>
          </a:p>
          <a:p>
            <a:pPr marL="441325" indent="-173038"/>
            <a:r>
              <a:rPr lang="pt-PT" sz="2000" b="1" dirty="0" smtClean="0">
                <a:solidFill>
                  <a:srgbClr val="00B050"/>
                </a:solidFill>
              </a:rPr>
              <a:t>•</a:t>
            </a:r>
            <a:r>
              <a:rPr lang="pt-PT" sz="2000" b="1" dirty="0" smtClean="0"/>
              <a:t> </a:t>
            </a:r>
            <a:r>
              <a:rPr lang="pt-PT" sz="2000" dirty="0" smtClean="0"/>
              <a:t>A </a:t>
            </a:r>
            <a:r>
              <a:rPr lang="pt-PT" sz="2000" b="1" dirty="0" smtClean="0">
                <a:solidFill>
                  <a:srgbClr val="00B050"/>
                </a:solidFill>
              </a:rPr>
              <a:t>ligação metálica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dirty="0" smtClean="0"/>
              <a:t>é a ligação que se estabelece nas redes de átomos de </a:t>
            </a:r>
            <a:r>
              <a:rPr lang="pt-PT" sz="2000" dirty="0" smtClean="0"/>
              <a:t>metais </a:t>
            </a:r>
            <a:r>
              <a:rPr lang="pt-PT" sz="2000" dirty="0" smtClean="0"/>
              <a:t>em que há </a:t>
            </a:r>
            <a:r>
              <a:rPr lang="pt-PT" sz="2000" b="1" dirty="0" smtClean="0">
                <a:solidFill>
                  <a:srgbClr val="00B050"/>
                </a:solidFill>
              </a:rPr>
              <a:t>partilha de eletrões de valência deslocalizados</a:t>
            </a:r>
            <a:r>
              <a:rPr lang="pt-PT" sz="2000" dirty="0" smtClean="0">
                <a:solidFill>
                  <a:schemeClr val="tx1"/>
                </a:solidFill>
              </a:rPr>
              <a:t>. </a:t>
            </a:r>
          </a:p>
          <a:p>
            <a:pPr indent="268288"/>
            <a:endParaRPr lang="pt-PT" sz="2000" dirty="0" smtClean="0">
              <a:solidFill>
                <a:schemeClr val="tx2"/>
              </a:solidFill>
            </a:endParaRPr>
          </a:p>
          <a:p>
            <a:pPr marL="441325" indent="-173038"/>
            <a:r>
              <a:rPr lang="pt-PT" sz="2000" b="1" dirty="0" smtClean="0">
                <a:solidFill>
                  <a:srgbClr val="00B050"/>
                </a:solidFill>
              </a:rPr>
              <a:t>•</a:t>
            </a:r>
            <a:r>
              <a:rPr lang="pt-PT" sz="2000" b="1" dirty="0" smtClean="0">
                <a:solidFill>
                  <a:schemeClr val="tx2"/>
                </a:solidFill>
              </a:rPr>
              <a:t> </a:t>
            </a:r>
            <a:r>
              <a:rPr lang="pt-PT" sz="2000" dirty="0" smtClean="0"/>
              <a:t>O </a:t>
            </a:r>
            <a:r>
              <a:rPr lang="pt-PT" sz="2000" b="1" dirty="0" smtClean="0">
                <a:solidFill>
                  <a:srgbClr val="00B050"/>
                </a:solidFill>
              </a:rPr>
              <a:t>modelo de ligação metálica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dirty="0" smtClean="0"/>
              <a:t>é conhecido por modelo do “</a:t>
            </a:r>
            <a:r>
              <a:rPr lang="pt-PT" sz="2000" b="1" dirty="0" smtClean="0">
                <a:solidFill>
                  <a:srgbClr val="00B050"/>
                </a:solidFill>
              </a:rPr>
              <a:t>mar de </a:t>
            </a:r>
            <a:r>
              <a:rPr lang="pt-PT" sz="2000" b="1" dirty="0" smtClean="0">
                <a:solidFill>
                  <a:srgbClr val="00B050"/>
                </a:solidFill>
              </a:rPr>
              <a:t>eletrões</a:t>
            </a:r>
            <a:r>
              <a:rPr lang="pt-PT" sz="2000" dirty="0" smtClean="0"/>
              <a:t>”.</a:t>
            </a:r>
          </a:p>
          <a:p>
            <a:pPr indent="268288"/>
            <a:endParaRPr lang="pt-PT" sz="2000" dirty="0" smtClean="0"/>
          </a:p>
          <a:p>
            <a:pPr marL="441325" indent="-173038"/>
            <a:r>
              <a:rPr lang="pt-PT" sz="2000" b="1" dirty="0" smtClean="0">
                <a:solidFill>
                  <a:srgbClr val="00B050"/>
                </a:solidFill>
              </a:rPr>
              <a:t>•</a:t>
            </a:r>
            <a:r>
              <a:rPr lang="pt-PT" sz="2000" b="1" dirty="0" smtClean="0"/>
              <a:t> </a:t>
            </a:r>
            <a:r>
              <a:rPr lang="pt-PT" sz="2000" dirty="0" smtClean="0"/>
              <a:t>Segundo o </a:t>
            </a:r>
            <a:r>
              <a:rPr lang="pt-PT" sz="2000" b="1" dirty="0" smtClean="0">
                <a:solidFill>
                  <a:srgbClr val="00B050"/>
                </a:solidFill>
              </a:rPr>
              <a:t>modelo do </a:t>
            </a:r>
            <a:r>
              <a:rPr lang="pt-PT" sz="2000" dirty="0" smtClean="0">
                <a:solidFill>
                  <a:schemeClr val="tx1"/>
                </a:solidFill>
              </a:rPr>
              <a:t>“</a:t>
            </a:r>
            <a:r>
              <a:rPr lang="pt-PT" sz="2000" b="1" dirty="0" smtClean="0">
                <a:solidFill>
                  <a:srgbClr val="00B050"/>
                </a:solidFill>
              </a:rPr>
              <a:t>mar de eletrões</a:t>
            </a:r>
            <a:r>
              <a:rPr lang="pt-PT" sz="2000" dirty="0" smtClean="0">
                <a:solidFill>
                  <a:schemeClr val="tx1"/>
                </a:solidFill>
              </a:rPr>
              <a:t>”, </a:t>
            </a:r>
            <a:r>
              <a:rPr lang="pt-PT" sz="2000" dirty="0" smtClean="0"/>
              <a:t>os metais são formados por </a:t>
            </a:r>
            <a:r>
              <a:rPr lang="pt-PT" sz="2000" b="1" dirty="0" smtClean="0">
                <a:solidFill>
                  <a:srgbClr val="00B050"/>
                </a:solidFill>
              </a:rPr>
              <a:t>iões  </a:t>
            </a:r>
            <a:r>
              <a:rPr lang="pt-PT" sz="2000" b="1" dirty="0" smtClean="0">
                <a:solidFill>
                  <a:srgbClr val="00B050"/>
                </a:solidFill>
              </a:rPr>
              <a:t>positivos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dirty="0" smtClean="0"/>
              <a:t>(núcleo e eletrões dos níveis mais internos) mergulhados  </a:t>
            </a:r>
            <a:r>
              <a:rPr lang="pt-PT" sz="2000" dirty="0" smtClean="0"/>
              <a:t>num  </a:t>
            </a:r>
            <a:r>
              <a:rPr lang="pt-PT" sz="2000" dirty="0" smtClean="0">
                <a:solidFill>
                  <a:schemeClr val="tx1"/>
                </a:solidFill>
              </a:rPr>
              <a:t>“</a:t>
            </a:r>
            <a:r>
              <a:rPr lang="pt-PT" sz="2000" b="1" dirty="0" smtClean="0">
                <a:solidFill>
                  <a:srgbClr val="00B050"/>
                </a:solidFill>
              </a:rPr>
              <a:t>mar de eletrões</a:t>
            </a:r>
            <a:r>
              <a:rPr lang="pt-PT" sz="2000" dirty="0" smtClean="0">
                <a:solidFill>
                  <a:schemeClr val="tx1"/>
                </a:solidFill>
              </a:rPr>
              <a:t>” </a:t>
            </a:r>
            <a:r>
              <a:rPr lang="pt-PT" sz="2000" b="1" dirty="0" smtClean="0">
                <a:solidFill>
                  <a:srgbClr val="00B050"/>
                </a:solidFill>
              </a:rPr>
              <a:t>livres </a:t>
            </a:r>
            <a:r>
              <a:rPr lang="pt-PT" sz="2000" dirty="0" smtClean="0"/>
              <a:t>(eletrões de valência deslocalizados).</a:t>
            </a:r>
          </a:p>
          <a:p>
            <a:endParaRPr lang="pt-PT" sz="2000" dirty="0" smtClean="0"/>
          </a:p>
          <a:p>
            <a:endParaRPr lang="pt-PT" dirty="0" smtClean="0"/>
          </a:p>
          <a:p>
            <a:endParaRPr lang="pt-PT" dirty="0" smtClean="0"/>
          </a:p>
          <a:p>
            <a:endParaRPr lang="pt-PT" dirty="0" smtClean="0"/>
          </a:p>
          <a:p>
            <a:endParaRPr lang="pt-PT" dirty="0" smtClean="0"/>
          </a:p>
          <a:p>
            <a:endParaRPr lang="pt-PT" dirty="0" smtClean="0"/>
          </a:p>
          <a:p>
            <a:pPr marL="284400"/>
            <a:endParaRPr lang="pt-PT" dirty="0" smtClean="0">
              <a:solidFill>
                <a:schemeClr val="tx2"/>
              </a:solidFill>
            </a:endParaRPr>
          </a:p>
          <a:p>
            <a:pPr marL="284400"/>
            <a:r>
              <a:rPr lang="pt-PT" dirty="0" smtClean="0"/>
              <a:t> </a:t>
            </a:r>
          </a:p>
          <a:p>
            <a:pPr marL="284400"/>
            <a:endParaRPr lang="pt-PT" b="1" dirty="0" smtClean="0">
              <a:solidFill>
                <a:schemeClr val="tx2"/>
              </a:solidFill>
            </a:endParaRPr>
          </a:p>
          <a:p>
            <a:pPr marL="284400"/>
            <a:endParaRPr lang="pt-BR" b="1" dirty="0">
              <a:solidFill>
                <a:srgbClr val="1F497D">
                  <a:lumMod val="20000"/>
                  <a:lumOff val="80000"/>
                </a:srgbClr>
              </a:solidFill>
            </a:endParaRPr>
          </a:p>
        </p:txBody>
      </p:sp>
      <p:sp>
        <p:nvSpPr>
          <p:cNvPr id="14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61267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/>
            <a:r>
              <a:rPr lang="pt-PT" altLang="pt-PT" sz="17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M28</a:t>
            </a:r>
            <a:endParaRPr lang="pt-PT" altLang="pt-PT" sz="17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908</TotalTime>
  <Words>893</Words>
  <Application>Microsoft Office PowerPoint</Application>
  <PresentationFormat>Apresentação no Ecrã (4:3)</PresentationFormat>
  <Paragraphs>143</Paragraphs>
  <Slides>13</Slides>
  <Notes>13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dos diapositivos</vt:lpstr>
      </vt:variant>
      <vt:variant>
        <vt:i4>13</vt:i4>
      </vt:variant>
    </vt:vector>
  </HeadingPairs>
  <TitlesOfParts>
    <vt:vector size="14" baseType="lpstr">
      <vt:lpstr>Tema do Office</vt:lpstr>
      <vt:lpstr>Diapositivo 1</vt:lpstr>
      <vt:lpstr>Diapositivo 2</vt:lpstr>
      <vt:lpstr>Diapositivo 3</vt:lpstr>
      <vt:lpstr>Diapositivo 4</vt:lpstr>
      <vt:lpstr>Diapositivo 5</vt:lpstr>
      <vt:lpstr>Diapositivo 6</vt:lpstr>
      <vt:lpstr>Diapositivo 7</vt:lpstr>
      <vt:lpstr>Diapositivo 8</vt:lpstr>
      <vt:lpstr>Diapositivo 9</vt:lpstr>
      <vt:lpstr>Diapositivo 10</vt:lpstr>
      <vt:lpstr>Diapositivo 11</vt:lpstr>
      <vt:lpstr>Diapositivo 12</vt:lpstr>
      <vt:lpstr>Diapositivo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Utilizador</dc:creator>
  <cp:lastModifiedBy>Noémia Maciel</cp:lastModifiedBy>
  <cp:revision>115</cp:revision>
  <dcterms:created xsi:type="dcterms:W3CDTF">2012-02-14T20:37:36Z</dcterms:created>
  <dcterms:modified xsi:type="dcterms:W3CDTF">2015-06-17T12:17:30Z</dcterms:modified>
</cp:coreProperties>
</file>