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88" r:id="rId2"/>
    <p:sldId id="294" r:id="rId3"/>
    <p:sldId id="296" r:id="rId4"/>
    <p:sldId id="298" r:id="rId5"/>
    <p:sldId id="300" r:id="rId6"/>
    <p:sldId id="302" r:id="rId7"/>
    <p:sldId id="304" r:id="rId8"/>
    <p:sldId id="306" r:id="rId9"/>
    <p:sldId id="308" r:id="rId10"/>
    <p:sldId id="310" r:id="rId11"/>
    <p:sldId id="313" r:id="rId12"/>
    <p:sldId id="315" r:id="rId13"/>
    <p:sldId id="290" r:id="rId14"/>
    <p:sldId id="292" r:id="rId15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497D"/>
    <a:srgbClr val="376092"/>
    <a:srgbClr val="3333CC"/>
    <a:srgbClr val="0000FF"/>
    <a:srgbClr val="008F7B"/>
    <a:srgbClr val="FF9933"/>
    <a:srgbClr val="FFA43F"/>
    <a:srgbClr val="FFA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1170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7CF2AD-FE40-5640-A648-08C0E2FBD4AA}" type="datetimeFigureOut">
              <a:rPr lang="en-US" smtClean="0"/>
              <a:pPr/>
              <a:t>8/14/2015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A46470-41D6-7544-B4DE-BBCCB69D7A1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9522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7904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56367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40406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25337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88839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28999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1660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12257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02716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07318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90006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64179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7511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1639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20606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057564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80978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147817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26146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14246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159355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904880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423259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537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11037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46757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PT" dirty="0"/>
          </a:p>
        </p:txBody>
      </p:sp>
      <p:pic>
        <p:nvPicPr>
          <p:cNvPr id="4" name="Picture 3" descr="Parte1_SLIDE_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6069"/>
          </a:xfrm>
          <a:prstGeom prst="rect">
            <a:avLst/>
          </a:prstGeom>
        </p:spPr>
      </p:pic>
      <p:sp>
        <p:nvSpPr>
          <p:cNvPr id="5" name="Rectângulo 4"/>
          <p:cNvSpPr/>
          <p:nvPr/>
        </p:nvSpPr>
        <p:spPr>
          <a:xfrm>
            <a:off x="899592" y="3501008"/>
            <a:ext cx="7272808" cy="7164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4800"/>
              </a:lnSpc>
            </a:pPr>
            <a:r>
              <a:rPr lang="pt-PT" sz="4800" b="1" dirty="0" smtClean="0">
                <a:solidFill>
                  <a:srgbClr val="000000"/>
                </a:solidFill>
              </a:rPr>
              <a:t>3.3.</a:t>
            </a:r>
            <a:r>
              <a:rPr lang="pt-PT" sz="4800" b="1" dirty="0" smtClean="0">
                <a:solidFill>
                  <a:srgbClr val="008F7B"/>
                </a:solidFill>
              </a:rPr>
              <a:t> </a:t>
            </a:r>
            <a:r>
              <a:rPr lang="pt-PT" sz="4800" b="1" dirty="0" smtClean="0">
                <a:solidFill>
                  <a:srgbClr val="00B050"/>
                </a:solidFill>
              </a:rPr>
              <a:t>Compostos de carbono       </a:t>
            </a:r>
            <a:endParaRPr lang="pt-PT" sz="4800" b="1" dirty="0">
              <a:solidFill>
                <a:srgbClr val="00B050"/>
              </a:solidFill>
            </a:endParaRPr>
          </a:p>
        </p:txBody>
      </p:sp>
      <p:sp>
        <p:nvSpPr>
          <p:cNvPr id="6" name="TextBox 4"/>
          <p:cNvSpPr>
            <a:spLocks noChangeArrowheads="1"/>
          </p:cNvSpPr>
          <p:nvPr/>
        </p:nvSpPr>
        <p:spPr bwMode="auto">
          <a:xfrm>
            <a:off x="8028385" y="6237312"/>
            <a:ext cx="746150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square"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M29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 dirty="0"/>
          </a:p>
        </p:txBody>
      </p:sp>
      <p:pic>
        <p:nvPicPr>
          <p:cNvPr id="4" name="Content Placeholder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M29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2771800" y="1052736"/>
            <a:ext cx="376410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800" b="1" dirty="0" smtClean="0">
                <a:solidFill>
                  <a:srgbClr val="00B050"/>
                </a:solidFill>
              </a:rPr>
              <a:t>Compostos de carbono </a:t>
            </a:r>
            <a:endParaRPr lang="pt-PT" sz="2800" dirty="0">
              <a:solidFill>
                <a:srgbClr val="00B050"/>
              </a:solidFill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899592" y="1844824"/>
            <a:ext cx="7344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PT" sz="2400" b="1" dirty="0">
              <a:solidFill>
                <a:srgbClr val="00B050"/>
              </a:solidFill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 dirty="0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 dirty="0"/>
          </a:p>
        </p:txBody>
      </p:sp>
      <p:sp>
        <p:nvSpPr>
          <p:cNvPr id="15" name="CaixaDeTexto 14"/>
          <p:cNvSpPr txBox="1"/>
          <p:nvPr/>
        </p:nvSpPr>
        <p:spPr>
          <a:xfrm>
            <a:off x="6012160" y="33569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3203848" y="393305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5364088" y="386104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7" name="CaixaDeTexto 16"/>
          <p:cNvSpPr txBox="1"/>
          <p:nvPr/>
        </p:nvSpPr>
        <p:spPr>
          <a:xfrm>
            <a:off x="755576" y="1556792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 smtClean="0"/>
              <a:t> </a:t>
            </a:r>
            <a:endParaRPr lang="pt-PT" sz="2400" dirty="0">
              <a:solidFill>
                <a:srgbClr val="00B050"/>
              </a:solidFill>
            </a:endParaRPr>
          </a:p>
        </p:txBody>
      </p:sp>
      <p:sp>
        <p:nvSpPr>
          <p:cNvPr id="28" name="CaixaDeTexto 27"/>
          <p:cNvSpPr txBox="1"/>
          <p:nvPr/>
        </p:nvSpPr>
        <p:spPr>
          <a:xfrm>
            <a:off x="6300192" y="314096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30" name="CaixaDeTexto 29"/>
          <p:cNvSpPr txBox="1"/>
          <p:nvPr/>
        </p:nvSpPr>
        <p:spPr>
          <a:xfrm>
            <a:off x="2195736" y="5373216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 </a:t>
            </a:r>
            <a:endParaRPr lang="pt-PT" dirty="0"/>
          </a:p>
        </p:txBody>
      </p:sp>
      <p:sp>
        <p:nvSpPr>
          <p:cNvPr id="20" name="CaixaDeTexto 19"/>
          <p:cNvSpPr txBox="1"/>
          <p:nvPr/>
        </p:nvSpPr>
        <p:spPr>
          <a:xfrm>
            <a:off x="6372200" y="378904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21" name="CaixaDeTexto 20"/>
          <p:cNvSpPr txBox="1"/>
          <p:nvPr/>
        </p:nvSpPr>
        <p:spPr>
          <a:xfrm>
            <a:off x="827584" y="1772816"/>
            <a:ext cx="75608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 smtClean="0"/>
              <a:t>O </a:t>
            </a:r>
            <a:r>
              <a:rPr lang="pt-PT" sz="2000" b="1" dirty="0" smtClean="0">
                <a:solidFill>
                  <a:srgbClr val="00B050"/>
                </a:solidFill>
              </a:rPr>
              <a:t>carbono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é um elemento químico que </a:t>
            </a:r>
            <a:r>
              <a:rPr lang="pt-PT" sz="2000" b="1" dirty="0" smtClean="0">
                <a:solidFill>
                  <a:srgbClr val="00B050"/>
                </a:solidFill>
              </a:rPr>
              <a:t>entra na composição de todos os seres vivos</a:t>
            </a:r>
            <a:r>
              <a:rPr lang="pt-PT" sz="2000" dirty="0" smtClean="0"/>
              <a:t>. </a:t>
            </a:r>
            <a:endParaRPr lang="pt-PT" dirty="0"/>
          </a:p>
        </p:txBody>
      </p:sp>
      <p:sp>
        <p:nvSpPr>
          <p:cNvPr id="23" name="CaixaDeTexto 22"/>
          <p:cNvSpPr txBox="1"/>
          <p:nvPr/>
        </p:nvSpPr>
        <p:spPr>
          <a:xfrm>
            <a:off x="827584" y="2708920"/>
            <a:ext cx="77048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 smtClean="0"/>
              <a:t>Embora não seja o elemento mais abundante na Natureza, o </a:t>
            </a:r>
            <a:r>
              <a:rPr lang="pt-PT" sz="2000" b="1" dirty="0" smtClean="0">
                <a:solidFill>
                  <a:srgbClr val="00B050"/>
                </a:solidFill>
              </a:rPr>
              <a:t>carbono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entra na constituição de mais de 90% das substâncias conhecidas; há cerca de 10 milhões de compostos de carbono.  </a:t>
            </a:r>
            <a:endParaRPr lang="pt-PT" dirty="0"/>
          </a:p>
        </p:txBody>
      </p:sp>
      <p:sp>
        <p:nvSpPr>
          <p:cNvPr id="24" name="CaixaDeTexto 23"/>
          <p:cNvSpPr txBox="1"/>
          <p:nvPr/>
        </p:nvSpPr>
        <p:spPr>
          <a:xfrm>
            <a:off x="827584" y="4005064"/>
            <a:ext cx="784887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 smtClean="0"/>
              <a:t>A existência de um </a:t>
            </a:r>
            <a:r>
              <a:rPr lang="pt-PT" sz="2000" b="1" dirty="0" smtClean="0">
                <a:solidFill>
                  <a:srgbClr val="00B050"/>
                </a:solidFill>
              </a:rPr>
              <a:t>número tão elevado de compostos de carbono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tem a ver com o facto de os </a:t>
            </a:r>
            <a:r>
              <a:rPr lang="pt-PT" sz="2000" b="1" dirty="0" smtClean="0">
                <a:solidFill>
                  <a:srgbClr val="00B050"/>
                </a:solidFill>
              </a:rPr>
              <a:t>átomos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deste elemento </a:t>
            </a:r>
            <a:r>
              <a:rPr lang="pt-PT" sz="2000" b="1" dirty="0" smtClean="0">
                <a:solidFill>
                  <a:srgbClr val="00B050"/>
                </a:solidFill>
              </a:rPr>
              <a:t>partilharem quatro </a:t>
            </a:r>
          </a:p>
          <a:p>
            <a:r>
              <a:rPr lang="pt-PT" sz="2000" b="1" dirty="0" smtClean="0">
                <a:solidFill>
                  <a:srgbClr val="00B050"/>
                </a:solidFill>
              </a:rPr>
              <a:t>pares de eletrões com outros átomos</a:t>
            </a:r>
            <a:r>
              <a:rPr lang="pt-PT" sz="2000" dirty="0" smtClean="0"/>
              <a:t>, estando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b="1" dirty="0" smtClean="0">
                <a:solidFill>
                  <a:srgbClr val="00B050"/>
                </a:solidFill>
              </a:rPr>
              <a:t>todos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estes </a:t>
            </a:r>
            <a:r>
              <a:rPr lang="pt-PT" sz="2000" b="1" dirty="0" smtClean="0">
                <a:solidFill>
                  <a:srgbClr val="00B050"/>
                </a:solidFill>
              </a:rPr>
              <a:t>pares de eletrões envolvidos nas ligações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simples, duplas e/ou triplas que estes átomos estabelecem.</a:t>
            </a:r>
            <a:endParaRPr lang="pt-PT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 dirty="0"/>
          </a:p>
        </p:txBody>
      </p:sp>
      <p:pic>
        <p:nvPicPr>
          <p:cNvPr id="4" name="Content Placeholder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M29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2771800" y="1052736"/>
            <a:ext cx="376410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800" b="1" dirty="0" smtClean="0">
                <a:solidFill>
                  <a:srgbClr val="00B050"/>
                </a:solidFill>
              </a:rPr>
              <a:t>Compostos de carbono </a:t>
            </a:r>
            <a:endParaRPr lang="pt-PT" sz="2800" dirty="0">
              <a:solidFill>
                <a:srgbClr val="00B050"/>
              </a:solidFill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899592" y="1844824"/>
            <a:ext cx="7344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PT" sz="2400" b="1" dirty="0">
              <a:solidFill>
                <a:srgbClr val="00B050"/>
              </a:solidFill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 dirty="0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 dirty="0"/>
          </a:p>
        </p:txBody>
      </p:sp>
      <p:sp>
        <p:nvSpPr>
          <p:cNvPr id="15" name="CaixaDeTexto 14"/>
          <p:cNvSpPr txBox="1"/>
          <p:nvPr/>
        </p:nvSpPr>
        <p:spPr>
          <a:xfrm>
            <a:off x="6012160" y="33569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3203848" y="393305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5364088" y="386104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7" name="CaixaDeTexto 16"/>
          <p:cNvSpPr txBox="1"/>
          <p:nvPr/>
        </p:nvSpPr>
        <p:spPr>
          <a:xfrm>
            <a:off x="755576" y="1556792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 smtClean="0"/>
              <a:t> </a:t>
            </a:r>
            <a:endParaRPr lang="pt-PT" sz="2400" dirty="0">
              <a:solidFill>
                <a:srgbClr val="00B050"/>
              </a:solidFill>
            </a:endParaRPr>
          </a:p>
        </p:txBody>
      </p:sp>
      <p:sp>
        <p:nvSpPr>
          <p:cNvPr id="28" name="CaixaDeTexto 27"/>
          <p:cNvSpPr txBox="1"/>
          <p:nvPr/>
        </p:nvSpPr>
        <p:spPr>
          <a:xfrm>
            <a:off x="6300192" y="314096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30" name="CaixaDeTexto 29"/>
          <p:cNvSpPr txBox="1"/>
          <p:nvPr/>
        </p:nvSpPr>
        <p:spPr>
          <a:xfrm>
            <a:off x="2195736" y="5373216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 </a:t>
            </a:r>
            <a:endParaRPr lang="pt-PT" dirty="0"/>
          </a:p>
        </p:txBody>
      </p:sp>
      <p:sp>
        <p:nvSpPr>
          <p:cNvPr id="20" name="CaixaDeTexto 19"/>
          <p:cNvSpPr txBox="1"/>
          <p:nvPr/>
        </p:nvSpPr>
        <p:spPr>
          <a:xfrm>
            <a:off x="6372200" y="378904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9" name="CaixaDeTexto 18"/>
          <p:cNvSpPr txBox="1"/>
          <p:nvPr/>
        </p:nvSpPr>
        <p:spPr>
          <a:xfrm>
            <a:off x="827584" y="1628800"/>
            <a:ext cx="14853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2400" b="1" dirty="0" smtClean="0">
                <a:solidFill>
                  <a:srgbClr val="00B050"/>
                </a:solidFill>
              </a:rPr>
              <a:t>Exemplos</a:t>
            </a:r>
            <a:r>
              <a:rPr lang="pt-PT" sz="2400" dirty="0" smtClean="0"/>
              <a:t>:</a:t>
            </a:r>
            <a:endParaRPr lang="pt-PT" dirty="0"/>
          </a:p>
        </p:txBody>
      </p:sp>
      <p:sp>
        <p:nvSpPr>
          <p:cNvPr id="25" name="CaixaDeTexto 24"/>
          <p:cNvSpPr txBox="1"/>
          <p:nvPr/>
        </p:nvSpPr>
        <p:spPr>
          <a:xfrm>
            <a:off x="827584" y="2276872"/>
            <a:ext cx="18722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 smtClean="0">
                <a:solidFill>
                  <a:srgbClr val="00B050"/>
                </a:solidFill>
              </a:rPr>
              <a:t>•</a:t>
            </a:r>
            <a:r>
              <a:rPr lang="pt-PT" sz="2000" dirty="0" smtClean="0">
                <a:solidFill>
                  <a:schemeClr val="tx2"/>
                </a:solidFill>
              </a:rPr>
              <a:t> </a:t>
            </a:r>
            <a:r>
              <a:rPr lang="pt-PT" sz="2000" b="1" dirty="0" smtClean="0">
                <a:solidFill>
                  <a:srgbClr val="00B050"/>
                </a:solidFill>
              </a:rPr>
              <a:t>Metano</a:t>
            </a:r>
            <a:r>
              <a:rPr lang="pt-PT" sz="2000" dirty="0" smtClean="0"/>
              <a:t>,</a:t>
            </a:r>
            <a:r>
              <a:rPr lang="pt-PT" sz="2000" b="1" dirty="0" smtClean="0"/>
              <a:t>  </a:t>
            </a:r>
            <a:r>
              <a:rPr lang="pt-PT" sz="2000" b="1" dirty="0" smtClean="0">
                <a:solidFill>
                  <a:srgbClr val="00B050"/>
                </a:solidFill>
              </a:rPr>
              <a:t>CH</a:t>
            </a:r>
            <a:r>
              <a:rPr lang="pt-PT" sz="2000" b="1" baseline="-25000" dirty="0" smtClean="0">
                <a:solidFill>
                  <a:srgbClr val="00B050"/>
                </a:solidFill>
              </a:rPr>
              <a:t>4</a:t>
            </a:r>
            <a:endParaRPr lang="pt-PT" sz="2000" dirty="0"/>
          </a:p>
        </p:txBody>
      </p:sp>
      <p:pic>
        <p:nvPicPr>
          <p:cNvPr id="23555" name="Picture 3" descr="F:\DPA9\PowerPoints\PowerPoints_Química\Imagens_PPT_Classificação_materiais\M29\20145768_cont_dd150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23728" y="2924944"/>
            <a:ext cx="1872208" cy="2629602"/>
          </a:xfrm>
          <a:prstGeom prst="rect">
            <a:avLst/>
          </a:prstGeom>
          <a:noFill/>
        </p:spPr>
      </p:pic>
      <p:pic>
        <p:nvPicPr>
          <p:cNvPr id="23556" name="Picture 4" descr="F:\DPA9\PowerPoints\PowerPoints_Química\Imagens_PPT_Classificação_materiais\M29\20145768_cont_dd151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36096" y="2924944"/>
            <a:ext cx="1800200" cy="25793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 dirty="0"/>
          </a:p>
        </p:txBody>
      </p:sp>
      <p:pic>
        <p:nvPicPr>
          <p:cNvPr id="4" name="Content Placeholder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M29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2771800" y="1052736"/>
            <a:ext cx="376410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800" b="1" dirty="0" smtClean="0">
                <a:solidFill>
                  <a:srgbClr val="00B050"/>
                </a:solidFill>
              </a:rPr>
              <a:t>Compostos de carbono </a:t>
            </a:r>
            <a:endParaRPr lang="pt-PT" sz="2800" dirty="0">
              <a:solidFill>
                <a:srgbClr val="00B050"/>
              </a:solidFill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899592" y="1844824"/>
            <a:ext cx="7344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PT" sz="2400" b="1" dirty="0">
              <a:solidFill>
                <a:srgbClr val="00B050"/>
              </a:solidFill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 dirty="0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 dirty="0"/>
          </a:p>
        </p:txBody>
      </p:sp>
      <p:sp>
        <p:nvSpPr>
          <p:cNvPr id="15" name="CaixaDeTexto 14"/>
          <p:cNvSpPr txBox="1"/>
          <p:nvPr/>
        </p:nvSpPr>
        <p:spPr>
          <a:xfrm>
            <a:off x="6012160" y="33569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3203848" y="393305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5364088" y="386104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7" name="CaixaDeTexto 16"/>
          <p:cNvSpPr txBox="1"/>
          <p:nvPr/>
        </p:nvSpPr>
        <p:spPr>
          <a:xfrm>
            <a:off x="755576" y="1556792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 smtClean="0"/>
              <a:t> </a:t>
            </a:r>
            <a:endParaRPr lang="pt-PT" sz="2400" dirty="0">
              <a:solidFill>
                <a:srgbClr val="00B050"/>
              </a:solidFill>
            </a:endParaRPr>
          </a:p>
        </p:txBody>
      </p:sp>
      <p:sp>
        <p:nvSpPr>
          <p:cNvPr id="28" name="CaixaDeTexto 27"/>
          <p:cNvSpPr txBox="1"/>
          <p:nvPr/>
        </p:nvSpPr>
        <p:spPr>
          <a:xfrm>
            <a:off x="6300192" y="314096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30" name="CaixaDeTexto 29"/>
          <p:cNvSpPr txBox="1"/>
          <p:nvPr/>
        </p:nvSpPr>
        <p:spPr>
          <a:xfrm>
            <a:off x="2195736" y="5373216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 </a:t>
            </a:r>
            <a:endParaRPr lang="pt-PT" dirty="0"/>
          </a:p>
        </p:txBody>
      </p:sp>
      <p:sp>
        <p:nvSpPr>
          <p:cNvPr id="20" name="CaixaDeTexto 19"/>
          <p:cNvSpPr txBox="1"/>
          <p:nvPr/>
        </p:nvSpPr>
        <p:spPr>
          <a:xfrm>
            <a:off x="6372200" y="378904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9" name="CaixaDeTexto 18"/>
          <p:cNvSpPr txBox="1"/>
          <p:nvPr/>
        </p:nvSpPr>
        <p:spPr>
          <a:xfrm>
            <a:off x="827584" y="1628800"/>
            <a:ext cx="14853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2400" b="1" dirty="0" smtClean="0">
                <a:solidFill>
                  <a:srgbClr val="00B050"/>
                </a:solidFill>
              </a:rPr>
              <a:t>Exemplos</a:t>
            </a:r>
            <a:r>
              <a:rPr lang="pt-PT" sz="2400" dirty="0" smtClean="0"/>
              <a:t>:</a:t>
            </a:r>
            <a:endParaRPr lang="pt-PT" dirty="0"/>
          </a:p>
        </p:txBody>
      </p:sp>
      <p:sp>
        <p:nvSpPr>
          <p:cNvPr id="25" name="CaixaDeTexto 24"/>
          <p:cNvSpPr txBox="1"/>
          <p:nvPr/>
        </p:nvSpPr>
        <p:spPr>
          <a:xfrm>
            <a:off x="827584" y="2276872"/>
            <a:ext cx="18722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 smtClean="0">
                <a:solidFill>
                  <a:srgbClr val="00B050"/>
                </a:solidFill>
              </a:rPr>
              <a:t>•</a:t>
            </a:r>
            <a:r>
              <a:rPr lang="pt-PT" sz="2000" dirty="0" smtClean="0">
                <a:solidFill>
                  <a:schemeClr val="tx2"/>
                </a:solidFill>
              </a:rPr>
              <a:t> </a:t>
            </a:r>
            <a:r>
              <a:rPr lang="pt-PT" sz="2000" b="1" dirty="0" smtClean="0">
                <a:solidFill>
                  <a:srgbClr val="00B050"/>
                </a:solidFill>
              </a:rPr>
              <a:t>Etano,  C</a:t>
            </a:r>
            <a:r>
              <a:rPr lang="pt-PT" sz="2000" b="1" baseline="-25000" dirty="0" smtClean="0">
                <a:solidFill>
                  <a:srgbClr val="00B050"/>
                </a:solidFill>
              </a:rPr>
              <a:t>2</a:t>
            </a:r>
            <a:r>
              <a:rPr lang="pt-PT" sz="2000" b="1" dirty="0" smtClean="0">
                <a:solidFill>
                  <a:srgbClr val="00B050"/>
                </a:solidFill>
              </a:rPr>
              <a:t>H</a:t>
            </a:r>
            <a:r>
              <a:rPr lang="pt-PT" sz="2000" b="1" baseline="-25000" dirty="0" smtClean="0">
                <a:solidFill>
                  <a:srgbClr val="00B050"/>
                </a:solidFill>
              </a:rPr>
              <a:t>4</a:t>
            </a:r>
            <a:endParaRPr lang="pt-PT" sz="2000" dirty="0"/>
          </a:p>
        </p:txBody>
      </p:sp>
      <p:pic>
        <p:nvPicPr>
          <p:cNvPr id="26626" name="Picture 2" descr="F:\DPA9\PowerPoints\PowerPoints_Química\Imagens_PPT_Classificação_materiais\M29\20145768_cont_dd15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35696" y="2924943"/>
            <a:ext cx="2088232" cy="2541597"/>
          </a:xfrm>
          <a:prstGeom prst="rect">
            <a:avLst/>
          </a:prstGeom>
          <a:noFill/>
        </p:spPr>
      </p:pic>
      <p:sp>
        <p:nvSpPr>
          <p:cNvPr id="22" name="CaixaDeTexto 21"/>
          <p:cNvSpPr txBox="1"/>
          <p:nvPr/>
        </p:nvSpPr>
        <p:spPr>
          <a:xfrm>
            <a:off x="5796136" y="3356992"/>
            <a:ext cx="184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pic>
        <p:nvPicPr>
          <p:cNvPr id="26627" name="Picture 3" descr="F:\DPA9\PowerPoints\PowerPoints_Química\Imagens_PPT_Classificação_materiais\M29\20145768_cont_dd153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20072" y="2924944"/>
            <a:ext cx="2304256" cy="280494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 dirty="0"/>
          </a:p>
        </p:txBody>
      </p:sp>
      <p:pic>
        <p:nvPicPr>
          <p:cNvPr id="4" name="Content Placeholder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M29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2771800" y="1052736"/>
            <a:ext cx="376410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800" b="1" dirty="0" smtClean="0">
                <a:solidFill>
                  <a:srgbClr val="00B050"/>
                </a:solidFill>
              </a:rPr>
              <a:t>Compostos de carbono </a:t>
            </a:r>
            <a:endParaRPr lang="pt-PT" sz="2800" dirty="0">
              <a:solidFill>
                <a:srgbClr val="00B050"/>
              </a:solidFill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899592" y="1844824"/>
            <a:ext cx="7344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PT" sz="2400" b="1" dirty="0">
              <a:solidFill>
                <a:srgbClr val="00B050"/>
              </a:solidFill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 dirty="0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 dirty="0"/>
          </a:p>
        </p:txBody>
      </p:sp>
      <p:sp>
        <p:nvSpPr>
          <p:cNvPr id="15" name="CaixaDeTexto 14"/>
          <p:cNvSpPr txBox="1"/>
          <p:nvPr/>
        </p:nvSpPr>
        <p:spPr>
          <a:xfrm>
            <a:off x="6012160" y="33569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3203848" y="393305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5364088" y="386104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7" name="CaixaDeTexto 16"/>
          <p:cNvSpPr txBox="1"/>
          <p:nvPr/>
        </p:nvSpPr>
        <p:spPr>
          <a:xfrm>
            <a:off x="755576" y="1556792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 smtClean="0"/>
              <a:t> </a:t>
            </a:r>
            <a:endParaRPr lang="pt-PT" sz="2400" dirty="0">
              <a:solidFill>
                <a:srgbClr val="00B050"/>
              </a:solidFill>
            </a:endParaRPr>
          </a:p>
        </p:txBody>
      </p:sp>
      <p:sp>
        <p:nvSpPr>
          <p:cNvPr id="28" name="CaixaDeTexto 27"/>
          <p:cNvSpPr txBox="1"/>
          <p:nvPr/>
        </p:nvSpPr>
        <p:spPr>
          <a:xfrm>
            <a:off x="6300192" y="314096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30" name="CaixaDeTexto 29"/>
          <p:cNvSpPr txBox="1"/>
          <p:nvPr/>
        </p:nvSpPr>
        <p:spPr>
          <a:xfrm>
            <a:off x="2195736" y="5373216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 </a:t>
            </a:r>
            <a:endParaRPr lang="pt-PT" dirty="0"/>
          </a:p>
        </p:txBody>
      </p:sp>
      <p:sp>
        <p:nvSpPr>
          <p:cNvPr id="20" name="CaixaDeTexto 19"/>
          <p:cNvSpPr txBox="1"/>
          <p:nvPr/>
        </p:nvSpPr>
        <p:spPr>
          <a:xfrm>
            <a:off x="6372200" y="378904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9" name="CaixaDeTexto 18"/>
          <p:cNvSpPr txBox="1"/>
          <p:nvPr/>
        </p:nvSpPr>
        <p:spPr>
          <a:xfrm>
            <a:off x="827584" y="1628800"/>
            <a:ext cx="14853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2400" b="1" dirty="0" smtClean="0">
                <a:solidFill>
                  <a:srgbClr val="00B050"/>
                </a:solidFill>
              </a:rPr>
              <a:t>Exemplos</a:t>
            </a:r>
            <a:r>
              <a:rPr lang="pt-PT" sz="2400" dirty="0" smtClean="0"/>
              <a:t>:</a:t>
            </a:r>
            <a:endParaRPr lang="pt-PT" dirty="0"/>
          </a:p>
        </p:txBody>
      </p:sp>
      <p:sp>
        <p:nvSpPr>
          <p:cNvPr id="25" name="CaixaDeTexto 24"/>
          <p:cNvSpPr txBox="1"/>
          <p:nvPr/>
        </p:nvSpPr>
        <p:spPr>
          <a:xfrm>
            <a:off x="827584" y="2276872"/>
            <a:ext cx="18722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 smtClean="0">
                <a:solidFill>
                  <a:srgbClr val="00B050"/>
                </a:solidFill>
              </a:rPr>
              <a:t>• </a:t>
            </a:r>
            <a:r>
              <a:rPr lang="pt-PT" sz="2000" b="1" dirty="0" smtClean="0">
                <a:solidFill>
                  <a:srgbClr val="00B050"/>
                </a:solidFill>
              </a:rPr>
              <a:t>Eteno,  C</a:t>
            </a:r>
            <a:r>
              <a:rPr lang="pt-PT" sz="2000" b="1" baseline="-25000" dirty="0" smtClean="0">
                <a:solidFill>
                  <a:srgbClr val="00B050"/>
                </a:solidFill>
              </a:rPr>
              <a:t>2</a:t>
            </a:r>
            <a:r>
              <a:rPr lang="pt-PT" sz="2000" b="1" dirty="0" smtClean="0">
                <a:solidFill>
                  <a:srgbClr val="00B050"/>
                </a:solidFill>
              </a:rPr>
              <a:t>H</a:t>
            </a:r>
            <a:r>
              <a:rPr lang="pt-PT" sz="2000" b="1" baseline="-25000" dirty="0" smtClean="0">
                <a:solidFill>
                  <a:srgbClr val="00B050"/>
                </a:solidFill>
              </a:rPr>
              <a:t>4</a:t>
            </a:r>
            <a:endParaRPr lang="pt-PT" sz="2000" dirty="0">
              <a:solidFill>
                <a:srgbClr val="00B050"/>
              </a:solidFill>
            </a:endParaRPr>
          </a:p>
        </p:txBody>
      </p:sp>
      <p:sp>
        <p:nvSpPr>
          <p:cNvPr id="22" name="CaixaDeTexto 21"/>
          <p:cNvSpPr txBox="1"/>
          <p:nvPr/>
        </p:nvSpPr>
        <p:spPr>
          <a:xfrm>
            <a:off x="5796136" y="3356992"/>
            <a:ext cx="184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pic>
        <p:nvPicPr>
          <p:cNvPr id="27650" name="Picture 2" descr="F:\DPA9\PowerPoints\PowerPoints_Química\Imagens_PPT_Classificação_materiais\M29\20145768_cont_dd154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30420" y="2924944"/>
            <a:ext cx="2389134" cy="2304256"/>
          </a:xfrm>
          <a:prstGeom prst="rect">
            <a:avLst/>
          </a:prstGeom>
          <a:noFill/>
        </p:spPr>
      </p:pic>
      <p:sp>
        <p:nvSpPr>
          <p:cNvPr id="23" name="CaixaDeTexto 22"/>
          <p:cNvSpPr txBox="1"/>
          <p:nvPr/>
        </p:nvSpPr>
        <p:spPr>
          <a:xfrm>
            <a:off x="5508104" y="350100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pic>
        <p:nvPicPr>
          <p:cNvPr id="27651" name="Picture 3" descr="F:\DPA9\PowerPoints\PowerPoints_Química\Imagens_PPT_Classificação_materiais\M29\20145768_cont_dd155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48064" y="2924944"/>
            <a:ext cx="2376301" cy="27043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 dirty="0"/>
          </a:p>
        </p:txBody>
      </p:sp>
      <p:pic>
        <p:nvPicPr>
          <p:cNvPr id="4" name="Content Placeholder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M29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2771800" y="1052736"/>
            <a:ext cx="376410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800" b="1" dirty="0" smtClean="0">
                <a:solidFill>
                  <a:srgbClr val="00B050"/>
                </a:solidFill>
              </a:rPr>
              <a:t>Compostos de carbono </a:t>
            </a:r>
            <a:endParaRPr lang="pt-PT" sz="2800" dirty="0">
              <a:solidFill>
                <a:srgbClr val="00B050"/>
              </a:solidFill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899592" y="1844824"/>
            <a:ext cx="7344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PT" sz="2400" b="1" dirty="0">
              <a:solidFill>
                <a:srgbClr val="00B050"/>
              </a:solidFill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 dirty="0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 dirty="0"/>
          </a:p>
        </p:txBody>
      </p:sp>
      <p:sp>
        <p:nvSpPr>
          <p:cNvPr id="15" name="CaixaDeTexto 14"/>
          <p:cNvSpPr txBox="1"/>
          <p:nvPr/>
        </p:nvSpPr>
        <p:spPr>
          <a:xfrm>
            <a:off x="6012160" y="33569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3203848" y="393305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5364088" y="386104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7" name="CaixaDeTexto 16"/>
          <p:cNvSpPr txBox="1"/>
          <p:nvPr/>
        </p:nvSpPr>
        <p:spPr>
          <a:xfrm>
            <a:off x="755576" y="1556792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 smtClean="0"/>
              <a:t> </a:t>
            </a:r>
            <a:endParaRPr lang="pt-PT" sz="2400" dirty="0">
              <a:solidFill>
                <a:srgbClr val="00B050"/>
              </a:solidFill>
            </a:endParaRPr>
          </a:p>
        </p:txBody>
      </p:sp>
      <p:sp>
        <p:nvSpPr>
          <p:cNvPr id="28" name="CaixaDeTexto 27"/>
          <p:cNvSpPr txBox="1"/>
          <p:nvPr/>
        </p:nvSpPr>
        <p:spPr>
          <a:xfrm>
            <a:off x="6300192" y="314096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30" name="CaixaDeTexto 29"/>
          <p:cNvSpPr txBox="1"/>
          <p:nvPr/>
        </p:nvSpPr>
        <p:spPr>
          <a:xfrm>
            <a:off x="2195736" y="5373216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 </a:t>
            </a:r>
            <a:endParaRPr lang="pt-PT" dirty="0"/>
          </a:p>
        </p:txBody>
      </p:sp>
      <p:sp>
        <p:nvSpPr>
          <p:cNvPr id="20" name="CaixaDeTexto 19"/>
          <p:cNvSpPr txBox="1"/>
          <p:nvPr/>
        </p:nvSpPr>
        <p:spPr>
          <a:xfrm>
            <a:off x="6372200" y="378904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9" name="CaixaDeTexto 18"/>
          <p:cNvSpPr txBox="1"/>
          <p:nvPr/>
        </p:nvSpPr>
        <p:spPr>
          <a:xfrm>
            <a:off x="827584" y="1628800"/>
            <a:ext cx="14853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2400" b="1" dirty="0" smtClean="0">
                <a:solidFill>
                  <a:srgbClr val="00B050"/>
                </a:solidFill>
              </a:rPr>
              <a:t>Exemplos</a:t>
            </a:r>
            <a:r>
              <a:rPr lang="pt-PT" sz="2400" dirty="0" smtClean="0"/>
              <a:t>:</a:t>
            </a:r>
            <a:endParaRPr lang="pt-PT" dirty="0"/>
          </a:p>
        </p:txBody>
      </p:sp>
      <p:sp>
        <p:nvSpPr>
          <p:cNvPr id="25" name="CaixaDeTexto 24"/>
          <p:cNvSpPr txBox="1"/>
          <p:nvPr/>
        </p:nvSpPr>
        <p:spPr>
          <a:xfrm>
            <a:off x="827584" y="2276872"/>
            <a:ext cx="18722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 smtClean="0">
                <a:solidFill>
                  <a:srgbClr val="00B050"/>
                </a:solidFill>
              </a:rPr>
              <a:t>• </a:t>
            </a:r>
            <a:r>
              <a:rPr lang="pt-PT" sz="2000" b="1" dirty="0" smtClean="0">
                <a:solidFill>
                  <a:srgbClr val="00B050"/>
                </a:solidFill>
              </a:rPr>
              <a:t>Etino,  C</a:t>
            </a:r>
            <a:r>
              <a:rPr lang="pt-PT" sz="2000" b="1" baseline="-25000" dirty="0" smtClean="0">
                <a:solidFill>
                  <a:srgbClr val="00B050"/>
                </a:solidFill>
              </a:rPr>
              <a:t>2</a:t>
            </a:r>
            <a:r>
              <a:rPr lang="pt-PT" sz="2000" b="1" dirty="0" smtClean="0">
                <a:solidFill>
                  <a:srgbClr val="00B050"/>
                </a:solidFill>
              </a:rPr>
              <a:t>H</a:t>
            </a:r>
            <a:r>
              <a:rPr lang="pt-PT" sz="2000" b="1" baseline="-25000" dirty="0" smtClean="0">
                <a:solidFill>
                  <a:srgbClr val="00B050"/>
                </a:solidFill>
              </a:rPr>
              <a:t>2</a:t>
            </a:r>
            <a:endParaRPr lang="pt-PT" sz="2000" dirty="0">
              <a:solidFill>
                <a:srgbClr val="00B050"/>
              </a:solidFill>
            </a:endParaRPr>
          </a:p>
        </p:txBody>
      </p:sp>
      <p:sp>
        <p:nvSpPr>
          <p:cNvPr id="22" name="CaixaDeTexto 21"/>
          <p:cNvSpPr txBox="1"/>
          <p:nvPr/>
        </p:nvSpPr>
        <p:spPr>
          <a:xfrm>
            <a:off x="5796136" y="3356992"/>
            <a:ext cx="184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sp>
        <p:nvSpPr>
          <p:cNvPr id="23" name="CaixaDeTexto 22"/>
          <p:cNvSpPr txBox="1"/>
          <p:nvPr/>
        </p:nvSpPr>
        <p:spPr>
          <a:xfrm>
            <a:off x="5508104" y="350100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pic>
        <p:nvPicPr>
          <p:cNvPr id="28674" name="Picture 2" descr="F:\DPA9\PowerPoints\PowerPoints_Química\Imagens_PPT_Classificação_materiais\M29\20145768_cont_dd156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03648" y="2996952"/>
            <a:ext cx="2460824" cy="1800200"/>
          </a:xfrm>
          <a:prstGeom prst="rect">
            <a:avLst/>
          </a:prstGeom>
          <a:noFill/>
        </p:spPr>
      </p:pic>
      <p:pic>
        <p:nvPicPr>
          <p:cNvPr id="28675" name="Picture 3" descr="F:\DPA9\PowerPoints\PowerPoints_Química\Imagens_PPT_Classificação_materiais\M29\20145768_cont_dd157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32040" y="2996952"/>
            <a:ext cx="2808312" cy="188457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 dirty="0"/>
          </a:p>
        </p:txBody>
      </p:sp>
      <p:pic>
        <p:nvPicPr>
          <p:cNvPr id="4" name="Content Placeholder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M29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3203848" y="836712"/>
            <a:ext cx="267451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800" b="1" dirty="0" smtClean="0">
                <a:solidFill>
                  <a:srgbClr val="00B050"/>
                </a:solidFill>
              </a:rPr>
              <a:t>Hidrocarbonetos</a:t>
            </a:r>
            <a:endParaRPr lang="pt-PT" sz="2800" dirty="0">
              <a:solidFill>
                <a:srgbClr val="00B050"/>
              </a:solidFill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899592" y="1844824"/>
            <a:ext cx="7344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PT" sz="2400" b="1" dirty="0">
              <a:solidFill>
                <a:srgbClr val="00B050"/>
              </a:solidFill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 dirty="0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 dirty="0"/>
          </a:p>
        </p:txBody>
      </p:sp>
      <p:sp>
        <p:nvSpPr>
          <p:cNvPr id="15" name="CaixaDeTexto 14"/>
          <p:cNvSpPr txBox="1"/>
          <p:nvPr/>
        </p:nvSpPr>
        <p:spPr>
          <a:xfrm>
            <a:off x="6012160" y="33569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3203848" y="393305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5364088" y="386104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7" name="CaixaDeTexto 16"/>
          <p:cNvSpPr txBox="1"/>
          <p:nvPr/>
        </p:nvSpPr>
        <p:spPr>
          <a:xfrm>
            <a:off x="755576" y="1556792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 smtClean="0"/>
              <a:t> </a:t>
            </a:r>
            <a:endParaRPr lang="pt-PT" sz="2400" dirty="0">
              <a:solidFill>
                <a:srgbClr val="00B050"/>
              </a:solidFill>
            </a:endParaRPr>
          </a:p>
        </p:txBody>
      </p:sp>
      <p:sp>
        <p:nvSpPr>
          <p:cNvPr id="28" name="CaixaDeTexto 27"/>
          <p:cNvSpPr txBox="1"/>
          <p:nvPr/>
        </p:nvSpPr>
        <p:spPr>
          <a:xfrm>
            <a:off x="6300192" y="314096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30" name="CaixaDeTexto 29"/>
          <p:cNvSpPr txBox="1"/>
          <p:nvPr/>
        </p:nvSpPr>
        <p:spPr>
          <a:xfrm>
            <a:off x="2195736" y="5373216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 </a:t>
            </a:r>
            <a:endParaRPr lang="pt-PT" dirty="0"/>
          </a:p>
        </p:txBody>
      </p:sp>
      <p:sp>
        <p:nvSpPr>
          <p:cNvPr id="20" name="CaixaDeTexto 19"/>
          <p:cNvSpPr txBox="1"/>
          <p:nvPr/>
        </p:nvSpPr>
        <p:spPr>
          <a:xfrm>
            <a:off x="6372200" y="378904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9" name="CaixaDeTexto 18"/>
          <p:cNvSpPr txBox="1"/>
          <p:nvPr/>
        </p:nvSpPr>
        <p:spPr>
          <a:xfrm>
            <a:off x="683568" y="1484784"/>
            <a:ext cx="77048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 smtClean="0"/>
              <a:t>Os </a:t>
            </a:r>
            <a:r>
              <a:rPr lang="pt-PT" sz="2000" b="1" dirty="0" smtClean="0">
                <a:solidFill>
                  <a:srgbClr val="00B050"/>
                </a:solidFill>
              </a:rPr>
              <a:t>hidrocarbonetos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são compostos de carbono constituídos unicamente pelos elementos </a:t>
            </a:r>
            <a:r>
              <a:rPr lang="pt-PT" sz="2000" b="1" dirty="0" smtClean="0">
                <a:solidFill>
                  <a:srgbClr val="00B050"/>
                </a:solidFill>
              </a:rPr>
              <a:t>carbono</a:t>
            </a:r>
            <a:r>
              <a:rPr lang="pt-PT" sz="2000" dirty="0" smtClean="0"/>
              <a:t> e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b="1" dirty="0" smtClean="0">
                <a:solidFill>
                  <a:srgbClr val="00B050"/>
                </a:solidFill>
              </a:rPr>
              <a:t>hidrogénio</a:t>
            </a:r>
            <a:r>
              <a:rPr lang="pt-PT" sz="2000" dirty="0" smtClean="0"/>
              <a:t>.</a:t>
            </a:r>
            <a:endParaRPr lang="pt-PT" sz="2000" dirty="0"/>
          </a:p>
        </p:txBody>
      </p:sp>
      <p:sp>
        <p:nvSpPr>
          <p:cNvPr id="22" name="CaixaDeTexto 21"/>
          <p:cNvSpPr txBox="1"/>
          <p:nvPr/>
        </p:nvSpPr>
        <p:spPr>
          <a:xfrm>
            <a:off x="5796136" y="3356992"/>
            <a:ext cx="184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sp>
        <p:nvSpPr>
          <p:cNvPr id="23" name="CaixaDeTexto 22"/>
          <p:cNvSpPr txBox="1"/>
          <p:nvPr/>
        </p:nvSpPr>
        <p:spPr>
          <a:xfrm>
            <a:off x="5508104" y="350100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24" name="CaixaDeTexto 23"/>
          <p:cNvSpPr txBox="1"/>
          <p:nvPr/>
        </p:nvSpPr>
        <p:spPr>
          <a:xfrm>
            <a:off x="683568" y="2132856"/>
            <a:ext cx="80648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 smtClean="0"/>
              <a:t>Nestes compostos, </a:t>
            </a:r>
            <a:r>
              <a:rPr lang="pt-PT" sz="2000" b="1" dirty="0" smtClean="0">
                <a:solidFill>
                  <a:srgbClr val="00B050"/>
                </a:solidFill>
              </a:rPr>
              <a:t>os átomos de carbono estabelecem ligações covalentes entre si e com átomos de hidrogénio</a:t>
            </a:r>
            <a:r>
              <a:rPr lang="pt-PT" sz="2000" dirty="0" smtClean="0"/>
              <a:t>, podendo as suas moléculas  atingir grandes dimensões.</a:t>
            </a:r>
            <a:endParaRPr lang="pt-PT" dirty="0"/>
          </a:p>
        </p:txBody>
      </p:sp>
      <p:sp>
        <p:nvSpPr>
          <p:cNvPr id="26" name="CaixaDeTexto 25"/>
          <p:cNvSpPr txBox="1"/>
          <p:nvPr/>
        </p:nvSpPr>
        <p:spPr>
          <a:xfrm>
            <a:off x="683568" y="3068960"/>
            <a:ext cx="46805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 smtClean="0"/>
              <a:t>O </a:t>
            </a:r>
            <a:r>
              <a:rPr lang="pt-PT" sz="2000" b="1" dirty="0" smtClean="0">
                <a:solidFill>
                  <a:srgbClr val="00B050"/>
                </a:solidFill>
              </a:rPr>
              <a:t>petróleo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 e o </a:t>
            </a:r>
            <a:r>
              <a:rPr lang="pt-PT" sz="2000" b="1" dirty="0" smtClean="0">
                <a:solidFill>
                  <a:srgbClr val="00B050"/>
                </a:solidFill>
              </a:rPr>
              <a:t>gás natural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são </a:t>
            </a:r>
            <a:r>
              <a:rPr lang="pt-PT" sz="2000" b="1" dirty="0" smtClean="0">
                <a:solidFill>
                  <a:srgbClr val="00B050"/>
                </a:solidFill>
              </a:rPr>
              <a:t>fontes </a:t>
            </a:r>
          </a:p>
          <a:p>
            <a:r>
              <a:rPr lang="pt-PT" sz="2000" b="1" dirty="0" smtClean="0">
                <a:solidFill>
                  <a:srgbClr val="00B050"/>
                </a:solidFill>
              </a:rPr>
              <a:t>naturais de hidrocarbonetos</a:t>
            </a:r>
            <a:r>
              <a:rPr lang="pt-PT" sz="2000" dirty="0" smtClean="0"/>
              <a:t>.</a:t>
            </a:r>
            <a:endParaRPr lang="pt-PT" dirty="0"/>
          </a:p>
        </p:txBody>
      </p:sp>
      <p:pic>
        <p:nvPicPr>
          <p:cNvPr id="29698" name="Picture 2" descr="F:\DPA9\PowerPoints\PowerPoints_Química\Imagens_PPT_Classificação_materiais\M29\20145768_cont_f097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59633" y="3789040"/>
            <a:ext cx="4102732" cy="2736304"/>
          </a:xfrm>
          <a:prstGeom prst="rect">
            <a:avLst/>
          </a:prstGeom>
          <a:noFill/>
        </p:spPr>
      </p:pic>
      <p:pic>
        <p:nvPicPr>
          <p:cNvPr id="29699" name="Picture 3" descr="F:\DPA9\PowerPoints\PowerPoints_Química\Imagens_PPT_Classificação_materiais\M29\20145768_cont_f098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08104" y="3140968"/>
            <a:ext cx="2536418" cy="33843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 dirty="0"/>
          </a:p>
        </p:txBody>
      </p:sp>
      <p:pic>
        <p:nvPicPr>
          <p:cNvPr id="4" name="Content Placeholder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M29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3203848" y="836712"/>
            <a:ext cx="267451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800" b="1" dirty="0" smtClean="0">
                <a:solidFill>
                  <a:srgbClr val="00B050"/>
                </a:solidFill>
              </a:rPr>
              <a:t>Hidrocarbonetos</a:t>
            </a:r>
            <a:endParaRPr lang="pt-PT" sz="2800" dirty="0">
              <a:solidFill>
                <a:srgbClr val="00B050"/>
              </a:solidFill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899592" y="1844824"/>
            <a:ext cx="7344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PT" sz="2400" b="1" dirty="0">
              <a:solidFill>
                <a:srgbClr val="00B050"/>
              </a:solidFill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 dirty="0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 dirty="0"/>
          </a:p>
        </p:txBody>
      </p:sp>
      <p:sp>
        <p:nvSpPr>
          <p:cNvPr id="15" name="CaixaDeTexto 14"/>
          <p:cNvSpPr txBox="1"/>
          <p:nvPr/>
        </p:nvSpPr>
        <p:spPr>
          <a:xfrm>
            <a:off x="6012160" y="33569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3203848" y="393305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5364088" y="386104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7" name="CaixaDeTexto 16"/>
          <p:cNvSpPr txBox="1"/>
          <p:nvPr/>
        </p:nvSpPr>
        <p:spPr>
          <a:xfrm>
            <a:off x="755576" y="1556792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 smtClean="0"/>
              <a:t> </a:t>
            </a:r>
            <a:endParaRPr lang="pt-PT" sz="2400" dirty="0">
              <a:solidFill>
                <a:srgbClr val="00B050"/>
              </a:solidFill>
            </a:endParaRPr>
          </a:p>
        </p:txBody>
      </p:sp>
      <p:sp>
        <p:nvSpPr>
          <p:cNvPr id="28" name="CaixaDeTexto 27"/>
          <p:cNvSpPr txBox="1"/>
          <p:nvPr/>
        </p:nvSpPr>
        <p:spPr>
          <a:xfrm>
            <a:off x="6300192" y="314096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30" name="CaixaDeTexto 29"/>
          <p:cNvSpPr txBox="1"/>
          <p:nvPr/>
        </p:nvSpPr>
        <p:spPr>
          <a:xfrm>
            <a:off x="2195736" y="5373216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 </a:t>
            </a:r>
            <a:endParaRPr lang="pt-PT" dirty="0"/>
          </a:p>
        </p:txBody>
      </p:sp>
      <p:sp>
        <p:nvSpPr>
          <p:cNvPr id="20" name="CaixaDeTexto 19"/>
          <p:cNvSpPr txBox="1"/>
          <p:nvPr/>
        </p:nvSpPr>
        <p:spPr>
          <a:xfrm>
            <a:off x="6372200" y="378904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9" name="CaixaDeTexto 18"/>
          <p:cNvSpPr txBox="1"/>
          <p:nvPr/>
        </p:nvSpPr>
        <p:spPr>
          <a:xfrm>
            <a:off x="683568" y="1556792"/>
            <a:ext cx="77048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 smtClean="0"/>
              <a:t>Os </a:t>
            </a:r>
            <a:r>
              <a:rPr lang="pt-PT" sz="2000" b="1" dirty="0" smtClean="0">
                <a:solidFill>
                  <a:srgbClr val="00B050"/>
                </a:solidFill>
              </a:rPr>
              <a:t>hidrocarbonetos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são compostos de carbono constituídos unicamente pelos elementos </a:t>
            </a:r>
            <a:r>
              <a:rPr lang="pt-PT" sz="2000" b="1" dirty="0" smtClean="0">
                <a:solidFill>
                  <a:srgbClr val="00B050"/>
                </a:solidFill>
              </a:rPr>
              <a:t>carbono</a:t>
            </a:r>
            <a:r>
              <a:rPr lang="pt-PT" sz="2000" dirty="0" smtClean="0"/>
              <a:t> e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b="1" dirty="0" smtClean="0">
                <a:solidFill>
                  <a:srgbClr val="00B050"/>
                </a:solidFill>
              </a:rPr>
              <a:t>hidrogénio</a:t>
            </a:r>
            <a:r>
              <a:rPr lang="pt-PT" sz="2000" dirty="0" smtClean="0"/>
              <a:t>.</a:t>
            </a:r>
            <a:endParaRPr lang="pt-PT" sz="2000" dirty="0"/>
          </a:p>
        </p:txBody>
      </p:sp>
      <p:sp>
        <p:nvSpPr>
          <p:cNvPr id="22" name="CaixaDeTexto 21"/>
          <p:cNvSpPr txBox="1"/>
          <p:nvPr/>
        </p:nvSpPr>
        <p:spPr>
          <a:xfrm>
            <a:off x="5796136" y="3356992"/>
            <a:ext cx="184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sp>
        <p:nvSpPr>
          <p:cNvPr id="23" name="CaixaDeTexto 22"/>
          <p:cNvSpPr txBox="1"/>
          <p:nvPr/>
        </p:nvSpPr>
        <p:spPr>
          <a:xfrm>
            <a:off x="5508104" y="350100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25" name="CaixaDeTexto 24"/>
          <p:cNvSpPr txBox="1"/>
          <p:nvPr/>
        </p:nvSpPr>
        <p:spPr>
          <a:xfrm>
            <a:off x="683568" y="2564904"/>
            <a:ext cx="79614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3038" indent="-173038"/>
            <a:r>
              <a:rPr lang="pt-PT" sz="2000" dirty="0" smtClean="0">
                <a:solidFill>
                  <a:srgbClr val="00B050"/>
                </a:solidFill>
              </a:rPr>
              <a:t>• </a:t>
            </a:r>
            <a:r>
              <a:rPr lang="pt-PT" sz="2000" dirty="0" smtClean="0"/>
              <a:t>Atendendo às ligações que se estabelecem entre os átomos de carbono, os </a:t>
            </a:r>
            <a:r>
              <a:rPr lang="pt-PT" sz="2000" b="1" dirty="0" smtClean="0">
                <a:solidFill>
                  <a:srgbClr val="00B050"/>
                </a:solidFill>
              </a:rPr>
              <a:t>hidrocarbonetos</a:t>
            </a:r>
            <a:r>
              <a:rPr lang="pt-PT" sz="2000" dirty="0" smtClean="0"/>
              <a:t> podem ser classificados em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b="1" dirty="0" smtClean="0">
                <a:solidFill>
                  <a:srgbClr val="00B050"/>
                </a:solidFill>
              </a:rPr>
              <a:t>saturados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e </a:t>
            </a:r>
            <a:r>
              <a:rPr lang="pt-PT" sz="2000" b="1" dirty="0" smtClean="0">
                <a:solidFill>
                  <a:srgbClr val="00B050"/>
                </a:solidFill>
              </a:rPr>
              <a:t>insaturados</a:t>
            </a:r>
            <a:r>
              <a:rPr lang="pt-PT" sz="2000" dirty="0" smtClean="0"/>
              <a:t>.</a:t>
            </a:r>
            <a:endParaRPr lang="pt-PT" sz="2000" dirty="0"/>
          </a:p>
        </p:txBody>
      </p:sp>
      <p:sp>
        <p:nvSpPr>
          <p:cNvPr id="27" name="CaixaDeTexto 26"/>
          <p:cNvSpPr txBox="1"/>
          <p:nvPr/>
        </p:nvSpPr>
        <p:spPr>
          <a:xfrm>
            <a:off x="683568" y="3501008"/>
            <a:ext cx="792088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3038" indent="-173038"/>
            <a:r>
              <a:rPr lang="pt-PT" sz="2000" dirty="0" smtClean="0">
                <a:solidFill>
                  <a:srgbClr val="00B050"/>
                </a:solidFill>
              </a:rPr>
              <a:t>• </a:t>
            </a:r>
            <a:r>
              <a:rPr lang="pt-PT" sz="2000" dirty="0" smtClean="0"/>
              <a:t>Nos </a:t>
            </a:r>
            <a:r>
              <a:rPr lang="pt-PT" sz="2000" b="1" dirty="0" smtClean="0">
                <a:solidFill>
                  <a:srgbClr val="00B050"/>
                </a:solidFill>
              </a:rPr>
              <a:t>hidrocarbonetos saturados</a:t>
            </a:r>
            <a:r>
              <a:rPr lang="pt-PT" sz="2000" dirty="0" smtClean="0"/>
              <a:t>, as </a:t>
            </a:r>
            <a:r>
              <a:rPr lang="pt-PT" sz="2000" b="1" dirty="0" smtClean="0">
                <a:solidFill>
                  <a:srgbClr val="00B050"/>
                </a:solidFill>
              </a:rPr>
              <a:t>ligações entre os átomos de carbono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são  todas </a:t>
            </a:r>
            <a:r>
              <a:rPr lang="pt-PT" sz="2000" b="1" dirty="0" smtClean="0">
                <a:solidFill>
                  <a:srgbClr val="00B050"/>
                </a:solidFill>
              </a:rPr>
              <a:t>ligações covalentes simples</a:t>
            </a:r>
            <a:r>
              <a:rPr lang="pt-PT" sz="2000" dirty="0" smtClean="0"/>
              <a:t>. Estes hidrocarbonetos são conhecidos por  </a:t>
            </a:r>
            <a:r>
              <a:rPr lang="pt-PT" sz="2000" b="1" dirty="0" smtClean="0">
                <a:solidFill>
                  <a:srgbClr val="00B050"/>
                </a:solidFill>
              </a:rPr>
              <a:t>alcanos</a:t>
            </a:r>
            <a:r>
              <a:rPr lang="pt-PT" sz="2000" dirty="0" smtClean="0"/>
              <a:t>.</a:t>
            </a:r>
          </a:p>
          <a:p>
            <a:pPr marL="173038" indent="-173038"/>
            <a:endParaRPr lang="pt-PT" sz="2000" dirty="0" smtClean="0"/>
          </a:p>
          <a:p>
            <a:pPr marL="173038" indent="-173038"/>
            <a:r>
              <a:rPr lang="pt-PT" sz="2000" dirty="0" smtClean="0">
                <a:solidFill>
                  <a:srgbClr val="00B050"/>
                </a:solidFill>
              </a:rPr>
              <a:t>• </a:t>
            </a:r>
            <a:r>
              <a:rPr lang="pt-PT" sz="2000" dirty="0" smtClean="0"/>
              <a:t>O </a:t>
            </a:r>
            <a:r>
              <a:rPr lang="pt-PT" sz="2000" b="1" dirty="0" smtClean="0">
                <a:solidFill>
                  <a:srgbClr val="00B050"/>
                </a:solidFill>
              </a:rPr>
              <a:t>nome dos alcanos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termina sempre em </a:t>
            </a:r>
            <a:r>
              <a:rPr lang="pt-PT" sz="2000" b="1" dirty="0" smtClean="0">
                <a:solidFill>
                  <a:srgbClr val="00B050"/>
                </a:solidFill>
              </a:rPr>
              <a:t>–ano</a:t>
            </a:r>
            <a:r>
              <a:rPr lang="pt-PT" sz="2000" dirty="0" smtClean="0"/>
              <a:t>.</a:t>
            </a:r>
            <a:endParaRPr lang="pt-P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 dirty="0"/>
          </a:p>
        </p:txBody>
      </p:sp>
      <p:pic>
        <p:nvPicPr>
          <p:cNvPr id="4" name="Content Placeholder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M29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3059832" y="476672"/>
            <a:ext cx="3261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800" b="1" dirty="0" smtClean="0">
                <a:solidFill>
                  <a:srgbClr val="00B050"/>
                </a:solidFill>
              </a:rPr>
              <a:t>Exemplos de alcanos</a:t>
            </a:r>
            <a:endParaRPr lang="pt-PT" sz="2800" dirty="0">
              <a:solidFill>
                <a:srgbClr val="00B050"/>
              </a:solidFill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899592" y="1844824"/>
            <a:ext cx="7344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PT" sz="2400" b="1" dirty="0">
              <a:solidFill>
                <a:srgbClr val="00B050"/>
              </a:solidFill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 dirty="0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 dirty="0"/>
          </a:p>
        </p:txBody>
      </p:sp>
      <p:sp>
        <p:nvSpPr>
          <p:cNvPr id="15" name="CaixaDeTexto 14"/>
          <p:cNvSpPr txBox="1"/>
          <p:nvPr/>
        </p:nvSpPr>
        <p:spPr>
          <a:xfrm>
            <a:off x="6012160" y="33569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3203848" y="393305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5364088" y="386104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7" name="CaixaDeTexto 16"/>
          <p:cNvSpPr txBox="1"/>
          <p:nvPr/>
        </p:nvSpPr>
        <p:spPr>
          <a:xfrm>
            <a:off x="755576" y="1556792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 smtClean="0"/>
              <a:t> </a:t>
            </a:r>
            <a:endParaRPr lang="pt-PT" sz="2400" dirty="0">
              <a:solidFill>
                <a:srgbClr val="00B050"/>
              </a:solidFill>
            </a:endParaRPr>
          </a:p>
        </p:txBody>
      </p:sp>
      <p:sp>
        <p:nvSpPr>
          <p:cNvPr id="28" name="CaixaDeTexto 27"/>
          <p:cNvSpPr txBox="1"/>
          <p:nvPr/>
        </p:nvSpPr>
        <p:spPr>
          <a:xfrm>
            <a:off x="6300192" y="314096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30" name="CaixaDeTexto 29"/>
          <p:cNvSpPr txBox="1"/>
          <p:nvPr/>
        </p:nvSpPr>
        <p:spPr>
          <a:xfrm>
            <a:off x="2195736" y="5373216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 </a:t>
            </a:r>
            <a:endParaRPr lang="pt-PT" dirty="0"/>
          </a:p>
        </p:txBody>
      </p:sp>
      <p:sp>
        <p:nvSpPr>
          <p:cNvPr id="20" name="CaixaDeTexto 19"/>
          <p:cNvSpPr txBox="1"/>
          <p:nvPr/>
        </p:nvSpPr>
        <p:spPr>
          <a:xfrm>
            <a:off x="6372200" y="378904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22" name="CaixaDeTexto 21"/>
          <p:cNvSpPr txBox="1"/>
          <p:nvPr/>
        </p:nvSpPr>
        <p:spPr>
          <a:xfrm>
            <a:off x="5796136" y="3356992"/>
            <a:ext cx="184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sp>
        <p:nvSpPr>
          <p:cNvPr id="23" name="CaixaDeTexto 22"/>
          <p:cNvSpPr txBox="1"/>
          <p:nvPr/>
        </p:nvSpPr>
        <p:spPr>
          <a:xfrm>
            <a:off x="5508104" y="350100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pic>
        <p:nvPicPr>
          <p:cNvPr id="30722" name="Picture 2" descr="F:\DPA9\PowerPoints\PowerPoints_Química\Imagens_PPT_Classificação_materiais\M29\20145768_cont_tab23_pag10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03648" y="1111250"/>
            <a:ext cx="6563497" cy="57467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 dirty="0"/>
          </a:p>
        </p:txBody>
      </p:sp>
      <p:pic>
        <p:nvPicPr>
          <p:cNvPr id="4" name="Content Placeholder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M29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3203848" y="836712"/>
            <a:ext cx="267451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800" b="1" dirty="0" smtClean="0">
                <a:solidFill>
                  <a:srgbClr val="00B050"/>
                </a:solidFill>
              </a:rPr>
              <a:t>Hidrocarbonetos</a:t>
            </a:r>
            <a:endParaRPr lang="pt-PT" sz="2800" dirty="0">
              <a:solidFill>
                <a:srgbClr val="00B050"/>
              </a:solidFill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899592" y="1844824"/>
            <a:ext cx="7344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PT" sz="2400" b="1" dirty="0">
              <a:solidFill>
                <a:srgbClr val="00B050"/>
              </a:solidFill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 dirty="0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 dirty="0"/>
          </a:p>
        </p:txBody>
      </p:sp>
      <p:sp>
        <p:nvSpPr>
          <p:cNvPr id="15" name="CaixaDeTexto 14"/>
          <p:cNvSpPr txBox="1"/>
          <p:nvPr/>
        </p:nvSpPr>
        <p:spPr>
          <a:xfrm>
            <a:off x="6012160" y="33569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3203848" y="393305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5364088" y="386104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7" name="CaixaDeTexto 16"/>
          <p:cNvSpPr txBox="1"/>
          <p:nvPr/>
        </p:nvSpPr>
        <p:spPr>
          <a:xfrm>
            <a:off x="755576" y="1556792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 smtClean="0"/>
              <a:t> </a:t>
            </a:r>
            <a:endParaRPr lang="pt-PT" sz="2400" dirty="0">
              <a:solidFill>
                <a:srgbClr val="00B050"/>
              </a:solidFill>
            </a:endParaRPr>
          </a:p>
        </p:txBody>
      </p:sp>
      <p:sp>
        <p:nvSpPr>
          <p:cNvPr id="28" name="CaixaDeTexto 27"/>
          <p:cNvSpPr txBox="1"/>
          <p:nvPr/>
        </p:nvSpPr>
        <p:spPr>
          <a:xfrm>
            <a:off x="6300192" y="314096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30" name="CaixaDeTexto 29"/>
          <p:cNvSpPr txBox="1"/>
          <p:nvPr/>
        </p:nvSpPr>
        <p:spPr>
          <a:xfrm>
            <a:off x="2195736" y="5373216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 </a:t>
            </a:r>
            <a:endParaRPr lang="pt-PT" dirty="0"/>
          </a:p>
        </p:txBody>
      </p:sp>
      <p:sp>
        <p:nvSpPr>
          <p:cNvPr id="20" name="CaixaDeTexto 19"/>
          <p:cNvSpPr txBox="1"/>
          <p:nvPr/>
        </p:nvSpPr>
        <p:spPr>
          <a:xfrm>
            <a:off x="6372200" y="378904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9" name="CaixaDeTexto 18"/>
          <p:cNvSpPr txBox="1"/>
          <p:nvPr/>
        </p:nvSpPr>
        <p:spPr>
          <a:xfrm>
            <a:off x="683568" y="1556792"/>
            <a:ext cx="77048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 smtClean="0"/>
              <a:t>Os </a:t>
            </a:r>
            <a:r>
              <a:rPr lang="pt-PT" sz="2000" b="1" dirty="0" smtClean="0">
                <a:solidFill>
                  <a:srgbClr val="00B050"/>
                </a:solidFill>
              </a:rPr>
              <a:t>hidrocarbonetos saturados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ou </a:t>
            </a:r>
            <a:r>
              <a:rPr lang="pt-PT" sz="2000" b="1" dirty="0" smtClean="0">
                <a:solidFill>
                  <a:srgbClr val="00B050"/>
                </a:solidFill>
              </a:rPr>
              <a:t>alcanos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são </a:t>
            </a:r>
            <a:r>
              <a:rPr lang="pt-PT" sz="2000" b="1" dirty="0" smtClean="0">
                <a:solidFill>
                  <a:srgbClr val="00B050"/>
                </a:solidFill>
              </a:rPr>
              <a:t>muito utilizados como combustíveis</a:t>
            </a:r>
            <a:r>
              <a:rPr lang="pt-PT" sz="2000" b="1" dirty="0" smtClean="0"/>
              <a:t> </a:t>
            </a:r>
            <a:r>
              <a:rPr lang="pt-PT" sz="2000" dirty="0" smtClean="0"/>
              <a:t>em processos industriais, no aquecimento doméstico e em fogões de cozinha.</a:t>
            </a:r>
            <a:endParaRPr lang="pt-PT" sz="2000" dirty="0"/>
          </a:p>
        </p:txBody>
      </p:sp>
      <p:sp>
        <p:nvSpPr>
          <p:cNvPr id="22" name="CaixaDeTexto 21"/>
          <p:cNvSpPr txBox="1"/>
          <p:nvPr/>
        </p:nvSpPr>
        <p:spPr>
          <a:xfrm>
            <a:off x="5796136" y="3356992"/>
            <a:ext cx="184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sp>
        <p:nvSpPr>
          <p:cNvPr id="23" name="CaixaDeTexto 22"/>
          <p:cNvSpPr txBox="1"/>
          <p:nvPr/>
        </p:nvSpPr>
        <p:spPr>
          <a:xfrm>
            <a:off x="5508104" y="350100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21" name="CaixaDeTexto 20"/>
          <p:cNvSpPr txBox="1"/>
          <p:nvPr/>
        </p:nvSpPr>
        <p:spPr>
          <a:xfrm>
            <a:off x="683568" y="2492896"/>
            <a:ext cx="7643567" cy="37548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2000" b="1" dirty="0" smtClean="0">
                <a:solidFill>
                  <a:srgbClr val="00B050"/>
                </a:solidFill>
              </a:rPr>
              <a:t>Por combustão completa destes hidrocarbonetos</a:t>
            </a:r>
            <a:r>
              <a:rPr lang="pt-PT" sz="2000" dirty="0" smtClean="0"/>
              <a:t>, forma-se dióxido de </a:t>
            </a:r>
          </a:p>
          <a:p>
            <a:r>
              <a:rPr lang="pt-PT" sz="2000" dirty="0" smtClean="0"/>
              <a:t>carbono e vapor de água, libertando-se grande quantidade de energia. </a:t>
            </a:r>
          </a:p>
          <a:p>
            <a:endParaRPr lang="pt-PT" sz="2000" b="1" dirty="0" smtClean="0">
              <a:solidFill>
                <a:srgbClr val="00B050"/>
              </a:solidFill>
            </a:endParaRPr>
          </a:p>
          <a:p>
            <a:r>
              <a:rPr lang="pt-PT" sz="2000" b="1" dirty="0" smtClean="0">
                <a:solidFill>
                  <a:srgbClr val="00B050"/>
                </a:solidFill>
              </a:rPr>
              <a:t>Por exemplo: </a:t>
            </a:r>
          </a:p>
          <a:p>
            <a:r>
              <a:rPr lang="pt-PT" sz="2000" dirty="0" smtClean="0">
                <a:solidFill>
                  <a:srgbClr val="00B050"/>
                </a:solidFill>
              </a:rPr>
              <a:t>• </a:t>
            </a:r>
            <a:r>
              <a:rPr lang="pt-PT" sz="2000" b="1" dirty="0" smtClean="0">
                <a:solidFill>
                  <a:srgbClr val="00B050"/>
                </a:solidFill>
              </a:rPr>
              <a:t>Combustão do metano,  CH</a:t>
            </a:r>
            <a:r>
              <a:rPr lang="pt-PT" sz="2000" b="1" baseline="-25000" dirty="0" smtClean="0">
                <a:solidFill>
                  <a:srgbClr val="00B050"/>
                </a:solidFill>
              </a:rPr>
              <a:t>4</a:t>
            </a:r>
            <a:endParaRPr lang="pt-PT" sz="2000" dirty="0" smtClean="0">
              <a:solidFill>
                <a:srgbClr val="00B050"/>
              </a:solidFill>
            </a:endParaRPr>
          </a:p>
          <a:p>
            <a:r>
              <a:rPr lang="pt-PT" sz="2000" dirty="0" smtClean="0"/>
              <a:t> </a:t>
            </a:r>
          </a:p>
          <a:p>
            <a:pPr algn="ctr"/>
            <a:r>
              <a:rPr lang="pt-PT" sz="2000" b="1" dirty="0" smtClean="0"/>
              <a:t>CH</a:t>
            </a:r>
            <a:r>
              <a:rPr lang="pt-PT" sz="2000" b="1" baseline="-25000" dirty="0" smtClean="0"/>
              <a:t>4</a:t>
            </a:r>
            <a:r>
              <a:rPr lang="pt-PT" sz="2000" b="1" dirty="0" smtClean="0"/>
              <a:t>(g</a:t>
            </a:r>
            <a:r>
              <a:rPr lang="pt-PT" sz="2000" b="1" dirty="0" smtClean="0"/>
              <a:t>)    +    2 O</a:t>
            </a:r>
            <a:r>
              <a:rPr lang="pt-PT" sz="2000" b="1" baseline="-25000" dirty="0" smtClean="0"/>
              <a:t>2</a:t>
            </a:r>
            <a:r>
              <a:rPr lang="pt-PT" sz="2000" b="1" dirty="0" smtClean="0"/>
              <a:t>(g)     --&gt;     </a:t>
            </a:r>
            <a:r>
              <a:rPr lang="pt-PT" sz="2000" b="1" dirty="0" smtClean="0"/>
              <a:t>CO</a:t>
            </a:r>
            <a:r>
              <a:rPr lang="pt-PT" sz="2000" b="1" baseline="-25000" dirty="0" smtClean="0"/>
              <a:t>2</a:t>
            </a:r>
            <a:r>
              <a:rPr lang="pt-PT" sz="2000" b="1" dirty="0" smtClean="0"/>
              <a:t>(g</a:t>
            </a:r>
            <a:r>
              <a:rPr lang="pt-PT" sz="2000" b="1" dirty="0" smtClean="0"/>
              <a:t>)    +    2 </a:t>
            </a:r>
            <a:r>
              <a:rPr lang="pt-PT" sz="2000" b="1" dirty="0" smtClean="0"/>
              <a:t>H</a:t>
            </a:r>
            <a:r>
              <a:rPr lang="pt-PT" sz="2000" b="1" baseline="-25000" dirty="0" smtClean="0"/>
              <a:t>2</a:t>
            </a:r>
            <a:r>
              <a:rPr lang="pt-PT" sz="2000" b="1" dirty="0" smtClean="0"/>
              <a:t>O(g</a:t>
            </a:r>
            <a:r>
              <a:rPr lang="pt-PT" sz="2000" b="1" dirty="0" smtClean="0"/>
              <a:t>)</a:t>
            </a:r>
          </a:p>
          <a:p>
            <a:endParaRPr lang="pt-PT" sz="2000" dirty="0" smtClean="0"/>
          </a:p>
          <a:p>
            <a:r>
              <a:rPr lang="pt-PT" sz="2000" dirty="0" smtClean="0">
                <a:solidFill>
                  <a:srgbClr val="00B050"/>
                </a:solidFill>
              </a:rPr>
              <a:t>• </a:t>
            </a:r>
            <a:r>
              <a:rPr lang="pt-PT" sz="2000" b="1" dirty="0" smtClean="0">
                <a:solidFill>
                  <a:srgbClr val="00B050"/>
                </a:solidFill>
              </a:rPr>
              <a:t>Combustão do butano,  C</a:t>
            </a:r>
            <a:r>
              <a:rPr lang="pt-PT" sz="2000" b="1" baseline="-25000" dirty="0" smtClean="0">
                <a:solidFill>
                  <a:srgbClr val="00B050"/>
                </a:solidFill>
              </a:rPr>
              <a:t>4</a:t>
            </a:r>
            <a:r>
              <a:rPr lang="pt-PT" sz="2000" b="1" dirty="0" smtClean="0">
                <a:solidFill>
                  <a:srgbClr val="00B050"/>
                </a:solidFill>
              </a:rPr>
              <a:t>H</a:t>
            </a:r>
            <a:r>
              <a:rPr lang="pt-PT" sz="2000" b="1" baseline="-25000" dirty="0" smtClean="0">
                <a:solidFill>
                  <a:srgbClr val="00B050"/>
                </a:solidFill>
              </a:rPr>
              <a:t>10</a:t>
            </a:r>
            <a:endParaRPr lang="pt-PT" sz="2000" dirty="0" smtClean="0">
              <a:solidFill>
                <a:srgbClr val="00B050"/>
              </a:solidFill>
            </a:endParaRPr>
          </a:p>
          <a:p>
            <a:r>
              <a:rPr lang="pt-PT" sz="2000" dirty="0" smtClean="0"/>
              <a:t> </a:t>
            </a:r>
          </a:p>
          <a:p>
            <a:pPr algn="ctr"/>
            <a:r>
              <a:rPr lang="pt-PT" sz="2000" b="1" dirty="0" smtClean="0"/>
              <a:t>2 </a:t>
            </a:r>
            <a:r>
              <a:rPr lang="pt-PT" sz="2000" b="1" dirty="0" smtClean="0"/>
              <a:t>C</a:t>
            </a:r>
            <a:r>
              <a:rPr lang="pt-PT" sz="2000" b="1" baseline="-25000" dirty="0" smtClean="0"/>
              <a:t>4</a:t>
            </a:r>
            <a:r>
              <a:rPr lang="pt-PT" sz="2000" b="1" dirty="0" smtClean="0"/>
              <a:t>H</a:t>
            </a:r>
            <a:r>
              <a:rPr lang="pt-PT" sz="2000" b="1" baseline="-25000" dirty="0" smtClean="0"/>
              <a:t>10</a:t>
            </a:r>
            <a:r>
              <a:rPr lang="pt-PT" sz="2000" b="1" dirty="0" smtClean="0"/>
              <a:t>(g</a:t>
            </a:r>
            <a:r>
              <a:rPr lang="pt-PT" sz="2000" b="1" dirty="0" smtClean="0"/>
              <a:t>)    +    13 </a:t>
            </a:r>
            <a:r>
              <a:rPr lang="pt-PT" sz="2000" b="1" dirty="0" smtClean="0"/>
              <a:t>O</a:t>
            </a:r>
            <a:r>
              <a:rPr lang="pt-PT" sz="2000" b="1" baseline="-25000" dirty="0" smtClean="0"/>
              <a:t>2</a:t>
            </a:r>
            <a:r>
              <a:rPr lang="pt-PT" sz="2000" b="1" dirty="0" smtClean="0"/>
              <a:t>(g</a:t>
            </a:r>
            <a:r>
              <a:rPr lang="pt-PT" sz="2000" b="1" dirty="0" smtClean="0"/>
              <a:t>)     --&gt;     8 </a:t>
            </a:r>
            <a:r>
              <a:rPr lang="pt-PT" sz="2000" b="1" dirty="0" smtClean="0"/>
              <a:t>CO</a:t>
            </a:r>
            <a:r>
              <a:rPr lang="pt-PT" sz="2000" b="1" baseline="-25000" dirty="0" smtClean="0"/>
              <a:t>2</a:t>
            </a:r>
            <a:r>
              <a:rPr lang="pt-PT" sz="2000" b="1" dirty="0" smtClean="0"/>
              <a:t>(g</a:t>
            </a:r>
            <a:r>
              <a:rPr lang="pt-PT" sz="2000" b="1" dirty="0" smtClean="0"/>
              <a:t>)    +    10 </a:t>
            </a:r>
            <a:r>
              <a:rPr lang="pt-PT" sz="2000" b="1" dirty="0" smtClean="0"/>
              <a:t>H</a:t>
            </a:r>
            <a:r>
              <a:rPr lang="pt-PT" sz="2000" b="1" baseline="-25000" dirty="0" smtClean="0"/>
              <a:t>2</a:t>
            </a:r>
            <a:r>
              <a:rPr lang="pt-PT" sz="2000" b="1" dirty="0" smtClean="0"/>
              <a:t>O(g</a:t>
            </a:r>
            <a:r>
              <a:rPr lang="pt-PT" sz="2000" b="1" dirty="0" smtClean="0"/>
              <a:t>)</a:t>
            </a:r>
          </a:p>
          <a:p>
            <a:r>
              <a:rPr lang="pt-PT" dirty="0" smtClean="0"/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 dirty="0"/>
          </a:p>
        </p:txBody>
      </p:sp>
      <p:pic>
        <p:nvPicPr>
          <p:cNvPr id="4" name="Content Placeholder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M29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3779912" y="836712"/>
            <a:ext cx="135005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800" b="1" dirty="0" smtClean="0">
                <a:solidFill>
                  <a:srgbClr val="00B050"/>
                </a:solidFill>
              </a:rPr>
              <a:t>Alcenos</a:t>
            </a:r>
            <a:endParaRPr lang="pt-PT" sz="2800" dirty="0">
              <a:solidFill>
                <a:srgbClr val="00B050"/>
              </a:solidFill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899592" y="1844824"/>
            <a:ext cx="7344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PT" sz="2400" b="1" dirty="0">
              <a:solidFill>
                <a:srgbClr val="00B050"/>
              </a:solidFill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 dirty="0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 dirty="0"/>
          </a:p>
        </p:txBody>
      </p:sp>
      <p:sp>
        <p:nvSpPr>
          <p:cNvPr id="15" name="CaixaDeTexto 14"/>
          <p:cNvSpPr txBox="1"/>
          <p:nvPr/>
        </p:nvSpPr>
        <p:spPr>
          <a:xfrm>
            <a:off x="6012160" y="33569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3203848" y="393305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5364088" y="386104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7" name="CaixaDeTexto 16"/>
          <p:cNvSpPr txBox="1"/>
          <p:nvPr/>
        </p:nvSpPr>
        <p:spPr>
          <a:xfrm>
            <a:off x="755576" y="1556792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 smtClean="0"/>
              <a:t> </a:t>
            </a:r>
            <a:endParaRPr lang="pt-PT" sz="2400" dirty="0">
              <a:solidFill>
                <a:srgbClr val="00B050"/>
              </a:solidFill>
            </a:endParaRPr>
          </a:p>
        </p:txBody>
      </p:sp>
      <p:sp>
        <p:nvSpPr>
          <p:cNvPr id="28" name="CaixaDeTexto 27"/>
          <p:cNvSpPr txBox="1"/>
          <p:nvPr/>
        </p:nvSpPr>
        <p:spPr>
          <a:xfrm>
            <a:off x="6300192" y="314096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30" name="CaixaDeTexto 29"/>
          <p:cNvSpPr txBox="1"/>
          <p:nvPr/>
        </p:nvSpPr>
        <p:spPr>
          <a:xfrm>
            <a:off x="2195736" y="5373216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 </a:t>
            </a:r>
            <a:endParaRPr lang="pt-PT" dirty="0"/>
          </a:p>
        </p:txBody>
      </p:sp>
      <p:sp>
        <p:nvSpPr>
          <p:cNvPr id="20" name="CaixaDeTexto 19"/>
          <p:cNvSpPr txBox="1"/>
          <p:nvPr/>
        </p:nvSpPr>
        <p:spPr>
          <a:xfrm>
            <a:off x="6372200" y="378904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22" name="CaixaDeTexto 21"/>
          <p:cNvSpPr txBox="1"/>
          <p:nvPr/>
        </p:nvSpPr>
        <p:spPr>
          <a:xfrm>
            <a:off x="5796136" y="3356992"/>
            <a:ext cx="184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sp>
        <p:nvSpPr>
          <p:cNvPr id="23" name="CaixaDeTexto 22"/>
          <p:cNvSpPr txBox="1"/>
          <p:nvPr/>
        </p:nvSpPr>
        <p:spPr>
          <a:xfrm>
            <a:off x="5508104" y="350100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24" name="CaixaDeTexto 23"/>
          <p:cNvSpPr txBox="1"/>
          <p:nvPr/>
        </p:nvSpPr>
        <p:spPr>
          <a:xfrm>
            <a:off x="755576" y="1484784"/>
            <a:ext cx="763284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pt-PT" sz="2000" dirty="0" smtClean="0"/>
              <a:t>Os </a:t>
            </a:r>
            <a:r>
              <a:rPr lang="pt-PT" sz="2000" b="1" dirty="0" smtClean="0">
                <a:solidFill>
                  <a:srgbClr val="00B050"/>
                </a:solidFill>
              </a:rPr>
              <a:t>alcenos</a:t>
            </a:r>
            <a:r>
              <a:rPr lang="pt-PT" sz="2000" dirty="0" smtClean="0"/>
              <a:t> são </a:t>
            </a:r>
            <a:r>
              <a:rPr lang="pt-PT" sz="2000" b="1" dirty="0" smtClean="0">
                <a:solidFill>
                  <a:srgbClr val="00B050"/>
                </a:solidFill>
              </a:rPr>
              <a:t>hidrocarbonetos insaturados </a:t>
            </a:r>
            <a:r>
              <a:rPr lang="pt-PT" sz="2000" dirty="0" smtClean="0"/>
              <a:t>de cadeia aberta, que apresentam </a:t>
            </a:r>
            <a:r>
              <a:rPr lang="pt-PT" sz="2000" b="1" dirty="0" smtClean="0">
                <a:solidFill>
                  <a:srgbClr val="00B050"/>
                </a:solidFill>
              </a:rPr>
              <a:t>uma ligação covalente dupla entre os átomos de carbono</a:t>
            </a:r>
            <a:r>
              <a:rPr lang="pt-PT" sz="2000" dirty="0" smtClean="0"/>
              <a:t>.</a:t>
            </a:r>
          </a:p>
          <a:p>
            <a:pPr>
              <a:lnSpc>
                <a:spcPct val="120000"/>
              </a:lnSpc>
            </a:pPr>
            <a:r>
              <a:rPr lang="pt-PT" sz="2000" dirty="0" smtClean="0"/>
              <a:t> </a:t>
            </a:r>
          </a:p>
          <a:p>
            <a:pPr>
              <a:lnSpc>
                <a:spcPct val="120000"/>
              </a:lnSpc>
            </a:pPr>
            <a:r>
              <a:rPr lang="pt-PT" sz="2000" dirty="0" smtClean="0">
                <a:solidFill>
                  <a:srgbClr val="00B050"/>
                </a:solidFill>
              </a:rPr>
              <a:t>•</a:t>
            </a:r>
            <a:r>
              <a:rPr lang="pt-PT" sz="2000" dirty="0" smtClean="0">
                <a:solidFill>
                  <a:schemeClr val="tx2"/>
                </a:solidFill>
              </a:rPr>
              <a:t> </a:t>
            </a:r>
            <a:r>
              <a:rPr lang="pt-PT" sz="2000" dirty="0" smtClean="0"/>
              <a:t>O </a:t>
            </a:r>
            <a:r>
              <a:rPr lang="pt-PT" sz="2000" b="1" dirty="0" smtClean="0">
                <a:solidFill>
                  <a:srgbClr val="00B050"/>
                </a:solidFill>
              </a:rPr>
              <a:t>nome dos alcenos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termina sempre em </a:t>
            </a:r>
            <a:r>
              <a:rPr lang="pt-PT" sz="2000" b="1" dirty="0" smtClean="0">
                <a:solidFill>
                  <a:srgbClr val="00B050"/>
                </a:solidFill>
              </a:rPr>
              <a:t>-</a:t>
            </a:r>
            <a:r>
              <a:rPr lang="pt-PT" sz="2000" b="1" dirty="0" err="1" smtClean="0">
                <a:solidFill>
                  <a:srgbClr val="00B050"/>
                </a:solidFill>
              </a:rPr>
              <a:t>eno</a:t>
            </a:r>
            <a:r>
              <a:rPr lang="pt-PT" sz="2000" dirty="0" smtClean="0"/>
              <a:t>.</a:t>
            </a:r>
          </a:p>
          <a:p>
            <a:pPr marL="173038" indent="-173038">
              <a:lnSpc>
                <a:spcPct val="120000"/>
              </a:lnSpc>
            </a:pPr>
            <a:r>
              <a:rPr lang="pt-PT" sz="2000" dirty="0" smtClean="0">
                <a:solidFill>
                  <a:srgbClr val="00B050"/>
                </a:solidFill>
              </a:rPr>
              <a:t>•</a:t>
            </a:r>
            <a:r>
              <a:rPr lang="pt-PT" sz="2000" dirty="0" smtClean="0">
                <a:solidFill>
                  <a:schemeClr val="tx2"/>
                </a:solidFill>
              </a:rPr>
              <a:t> </a:t>
            </a:r>
            <a:r>
              <a:rPr lang="pt-PT" sz="2000" dirty="0" smtClean="0"/>
              <a:t>O </a:t>
            </a:r>
            <a:r>
              <a:rPr lang="pt-PT" sz="2000" b="1" dirty="0" smtClean="0">
                <a:solidFill>
                  <a:srgbClr val="00B050"/>
                </a:solidFill>
              </a:rPr>
              <a:t>alceno</a:t>
            </a:r>
            <a:r>
              <a:rPr lang="pt-PT" sz="2000" dirty="0" smtClean="0"/>
              <a:t> mais simples é o </a:t>
            </a:r>
            <a:r>
              <a:rPr lang="pt-PT" sz="2000" b="1" dirty="0" smtClean="0">
                <a:solidFill>
                  <a:srgbClr val="00B050"/>
                </a:solidFill>
              </a:rPr>
              <a:t>eteno</a:t>
            </a:r>
            <a:r>
              <a:rPr lang="pt-PT" sz="2000" dirty="0" smtClean="0"/>
              <a:t>, </a:t>
            </a:r>
            <a:r>
              <a:rPr lang="pt-PT" sz="2000" b="1" dirty="0" smtClean="0"/>
              <a:t> </a:t>
            </a:r>
            <a:r>
              <a:rPr lang="pt-PT" sz="2000" b="1" dirty="0" smtClean="0">
                <a:solidFill>
                  <a:srgbClr val="00B050"/>
                </a:solidFill>
              </a:rPr>
              <a:t>C</a:t>
            </a:r>
            <a:r>
              <a:rPr lang="pt-PT" sz="2000" b="1" baseline="-25000" dirty="0" smtClean="0">
                <a:solidFill>
                  <a:srgbClr val="00B050"/>
                </a:solidFill>
              </a:rPr>
              <a:t>2</a:t>
            </a:r>
            <a:r>
              <a:rPr lang="pt-PT" sz="2000" b="1" dirty="0" smtClean="0">
                <a:solidFill>
                  <a:srgbClr val="00B050"/>
                </a:solidFill>
              </a:rPr>
              <a:t>H</a:t>
            </a:r>
            <a:r>
              <a:rPr lang="pt-PT" sz="2000" b="1" baseline="-25000" dirty="0" smtClean="0">
                <a:solidFill>
                  <a:srgbClr val="00B050"/>
                </a:solidFill>
              </a:rPr>
              <a:t>4</a:t>
            </a:r>
            <a:r>
              <a:rPr lang="pt-PT" sz="2000" b="1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,  também conhecido por </a:t>
            </a:r>
            <a:r>
              <a:rPr lang="pt-PT" sz="2000" b="1" dirty="0" smtClean="0">
                <a:solidFill>
                  <a:srgbClr val="00B050"/>
                </a:solidFill>
              </a:rPr>
              <a:t>etileno</a:t>
            </a:r>
            <a:r>
              <a:rPr lang="pt-PT" sz="2000" dirty="0" smtClean="0"/>
              <a:t>. </a:t>
            </a:r>
          </a:p>
        </p:txBody>
      </p:sp>
      <p:pic>
        <p:nvPicPr>
          <p:cNvPr id="32771" name="Picture 3" descr="F:\DPA9\PowerPoints\PowerPoints_Química\Imagens_PPT_Classificação_materiais\M29\20145768_cont_dd16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91680" y="3789040"/>
            <a:ext cx="1861170" cy="1967090"/>
          </a:xfrm>
          <a:prstGeom prst="rect">
            <a:avLst/>
          </a:prstGeom>
          <a:noFill/>
        </p:spPr>
      </p:pic>
      <p:pic>
        <p:nvPicPr>
          <p:cNvPr id="32772" name="Picture 4" descr="F:\DPA9\PowerPoints\PowerPoints_Química\Imagens_PPT_Classificação_materiais\M29\20145768_cont_f105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8024" y="3861048"/>
            <a:ext cx="2959163" cy="18722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 dirty="0"/>
          </a:p>
        </p:txBody>
      </p:sp>
      <p:pic>
        <p:nvPicPr>
          <p:cNvPr id="4" name="Content Placeholder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M29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3779912" y="836712"/>
            <a:ext cx="12570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800" b="1" dirty="0" smtClean="0">
                <a:solidFill>
                  <a:srgbClr val="00B050"/>
                </a:solidFill>
              </a:rPr>
              <a:t>Alcinos</a:t>
            </a:r>
            <a:endParaRPr lang="pt-PT" sz="2800" dirty="0">
              <a:solidFill>
                <a:srgbClr val="00B050"/>
              </a:solidFill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899592" y="1844824"/>
            <a:ext cx="7344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PT" sz="2400" b="1" dirty="0">
              <a:solidFill>
                <a:srgbClr val="00B050"/>
              </a:solidFill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 dirty="0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 dirty="0"/>
          </a:p>
        </p:txBody>
      </p:sp>
      <p:sp>
        <p:nvSpPr>
          <p:cNvPr id="15" name="CaixaDeTexto 14"/>
          <p:cNvSpPr txBox="1"/>
          <p:nvPr/>
        </p:nvSpPr>
        <p:spPr>
          <a:xfrm>
            <a:off x="6012160" y="33569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3203848" y="393305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5364088" y="386104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7" name="CaixaDeTexto 16"/>
          <p:cNvSpPr txBox="1"/>
          <p:nvPr/>
        </p:nvSpPr>
        <p:spPr>
          <a:xfrm>
            <a:off x="755576" y="1556792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 smtClean="0"/>
              <a:t> </a:t>
            </a:r>
            <a:endParaRPr lang="pt-PT" sz="2400" dirty="0">
              <a:solidFill>
                <a:srgbClr val="00B050"/>
              </a:solidFill>
            </a:endParaRPr>
          </a:p>
        </p:txBody>
      </p:sp>
      <p:sp>
        <p:nvSpPr>
          <p:cNvPr id="28" name="CaixaDeTexto 27"/>
          <p:cNvSpPr txBox="1"/>
          <p:nvPr/>
        </p:nvSpPr>
        <p:spPr>
          <a:xfrm>
            <a:off x="6300192" y="314096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30" name="CaixaDeTexto 29"/>
          <p:cNvSpPr txBox="1"/>
          <p:nvPr/>
        </p:nvSpPr>
        <p:spPr>
          <a:xfrm>
            <a:off x="2195736" y="5373216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 </a:t>
            </a:r>
            <a:endParaRPr lang="pt-PT" dirty="0"/>
          </a:p>
        </p:txBody>
      </p:sp>
      <p:sp>
        <p:nvSpPr>
          <p:cNvPr id="20" name="CaixaDeTexto 19"/>
          <p:cNvSpPr txBox="1"/>
          <p:nvPr/>
        </p:nvSpPr>
        <p:spPr>
          <a:xfrm>
            <a:off x="6372200" y="378904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22" name="CaixaDeTexto 21"/>
          <p:cNvSpPr txBox="1"/>
          <p:nvPr/>
        </p:nvSpPr>
        <p:spPr>
          <a:xfrm>
            <a:off x="5796136" y="3356992"/>
            <a:ext cx="184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sp>
        <p:nvSpPr>
          <p:cNvPr id="23" name="CaixaDeTexto 22"/>
          <p:cNvSpPr txBox="1"/>
          <p:nvPr/>
        </p:nvSpPr>
        <p:spPr>
          <a:xfrm>
            <a:off x="5508104" y="350100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24" name="CaixaDeTexto 23"/>
          <p:cNvSpPr txBox="1"/>
          <p:nvPr/>
        </p:nvSpPr>
        <p:spPr>
          <a:xfrm>
            <a:off x="755576" y="1484784"/>
            <a:ext cx="763284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pt-PT" sz="2000" dirty="0" smtClean="0"/>
              <a:t>Os </a:t>
            </a:r>
            <a:r>
              <a:rPr lang="pt-PT" sz="2000" b="1" dirty="0" smtClean="0">
                <a:solidFill>
                  <a:srgbClr val="00B050"/>
                </a:solidFill>
              </a:rPr>
              <a:t>alcinos</a:t>
            </a:r>
            <a:r>
              <a:rPr lang="pt-PT" sz="2000" dirty="0" smtClean="0"/>
              <a:t> são </a:t>
            </a:r>
            <a:r>
              <a:rPr lang="pt-PT" sz="2000" b="1" dirty="0" smtClean="0">
                <a:solidFill>
                  <a:srgbClr val="00B050"/>
                </a:solidFill>
              </a:rPr>
              <a:t>hidrocarbonetos insaturados </a:t>
            </a:r>
            <a:r>
              <a:rPr lang="pt-PT" sz="2000" dirty="0" smtClean="0"/>
              <a:t>de cadeia aberta, que apresentam </a:t>
            </a:r>
            <a:r>
              <a:rPr lang="pt-PT" sz="2000" b="1" dirty="0" smtClean="0">
                <a:solidFill>
                  <a:srgbClr val="00B050"/>
                </a:solidFill>
              </a:rPr>
              <a:t>uma ligação covalente tripla entre os átomos de carbono</a:t>
            </a:r>
            <a:r>
              <a:rPr lang="pt-PT" sz="2000" dirty="0" smtClean="0"/>
              <a:t>.</a:t>
            </a:r>
          </a:p>
          <a:p>
            <a:pPr>
              <a:lnSpc>
                <a:spcPct val="120000"/>
              </a:lnSpc>
            </a:pPr>
            <a:r>
              <a:rPr lang="pt-PT" sz="2000" dirty="0" smtClean="0"/>
              <a:t> </a:t>
            </a:r>
          </a:p>
          <a:p>
            <a:pPr>
              <a:lnSpc>
                <a:spcPct val="120000"/>
              </a:lnSpc>
            </a:pPr>
            <a:r>
              <a:rPr lang="pt-PT" sz="2000" dirty="0" smtClean="0">
                <a:solidFill>
                  <a:srgbClr val="00B050"/>
                </a:solidFill>
              </a:rPr>
              <a:t>•</a:t>
            </a:r>
            <a:r>
              <a:rPr lang="pt-PT" sz="2000" dirty="0" smtClean="0">
                <a:solidFill>
                  <a:schemeClr val="tx2"/>
                </a:solidFill>
              </a:rPr>
              <a:t> </a:t>
            </a:r>
            <a:r>
              <a:rPr lang="pt-PT" sz="2000" dirty="0" smtClean="0"/>
              <a:t>O </a:t>
            </a:r>
            <a:r>
              <a:rPr lang="pt-PT" sz="2000" b="1" dirty="0" smtClean="0">
                <a:solidFill>
                  <a:srgbClr val="00B050"/>
                </a:solidFill>
              </a:rPr>
              <a:t>nome dos alcinos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termina sempre em </a:t>
            </a:r>
            <a:r>
              <a:rPr lang="pt-PT" sz="2000" b="1" dirty="0" smtClean="0">
                <a:solidFill>
                  <a:srgbClr val="00B050"/>
                </a:solidFill>
              </a:rPr>
              <a:t>-</a:t>
            </a:r>
            <a:r>
              <a:rPr lang="pt-PT" sz="2000" b="1" dirty="0" err="1" smtClean="0">
                <a:solidFill>
                  <a:srgbClr val="00B050"/>
                </a:solidFill>
              </a:rPr>
              <a:t>ino</a:t>
            </a:r>
            <a:r>
              <a:rPr lang="pt-PT" sz="2000" dirty="0" smtClean="0"/>
              <a:t>.</a:t>
            </a:r>
          </a:p>
          <a:p>
            <a:pPr marL="173038" indent="-173038">
              <a:lnSpc>
                <a:spcPct val="120000"/>
              </a:lnSpc>
            </a:pPr>
            <a:r>
              <a:rPr lang="pt-PT" sz="2000" dirty="0" smtClean="0">
                <a:solidFill>
                  <a:srgbClr val="00B050"/>
                </a:solidFill>
              </a:rPr>
              <a:t>•</a:t>
            </a:r>
            <a:r>
              <a:rPr lang="pt-PT" sz="2000" dirty="0" smtClean="0">
                <a:solidFill>
                  <a:schemeClr val="tx2"/>
                </a:solidFill>
              </a:rPr>
              <a:t> </a:t>
            </a:r>
            <a:r>
              <a:rPr lang="pt-PT" sz="2000" dirty="0" smtClean="0"/>
              <a:t>O </a:t>
            </a:r>
            <a:r>
              <a:rPr lang="pt-PT" sz="2000" b="1" dirty="0" smtClean="0">
                <a:solidFill>
                  <a:srgbClr val="00B050"/>
                </a:solidFill>
              </a:rPr>
              <a:t>alcino</a:t>
            </a:r>
            <a:r>
              <a:rPr lang="pt-PT" sz="2000" dirty="0" smtClean="0"/>
              <a:t> mais simples é o </a:t>
            </a:r>
            <a:r>
              <a:rPr lang="pt-PT" sz="2000" b="1" dirty="0" smtClean="0">
                <a:solidFill>
                  <a:srgbClr val="00B050"/>
                </a:solidFill>
              </a:rPr>
              <a:t>etino</a:t>
            </a:r>
            <a:r>
              <a:rPr lang="pt-PT" sz="2000" dirty="0" smtClean="0"/>
              <a:t>, </a:t>
            </a:r>
            <a:r>
              <a:rPr lang="pt-PT" sz="2000" b="1" dirty="0" smtClean="0"/>
              <a:t> </a:t>
            </a:r>
            <a:r>
              <a:rPr lang="pt-PT" sz="2000" b="1" dirty="0" smtClean="0">
                <a:solidFill>
                  <a:srgbClr val="00B050"/>
                </a:solidFill>
              </a:rPr>
              <a:t>C</a:t>
            </a:r>
            <a:r>
              <a:rPr lang="pt-PT" sz="2000" b="1" baseline="-25000" dirty="0" smtClean="0">
                <a:solidFill>
                  <a:srgbClr val="00B050"/>
                </a:solidFill>
              </a:rPr>
              <a:t>2</a:t>
            </a:r>
            <a:r>
              <a:rPr lang="pt-PT" sz="2000" b="1" dirty="0" smtClean="0">
                <a:solidFill>
                  <a:srgbClr val="00B050"/>
                </a:solidFill>
              </a:rPr>
              <a:t>H</a:t>
            </a:r>
            <a:r>
              <a:rPr lang="pt-PT" sz="2000" b="1" baseline="-25000" dirty="0" smtClean="0">
                <a:solidFill>
                  <a:srgbClr val="00B050"/>
                </a:solidFill>
              </a:rPr>
              <a:t>2</a:t>
            </a:r>
            <a:r>
              <a:rPr lang="pt-PT" sz="2000" b="1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,  também conhecido por </a:t>
            </a:r>
            <a:r>
              <a:rPr lang="pt-PT" sz="2000" b="1" dirty="0" smtClean="0">
                <a:solidFill>
                  <a:srgbClr val="00B050"/>
                </a:solidFill>
              </a:rPr>
              <a:t>acetileno</a:t>
            </a:r>
            <a:r>
              <a:rPr lang="pt-PT" sz="2000" dirty="0" smtClean="0"/>
              <a:t>. </a:t>
            </a:r>
          </a:p>
        </p:txBody>
      </p:sp>
      <p:pic>
        <p:nvPicPr>
          <p:cNvPr id="45058" name="Picture 2" descr="F:\DPA9\PowerPoints\PowerPoints_Química\Imagens_PPT_Classificação_materiais\M29\20145768_cont_dd16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19672" y="4365104"/>
            <a:ext cx="2403330" cy="576064"/>
          </a:xfrm>
          <a:prstGeom prst="rect">
            <a:avLst/>
          </a:prstGeom>
          <a:noFill/>
        </p:spPr>
      </p:pic>
      <p:pic>
        <p:nvPicPr>
          <p:cNvPr id="45059" name="Picture 3" descr="F:\DPA9\PowerPoints\PowerPoints_Química\Imagens_PPT_Classificação_materiais\M29\20145768_cont_f106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95366" y="3626066"/>
            <a:ext cx="2040930" cy="232321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Content Placeholder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9" name="CaixaDeTexto 8"/>
          <p:cNvSpPr txBox="1"/>
          <p:nvPr/>
        </p:nvSpPr>
        <p:spPr>
          <a:xfrm>
            <a:off x="1907704" y="836712"/>
            <a:ext cx="56886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b="1" dirty="0" smtClean="0">
                <a:solidFill>
                  <a:srgbClr val="00B050"/>
                </a:solidFill>
              </a:rPr>
              <a:t>Síntese de conteúdos</a:t>
            </a:r>
            <a:endParaRPr lang="pt-PT" sz="2800" b="1" dirty="0">
              <a:solidFill>
                <a:srgbClr val="00B050"/>
              </a:solidFill>
            </a:endParaRPr>
          </a:p>
        </p:txBody>
      </p:sp>
      <p:sp>
        <p:nvSpPr>
          <p:cNvPr id="12" name="Freeform 5"/>
          <p:cNvSpPr/>
          <p:nvPr/>
        </p:nvSpPr>
        <p:spPr>
          <a:xfrm>
            <a:off x="755576" y="1484784"/>
            <a:ext cx="7704856" cy="4464496"/>
          </a:xfrm>
          <a:custGeom>
            <a:avLst/>
            <a:gdLst>
              <a:gd name="connsiteX0" fmla="*/ 0 w 1744972"/>
              <a:gd name="connsiteY0" fmla="*/ 110806 h 1108057"/>
              <a:gd name="connsiteX1" fmla="*/ 110806 w 1744972"/>
              <a:gd name="connsiteY1" fmla="*/ 0 h 1108057"/>
              <a:gd name="connsiteX2" fmla="*/ 1634166 w 1744972"/>
              <a:gd name="connsiteY2" fmla="*/ 0 h 1108057"/>
              <a:gd name="connsiteX3" fmla="*/ 1744972 w 1744972"/>
              <a:gd name="connsiteY3" fmla="*/ 110806 h 1108057"/>
              <a:gd name="connsiteX4" fmla="*/ 1744972 w 1744972"/>
              <a:gd name="connsiteY4" fmla="*/ 997251 h 1108057"/>
              <a:gd name="connsiteX5" fmla="*/ 1634166 w 1744972"/>
              <a:gd name="connsiteY5" fmla="*/ 1108057 h 1108057"/>
              <a:gd name="connsiteX6" fmla="*/ 110806 w 1744972"/>
              <a:gd name="connsiteY6" fmla="*/ 1108057 h 1108057"/>
              <a:gd name="connsiteX7" fmla="*/ 0 w 1744972"/>
              <a:gd name="connsiteY7" fmla="*/ 997251 h 1108057"/>
              <a:gd name="connsiteX8" fmla="*/ 0 w 1744972"/>
              <a:gd name="connsiteY8" fmla="*/ 110806 h 1108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44972" h="1108057">
                <a:moveTo>
                  <a:pt x="0" y="110806"/>
                </a:moveTo>
                <a:cubicBezTo>
                  <a:pt x="0" y="49610"/>
                  <a:pt x="49610" y="0"/>
                  <a:pt x="110806" y="0"/>
                </a:cubicBezTo>
                <a:lnTo>
                  <a:pt x="1634166" y="0"/>
                </a:lnTo>
                <a:cubicBezTo>
                  <a:pt x="1695362" y="0"/>
                  <a:pt x="1744972" y="49610"/>
                  <a:pt x="1744972" y="110806"/>
                </a:cubicBezTo>
                <a:lnTo>
                  <a:pt x="1744972" y="997251"/>
                </a:lnTo>
                <a:cubicBezTo>
                  <a:pt x="1744972" y="1058447"/>
                  <a:pt x="1695362" y="1108057"/>
                  <a:pt x="1634166" y="1108057"/>
                </a:cubicBezTo>
                <a:lnTo>
                  <a:pt x="110806" y="1108057"/>
                </a:lnTo>
                <a:cubicBezTo>
                  <a:pt x="49610" y="1108057"/>
                  <a:pt x="0" y="1058447"/>
                  <a:pt x="0" y="997251"/>
                </a:cubicBezTo>
                <a:lnTo>
                  <a:pt x="0" y="110806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0" vert="horz" wrap="square" lIns="215334" tIns="215334" rIns="215334" bIns="215334" numCol="1" spcCol="1270" anchor="ctr" anchorCtr="0">
            <a:noAutofit/>
          </a:bodyPr>
          <a:lstStyle/>
          <a:p>
            <a:pPr marL="284400"/>
            <a:endParaRPr lang="pt-PT" dirty="0" smtClean="0">
              <a:solidFill>
                <a:schemeClr val="tx2"/>
              </a:solidFill>
            </a:endParaRPr>
          </a:p>
          <a:p>
            <a:pPr marL="284400"/>
            <a:endParaRPr lang="pt-PT" dirty="0" smtClean="0">
              <a:solidFill>
                <a:schemeClr val="tx2"/>
              </a:solidFill>
            </a:endParaRPr>
          </a:p>
          <a:p>
            <a:pPr marL="284400"/>
            <a:endParaRPr lang="pt-PT" dirty="0" smtClean="0">
              <a:solidFill>
                <a:schemeClr val="tx2"/>
              </a:solidFill>
            </a:endParaRPr>
          </a:p>
          <a:p>
            <a:endParaRPr lang="pt-PT" b="1" dirty="0" smtClean="0"/>
          </a:p>
          <a:p>
            <a:endParaRPr lang="pt-PT" dirty="0" smtClean="0">
              <a:solidFill>
                <a:schemeClr val="tx2"/>
              </a:solidFill>
            </a:endParaRPr>
          </a:p>
          <a:p>
            <a:endParaRPr lang="pt-PT" dirty="0" smtClean="0">
              <a:solidFill>
                <a:schemeClr val="tx2"/>
              </a:solidFill>
            </a:endParaRPr>
          </a:p>
          <a:p>
            <a:pPr indent="268288"/>
            <a:endParaRPr lang="pt-PT" dirty="0" smtClean="0">
              <a:solidFill>
                <a:schemeClr val="tx2"/>
              </a:solidFill>
            </a:endParaRPr>
          </a:p>
          <a:p>
            <a:pPr marL="441325" indent="-173038"/>
            <a:r>
              <a:rPr lang="pt-PT" sz="2000" dirty="0" smtClean="0">
                <a:solidFill>
                  <a:srgbClr val="00B050"/>
                </a:solidFill>
              </a:rPr>
              <a:t>•</a:t>
            </a:r>
            <a:r>
              <a:rPr lang="pt-PT" sz="2000" dirty="0" smtClean="0">
                <a:solidFill>
                  <a:schemeClr val="tx2"/>
                </a:solidFill>
              </a:rPr>
              <a:t> </a:t>
            </a:r>
            <a:r>
              <a:rPr lang="pt-PT" sz="2000" dirty="0" smtClean="0"/>
              <a:t>O </a:t>
            </a:r>
            <a:r>
              <a:rPr lang="pt-PT" sz="2000" b="1" dirty="0" smtClean="0">
                <a:solidFill>
                  <a:srgbClr val="00B050"/>
                </a:solidFill>
              </a:rPr>
              <a:t>carbono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é um elemento químico que entra na composição de todos os seres vivos.</a:t>
            </a:r>
          </a:p>
          <a:p>
            <a:pPr indent="268288"/>
            <a:endParaRPr lang="pt-PT" sz="2000" dirty="0" smtClean="0"/>
          </a:p>
          <a:p>
            <a:pPr marL="441325" lvl="0" indent="-173038"/>
            <a:r>
              <a:rPr lang="pt-PT" sz="2000" b="1" dirty="0" smtClean="0">
                <a:solidFill>
                  <a:srgbClr val="00B050"/>
                </a:solidFill>
              </a:rPr>
              <a:t>•</a:t>
            </a:r>
            <a:r>
              <a:rPr lang="pt-PT" sz="2000" b="1" dirty="0" smtClean="0"/>
              <a:t> </a:t>
            </a:r>
            <a:r>
              <a:rPr lang="pt-PT" sz="2000" dirty="0" smtClean="0"/>
              <a:t>Nos </a:t>
            </a:r>
            <a:r>
              <a:rPr lang="pt-PT" sz="2000" b="1" dirty="0" smtClean="0">
                <a:solidFill>
                  <a:srgbClr val="00B050"/>
                </a:solidFill>
              </a:rPr>
              <a:t>seres vivos</a:t>
            </a:r>
            <a:r>
              <a:rPr lang="pt-PT" sz="2000" dirty="0" smtClean="0"/>
              <a:t>, existe uma </a:t>
            </a:r>
            <a:r>
              <a:rPr lang="pt-PT" sz="2000" b="1" dirty="0" smtClean="0">
                <a:solidFill>
                  <a:srgbClr val="00B050"/>
                </a:solidFill>
              </a:rPr>
              <a:t>grande variedade de substâncias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onde o </a:t>
            </a:r>
            <a:r>
              <a:rPr lang="pt-PT" sz="2000" b="1" dirty="0" smtClean="0">
                <a:solidFill>
                  <a:srgbClr val="00B050"/>
                </a:solidFill>
              </a:rPr>
              <a:t>carbono </a:t>
            </a:r>
            <a:r>
              <a:rPr lang="pt-PT" sz="2000" dirty="0" smtClean="0"/>
              <a:t>estabelece </a:t>
            </a:r>
            <a:r>
              <a:rPr lang="pt-PT" sz="2000" b="1" dirty="0" smtClean="0">
                <a:solidFill>
                  <a:srgbClr val="00B050"/>
                </a:solidFill>
              </a:rPr>
              <a:t>ligações covalentes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com átomos de elementos como o 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b="1" dirty="0" smtClean="0">
                <a:solidFill>
                  <a:srgbClr val="00B050"/>
                </a:solidFill>
              </a:rPr>
              <a:t>hidrogénio</a:t>
            </a:r>
            <a:r>
              <a:rPr lang="pt-PT" sz="2000" dirty="0" smtClean="0"/>
              <a:t>, o </a:t>
            </a:r>
            <a:r>
              <a:rPr lang="pt-PT" sz="2000" b="1" dirty="0" smtClean="0">
                <a:solidFill>
                  <a:srgbClr val="00B050"/>
                </a:solidFill>
              </a:rPr>
              <a:t>oxigénio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e o </a:t>
            </a:r>
            <a:r>
              <a:rPr lang="pt-PT" sz="2000" b="1" dirty="0" smtClean="0">
                <a:solidFill>
                  <a:srgbClr val="00B050"/>
                </a:solidFill>
              </a:rPr>
              <a:t>nitrogénio</a:t>
            </a:r>
            <a:r>
              <a:rPr lang="pt-PT" sz="2000" dirty="0" smtClean="0">
                <a:solidFill>
                  <a:schemeClr val="tx1"/>
                </a:solidFill>
              </a:rPr>
              <a:t>.</a:t>
            </a:r>
          </a:p>
          <a:p>
            <a:pPr lvl="0" indent="268288"/>
            <a:endParaRPr lang="pt-PT" sz="2000" dirty="0" smtClean="0">
              <a:solidFill>
                <a:srgbClr val="00B050"/>
              </a:solidFill>
            </a:endParaRPr>
          </a:p>
          <a:p>
            <a:pPr marL="441325" lvl="0" indent="-173038"/>
            <a:r>
              <a:rPr lang="pt-PT" sz="2000" b="1" dirty="0" smtClean="0">
                <a:solidFill>
                  <a:srgbClr val="00B050"/>
                </a:solidFill>
              </a:rPr>
              <a:t>• </a:t>
            </a:r>
            <a:r>
              <a:rPr lang="pt-PT" sz="2000" dirty="0" smtClean="0"/>
              <a:t>A </a:t>
            </a:r>
            <a:r>
              <a:rPr lang="pt-PT" sz="2000" b="1" dirty="0" smtClean="0">
                <a:solidFill>
                  <a:srgbClr val="00B050"/>
                </a:solidFill>
              </a:rPr>
              <a:t>existência de um número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tão </a:t>
            </a:r>
            <a:r>
              <a:rPr lang="pt-PT" sz="2000" b="1" dirty="0" smtClean="0">
                <a:solidFill>
                  <a:srgbClr val="00B050"/>
                </a:solidFill>
              </a:rPr>
              <a:t>elevado de compostos de carbono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tem a ver com o facto de os</a:t>
            </a:r>
            <a:r>
              <a:rPr lang="pt-PT" sz="2000" dirty="0" smtClean="0">
                <a:solidFill>
                  <a:schemeClr val="tx2"/>
                </a:solidFill>
              </a:rPr>
              <a:t> </a:t>
            </a:r>
            <a:r>
              <a:rPr lang="pt-PT" sz="2000" b="1" dirty="0" smtClean="0">
                <a:solidFill>
                  <a:srgbClr val="00B050"/>
                </a:solidFill>
              </a:rPr>
              <a:t>átomos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deste elemento </a:t>
            </a:r>
            <a:r>
              <a:rPr lang="pt-PT" sz="2000" b="1" dirty="0" smtClean="0">
                <a:solidFill>
                  <a:srgbClr val="00B050"/>
                </a:solidFill>
              </a:rPr>
              <a:t>partilharem quatro pares  de</a:t>
            </a:r>
            <a:r>
              <a:rPr lang="pt-PT" sz="2000" dirty="0" smtClean="0">
                <a:solidFill>
                  <a:srgbClr val="00B050"/>
                </a:solidFill>
              </a:rPr>
              <a:t>  </a:t>
            </a:r>
            <a:r>
              <a:rPr lang="pt-PT" sz="2000" b="1" dirty="0" smtClean="0">
                <a:solidFill>
                  <a:srgbClr val="00B050"/>
                </a:solidFill>
              </a:rPr>
              <a:t>eletrões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com outros átomos, estando </a:t>
            </a:r>
            <a:r>
              <a:rPr lang="pt-PT" sz="2000" b="1" dirty="0" smtClean="0">
                <a:solidFill>
                  <a:srgbClr val="00B050"/>
                </a:solidFill>
              </a:rPr>
              <a:t>todos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estes</a:t>
            </a:r>
            <a:r>
              <a:rPr lang="pt-PT" sz="2000" dirty="0" smtClean="0">
                <a:solidFill>
                  <a:schemeClr val="tx2"/>
                </a:solidFill>
              </a:rPr>
              <a:t> </a:t>
            </a:r>
            <a:r>
              <a:rPr lang="pt-PT" sz="2000" b="1" dirty="0" smtClean="0">
                <a:solidFill>
                  <a:srgbClr val="00B050"/>
                </a:solidFill>
              </a:rPr>
              <a:t>pares </a:t>
            </a:r>
            <a:r>
              <a:rPr lang="pt-PT" sz="2000" dirty="0" smtClean="0"/>
              <a:t>de eletrões </a:t>
            </a:r>
            <a:r>
              <a:rPr lang="pt-PT" sz="2000" b="1" dirty="0" smtClean="0">
                <a:solidFill>
                  <a:srgbClr val="00B050"/>
                </a:solidFill>
              </a:rPr>
              <a:t>envolvidos nas ligações</a:t>
            </a:r>
            <a:r>
              <a:rPr lang="pt-PT" sz="2000" dirty="0" smtClean="0">
                <a:solidFill>
                  <a:schemeClr val="tx1"/>
                </a:solidFill>
              </a:rPr>
              <a:t>.</a:t>
            </a:r>
          </a:p>
          <a:p>
            <a:pPr lvl="0" indent="268288"/>
            <a:endParaRPr lang="pt-PT" dirty="0" smtClean="0">
              <a:solidFill>
                <a:schemeClr val="tx2"/>
              </a:solidFill>
            </a:endParaRPr>
          </a:p>
          <a:p>
            <a:endParaRPr lang="pt-PT" dirty="0" smtClean="0"/>
          </a:p>
          <a:p>
            <a:endParaRPr lang="pt-PT" dirty="0" smtClean="0"/>
          </a:p>
          <a:p>
            <a:endParaRPr lang="pt-PT" dirty="0" smtClean="0"/>
          </a:p>
          <a:p>
            <a:endParaRPr lang="pt-PT" dirty="0" smtClean="0"/>
          </a:p>
          <a:p>
            <a:pPr marL="284400"/>
            <a:endParaRPr lang="pt-PT" dirty="0" smtClean="0">
              <a:solidFill>
                <a:schemeClr val="tx2"/>
              </a:solidFill>
            </a:endParaRPr>
          </a:p>
          <a:p>
            <a:pPr marL="284400"/>
            <a:r>
              <a:rPr lang="pt-PT" dirty="0" smtClean="0"/>
              <a:t> </a:t>
            </a:r>
          </a:p>
          <a:p>
            <a:pPr marL="284400"/>
            <a:endParaRPr lang="pt-PT" b="1" dirty="0" smtClean="0">
              <a:solidFill>
                <a:schemeClr val="tx2"/>
              </a:solidFill>
            </a:endParaRPr>
          </a:p>
          <a:p>
            <a:pPr marL="284400"/>
            <a:endParaRPr lang="pt-BR" b="1" dirty="0">
              <a:solidFill>
                <a:srgbClr val="1F497D">
                  <a:lumMod val="20000"/>
                  <a:lumOff val="80000"/>
                </a:srgbClr>
              </a:solidFill>
            </a:endParaRPr>
          </a:p>
        </p:txBody>
      </p:sp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M29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Content Placeholder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9" name="CaixaDeTexto 8"/>
          <p:cNvSpPr txBox="1"/>
          <p:nvPr/>
        </p:nvSpPr>
        <p:spPr>
          <a:xfrm>
            <a:off x="1907704" y="836712"/>
            <a:ext cx="56886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b="1" dirty="0" smtClean="0">
                <a:solidFill>
                  <a:srgbClr val="00B050"/>
                </a:solidFill>
              </a:rPr>
              <a:t>Síntese de conteúdos</a:t>
            </a:r>
            <a:endParaRPr lang="pt-PT" sz="2800" b="1" dirty="0">
              <a:solidFill>
                <a:srgbClr val="00B050"/>
              </a:solidFill>
            </a:endParaRPr>
          </a:p>
        </p:txBody>
      </p:sp>
      <p:sp>
        <p:nvSpPr>
          <p:cNvPr id="12" name="Freeform 5"/>
          <p:cNvSpPr/>
          <p:nvPr/>
        </p:nvSpPr>
        <p:spPr>
          <a:xfrm>
            <a:off x="755576" y="1484784"/>
            <a:ext cx="7704856" cy="4464496"/>
          </a:xfrm>
          <a:custGeom>
            <a:avLst/>
            <a:gdLst>
              <a:gd name="connsiteX0" fmla="*/ 0 w 1744972"/>
              <a:gd name="connsiteY0" fmla="*/ 110806 h 1108057"/>
              <a:gd name="connsiteX1" fmla="*/ 110806 w 1744972"/>
              <a:gd name="connsiteY1" fmla="*/ 0 h 1108057"/>
              <a:gd name="connsiteX2" fmla="*/ 1634166 w 1744972"/>
              <a:gd name="connsiteY2" fmla="*/ 0 h 1108057"/>
              <a:gd name="connsiteX3" fmla="*/ 1744972 w 1744972"/>
              <a:gd name="connsiteY3" fmla="*/ 110806 h 1108057"/>
              <a:gd name="connsiteX4" fmla="*/ 1744972 w 1744972"/>
              <a:gd name="connsiteY4" fmla="*/ 997251 h 1108057"/>
              <a:gd name="connsiteX5" fmla="*/ 1634166 w 1744972"/>
              <a:gd name="connsiteY5" fmla="*/ 1108057 h 1108057"/>
              <a:gd name="connsiteX6" fmla="*/ 110806 w 1744972"/>
              <a:gd name="connsiteY6" fmla="*/ 1108057 h 1108057"/>
              <a:gd name="connsiteX7" fmla="*/ 0 w 1744972"/>
              <a:gd name="connsiteY7" fmla="*/ 997251 h 1108057"/>
              <a:gd name="connsiteX8" fmla="*/ 0 w 1744972"/>
              <a:gd name="connsiteY8" fmla="*/ 110806 h 1108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44972" h="1108057">
                <a:moveTo>
                  <a:pt x="0" y="110806"/>
                </a:moveTo>
                <a:cubicBezTo>
                  <a:pt x="0" y="49610"/>
                  <a:pt x="49610" y="0"/>
                  <a:pt x="110806" y="0"/>
                </a:cubicBezTo>
                <a:lnTo>
                  <a:pt x="1634166" y="0"/>
                </a:lnTo>
                <a:cubicBezTo>
                  <a:pt x="1695362" y="0"/>
                  <a:pt x="1744972" y="49610"/>
                  <a:pt x="1744972" y="110806"/>
                </a:cubicBezTo>
                <a:lnTo>
                  <a:pt x="1744972" y="997251"/>
                </a:lnTo>
                <a:cubicBezTo>
                  <a:pt x="1744972" y="1058447"/>
                  <a:pt x="1695362" y="1108057"/>
                  <a:pt x="1634166" y="1108057"/>
                </a:cubicBezTo>
                <a:lnTo>
                  <a:pt x="110806" y="1108057"/>
                </a:lnTo>
                <a:cubicBezTo>
                  <a:pt x="49610" y="1108057"/>
                  <a:pt x="0" y="1058447"/>
                  <a:pt x="0" y="997251"/>
                </a:cubicBezTo>
                <a:lnTo>
                  <a:pt x="0" y="110806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0" vert="horz" wrap="square" lIns="215334" tIns="215334" rIns="215334" bIns="215334" numCol="1" spcCol="1270" anchor="ctr" anchorCtr="0">
            <a:noAutofit/>
          </a:bodyPr>
          <a:lstStyle/>
          <a:p>
            <a:pPr marL="284400"/>
            <a:endParaRPr lang="pt-PT" dirty="0" smtClean="0">
              <a:solidFill>
                <a:schemeClr val="tx2"/>
              </a:solidFill>
            </a:endParaRPr>
          </a:p>
          <a:p>
            <a:pPr marL="284400"/>
            <a:endParaRPr lang="pt-PT" dirty="0" smtClean="0">
              <a:solidFill>
                <a:schemeClr val="tx2"/>
              </a:solidFill>
            </a:endParaRPr>
          </a:p>
          <a:p>
            <a:pPr marL="284400"/>
            <a:endParaRPr lang="pt-PT" dirty="0" smtClean="0">
              <a:solidFill>
                <a:schemeClr val="tx2"/>
              </a:solidFill>
            </a:endParaRPr>
          </a:p>
          <a:p>
            <a:endParaRPr lang="pt-PT" b="1" dirty="0" smtClean="0"/>
          </a:p>
          <a:p>
            <a:endParaRPr lang="pt-PT" dirty="0" smtClean="0">
              <a:solidFill>
                <a:schemeClr val="tx2"/>
              </a:solidFill>
            </a:endParaRPr>
          </a:p>
          <a:p>
            <a:endParaRPr lang="pt-PT" dirty="0" smtClean="0">
              <a:solidFill>
                <a:schemeClr val="tx2"/>
              </a:solidFill>
            </a:endParaRPr>
          </a:p>
          <a:p>
            <a:pPr lvl="0"/>
            <a:endParaRPr lang="pt-PT" b="1" dirty="0" smtClean="0"/>
          </a:p>
          <a:p>
            <a:pPr lvl="0"/>
            <a:endParaRPr lang="pt-PT" b="1" dirty="0" smtClean="0"/>
          </a:p>
          <a:p>
            <a:pPr lvl="0"/>
            <a:endParaRPr lang="pt-PT" b="1" dirty="0" smtClean="0"/>
          </a:p>
          <a:p>
            <a:pPr lvl="0"/>
            <a:endParaRPr lang="pt-PT" b="1" dirty="0" smtClean="0"/>
          </a:p>
          <a:p>
            <a:pPr marL="173038" lvl="0" indent="-173038"/>
            <a:r>
              <a:rPr lang="pt-PT" sz="2000" b="1" dirty="0" smtClean="0">
                <a:solidFill>
                  <a:srgbClr val="00B050"/>
                </a:solidFill>
              </a:rPr>
              <a:t>•</a:t>
            </a:r>
            <a:r>
              <a:rPr lang="pt-PT" sz="2000" b="1" dirty="0" smtClean="0">
                <a:solidFill>
                  <a:schemeClr val="tx2"/>
                </a:solidFill>
              </a:rPr>
              <a:t> </a:t>
            </a:r>
            <a:r>
              <a:rPr lang="pt-PT" sz="2000" dirty="0" smtClean="0"/>
              <a:t>Os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b="1" dirty="0" smtClean="0">
                <a:solidFill>
                  <a:srgbClr val="00B050"/>
                </a:solidFill>
              </a:rPr>
              <a:t>hidrocarbonetos </a:t>
            </a:r>
            <a:r>
              <a:rPr lang="pt-PT" sz="2000" dirty="0" smtClean="0"/>
              <a:t>são compostos de carbono constituídos </a:t>
            </a:r>
            <a:r>
              <a:rPr lang="pt-PT" sz="2000" b="1" dirty="0" smtClean="0">
                <a:solidFill>
                  <a:srgbClr val="00B050"/>
                </a:solidFill>
              </a:rPr>
              <a:t>unicamente </a:t>
            </a:r>
            <a:r>
              <a:rPr lang="pt-PT" sz="2000" dirty="0" smtClean="0"/>
              <a:t>pelos elementos </a:t>
            </a:r>
            <a:r>
              <a:rPr lang="pt-PT" sz="2000" b="1" dirty="0" smtClean="0">
                <a:solidFill>
                  <a:srgbClr val="00B050"/>
                </a:solidFill>
              </a:rPr>
              <a:t>carbono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e </a:t>
            </a:r>
            <a:r>
              <a:rPr lang="pt-PT" sz="2000" b="1" dirty="0" smtClean="0">
                <a:solidFill>
                  <a:srgbClr val="00B050"/>
                </a:solidFill>
              </a:rPr>
              <a:t>hidrogénio</a:t>
            </a:r>
            <a:r>
              <a:rPr lang="pt-PT" sz="2000" dirty="0" smtClean="0">
                <a:solidFill>
                  <a:schemeClr val="tx1"/>
                </a:solidFill>
              </a:rPr>
              <a:t>. </a:t>
            </a:r>
          </a:p>
          <a:p>
            <a:pPr lvl="0"/>
            <a:endParaRPr lang="pt-PT" sz="2000" dirty="0" smtClean="0"/>
          </a:p>
          <a:p>
            <a:pPr marL="173038" indent="-173038"/>
            <a:r>
              <a:rPr lang="pt-PT" sz="2000" b="1" dirty="0" smtClean="0">
                <a:solidFill>
                  <a:srgbClr val="00B050"/>
                </a:solidFill>
              </a:rPr>
              <a:t>• </a:t>
            </a:r>
            <a:r>
              <a:rPr lang="pt-PT" sz="2000" dirty="0" smtClean="0"/>
              <a:t>Os </a:t>
            </a:r>
            <a:r>
              <a:rPr lang="pt-PT" sz="2000" b="1" dirty="0" smtClean="0">
                <a:solidFill>
                  <a:srgbClr val="00B050"/>
                </a:solidFill>
              </a:rPr>
              <a:t>hidrocarbonetos saturados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são aqueles em que as ligações entre os átomos de carbono são todas </a:t>
            </a:r>
            <a:r>
              <a:rPr lang="pt-PT" sz="2000" b="1" dirty="0" smtClean="0">
                <a:solidFill>
                  <a:srgbClr val="00B050"/>
                </a:solidFill>
              </a:rPr>
              <a:t>ligações covalentes simples</a:t>
            </a:r>
            <a:r>
              <a:rPr lang="pt-PT" sz="2000" dirty="0" smtClean="0">
                <a:solidFill>
                  <a:schemeClr val="tx1"/>
                </a:solidFill>
              </a:rPr>
              <a:t>. </a:t>
            </a:r>
          </a:p>
          <a:p>
            <a:endParaRPr lang="pt-PT" sz="2000" dirty="0" smtClean="0"/>
          </a:p>
          <a:p>
            <a:pPr marL="173038" indent="-173038"/>
            <a:r>
              <a:rPr lang="pt-PT" sz="2000" b="1" dirty="0" smtClean="0">
                <a:solidFill>
                  <a:srgbClr val="00B050"/>
                </a:solidFill>
              </a:rPr>
              <a:t>•</a:t>
            </a:r>
            <a:r>
              <a:rPr lang="pt-PT" sz="2000" b="1" dirty="0" smtClean="0">
                <a:solidFill>
                  <a:schemeClr val="tx2"/>
                </a:solidFill>
              </a:rPr>
              <a:t> </a:t>
            </a:r>
            <a:r>
              <a:rPr lang="pt-PT" sz="2000" dirty="0" smtClean="0"/>
              <a:t>Os </a:t>
            </a:r>
            <a:r>
              <a:rPr lang="pt-PT" sz="2000" b="1" dirty="0" smtClean="0">
                <a:solidFill>
                  <a:srgbClr val="00B050"/>
                </a:solidFill>
              </a:rPr>
              <a:t>hidrocarbonetos insaturados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são hidrocarbonetos em que há </a:t>
            </a:r>
            <a:r>
              <a:rPr lang="pt-PT" sz="2000" b="1" dirty="0" smtClean="0">
                <a:solidFill>
                  <a:srgbClr val="00B050"/>
                </a:solidFill>
              </a:rPr>
              <a:t>ligações</a:t>
            </a:r>
            <a:r>
              <a:rPr lang="pt-PT" sz="2000" b="1" dirty="0" smtClean="0">
                <a:solidFill>
                  <a:schemeClr val="tx2"/>
                </a:solidFill>
              </a:rPr>
              <a:t> </a:t>
            </a:r>
            <a:r>
              <a:rPr lang="pt-PT" sz="2000" b="1" dirty="0" smtClean="0">
                <a:solidFill>
                  <a:srgbClr val="00B050"/>
                </a:solidFill>
              </a:rPr>
              <a:t>covalentes duplas e/ou triplas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entre os átomos de carbono. </a:t>
            </a:r>
          </a:p>
          <a:p>
            <a:endParaRPr lang="pt-PT" sz="2000" dirty="0" smtClean="0"/>
          </a:p>
          <a:p>
            <a:r>
              <a:rPr lang="pt-PT" sz="2000" b="1" dirty="0" smtClean="0">
                <a:solidFill>
                  <a:srgbClr val="00B050"/>
                </a:solidFill>
              </a:rPr>
              <a:t>•</a:t>
            </a:r>
            <a:r>
              <a:rPr lang="pt-PT" sz="2000" b="1" dirty="0" smtClean="0"/>
              <a:t> </a:t>
            </a:r>
            <a:r>
              <a:rPr lang="pt-PT" sz="2000" dirty="0" smtClean="0"/>
              <a:t>Os </a:t>
            </a:r>
            <a:r>
              <a:rPr lang="pt-PT" sz="2000" b="1" dirty="0" smtClean="0">
                <a:solidFill>
                  <a:srgbClr val="00B050"/>
                </a:solidFill>
              </a:rPr>
              <a:t>alcenos</a:t>
            </a:r>
            <a:r>
              <a:rPr lang="pt-PT" sz="2000" b="1" dirty="0" smtClean="0">
                <a:solidFill>
                  <a:schemeClr val="tx2"/>
                </a:solidFill>
              </a:rPr>
              <a:t> </a:t>
            </a:r>
            <a:r>
              <a:rPr lang="pt-PT" sz="2000" dirty="0" smtClean="0"/>
              <a:t>são hidrocarbonetos insaturados de cadeia aberta que </a:t>
            </a:r>
          </a:p>
          <a:p>
            <a:r>
              <a:rPr lang="pt-PT" sz="2000" dirty="0" smtClean="0"/>
              <a:t>   apresentam uma </a:t>
            </a:r>
            <a:r>
              <a:rPr lang="pt-PT" sz="2000" b="1" dirty="0" smtClean="0">
                <a:solidFill>
                  <a:srgbClr val="00B050"/>
                </a:solidFill>
              </a:rPr>
              <a:t>ligação  covalente dupla entre carbonos</a:t>
            </a:r>
            <a:r>
              <a:rPr lang="pt-PT" sz="2000" dirty="0" smtClean="0">
                <a:solidFill>
                  <a:schemeClr val="tx1"/>
                </a:solidFill>
              </a:rPr>
              <a:t>.</a:t>
            </a:r>
          </a:p>
          <a:p>
            <a:endParaRPr lang="pt-PT" sz="2000" dirty="0" smtClean="0"/>
          </a:p>
          <a:p>
            <a:pPr lvl="0"/>
            <a:r>
              <a:rPr lang="pt-PT" sz="2000" b="1" dirty="0" smtClean="0">
                <a:solidFill>
                  <a:srgbClr val="00B050"/>
                </a:solidFill>
              </a:rPr>
              <a:t>• </a:t>
            </a:r>
            <a:r>
              <a:rPr lang="pt-PT" sz="2000" dirty="0" smtClean="0"/>
              <a:t>Os </a:t>
            </a:r>
            <a:r>
              <a:rPr lang="pt-PT" sz="2000" b="1" dirty="0" smtClean="0">
                <a:solidFill>
                  <a:srgbClr val="00B050"/>
                </a:solidFill>
              </a:rPr>
              <a:t>alcinos </a:t>
            </a:r>
            <a:r>
              <a:rPr lang="pt-PT" sz="2000" dirty="0" smtClean="0"/>
              <a:t>são hidrocarbonetos insaturados de cadeia aberta que </a:t>
            </a:r>
          </a:p>
          <a:p>
            <a:pPr lvl="0"/>
            <a:r>
              <a:rPr lang="pt-PT" sz="2000" dirty="0" smtClean="0"/>
              <a:t>   apresentam uma </a:t>
            </a:r>
            <a:r>
              <a:rPr lang="pt-PT" sz="2000" b="1" dirty="0" smtClean="0">
                <a:solidFill>
                  <a:srgbClr val="00B050"/>
                </a:solidFill>
              </a:rPr>
              <a:t>ligação covalente tripla entre carbonos</a:t>
            </a:r>
            <a:r>
              <a:rPr lang="pt-PT" sz="2000" dirty="0" smtClean="0">
                <a:solidFill>
                  <a:schemeClr val="tx1"/>
                </a:solidFill>
              </a:rPr>
              <a:t>.</a:t>
            </a:r>
          </a:p>
          <a:p>
            <a:pPr lvl="0"/>
            <a:r>
              <a:rPr lang="pt-PT" sz="2000" dirty="0" smtClean="0"/>
              <a:t> </a:t>
            </a:r>
          </a:p>
          <a:p>
            <a:endParaRPr lang="pt-PT" dirty="0" smtClean="0"/>
          </a:p>
          <a:p>
            <a:endParaRPr lang="pt-PT" dirty="0" smtClean="0"/>
          </a:p>
          <a:p>
            <a:endParaRPr lang="pt-PT" dirty="0" smtClean="0"/>
          </a:p>
          <a:p>
            <a:endParaRPr lang="pt-PT" dirty="0" smtClean="0"/>
          </a:p>
          <a:p>
            <a:endParaRPr lang="pt-PT" dirty="0" smtClean="0"/>
          </a:p>
          <a:p>
            <a:pPr marL="284400"/>
            <a:endParaRPr lang="pt-PT" dirty="0" smtClean="0">
              <a:solidFill>
                <a:schemeClr val="tx2"/>
              </a:solidFill>
            </a:endParaRPr>
          </a:p>
          <a:p>
            <a:pPr marL="284400"/>
            <a:r>
              <a:rPr lang="pt-PT" dirty="0" smtClean="0"/>
              <a:t> </a:t>
            </a:r>
          </a:p>
          <a:p>
            <a:pPr marL="284400"/>
            <a:endParaRPr lang="pt-PT" b="1" dirty="0" smtClean="0">
              <a:solidFill>
                <a:schemeClr val="tx2"/>
              </a:solidFill>
            </a:endParaRPr>
          </a:p>
          <a:p>
            <a:pPr marL="284400"/>
            <a:endParaRPr lang="pt-BR" b="1" dirty="0">
              <a:solidFill>
                <a:srgbClr val="1F497D">
                  <a:lumMod val="20000"/>
                  <a:lumOff val="80000"/>
                </a:srgbClr>
              </a:solidFill>
            </a:endParaRPr>
          </a:p>
        </p:txBody>
      </p:sp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M29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808</TotalTime>
  <Words>646</Words>
  <Application>Microsoft Office PowerPoint</Application>
  <PresentationFormat>On-screen Show (4:3)</PresentationFormat>
  <Paragraphs>154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Tema do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Utilizador</dc:creator>
  <cp:lastModifiedBy>Rui Filipe Ferreira</cp:lastModifiedBy>
  <cp:revision>110</cp:revision>
  <dcterms:created xsi:type="dcterms:W3CDTF">2012-02-14T20:37:36Z</dcterms:created>
  <dcterms:modified xsi:type="dcterms:W3CDTF">2015-08-14T16:20:20Z</dcterms:modified>
</cp:coreProperties>
</file>