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68" r:id="rId2"/>
    <p:sldId id="267" r:id="rId3"/>
    <p:sldId id="281" r:id="rId4"/>
    <p:sldId id="294" r:id="rId5"/>
    <p:sldId id="282" r:id="rId6"/>
    <p:sldId id="283" r:id="rId7"/>
    <p:sldId id="284" r:id="rId8"/>
    <p:sldId id="295" r:id="rId9"/>
    <p:sldId id="285" r:id="rId10"/>
    <p:sldId id="286" r:id="rId11"/>
    <p:sldId id="287" r:id="rId12"/>
    <p:sldId id="289" r:id="rId13"/>
    <p:sldId id="292" r:id="rId14"/>
    <p:sldId id="293" r:id="rId15"/>
    <p:sldId id="280" r:id="rId16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8F7B"/>
    <a:srgbClr val="FF9933"/>
    <a:srgbClr val="FFA43F"/>
    <a:srgbClr val="FFA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1170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7CF2AD-FE40-5640-A648-08C0E2FBD4AA}" type="datetimeFigureOut">
              <a:rPr lang="en-US" smtClean="0"/>
              <a:pPr/>
              <a:t>8/14/2015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A46470-41D6-7544-B4DE-BBCCB69D7A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952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4976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6925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9725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4524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5041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7062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1985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1833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1950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3645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3358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9941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6760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7654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650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20606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05756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80978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14781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26146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14246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15935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90488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42325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537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11037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4675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arte2_SLIDE_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6069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1115616" y="3429000"/>
            <a:ext cx="6933456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4800"/>
              </a:lnSpc>
            </a:pPr>
            <a:r>
              <a:rPr lang="pt-PT" sz="4800" b="1" dirty="0" smtClean="0">
                <a:solidFill>
                  <a:srgbClr val="000000"/>
                </a:solidFill>
              </a:rPr>
              <a:t>1.3.</a:t>
            </a:r>
            <a:r>
              <a:rPr lang="pt-PT" sz="4800" b="1" dirty="0" smtClean="0">
                <a:solidFill>
                  <a:srgbClr val="008F7B"/>
                </a:solidFill>
              </a:rPr>
              <a:t> </a:t>
            </a:r>
            <a:r>
              <a:rPr lang="pt-PT" sz="4800" b="1" dirty="0" smtClean="0">
                <a:solidFill>
                  <a:srgbClr val="3366FF"/>
                </a:solidFill>
              </a:rPr>
              <a:t>Rapidez e velocidade</a:t>
            </a:r>
            <a:endParaRPr lang="pt-PT" sz="4800" b="1" dirty="0">
              <a:solidFill>
                <a:srgbClr val="3366FF"/>
              </a:solidFill>
            </a:endParaRPr>
          </a:p>
        </p:txBody>
      </p:sp>
      <p:sp>
        <p:nvSpPr>
          <p:cNvPr id="4" name="TextBox 4"/>
          <p:cNvSpPr>
            <a:spLocks noChangeArrowheads="1"/>
          </p:cNvSpPr>
          <p:nvPr/>
        </p:nvSpPr>
        <p:spPr bwMode="auto">
          <a:xfrm>
            <a:off x="11542713" y="8909050"/>
            <a:ext cx="936625" cy="511175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 algn="ctr" eaLnBrk="1"/>
            <a:r>
              <a:rPr lang="pt-PT" alt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M18</a:t>
            </a:r>
            <a:endParaRPr lang="pt-PT" alt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M3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9708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1052736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Rapidez média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30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M3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331640" y="2276872"/>
            <a:ext cx="65527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dirty="0"/>
              <a:t>A </a:t>
            </a:r>
            <a:r>
              <a:rPr lang="pt-PT" b="1" dirty="0">
                <a:solidFill>
                  <a:srgbClr val="3366FF"/>
                </a:solidFill>
              </a:rPr>
              <a:t>rapidez média</a:t>
            </a:r>
            <a:r>
              <a:rPr lang="pt-PT" dirty="0"/>
              <a:t>, </a:t>
            </a:r>
            <a:r>
              <a:rPr lang="pt-PT" b="1" i="1" dirty="0" err="1">
                <a:solidFill>
                  <a:srgbClr val="3366FF"/>
                </a:solidFill>
              </a:rPr>
              <a:t>r</a:t>
            </a:r>
            <a:r>
              <a:rPr lang="pt-PT" b="1" baseline="-25000" dirty="0" err="1">
                <a:solidFill>
                  <a:srgbClr val="3366FF"/>
                </a:solidFill>
              </a:rPr>
              <a:t>m</a:t>
            </a:r>
            <a:r>
              <a:rPr lang="pt-PT" dirty="0"/>
              <a:t>, é uma grandeza escalar que se calcula dividindo a </a:t>
            </a:r>
            <a:r>
              <a:rPr lang="pt-PT" b="1" dirty="0">
                <a:solidFill>
                  <a:srgbClr val="3366FF"/>
                </a:solidFill>
              </a:rPr>
              <a:t>distância percorrida</a:t>
            </a:r>
            <a:r>
              <a:rPr lang="pt-PT" dirty="0"/>
              <a:t> ou </a:t>
            </a:r>
            <a:r>
              <a:rPr lang="pt-PT" b="1" dirty="0">
                <a:solidFill>
                  <a:srgbClr val="3366FF"/>
                </a:solidFill>
              </a:rPr>
              <a:t>espaço percorrido</a:t>
            </a:r>
            <a:r>
              <a:rPr lang="pt-PT" dirty="0"/>
              <a:t>, </a:t>
            </a:r>
            <a:r>
              <a:rPr lang="pt-PT" b="1" i="1" dirty="0">
                <a:solidFill>
                  <a:srgbClr val="3366FF"/>
                </a:solidFill>
              </a:rPr>
              <a:t>s</a:t>
            </a:r>
            <a:r>
              <a:rPr lang="pt-PT" dirty="0"/>
              <a:t>, pelo corpo no </a:t>
            </a:r>
            <a:r>
              <a:rPr lang="pt-PT" b="1" dirty="0">
                <a:solidFill>
                  <a:srgbClr val="3366FF"/>
                </a:solidFill>
              </a:rPr>
              <a:t>intervalo de tempo</a:t>
            </a:r>
            <a:r>
              <a:rPr lang="pt-PT" dirty="0"/>
              <a:t>, </a:t>
            </a:r>
            <a:r>
              <a:rPr lang="pt-PT" b="1" dirty="0">
                <a:solidFill>
                  <a:srgbClr val="3366FF"/>
                </a:solidFill>
              </a:rPr>
              <a:t>∆</a:t>
            </a:r>
            <a:r>
              <a:rPr lang="pt-PT" b="1" i="1" dirty="0">
                <a:solidFill>
                  <a:srgbClr val="3366FF"/>
                </a:solidFill>
              </a:rPr>
              <a:t>t</a:t>
            </a:r>
            <a:r>
              <a:rPr lang="pt-PT" dirty="0"/>
              <a:t>, que demora a percorrer essa distância.</a:t>
            </a:r>
            <a:endParaRPr lang="en-US" dirty="0"/>
          </a:p>
        </p:txBody>
      </p:sp>
      <p:sp>
        <p:nvSpPr>
          <p:cNvPr id="16" name="Rounded Rectangle 15"/>
          <p:cNvSpPr/>
          <p:nvPr/>
        </p:nvSpPr>
        <p:spPr>
          <a:xfrm>
            <a:off x="3635896" y="3645024"/>
            <a:ext cx="1728192" cy="144016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 cmpd="sng">
            <a:solidFill>
              <a:srgbClr val="0365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3366FF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3887924" y="4005064"/>
                <a:ext cx="1368152" cy="6323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pt-PT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pt-PT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pt-PT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7924" y="4005064"/>
                <a:ext cx="1368152" cy="632353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6100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1052736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Rapidez média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30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M3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27584" y="1916832"/>
            <a:ext cx="74888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dirty="0" smtClean="0"/>
              <a:t>Qual é o significado físico de se dizer, por exemplo, que um comboio andou num determinado percurso com uma </a:t>
            </a:r>
            <a:r>
              <a:rPr lang="pt-PT" dirty="0"/>
              <a:t>rapidez </a:t>
            </a:r>
            <a:r>
              <a:rPr lang="pt-PT" dirty="0" smtClean="0"/>
              <a:t>média de </a:t>
            </a:r>
            <a:r>
              <a:rPr lang="pt-PT" b="1" i="1" dirty="0" err="1" smtClean="0">
                <a:solidFill>
                  <a:srgbClr val="3366FF"/>
                </a:solidFill>
              </a:rPr>
              <a:t>r</a:t>
            </a:r>
            <a:r>
              <a:rPr lang="pt-PT" b="1" baseline="-25000" dirty="0" err="1" smtClean="0">
                <a:solidFill>
                  <a:srgbClr val="3366FF"/>
                </a:solidFill>
              </a:rPr>
              <a:t>m</a:t>
            </a:r>
            <a:r>
              <a:rPr lang="pt-PT" b="1" dirty="0" smtClean="0">
                <a:solidFill>
                  <a:srgbClr val="3366FF"/>
                </a:solidFill>
              </a:rPr>
              <a:t> = 150 km/h</a:t>
            </a:r>
            <a:r>
              <a:rPr lang="pt-PT" dirty="0" smtClean="0"/>
              <a:t>?</a:t>
            </a:r>
          </a:p>
        </p:txBody>
      </p:sp>
      <p:pic>
        <p:nvPicPr>
          <p:cNvPr id="6" name="Picture 5" descr="20145768_CONT_F202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2780928"/>
            <a:ext cx="4680520" cy="3263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719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1052736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Rapidez média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30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M3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716016" y="2132856"/>
            <a:ext cx="388843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 smtClean="0"/>
              <a:t>Significa </a:t>
            </a:r>
            <a:r>
              <a:rPr lang="pt-PT" dirty="0"/>
              <a:t>que </a:t>
            </a:r>
            <a:r>
              <a:rPr lang="pt-PT" b="1" dirty="0">
                <a:solidFill>
                  <a:srgbClr val="3366FF"/>
                </a:solidFill>
              </a:rPr>
              <a:t>o comboio percorre</a:t>
            </a:r>
            <a:r>
              <a:rPr lang="pt-PT" dirty="0"/>
              <a:t>, </a:t>
            </a:r>
            <a:r>
              <a:rPr lang="pt-PT" b="1" dirty="0">
                <a:solidFill>
                  <a:srgbClr val="3366FF"/>
                </a:solidFill>
              </a:rPr>
              <a:t>em média</a:t>
            </a:r>
            <a:r>
              <a:rPr lang="pt-PT" dirty="0"/>
              <a:t>, </a:t>
            </a:r>
            <a:r>
              <a:rPr lang="pt-PT" b="1" dirty="0">
                <a:solidFill>
                  <a:srgbClr val="3366FF"/>
                </a:solidFill>
              </a:rPr>
              <a:t>150 km em cada hora</a:t>
            </a:r>
            <a:r>
              <a:rPr lang="pt-PT" dirty="0" smtClean="0"/>
              <a:t>.</a:t>
            </a:r>
          </a:p>
          <a:p>
            <a:endParaRPr lang="en-US" dirty="0"/>
          </a:p>
          <a:p>
            <a:r>
              <a:rPr lang="pt-PT" dirty="0" smtClean="0"/>
              <a:t>O valor </a:t>
            </a:r>
            <a:r>
              <a:rPr lang="pt-PT" dirty="0"/>
              <a:t>de 150 km/h é um </a:t>
            </a:r>
            <a:r>
              <a:rPr lang="pt-PT" b="1" dirty="0">
                <a:solidFill>
                  <a:srgbClr val="3366FF"/>
                </a:solidFill>
              </a:rPr>
              <a:t>valor médio</a:t>
            </a:r>
            <a:r>
              <a:rPr lang="pt-PT" dirty="0"/>
              <a:t>, isto é, ao longo do seu percurso o comboio não teve sempre uma rapidez de 150 km/h; </a:t>
            </a:r>
            <a:r>
              <a:rPr lang="pt-PT" b="1" dirty="0">
                <a:solidFill>
                  <a:srgbClr val="3366FF"/>
                </a:solidFill>
              </a:rPr>
              <a:t>o comboio parou </a:t>
            </a:r>
            <a:r>
              <a:rPr lang="pt-PT" dirty="0"/>
              <a:t>em determinadas localidades, </a:t>
            </a:r>
            <a:r>
              <a:rPr lang="pt-PT" b="1" dirty="0" smtClean="0">
                <a:solidFill>
                  <a:srgbClr val="3366FF"/>
                </a:solidFill>
              </a:rPr>
              <a:t>circulou com uma </a:t>
            </a:r>
            <a:r>
              <a:rPr lang="pt-PT" b="1" dirty="0">
                <a:solidFill>
                  <a:srgbClr val="3366FF"/>
                </a:solidFill>
              </a:rPr>
              <a:t>rapidez inferior </a:t>
            </a:r>
            <a:r>
              <a:rPr lang="pt-PT" dirty="0"/>
              <a:t>em determinados percursos e </a:t>
            </a:r>
            <a:r>
              <a:rPr lang="pt-PT" b="1" dirty="0">
                <a:solidFill>
                  <a:srgbClr val="3366FF"/>
                </a:solidFill>
              </a:rPr>
              <a:t>com uma rapidez superior </a:t>
            </a:r>
            <a:r>
              <a:rPr lang="pt-PT" dirty="0"/>
              <a:t>em outros </a:t>
            </a:r>
            <a:r>
              <a:rPr lang="pt-PT" dirty="0" smtClean="0"/>
              <a:t>percursos.</a:t>
            </a:r>
          </a:p>
        </p:txBody>
      </p:sp>
      <p:pic>
        <p:nvPicPr>
          <p:cNvPr id="3" name="Picture 2" descr="20145768_CONT_F202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420888"/>
            <a:ext cx="3744416" cy="2610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409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1052736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Rapidez média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30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M3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43608" y="2780928"/>
            <a:ext cx="331236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pt-PT" dirty="0">
                <a:solidFill>
                  <a:prstClr val="black"/>
                </a:solidFill>
              </a:rPr>
              <a:t>A </a:t>
            </a:r>
            <a:r>
              <a:rPr lang="pt-PT" b="1" dirty="0" smtClean="0">
                <a:solidFill>
                  <a:srgbClr val="3366FF"/>
                </a:solidFill>
              </a:rPr>
              <a:t>rapidez média </a:t>
            </a:r>
            <a:r>
              <a:rPr lang="pt-PT" dirty="0" smtClean="0"/>
              <a:t>é</a:t>
            </a:r>
            <a:r>
              <a:rPr lang="pt-PT" dirty="0" smtClean="0">
                <a:solidFill>
                  <a:prstClr val="black"/>
                </a:solidFill>
              </a:rPr>
              <a:t> </a:t>
            </a:r>
            <a:r>
              <a:rPr lang="pt-PT" dirty="0">
                <a:solidFill>
                  <a:prstClr val="black"/>
                </a:solidFill>
              </a:rPr>
              <a:t>uma </a:t>
            </a:r>
            <a:r>
              <a:rPr lang="pt-PT" b="1" dirty="0">
                <a:solidFill>
                  <a:srgbClr val="3366FF"/>
                </a:solidFill>
              </a:rPr>
              <a:t>grandeza escalar</a:t>
            </a:r>
            <a:r>
              <a:rPr lang="pt-PT" dirty="0">
                <a:solidFill>
                  <a:prstClr val="black"/>
                </a:solidFill>
              </a:rPr>
              <a:t>.</a:t>
            </a:r>
          </a:p>
          <a:p>
            <a:pPr lvl="0" algn="r"/>
            <a:endParaRPr lang="pt-PT" dirty="0" smtClean="0">
              <a:solidFill>
                <a:prstClr val="black"/>
              </a:solidFill>
            </a:endParaRPr>
          </a:p>
          <a:p>
            <a:pPr lvl="0" algn="r"/>
            <a:endParaRPr lang="pt-PT" dirty="0">
              <a:solidFill>
                <a:prstClr val="black"/>
              </a:solidFill>
            </a:endParaRPr>
          </a:p>
          <a:p>
            <a:pPr lvl="0" algn="r"/>
            <a:r>
              <a:rPr lang="pt-PT" dirty="0">
                <a:solidFill>
                  <a:prstClr val="black"/>
                </a:solidFill>
              </a:rPr>
              <a:t>A </a:t>
            </a:r>
            <a:r>
              <a:rPr lang="pt-PT" b="1" dirty="0">
                <a:solidFill>
                  <a:srgbClr val="3366FF"/>
                </a:solidFill>
              </a:rPr>
              <a:t>unidade rapidez média </a:t>
            </a:r>
            <a:r>
              <a:rPr lang="pt-PT" dirty="0" smtClean="0"/>
              <a:t>no</a:t>
            </a:r>
            <a:r>
              <a:rPr lang="pt-PT" b="1" dirty="0" smtClean="0">
                <a:solidFill>
                  <a:srgbClr val="3366FF"/>
                </a:solidFill>
              </a:rPr>
              <a:t> </a:t>
            </a:r>
            <a:r>
              <a:rPr lang="pt-PT" b="1" dirty="0">
                <a:solidFill>
                  <a:srgbClr val="3366FF"/>
                </a:solidFill>
              </a:rPr>
              <a:t>Sistema Internacional</a:t>
            </a:r>
            <a:r>
              <a:rPr lang="pt-PT" dirty="0">
                <a:solidFill>
                  <a:prstClr val="black"/>
                </a:solidFill>
              </a:rPr>
              <a:t>, SI, é o </a:t>
            </a:r>
            <a:r>
              <a:rPr lang="pt-PT" b="1" dirty="0" smtClean="0">
                <a:solidFill>
                  <a:srgbClr val="3366FF"/>
                </a:solidFill>
              </a:rPr>
              <a:t>metro por segundo</a:t>
            </a:r>
            <a:r>
              <a:rPr lang="pt-PT" dirty="0" smtClean="0">
                <a:solidFill>
                  <a:prstClr val="black"/>
                </a:solidFill>
              </a:rPr>
              <a:t>, </a:t>
            </a:r>
            <a:r>
              <a:rPr lang="pt-PT" dirty="0">
                <a:solidFill>
                  <a:prstClr val="black"/>
                </a:solidFill>
              </a:rPr>
              <a:t>cujo </a:t>
            </a:r>
            <a:r>
              <a:rPr lang="pt-PT" dirty="0" smtClean="0">
                <a:solidFill>
                  <a:prstClr val="black"/>
                </a:solidFill>
              </a:rPr>
              <a:t>símbolo </a:t>
            </a:r>
            <a:r>
              <a:rPr lang="pt-PT" dirty="0">
                <a:solidFill>
                  <a:prstClr val="black"/>
                </a:solidFill>
              </a:rPr>
              <a:t>é </a:t>
            </a:r>
            <a:r>
              <a:rPr lang="pt-PT" b="1" dirty="0" smtClean="0">
                <a:solidFill>
                  <a:srgbClr val="3366FF"/>
                </a:solidFill>
              </a:rPr>
              <a:t>m/s</a:t>
            </a:r>
            <a:r>
              <a:rPr lang="pt-PT" dirty="0" smtClean="0">
                <a:solidFill>
                  <a:prstClr val="black"/>
                </a:solidFill>
              </a:rPr>
              <a:t>.</a:t>
            </a:r>
            <a:endParaRPr lang="pt-PT" dirty="0">
              <a:solidFill>
                <a:prstClr val="black"/>
              </a:solidFill>
            </a:endParaRPr>
          </a:p>
        </p:txBody>
      </p:sp>
      <p:pic>
        <p:nvPicPr>
          <p:cNvPr id="6" name="Picture 5" descr="20145768_CONT_F202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492896"/>
            <a:ext cx="3744416" cy="2610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097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1052736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Velocidade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30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M3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27584" y="2636912"/>
            <a:ext cx="2664296" cy="25991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pt-PT" dirty="0" smtClean="0"/>
              <a:t>A </a:t>
            </a:r>
            <a:r>
              <a:rPr lang="pt-PT" b="1" dirty="0" smtClean="0">
                <a:solidFill>
                  <a:srgbClr val="3366FF"/>
                </a:solidFill>
              </a:rPr>
              <a:t>velocidade</a:t>
            </a:r>
            <a:r>
              <a:rPr lang="pt-PT" dirty="0" smtClean="0"/>
              <a:t> é </a:t>
            </a:r>
            <a:r>
              <a:rPr lang="pt-PT" dirty="0"/>
              <a:t>uma </a:t>
            </a:r>
            <a:r>
              <a:rPr lang="pt-PT" b="1" dirty="0">
                <a:solidFill>
                  <a:srgbClr val="3366FF"/>
                </a:solidFill>
              </a:rPr>
              <a:t>grandeza vetorial </a:t>
            </a:r>
            <a:r>
              <a:rPr lang="pt-PT" dirty="0"/>
              <a:t>que nos indica a </a:t>
            </a:r>
            <a:r>
              <a:rPr lang="pt-PT" b="1" dirty="0">
                <a:solidFill>
                  <a:srgbClr val="3366FF"/>
                </a:solidFill>
              </a:rPr>
              <a:t>rapidez com que um corpo muda de posição</a:t>
            </a:r>
            <a:r>
              <a:rPr lang="pt-PT" dirty="0"/>
              <a:t> mas também a </a:t>
            </a:r>
            <a:r>
              <a:rPr lang="pt-PT" b="1" dirty="0">
                <a:solidFill>
                  <a:srgbClr val="3366FF"/>
                </a:solidFill>
              </a:rPr>
              <a:t>direção</a:t>
            </a:r>
            <a:r>
              <a:rPr lang="pt-PT" dirty="0"/>
              <a:t> e </a:t>
            </a:r>
            <a:r>
              <a:rPr lang="pt-PT" b="1" dirty="0">
                <a:solidFill>
                  <a:srgbClr val="3366FF"/>
                </a:solidFill>
              </a:rPr>
              <a:t>sentido do movimento</a:t>
            </a:r>
            <a:r>
              <a:rPr lang="pt-PT" dirty="0"/>
              <a:t>.</a:t>
            </a:r>
            <a:r>
              <a:rPr lang="en-US" dirty="0"/>
              <a:t> </a:t>
            </a:r>
            <a:endParaRPr lang="pt-PT" dirty="0">
              <a:solidFill>
                <a:prstClr val="black"/>
              </a:solidFill>
            </a:endParaRPr>
          </a:p>
        </p:txBody>
      </p:sp>
      <p:pic>
        <p:nvPicPr>
          <p:cNvPr id="4" name="Picture 3" descr="20145768_CONT_F203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2060848"/>
            <a:ext cx="4536504" cy="3384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341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1052736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Velocidade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30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M3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3568" y="2630027"/>
            <a:ext cx="2808312" cy="25991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pt-PT" dirty="0"/>
              <a:t>A </a:t>
            </a:r>
            <a:r>
              <a:rPr lang="pt-PT" b="1" dirty="0">
                <a:solidFill>
                  <a:srgbClr val="3366FF"/>
                </a:solidFill>
              </a:rPr>
              <a:t>velocidade</a:t>
            </a:r>
            <a:r>
              <a:rPr lang="pt-PT" dirty="0"/>
              <a:t> é uma </a:t>
            </a:r>
            <a:r>
              <a:rPr lang="pt-PT" b="1" dirty="0">
                <a:solidFill>
                  <a:srgbClr val="3366FF"/>
                </a:solidFill>
              </a:rPr>
              <a:t>grandeza </a:t>
            </a:r>
            <a:r>
              <a:rPr lang="pt-PT" b="1" dirty="0" smtClean="0">
                <a:solidFill>
                  <a:srgbClr val="3366FF"/>
                </a:solidFill>
              </a:rPr>
              <a:t>vetorial</a:t>
            </a:r>
            <a:r>
              <a:rPr lang="pt-PT" dirty="0" smtClean="0"/>
              <a:t>; assim sendo, fica </a:t>
            </a:r>
            <a:r>
              <a:rPr lang="pt-PT" dirty="0"/>
              <a:t>completamente </a:t>
            </a:r>
            <a:r>
              <a:rPr lang="pt-PT" b="1" dirty="0" smtClean="0">
                <a:solidFill>
                  <a:srgbClr val="3366FF"/>
                </a:solidFill>
              </a:rPr>
              <a:t>caraterizada</a:t>
            </a:r>
            <a:r>
              <a:rPr lang="pt-PT" dirty="0" smtClean="0"/>
              <a:t> </a:t>
            </a:r>
            <a:r>
              <a:rPr lang="pt-PT" dirty="0"/>
              <a:t>quando se indica o seu </a:t>
            </a:r>
            <a:r>
              <a:rPr lang="pt-PT" b="1" dirty="0">
                <a:solidFill>
                  <a:srgbClr val="3366FF"/>
                </a:solidFill>
              </a:rPr>
              <a:t>ponto de aplicação</a:t>
            </a:r>
            <a:r>
              <a:rPr lang="pt-PT" dirty="0"/>
              <a:t>, a sua </a:t>
            </a:r>
            <a:r>
              <a:rPr lang="pt-PT" b="1" dirty="0">
                <a:solidFill>
                  <a:srgbClr val="3366FF"/>
                </a:solidFill>
              </a:rPr>
              <a:t>direção</a:t>
            </a:r>
            <a:r>
              <a:rPr lang="pt-PT" dirty="0"/>
              <a:t>, o seu </a:t>
            </a:r>
            <a:r>
              <a:rPr lang="pt-PT" b="1" dirty="0">
                <a:solidFill>
                  <a:srgbClr val="3366FF"/>
                </a:solidFill>
              </a:rPr>
              <a:t>sentido</a:t>
            </a:r>
            <a:r>
              <a:rPr lang="pt-PT" dirty="0"/>
              <a:t> e o seu </a:t>
            </a:r>
            <a:r>
              <a:rPr lang="pt-PT" b="1" dirty="0" smtClean="0">
                <a:solidFill>
                  <a:srgbClr val="3366FF"/>
                </a:solidFill>
              </a:rPr>
              <a:t>valor</a:t>
            </a:r>
            <a:r>
              <a:rPr lang="pt-PT" b="1" dirty="0" smtClean="0"/>
              <a:t>.</a:t>
            </a:r>
            <a:endParaRPr lang="pt-PT" b="1" dirty="0"/>
          </a:p>
        </p:txBody>
      </p:sp>
      <p:pic>
        <p:nvPicPr>
          <p:cNvPr id="8" name="Picture 7" descr="20145768_CONT_F203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2060848"/>
            <a:ext cx="4536504" cy="3384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105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1052736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Velocidade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30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M3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7544" y="2316936"/>
            <a:ext cx="324036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Clr>
                <a:srgbClr val="3366FF"/>
              </a:buClr>
              <a:buFont typeface="Arial"/>
              <a:buChar char="•"/>
            </a:pPr>
            <a:r>
              <a:rPr lang="pt-PT" b="1" dirty="0" smtClean="0">
                <a:solidFill>
                  <a:srgbClr val="3366FF"/>
                </a:solidFill>
              </a:rPr>
              <a:t>Ponto </a:t>
            </a:r>
            <a:r>
              <a:rPr lang="pt-PT" b="1" dirty="0">
                <a:solidFill>
                  <a:srgbClr val="3366FF"/>
                </a:solidFill>
              </a:rPr>
              <a:t>de aplicação</a:t>
            </a:r>
            <a:r>
              <a:rPr lang="pt-PT" dirty="0"/>
              <a:t>: corresponde, em cada instante, à posição ocupada pelo corpo na sua trajetória</a:t>
            </a:r>
            <a:r>
              <a:rPr lang="pt-PT" dirty="0" smtClean="0"/>
              <a:t>;</a:t>
            </a:r>
          </a:p>
          <a:p>
            <a:pPr marL="285750" lvl="0" indent="-285750">
              <a:buClr>
                <a:srgbClr val="3366FF"/>
              </a:buClr>
              <a:buFont typeface="Arial"/>
              <a:buChar char="•"/>
            </a:pPr>
            <a:endParaRPr lang="en-US" dirty="0" smtClean="0"/>
          </a:p>
          <a:p>
            <a:pPr marL="285750" lvl="0" indent="-285750">
              <a:buClr>
                <a:srgbClr val="3366FF"/>
              </a:buClr>
              <a:buFont typeface="Arial"/>
              <a:buChar char="•"/>
            </a:pPr>
            <a:r>
              <a:rPr lang="pt-PT" b="1" dirty="0" smtClean="0">
                <a:solidFill>
                  <a:srgbClr val="3366FF"/>
                </a:solidFill>
              </a:rPr>
              <a:t>Direção</a:t>
            </a:r>
            <a:r>
              <a:rPr lang="pt-PT" dirty="0"/>
              <a:t>: corresponde, em cada instante, à reta tangente à trajetória na posição ocupada pelo corpo nesse instante (coincidindo com a trajetória se o movimento for retilíneo)</a:t>
            </a:r>
            <a:r>
              <a:rPr lang="pt-PT" dirty="0" smtClean="0"/>
              <a:t>;</a:t>
            </a:r>
            <a:endParaRPr lang="en-US" dirty="0" smtClean="0"/>
          </a:p>
        </p:txBody>
      </p:sp>
      <p:pic>
        <p:nvPicPr>
          <p:cNvPr id="7" name="Picture 6" descr="20145768_CONT_F203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2060848"/>
            <a:ext cx="4536504" cy="3384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540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1052736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Velocidade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30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M3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9552" y="2582901"/>
            <a:ext cx="3168352" cy="2862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Clr>
                <a:srgbClr val="3366FF"/>
              </a:buClr>
              <a:buFont typeface="Arial"/>
              <a:buChar char="•"/>
            </a:pPr>
            <a:r>
              <a:rPr lang="pt-PT" b="1" dirty="0" smtClean="0">
                <a:solidFill>
                  <a:srgbClr val="3366FF"/>
                </a:solidFill>
              </a:rPr>
              <a:t>Sentido</a:t>
            </a:r>
            <a:r>
              <a:rPr lang="pt-PT" dirty="0" smtClean="0"/>
              <a:t>: </a:t>
            </a:r>
            <a:r>
              <a:rPr lang="pt-PT" dirty="0"/>
              <a:t>corresponde, em cada instante, ao sentido do movimento</a:t>
            </a:r>
            <a:r>
              <a:rPr lang="pt-PT" dirty="0" smtClean="0"/>
              <a:t>;</a:t>
            </a:r>
          </a:p>
          <a:p>
            <a:pPr marL="285750" lvl="0" indent="-285750">
              <a:buClr>
                <a:srgbClr val="3366FF"/>
              </a:buClr>
              <a:buFont typeface="Arial"/>
              <a:buChar char="•"/>
            </a:pPr>
            <a:endParaRPr lang="en-US" dirty="0"/>
          </a:p>
          <a:p>
            <a:pPr marL="285750" lvl="0" indent="-285750">
              <a:buClr>
                <a:srgbClr val="3366FF"/>
              </a:buClr>
              <a:buFont typeface="Arial"/>
              <a:buChar char="•"/>
            </a:pPr>
            <a:r>
              <a:rPr lang="pt-PT" b="1" dirty="0" smtClean="0">
                <a:solidFill>
                  <a:srgbClr val="3366FF"/>
                </a:solidFill>
              </a:rPr>
              <a:t>Valor</a:t>
            </a:r>
            <a:r>
              <a:rPr lang="pt-PT" dirty="0"/>
              <a:t>: corresponde, em cada instante, à rapidez com que o corpo muda de posição. O valor da velocidade pode ser medido com um </a:t>
            </a:r>
            <a:r>
              <a:rPr lang="pt-PT" b="1" dirty="0">
                <a:solidFill>
                  <a:srgbClr val="3366FF"/>
                </a:solidFill>
              </a:rPr>
              <a:t>velocímetro</a:t>
            </a:r>
            <a:r>
              <a:rPr lang="pt-PT" dirty="0"/>
              <a:t>.</a:t>
            </a:r>
            <a:endParaRPr lang="en-US" dirty="0"/>
          </a:p>
        </p:txBody>
      </p:sp>
      <p:pic>
        <p:nvPicPr>
          <p:cNvPr id="7" name="Picture 6" descr="20145768_CONT_F203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2060848"/>
            <a:ext cx="4536504" cy="3384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272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1052736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Velocidade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30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M3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71600" y="1772816"/>
            <a:ext cx="7200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PT" dirty="0"/>
              <a:t>S</a:t>
            </a:r>
            <a:r>
              <a:rPr lang="pt-PT" dirty="0" smtClean="0"/>
              <a:t>e </a:t>
            </a:r>
            <a:r>
              <a:rPr lang="pt-PT" dirty="0"/>
              <a:t>considerarmos apenas movimentos segundo uma direção (em linha reta), podemos fazer coincidir o eixo dos </a:t>
            </a:r>
            <a:r>
              <a:rPr lang="pt-PT" i="1" dirty="0" err="1"/>
              <a:t>xx</a:t>
            </a:r>
            <a:r>
              <a:rPr lang="pt-PT" dirty="0"/>
              <a:t> com a direção do movimento</a:t>
            </a:r>
            <a:r>
              <a:rPr lang="pt-PT" dirty="0" smtClean="0"/>
              <a:t>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292080" y="4221088"/>
            <a:ext cx="1728192" cy="144016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 cmpd="sng">
            <a:solidFill>
              <a:srgbClr val="0365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3366FF"/>
              </a:solidFill>
            </a:endParaRPr>
          </a:p>
        </p:txBody>
      </p:sp>
      <p:pic>
        <p:nvPicPr>
          <p:cNvPr id="4" name="Picture 3" descr="20145768_CONT_F204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6499" y="2708920"/>
            <a:ext cx="6036875" cy="100811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187624" y="4437112"/>
            <a:ext cx="36724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pt-PT" dirty="0"/>
              <a:t>Nessa altura, a expressão que permite calcular o </a:t>
            </a:r>
            <a:r>
              <a:rPr lang="pt-PT" b="1" dirty="0">
                <a:solidFill>
                  <a:srgbClr val="3366FF"/>
                </a:solidFill>
              </a:rPr>
              <a:t>valor da velocidade média</a:t>
            </a:r>
            <a:r>
              <a:rPr lang="pt-PT" dirty="0"/>
              <a:t>, </a:t>
            </a:r>
            <a:r>
              <a:rPr lang="pt-PT" b="1" i="1" dirty="0" err="1">
                <a:solidFill>
                  <a:srgbClr val="3366FF"/>
                </a:solidFill>
              </a:rPr>
              <a:t>v</a:t>
            </a:r>
            <a:r>
              <a:rPr lang="pt-PT" b="1" baseline="-25000" dirty="0" err="1">
                <a:solidFill>
                  <a:srgbClr val="3366FF"/>
                </a:solidFill>
              </a:rPr>
              <a:t>m</a:t>
            </a:r>
            <a:r>
              <a:rPr lang="pt-PT" dirty="0"/>
              <a:t>, é dada por: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5558929" y="4551855"/>
                <a:ext cx="1194494" cy="6938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pt-PT" sz="2400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sub>
                      </m:sSub>
                      <m:r>
                        <a:rPr lang="pt-PT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pt-PT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pt-PT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8929" y="4551855"/>
                <a:ext cx="1194494" cy="69384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82301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1052736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Velocidade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30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M3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283968" y="2420888"/>
            <a:ext cx="374441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 smtClean="0"/>
              <a:t>O valor </a:t>
            </a:r>
            <a:r>
              <a:rPr lang="pt-PT" dirty="0"/>
              <a:t>da velocidade assim obtido, também designado por </a:t>
            </a:r>
            <a:r>
              <a:rPr lang="pt-PT" b="1" dirty="0">
                <a:solidFill>
                  <a:srgbClr val="3366FF"/>
                </a:solidFill>
              </a:rPr>
              <a:t>velocidade escalar</a:t>
            </a:r>
            <a:r>
              <a:rPr lang="pt-PT" dirty="0"/>
              <a:t> média, pode ser </a:t>
            </a:r>
            <a:r>
              <a:rPr lang="pt-PT" b="1" dirty="0">
                <a:solidFill>
                  <a:srgbClr val="3366FF"/>
                </a:solidFill>
              </a:rPr>
              <a:t>positivo ou negativo</a:t>
            </a:r>
            <a:r>
              <a:rPr lang="pt-PT" dirty="0"/>
              <a:t> consoante o deslocamento escalar for positivo ou negativo</a:t>
            </a:r>
            <a:r>
              <a:rPr lang="pt-PT" dirty="0" smtClean="0"/>
              <a:t>.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2123728" y="2492896"/>
            <a:ext cx="1728192" cy="144016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 cmpd="sng">
            <a:solidFill>
              <a:srgbClr val="0365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3366F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75656" y="4725144"/>
            <a:ext cx="62646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dirty="0"/>
              <a:t>A </a:t>
            </a:r>
            <a:r>
              <a:rPr lang="pt-PT" b="1" dirty="0">
                <a:solidFill>
                  <a:srgbClr val="3366FF"/>
                </a:solidFill>
              </a:rPr>
              <a:t>unidade de velocidade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no </a:t>
            </a:r>
            <a:r>
              <a:rPr lang="pt-PT" b="1" dirty="0">
                <a:solidFill>
                  <a:srgbClr val="3366FF"/>
                </a:solidFill>
              </a:rPr>
              <a:t>Sistema Internacional</a:t>
            </a:r>
            <a:r>
              <a:rPr lang="pt-PT" dirty="0"/>
              <a:t>, SI, é o </a:t>
            </a:r>
            <a:r>
              <a:rPr lang="pt-PT" b="1" dirty="0">
                <a:solidFill>
                  <a:srgbClr val="3366FF"/>
                </a:solidFill>
              </a:rPr>
              <a:t>metro por segundo</a:t>
            </a:r>
            <a:r>
              <a:rPr lang="pt-PT" dirty="0"/>
              <a:t>, cujo símbolo é </a:t>
            </a:r>
            <a:r>
              <a:rPr lang="pt-PT" b="1" dirty="0">
                <a:solidFill>
                  <a:srgbClr val="3366FF"/>
                </a:solidFill>
              </a:rPr>
              <a:t>m/s</a:t>
            </a:r>
            <a:r>
              <a:rPr lang="pt-PT" dirty="0"/>
              <a:t>.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2390577" y="2866054"/>
                <a:ext cx="1194494" cy="6938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pt-PT" sz="2400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sub>
                      </m:sSub>
                      <m:r>
                        <a:rPr lang="pt-PT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P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pt-PT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pt-PT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pt-PT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pt-PT" sz="2400" dirty="0"/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0577" y="2866054"/>
                <a:ext cx="1194494" cy="69384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59301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1052736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Gráficos velocidade-tempo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30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M3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15616" y="1772816"/>
            <a:ext cx="67687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dirty="0"/>
              <a:t>Para </a:t>
            </a:r>
            <a:r>
              <a:rPr lang="pt-PT" b="1" dirty="0">
                <a:solidFill>
                  <a:srgbClr val="3366FF"/>
                </a:solidFill>
              </a:rPr>
              <a:t>descrever </a:t>
            </a:r>
            <a:r>
              <a:rPr lang="pt-PT" dirty="0" smtClean="0"/>
              <a:t>como varia o valor da um </a:t>
            </a:r>
            <a:r>
              <a:rPr lang="pt-PT" dirty="0"/>
              <a:t>corpo, </a:t>
            </a:r>
            <a:r>
              <a:rPr lang="pt-PT" dirty="0" smtClean="0"/>
              <a:t>podemos utilizar </a:t>
            </a:r>
            <a:r>
              <a:rPr lang="pt-PT" b="1" dirty="0" smtClean="0">
                <a:solidFill>
                  <a:srgbClr val="3366FF"/>
                </a:solidFill>
              </a:rPr>
              <a:t>gráficos velocidade-tempo</a:t>
            </a:r>
            <a:r>
              <a:rPr lang="pt-PT" dirty="0" smtClean="0"/>
              <a:t>.</a:t>
            </a:r>
          </a:p>
        </p:txBody>
      </p:sp>
      <p:pic>
        <p:nvPicPr>
          <p:cNvPr id="3" name="Picture 2" descr="20145768_CONT_F206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411" y="2781548"/>
            <a:ext cx="5329053" cy="259166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95536" y="2852936"/>
            <a:ext cx="2808312" cy="2239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pt-PT" dirty="0"/>
              <a:t>Um </a:t>
            </a:r>
            <a:r>
              <a:rPr lang="pt-PT" b="1" dirty="0" smtClean="0">
                <a:solidFill>
                  <a:srgbClr val="3366FF"/>
                </a:solidFill>
              </a:rPr>
              <a:t>gráfico</a:t>
            </a:r>
          </a:p>
          <a:p>
            <a:pPr algn="r">
              <a:lnSpc>
                <a:spcPct val="130000"/>
              </a:lnSpc>
            </a:pPr>
            <a:r>
              <a:rPr lang="pt-PT" b="1" dirty="0" smtClean="0">
                <a:solidFill>
                  <a:srgbClr val="3366FF"/>
                </a:solidFill>
              </a:rPr>
              <a:t>velocidade-</a:t>
            </a:r>
            <a:r>
              <a:rPr lang="pt-PT" b="1" dirty="0">
                <a:solidFill>
                  <a:srgbClr val="3366FF"/>
                </a:solidFill>
              </a:rPr>
              <a:t>tempo</a:t>
            </a:r>
            <a:r>
              <a:rPr lang="pt-PT" dirty="0"/>
              <a:t>, </a:t>
            </a:r>
            <a:r>
              <a:rPr lang="pt-PT" b="1" i="1" dirty="0" smtClean="0">
                <a:solidFill>
                  <a:srgbClr val="3366FF"/>
                </a:solidFill>
              </a:rPr>
              <a:t>v</a:t>
            </a:r>
            <a:r>
              <a:rPr lang="pt-PT" b="1" dirty="0" smtClean="0">
                <a:solidFill>
                  <a:srgbClr val="3366FF"/>
                </a:solidFill>
              </a:rPr>
              <a:t> </a:t>
            </a:r>
            <a:r>
              <a:rPr lang="pt-PT" b="1" dirty="0">
                <a:solidFill>
                  <a:srgbClr val="3366FF"/>
                </a:solidFill>
              </a:rPr>
              <a:t>= </a:t>
            </a:r>
            <a:r>
              <a:rPr lang="pt-PT" b="1" i="1" dirty="0">
                <a:solidFill>
                  <a:srgbClr val="3366FF"/>
                </a:solidFill>
              </a:rPr>
              <a:t>f</a:t>
            </a:r>
            <a:r>
              <a:rPr lang="pt-PT" b="1" dirty="0">
                <a:solidFill>
                  <a:srgbClr val="3366FF"/>
                </a:solidFill>
              </a:rPr>
              <a:t>(</a:t>
            </a:r>
            <a:r>
              <a:rPr lang="pt-PT" b="1" i="1" dirty="0">
                <a:solidFill>
                  <a:srgbClr val="3366FF"/>
                </a:solidFill>
              </a:rPr>
              <a:t>t</a:t>
            </a:r>
            <a:r>
              <a:rPr lang="pt-PT" b="1" dirty="0">
                <a:solidFill>
                  <a:srgbClr val="3366FF"/>
                </a:solidFill>
              </a:rPr>
              <a:t>)</a:t>
            </a:r>
            <a:r>
              <a:rPr lang="pt-PT" dirty="0"/>
              <a:t>, indica-nos </a:t>
            </a:r>
            <a:r>
              <a:rPr lang="pt-PT" dirty="0" smtClean="0"/>
              <a:t>o </a:t>
            </a:r>
            <a:r>
              <a:rPr lang="pt-PT" b="1" dirty="0" smtClean="0">
                <a:solidFill>
                  <a:srgbClr val="3366FF"/>
                </a:solidFill>
              </a:rPr>
              <a:t>valor da velocidade</a:t>
            </a:r>
            <a:r>
              <a:rPr lang="pt-PT" dirty="0" smtClean="0"/>
              <a:t>, </a:t>
            </a:r>
            <a:r>
              <a:rPr lang="pt-PT" b="1" i="1" dirty="0" smtClean="0">
                <a:solidFill>
                  <a:srgbClr val="3366FF"/>
                </a:solidFill>
              </a:rPr>
              <a:t>v</a:t>
            </a:r>
            <a:r>
              <a:rPr lang="pt-PT" dirty="0" smtClean="0"/>
              <a:t>, de um corpo em </a:t>
            </a:r>
            <a:r>
              <a:rPr lang="pt-PT" dirty="0"/>
              <a:t>cada </a:t>
            </a:r>
            <a:r>
              <a:rPr lang="pt-PT" b="1" dirty="0">
                <a:solidFill>
                  <a:srgbClr val="3366FF"/>
                </a:solidFill>
              </a:rPr>
              <a:t>instante</a:t>
            </a:r>
            <a:r>
              <a:rPr lang="pt-PT" dirty="0"/>
              <a:t>, </a:t>
            </a:r>
            <a:r>
              <a:rPr lang="pt-PT" b="1" i="1" dirty="0">
                <a:solidFill>
                  <a:srgbClr val="3366FF"/>
                </a:solidFill>
              </a:rPr>
              <a:t>t</a:t>
            </a:r>
            <a:r>
              <a:rPr lang="pt-PT" dirty="0"/>
              <a:t>, </a:t>
            </a:r>
            <a:r>
              <a:rPr lang="pt-PT" dirty="0" smtClean="0"/>
              <a:t>do seu movimento.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588787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1052736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Gráficos velocidade-tempo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30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M3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67544" y="4437112"/>
            <a:ext cx="83884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Clr>
                <a:srgbClr val="3366FF"/>
              </a:buClr>
              <a:buFont typeface="Arial"/>
              <a:buChar char="•"/>
            </a:pPr>
            <a:r>
              <a:rPr lang="pt-PT" dirty="0" smtClean="0"/>
              <a:t>No </a:t>
            </a:r>
            <a:r>
              <a:rPr lang="pt-PT" dirty="0"/>
              <a:t>instante </a:t>
            </a:r>
            <a:r>
              <a:rPr lang="pt-PT" b="1" i="1" dirty="0">
                <a:solidFill>
                  <a:srgbClr val="3366FF"/>
                </a:solidFill>
              </a:rPr>
              <a:t>t </a:t>
            </a:r>
            <a:r>
              <a:rPr lang="pt-PT" b="1" dirty="0">
                <a:solidFill>
                  <a:srgbClr val="3366FF"/>
                </a:solidFill>
              </a:rPr>
              <a:t>= 0 s</a:t>
            </a:r>
            <a:r>
              <a:rPr lang="pt-PT" dirty="0"/>
              <a:t>, a velocidade do </a:t>
            </a:r>
            <a:r>
              <a:rPr lang="pt-PT" dirty="0" smtClean="0"/>
              <a:t>corpo é </a:t>
            </a:r>
            <a:r>
              <a:rPr lang="pt-PT" b="1" i="1" dirty="0">
                <a:solidFill>
                  <a:srgbClr val="3366FF"/>
                </a:solidFill>
              </a:rPr>
              <a:t>v </a:t>
            </a:r>
            <a:r>
              <a:rPr lang="pt-PT" b="1" dirty="0">
                <a:solidFill>
                  <a:srgbClr val="3366FF"/>
                </a:solidFill>
              </a:rPr>
              <a:t>= 0 m/s</a:t>
            </a:r>
            <a:r>
              <a:rPr lang="pt-PT" dirty="0"/>
              <a:t>, logo, o corpo </a:t>
            </a:r>
            <a:r>
              <a:rPr lang="pt-PT" dirty="0" smtClean="0"/>
              <a:t>estava </a:t>
            </a:r>
            <a:r>
              <a:rPr lang="pt-PT" dirty="0"/>
              <a:t>parado</a:t>
            </a:r>
            <a:r>
              <a:rPr lang="pt-PT" dirty="0" smtClean="0"/>
              <a:t>.</a:t>
            </a:r>
          </a:p>
          <a:p>
            <a:pPr marL="285750" lvl="0" indent="-285750">
              <a:buClr>
                <a:srgbClr val="3366FF"/>
              </a:buClr>
              <a:buFont typeface="Arial"/>
              <a:buChar char="•"/>
            </a:pPr>
            <a:endParaRPr lang="en-US" dirty="0"/>
          </a:p>
          <a:p>
            <a:pPr marL="285750" lvl="0" indent="-285750">
              <a:buClr>
                <a:srgbClr val="3366FF"/>
              </a:buClr>
              <a:buFont typeface="Arial"/>
              <a:buChar char="•"/>
            </a:pPr>
            <a:r>
              <a:rPr lang="pt-PT" dirty="0"/>
              <a:t>No intervalo de tempo [0; 240] s, o corpo </a:t>
            </a:r>
            <a:r>
              <a:rPr lang="pt-PT" dirty="0" smtClean="0"/>
              <a:t>aumentou </a:t>
            </a:r>
            <a:r>
              <a:rPr lang="pt-PT" dirty="0"/>
              <a:t>o valor da sua velocidade desde </a:t>
            </a:r>
            <a:r>
              <a:rPr lang="pt-PT" b="1" i="1" dirty="0">
                <a:solidFill>
                  <a:srgbClr val="3366FF"/>
                </a:solidFill>
              </a:rPr>
              <a:t>v </a:t>
            </a:r>
            <a:r>
              <a:rPr lang="pt-PT" b="1" dirty="0">
                <a:solidFill>
                  <a:srgbClr val="3366FF"/>
                </a:solidFill>
              </a:rPr>
              <a:t>= 0 m/s</a:t>
            </a:r>
            <a:r>
              <a:rPr lang="pt-PT" dirty="0"/>
              <a:t>, no instante </a:t>
            </a:r>
            <a:r>
              <a:rPr lang="pt-PT" b="1" i="1" dirty="0">
                <a:solidFill>
                  <a:srgbClr val="3366FF"/>
                </a:solidFill>
              </a:rPr>
              <a:t>t </a:t>
            </a:r>
            <a:r>
              <a:rPr lang="pt-PT" b="1" dirty="0">
                <a:solidFill>
                  <a:srgbClr val="3366FF"/>
                </a:solidFill>
              </a:rPr>
              <a:t>= 0 s</a:t>
            </a:r>
            <a:r>
              <a:rPr lang="pt-PT" dirty="0"/>
              <a:t>, até </a:t>
            </a:r>
            <a:r>
              <a:rPr lang="pt-PT" b="1" i="1" dirty="0">
                <a:solidFill>
                  <a:srgbClr val="3366FF"/>
                </a:solidFill>
              </a:rPr>
              <a:t>v </a:t>
            </a:r>
            <a:r>
              <a:rPr lang="pt-PT" b="1" dirty="0">
                <a:solidFill>
                  <a:srgbClr val="3366FF"/>
                </a:solidFill>
              </a:rPr>
              <a:t>= 16 m/s</a:t>
            </a:r>
            <a:r>
              <a:rPr lang="pt-PT" dirty="0"/>
              <a:t>, no instante </a:t>
            </a:r>
            <a:r>
              <a:rPr lang="pt-PT" b="1" i="1" dirty="0">
                <a:solidFill>
                  <a:srgbClr val="3366FF"/>
                </a:solidFill>
              </a:rPr>
              <a:t>t </a:t>
            </a:r>
            <a:r>
              <a:rPr lang="pt-PT" b="1" dirty="0">
                <a:solidFill>
                  <a:srgbClr val="3366FF"/>
                </a:solidFill>
              </a:rPr>
              <a:t>= 240 </a:t>
            </a:r>
            <a:r>
              <a:rPr lang="pt-PT" b="1" dirty="0" smtClean="0">
                <a:solidFill>
                  <a:srgbClr val="3366FF"/>
                </a:solidFill>
              </a:rPr>
              <a:t>s</a:t>
            </a:r>
            <a:r>
              <a:rPr lang="pt-PT" dirty="0" smtClean="0"/>
              <a:t>.</a:t>
            </a:r>
            <a:endParaRPr lang="en-US" dirty="0"/>
          </a:p>
        </p:txBody>
      </p:sp>
      <p:pic>
        <p:nvPicPr>
          <p:cNvPr id="8" name="Picture 7" descr="20145768_CONT_F206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1628800"/>
            <a:ext cx="5329053" cy="259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851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1052736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Gráficos velocidade-tempo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30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M3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95536" y="4471952"/>
            <a:ext cx="842493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3366FF"/>
              </a:buClr>
              <a:buFont typeface="Arial"/>
              <a:buChar char="•"/>
            </a:pPr>
            <a:r>
              <a:rPr lang="pt-PT" dirty="0"/>
              <a:t>No intervalo de tempo [240; 360] s, o corpo moveu-se com uma velocidade cujo valor foi constante e igual a </a:t>
            </a:r>
            <a:r>
              <a:rPr lang="pt-PT" b="1" dirty="0">
                <a:solidFill>
                  <a:srgbClr val="3366FF"/>
                </a:solidFill>
              </a:rPr>
              <a:t>16 </a:t>
            </a:r>
            <a:r>
              <a:rPr lang="pt-PT" b="1" dirty="0" smtClean="0">
                <a:solidFill>
                  <a:srgbClr val="3366FF"/>
                </a:solidFill>
              </a:rPr>
              <a:t>m/s</a:t>
            </a:r>
            <a:r>
              <a:rPr lang="pt-PT" dirty="0" smtClean="0"/>
              <a:t>.</a:t>
            </a:r>
          </a:p>
          <a:p>
            <a:pPr marL="285750" indent="-285750">
              <a:buClr>
                <a:srgbClr val="3366FF"/>
              </a:buClr>
              <a:buFont typeface="Arial"/>
              <a:buChar char="•"/>
            </a:pPr>
            <a:endParaRPr lang="en-US" dirty="0"/>
          </a:p>
          <a:p>
            <a:pPr marL="285750" lvl="0" indent="-285750">
              <a:buClr>
                <a:srgbClr val="3366FF"/>
              </a:buClr>
              <a:buFont typeface="Arial"/>
              <a:buChar char="•"/>
            </a:pPr>
            <a:r>
              <a:rPr lang="pt-PT" dirty="0" smtClean="0"/>
              <a:t>No </a:t>
            </a:r>
            <a:r>
              <a:rPr lang="pt-PT" dirty="0"/>
              <a:t>intervalo de tempo [360; 600] s, o corpo </a:t>
            </a:r>
            <a:r>
              <a:rPr lang="pt-PT" dirty="0" smtClean="0"/>
              <a:t>diminuiu </a:t>
            </a:r>
            <a:r>
              <a:rPr lang="pt-PT" dirty="0"/>
              <a:t>o valor da sua velocidade desde </a:t>
            </a:r>
            <a:r>
              <a:rPr lang="pt-PT" b="1" i="1" dirty="0">
                <a:solidFill>
                  <a:srgbClr val="3366FF"/>
                </a:solidFill>
              </a:rPr>
              <a:t>v </a:t>
            </a:r>
            <a:r>
              <a:rPr lang="pt-PT" b="1" dirty="0">
                <a:solidFill>
                  <a:srgbClr val="3366FF"/>
                </a:solidFill>
              </a:rPr>
              <a:t>= 16 m/s</a:t>
            </a:r>
            <a:r>
              <a:rPr lang="pt-PT" dirty="0"/>
              <a:t>, no instante </a:t>
            </a:r>
            <a:r>
              <a:rPr lang="pt-PT" b="1" i="1" dirty="0">
                <a:solidFill>
                  <a:srgbClr val="3366FF"/>
                </a:solidFill>
              </a:rPr>
              <a:t>t </a:t>
            </a:r>
            <a:r>
              <a:rPr lang="pt-PT" b="1" dirty="0">
                <a:solidFill>
                  <a:srgbClr val="3366FF"/>
                </a:solidFill>
              </a:rPr>
              <a:t>= 360 s</a:t>
            </a:r>
            <a:r>
              <a:rPr lang="pt-PT" dirty="0"/>
              <a:t>, até parar (</a:t>
            </a:r>
            <a:r>
              <a:rPr lang="pt-PT" b="1" dirty="0">
                <a:solidFill>
                  <a:srgbClr val="3366FF"/>
                </a:solidFill>
              </a:rPr>
              <a:t>v = 0 m/s</a:t>
            </a:r>
            <a:r>
              <a:rPr lang="pt-PT" dirty="0"/>
              <a:t>), no instante </a:t>
            </a:r>
            <a:r>
              <a:rPr lang="pt-PT" b="1" i="1" dirty="0">
                <a:solidFill>
                  <a:srgbClr val="3366FF"/>
                </a:solidFill>
              </a:rPr>
              <a:t>t </a:t>
            </a:r>
            <a:r>
              <a:rPr lang="pt-PT" b="1" dirty="0">
                <a:solidFill>
                  <a:srgbClr val="3366FF"/>
                </a:solidFill>
              </a:rPr>
              <a:t>= 600 </a:t>
            </a:r>
            <a:r>
              <a:rPr lang="pt-PT" b="1" dirty="0" smtClean="0">
                <a:solidFill>
                  <a:srgbClr val="3366FF"/>
                </a:solidFill>
              </a:rPr>
              <a:t>s</a:t>
            </a:r>
            <a:r>
              <a:rPr lang="pt-PT" dirty="0" smtClean="0"/>
              <a:t>.</a:t>
            </a:r>
          </a:p>
        </p:txBody>
      </p:sp>
      <p:pic>
        <p:nvPicPr>
          <p:cNvPr id="8" name="Picture 7" descr="20145768_CONT_F206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1628800"/>
            <a:ext cx="5329053" cy="259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262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9"/>
            <a:ext cx="9169200" cy="6881485"/>
          </a:xfrm>
          <a:prstGeom prst="rect">
            <a:avLst/>
          </a:prstGeom>
        </p:spPr>
      </p:pic>
      <p:sp>
        <p:nvSpPr>
          <p:cNvPr id="6" name="Freeform 5"/>
          <p:cNvSpPr/>
          <p:nvPr/>
        </p:nvSpPr>
        <p:spPr>
          <a:xfrm>
            <a:off x="467544" y="1484784"/>
            <a:ext cx="8208912" cy="4680520"/>
          </a:xfrm>
          <a:custGeom>
            <a:avLst/>
            <a:gdLst>
              <a:gd name="connsiteX0" fmla="*/ 0 w 1744972"/>
              <a:gd name="connsiteY0" fmla="*/ 110806 h 1108057"/>
              <a:gd name="connsiteX1" fmla="*/ 110806 w 1744972"/>
              <a:gd name="connsiteY1" fmla="*/ 0 h 1108057"/>
              <a:gd name="connsiteX2" fmla="*/ 1634166 w 1744972"/>
              <a:gd name="connsiteY2" fmla="*/ 0 h 1108057"/>
              <a:gd name="connsiteX3" fmla="*/ 1744972 w 1744972"/>
              <a:gd name="connsiteY3" fmla="*/ 110806 h 1108057"/>
              <a:gd name="connsiteX4" fmla="*/ 1744972 w 1744972"/>
              <a:gd name="connsiteY4" fmla="*/ 997251 h 1108057"/>
              <a:gd name="connsiteX5" fmla="*/ 1634166 w 1744972"/>
              <a:gd name="connsiteY5" fmla="*/ 1108057 h 1108057"/>
              <a:gd name="connsiteX6" fmla="*/ 110806 w 1744972"/>
              <a:gd name="connsiteY6" fmla="*/ 1108057 h 1108057"/>
              <a:gd name="connsiteX7" fmla="*/ 0 w 1744972"/>
              <a:gd name="connsiteY7" fmla="*/ 997251 h 1108057"/>
              <a:gd name="connsiteX8" fmla="*/ 0 w 1744972"/>
              <a:gd name="connsiteY8" fmla="*/ 110806 h 110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44972" h="1108057">
                <a:moveTo>
                  <a:pt x="0" y="110806"/>
                </a:moveTo>
                <a:cubicBezTo>
                  <a:pt x="0" y="49610"/>
                  <a:pt x="49610" y="0"/>
                  <a:pt x="110806" y="0"/>
                </a:cubicBezTo>
                <a:lnTo>
                  <a:pt x="1634166" y="0"/>
                </a:lnTo>
                <a:cubicBezTo>
                  <a:pt x="1695362" y="0"/>
                  <a:pt x="1744972" y="49610"/>
                  <a:pt x="1744972" y="110806"/>
                </a:cubicBezTo>
                <a:lnTo>
                  <a:pt x="1744972" y="997251"/>
                </a:lnTo>
                <a:cubicBezTo>
                  <a:pt x="1744972" y="1058447"/>
                  <a:pt x="1695362" y="1108057"/>
                  <a:pt x="1634166" y="1108057"/>
                </a:cubicBezTo>
                <a:lnTo>
                  <a:pt x="110806" y="1108057"/>
                </a:lnTo>
                <a:cubicBezTo>
                  <a:pt x="49610" y="1108057"/>
                  <a:pt x="0" y="1058447"/>
                  <a:pt x="0" y="997251"/>
                </a:cubicBezTo>
                <a:lnTo>
                  <a:pt x="0" y="11080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0" vert="horz" wrap="square" lIns="215334" tIns="215334" rIns="215334" bIns="215334" numCol="1" spcCol="1270" anchor="ctr" anchorCtr="0">
            <a:noAutofit/>
          </a:bodyPr>
          <a:lstStyle/>
          <a:p>
            <a:pPr lvl="0" algn="ctr"/>
            <a:r>
              <a:rPr lang="pt-BR" sz="2400" b="1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         </a:t>
            </a:r>
            <a:endParaRPr lang="pt-BR" sz="2400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2195736" y="764704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Síntese de conteúdos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83568" y="1701963"/>
            <a:ext cx="777686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3366FF"/>
              </a:buClr>
              <a:buFont typeface="Arial"/>
              <a:buChar char="•"/>
            </a:pPr>
            <a:r>
              <a:rPr lang="pt-PT" dirty="0"/>
              <a:t>A </a:t>
            </a:r>
            <a:r>
              <a:rPr lang="pt-PT" b="1" dirty="0">
                <a:solidFill>
                  <a:srgbClr val="3366FF"/>
                </a:solidFill>
              </a:rPr>
              <a:t>rapidez média</a:t>
            </a:r>
            <a:r>
              <a:rPr lang="pt-PT" b="1" dirty="0"/>
              <a:t>, </a:t>
            </a:r>
            <a:r>
              <a:rPr lang="pt-PT" b="1" i="1" dirty="0" err="1">
                <a:solidFill>
                  <a:srgbClr val="3366FF"/>
                </a:solidFill>
              </a:rPr>
              <a:t>r</a:t>
            </a:r>
            <a:r>
              <a:rPr lang="pt-PT" b="1" baseline="-25000" dirty="0" err="1">
                <a:solidFill>
                  <a:srgbClr val="3366FF"/>
                </a:solidFill>
              </a:rPr>
              <a:t>m</a:t>
            </a:r>
            <a:r>
              <a:rPr lang="pt-PT" b="1" dirty="0"/>
              <a:t>, </a:t>
            </a:r>
            <a:r>
              <a:rPr lang="pt-PT" b="1" dirty="0">
                <a:solidFill>
                  <a:srgbClr val="3366FF"/>
                </a:solidFill>
              </a:rPr>
              <a:t>é uma grandeza escalar </a:t>
            </a:r>
            <a:r>
              <a:rPr lang="pt-PT" dirty="0"/>
              <a:t>que se calcula dividindo a distância percorrida ou espaço percorrido, </a:t>
            </a:r>
            <a:r>
              <a:rPr lang="pt-PT" i="1" dirty="0"/>
              <a:t>s</a:t>
            </a:r>
            <a:r>
              <a:rPr lang="pt-PT" dirty="0"/>
              <a:t>, pelo corpo no intervalo de tempo, </a:t>
            </a:r>
            <a:r>
              <a:rPr lang="pt-PT" i="1" dirty="0"/>
              <a:t>∆t</a:t>
            </a:r>
            <a:r>
              <a:rPr lang="pt-PT" dirty="0"/>
              <a:t>, que demora a percorrer essa distância</a:t>
            </a:r>
            <a:r>
              <a:rPr lang="pt-PT" dirty="0" smtClean="0"/>
              <a:t>.</a:t>
            </a:r>
          </a:p>
          <a:p>
            <a:pPr>
              <a:buClr>
                <a:srgbClr val="3366FF"/>
              </a:buClr>
            </a:pPr>
            <a:endParaRPr lang="en-US" dirty="0"/>
          </a:p>
          <a:p>
            <a:pPr marL="285750" indent="-285750">
              <a:buClr>
                <a:srgbClr val="3366FF"/>
              </a:buClr>
              <a:buFont typeface="Arial"/>
              <a:buChar char="•"/>
            </a:pPr>
            <a:r>
              <a:rPr lang="pt-PT" dirty="0"/>
              <a:t>A </a:t>
            </a:r>
            <a:r>
              <a:rPr lang="pt-PT" b="1" dirty="0">
                <a:solidFill>
                  <a:srgbClr val="3366FF"/>
                </a:solidFill>
              </a:rPr>
              <a:t>unidade de rapidez média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no Sistema Internacional, SI, é o metro por segundo, cujo símbolo é m/s</a:t>
            </a:r>
            <a:r>
              <a:rPr lang="pt-PT" dirty="0" smtClean="0"/>
              <a:t>.</a:t>
            </a:r>
          </a:p>
          <a:p>
            <a:pPr>
              <a:buClr>
                <a:srgbClr val="3366FF"/>
              </a:buClr>
            </a:pPr>
            <a:endParaRPr lang="en-US" dirty="0"/>
          </a:p>
          <a:p>
            <a:pPr marL="285750" indent="-285750">
              <a:buClr>
                <a:srgbClr val="3366FF"/>
              </a:buClr>
              <a:buFont typeface="Arial"/>
              <a:buChar char="•"/>
            </a:pPr>
            <a:r>
              <a:rPr lang="pt-PT" dirty="0"/>
              <a:t>A </a:t>
            </a:r>
            <a:r>
              <a:rPr lang="pt-PT" b="1" dirty="0" smtClean="0">
                <a:solidFill>
                  <a:srgbClr val="3366FF"/>
                </a:solidFill>
              </a:rPr>
              <a:t>velocidade </a:t>
            </a:r>
            <a:r>
              <a:rPr lang="pt-PT" b="1" dirty="0">
                <a:solidFill>
                  <a:srgbClr val="3366FF"/>
                </a:solidFill>
              </a:rPr>
              <a:t>é uma grandeza vetorial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que nos indica a rapidez com que um corpo muda de posição mas também a direção e sentido do movimento</a:t>
            </a:r>
            <a:r>
              <a:rPr lang="pt-PT" dirty="0" smtClean="0"/>
              <a:t>.</a:t>
            </a:r>
          </a:p>
          <a:p>
            <a:pPr>
              <a:buClr>
                <a:srgbClr val="3366FF"/>
              </a:buClr>
            </a:pPr>
            <a:endParaRPr lang="en-US" dirty="0"/>
          </a:p>
          <a:p>
            <a:pPr marL="285750" indent="-285750">
              <a:buClr>
                <a:srgbClr val="3366FF"/>
              </a:buClr>
              <a:buFont typeface="Arial"/>
              <a:buChar char="•"/>
            </a:pPr>
            <a:r>
              <a:rPr lang="pt-PT" dirty="0"/>
              <a:t>A velocidade apenas fica completamente caraterizada quando se indica o seu </a:t>
            </a:r>
            <a:r>
              <a:rPr lang="pt-PT" b="1" dirty="0">
                <a:solidFill>
                  <a:srgbClr val="3366FF"/>
                </a:solidFill>
              </a:rPr>
              <a:t>ponto de aplicação</a:t>
            </a:r>
            <a:r>
              <a:rPr lang="pt-PT" dirty="0"/>
              <a:t>, a sua </a:t>
            </a:r>
            <a:r>
              <a:rPr lang="pt-PT" b="1" dirty="0">
                <a:solidFill>
                  <a:srgbClr val="3366FF"/>
                </a:solidFill>
              </a:rPr>
              <a:t>direção</a:t>
            </a:r>
            <a:r>
              <a:rPr lang="pt-PT" dirty="0"/>
              <a:t>, o seu </a:t>
            </a:r>
            <a:r>
              <a:rPr lang="pt-PT" b="1" dirty="0">
                <a:solidFill>
                  <a:srgbClr val="3366FF"/>
                </a:solidFill>
              </a:rPr>
              <a:t>sentido</a:t>
            </a:r>
            <a:r>
              <a:rPr lang="pt-PT" dirty="0"/>
              <a:t> e o seu</a:t>
            </a:r>
            <a:r>
              <a:rPr lang="pt-PT" b="1" dirty="0"/>
              <a:t> </a:t>
            </a:r>
            <a:r>
              <a:rPr lang="pt-PT" b="1" dirty="0">
                <a:solidFill>
                  <a:srgbClr val="3366FF"/>
                </a:solidFill>
              </a:rPr>
              <a:t>valor</a:t>
            </a:r>
            <a:r>
              <a:rPr lang="pt-PT" dirty="0"/>
              <a:t>.</a:t>
            </a:r>
            <a:endParaRPr lang="en-US" dirty="0"/>
          </a:p>
          <a:p>
            <a:pPr>
              <a:buClr>
                <a:srgbClr val="3366FF"/>
              </a:buClr>
            </a:pPr>
            <a:endParaRPr lang="en-US" dirty="0"/>
          </a:p>
          <a:p>
            <a:pPr marL="285750" indent="-285750">
              <a:buClr>
                <a:srgbClr val="3366FF"/>
              </a:buClr>
              <a:buFont typeface="Arial"/>
              <a:buChar char="•"/>
            </a:pPr>
            <a:r>
              <a:rPr lang="pt-PT" dirty="0"/>
              <a:t>Um </a:t>
            </a:r>
            <a:r>
              <a:rPr lang="pt-PT" b="1" dirty="0">
                <a:solidFill>
                  <a:srgbClr val="3366FF"/>
                </a:solidFill>
              </a:rPr>
              <a:t>gráfico velocidade-tempo</a:t>
            </a:r>
            <a:r>
              <a:rPr lang="pt-PT" b="1" dirty="0"/>
              <a:t>, </a:t>
            </a:r>
            <a:r>
              <a:rPr lang="pt-PT" b="1" i="1" dirty="0">
                <a:solidFill>
                  <a:srgbClr val="3366FF"/>
                </a:solidFill>
              </a:rPr>
              <a:t>v = f(t)</a:t>
            </a:r>
            <a:r>
              <a:rPr lang="pt-PT" dirty="0"/>
              <a:t>, indica-nos o valor da velocidade, </a:t>
            </a:r>
            <a:r>
              <a:rPr lang="pt-PT" i="1" dirty="0"/>
              <a:t>v</a:t>
            </a:r>
            <a:r>
              <a:rPr lang="pt-PT" dirty="0"/>
              <a:t>, do corpo em cada instante, t, do seu movimento.</a:t>
            </a:r>
            <a:endParaRPr lang="en-US" dirty="0"/>
          </a:p>
        </p:txBody>
      </p:sp>
      <p:sp>
        <p:nvSpPr>
          <p:cNvPr id="9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M3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211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</TotalTime>
  <Words>804</Words>
  <Application>Microsoft Office PowerPoint</Application>
  <PresentationFormat>On-screen Show (4:3)</PresentationFormat>
  <Paragraphs>89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Cambria Math</vt:lpstr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Utilizador</dc:creator>
  <cp:lastModifiedBy>Rui Filipe Ferreira</cp:lastModifiedBy>
  <cp:revision>84</cp:revision>
  <dcterms:created xsi:type="dcterms:W3CDTF">2012-02-14T20:37:36Z</dcterms:created>
  <dcterms:modified xsi:type="dcterms:W3CDTF">2015-08-14T15:06:38Z</dcterms:modified>
</cp:coreProperties>
</file>