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8" r:id="rId2"/>
    <p:sldId id="267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13-08-2015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1.4.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Tipos de </a:t>
            </a:r>
            <a:r>
              <a:rPr lang="pt-PT" sz="4800" b="1" dirty="0" smtClean="0">
                <a:solidFill>
                  <a:srgbClr val="3366FF"/>
                </a:solidFill>
              </a:rPr>
              <a:t>movimentos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68052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000000"/>
                </a:solidFill>
              </a:rPr>
              <a:t>2.1.</a:t>
            </a:r>
            <a:r>
              <a:rPr lang="pt-PT" sz="2800" b="1" dirty="0" smtClean="0">
                <a:solidFill>
                  <a:srgbClr val="008F7B"/>
                </a:solidFill>
              </a:rPr>
              <a:t> </a:t>
            </a:r>
            <a:r>
              <a:rPr lang="pt-PT" sz="2800" b="1" dirty="0" smtClean="0">
                <a:solidFill>
                  <a:srgbClr val="3366FF"/>
                </a:solidFill>
              </a:rPr>
              <a:t>Tipos de movimentos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cxnSp>
        <p:nvCxnSpPr>
          <p:cNvPr id="21" name="Straight Connector 20"/>
          <p:cNvCxnSpPr>
            <a:cxnSpLocks/>
          </p:cNvCxnSpPr>
          <p:nvPr/>
        </p:nvCxnSpPr>
        <p:spPr>
          <a:xfrm flipV="1">
            <a:off x="2375756" y="3717032"/>
            <a:ext cx="8769" cy="972116"/>
          </a:xfrm>
          <a:prstGeom prst="line">
            <a:avLst/>
          </a:prstGeom>
          <a:ln>
            <a:solidFill>
              <a:srgbClr val="0365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696236" y="3717032"/>
            <a:ext cx="180" cy="1080120"/>
          </a:xfrm>
          <a:prstGeom prst="line">
            <a:avLst/>
          </a:prstGeom>
          <a:ln>
            <a:solidFill>
              <a:srgbClr val="0365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540470" y="3356991"/>
            <a:ext cx="0" cy="360040"/>
          </a:xfrm>
          <a:prstGeom prst="line">
            <a:avLst/>
          </a:prstGeom>
          <a:ln>
            <a:solidFill>
              <a:srgbClr val="0365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384525" y="3717031"/>
            <a:ext cx="4320480" cy="0"/>
          </a:xfrm>
          <a:prstGeom prst="line">
            <a:avLst/>
          </a:prstGeom>
          <a:ln>
            <a:solidFill>
              <a:srgbClr val="0365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3347864" y="2636912"/>
            <a:ext cx="2376264" cy="720079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rgbClr val="3366FF"/>
          </a:solidFill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prstClr val="black"/>
                </a:solidFill>
              </a:rPr>
              <a:t>Movimentos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55576" y="4293096"/>
            <a:ext cx="3240360" cy="648072"/>
          </a:xfrm>
          <a:prstGeom prst="roundRect">
            <a:avLst/>
          </a:prstGeom>
          <a:solidFill>
            <a:schemeClr val="bg1"/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prstClr val="black"/>
                </a:solidFill>
              </a:rPr>
              <a:t>Movimentos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r>
              <a:rPr lang="pt-PT" sz="2000" b="1" dirty="0" smtClean="0">
                <a:solidFill>
                  <a:prstClr val="black"/>
                </a:solidFill>
              </a:rPr>
              <a:t>curvilíneos</a:t>
            </a:r>
            <a:endParaRPr lang="pt-PT" dirty="0"/>
          </a:p>
        </p:txBody>
      </p:sp>
      <p:sp>
        <p:nvSpPr>
          <p:cNvPr id="29" name="Rounded Rectangle 28"/>
          <p:cNvSpPr/>
          <p:nvPr/>
        </p:nvSpPr>
        <p:spPr>
          <a:xfrm>
            <a:off x="5076056" y="4293096"/>
            <a:ext cx="3240360" cy="648072"/>
          </a:xfrm>
          <a:prstGeom prst="roundRect">
            <a:avLst/>
          </a:prstGeom>
          <a:solidFill>
            <a:schemeClr val="bg1"/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000" b="1" dirty="0" smtClean="0">
                <a:solidFill>
                  <a:prstClr val="black"/>
                </a:solidFill>
              </a:rPr>
              <a:t>Movimentos retilíneos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1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curvilíneos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pic>
        <p:nvPicPr>
          <p:cNvPr id="3" name="Picture 2" descr="20145768_CONT_DD02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204864"/>
            <a:ext cx="5355478" cy="31222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19869" y="1628800"/>
            <a:ext cx="7075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pt-PT" dirty="0" smtClean="0">
                <a:solidFill>
                  <a:prstClr val="black"/>
                </a:solidFill>
              </a:rPr>
              <a:t>Nos movimentos curvilíneos a </a:t>
            </a:r>
            <a:r>
              <a:rPr lang="pt-PT" b="1" dirty="0" smtClean="0">
                <a:solidFill>
                  <a:srgbClr val="3366FF"/>
                </a:solidFill>
              </a:rPr>
              <a:t>velocidade está constantemente a mudar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7544" y="2564904"/>
            <a:ext cx="30243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t-PT" dirty="0" smtClean="0">
                <a:solidFill>
                  <a:prstClr val="black"/>
                </a:solidFill>
              </a:rPr>
              <a:t>O </a:t>
            </a:r>
            <a:r>
              <a:rPr lang="pt-PT" b="1" dirty="0" smtClean="0">
                <a:solidFill>
                  <a:srgbClr val="3366FF"/>
                </a:solidFill>
              </a:rPr>
              <a:t>vetor velocidade </a:t>
            </a:r>
            <a:r>
              <a:rPr lang="pt-PT" dirty="0" smtClean="0">
                <a:solidFill>
                  <a:prstClr val="black"/>
                </a:solidFill>
              </a:rPr>
              <a:t>do planeta é </a:t>
            </a:r>
            <a:r>
              <a:rPr lang="pt-PT" b="1" dirty="0" smtClean="0">
                <a:solidFill>
                  <a:srgbClr val="3366FF"/>
                </a:solidFill>
              </a:rPr>
              <a:t>tangente à trajetória </a:t>
            </a:r>
            <a:r>
              <a:rPr lang="pt-PT" dirty="0" smtClean="0">
                <a:solidFill>
                  <a:prstClr val="black"/>
                </a:solidFill>
              </a:rPr>
              <a:t>e tem o </a:t>
            </a:r>
            <a:r>
              <a:rPr lang="pt-PT" b="1" dirty="0" smtClean="0">
                <a:solidFill>
                  <a:srgbClr val="3366FF"/>
                </a:solidFill>
              </a:rPr>
              <a:t>sentido do movimento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  <a:p>
            <a:pPr lvl="0" algn="ctr"/>
            <a:endParaRPr lang="pt-PT" dirty="0" smtClean="0">
              <a:solidFill>
                <a:prstClr val="black"/>
              </a:solidFill>
            </a:endParaRPr>
          </a:p>
          <a:p>
            <a:pPr lvl="0" algn="r"/>
            <a:endParaRPr lang="pt-PT" dirty="0" smtClean="0">
              <a:solidFill>
                <a:prstClr val="black"/>
              </a:solidFill>
            </a:endParaRPr>
          </a:p>
          <a:p>
            <a:pPr lvl="0" algn="r"/>
            <a:endParaRPr lang="pt-PT" dirty="0">
              <a:solidFill>
                <a:prstClr val="black"/>
              </a:solidFill>
            </a:endParaRPr>
          </a:p>
          <a:p>
            <a:pPr lvl="0" algn="r"/>
            <a:r>
              <a:rPr lang="pt-PT" dirty="0" smtClean="0">
                <a:solidFill>
                  <a:prstClr val="black"/>
                </a:solidFill>
              </a:rPr>
              <a:t>A velocidade não é constante pois a sua </a:t>
            </a:r>
            <a:r>
              <a:rPr lang="pt-PT" b="1" dirty="0" smtClean="0">
                <a:solidFill>
                  <a:srgbClr val="3366FF"/>
                </a:solidFill>
              </a:rPr>
              <a:t>direção está constantemente a mudar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24469" y="5445224"/>
            <a:ext cx="3819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>
                <a:solidFill>
                  <a:prstClr val="black"/>
                </a:solidFill>
              </a:rPr>
              <a:t>A </a:t>
            </a:r>
            <a:r>
              <a:rPr lang="pt-PT" b="1" dirty="0" smtClean="0">
                <a:solidFill>
                  <a:srgbClr val="3366FF"/>
                </a:solidFill>
              </a:rPr>
              <a:t>velocidade</a:t>
            </a:r>
            <a:r>
              <a:rPr lang="pt-PT" dirty="0" smtClean="0">
                <a:solidFill>
                  <a:prstClr val="black"/>
                </a:solidFill>
              </a:rPr>
              <a:t> é uma </a:t>
            </a:r>
            <a:r>
              <a:rPr lang="pt-PT" b="1" dirty="0" smtClean="0">
                <a:solidFill>
                  <a:srgbClr val="3366FF"/>
                </a:solidFill>
              </a:rPr>
              <a:t>grandeza vetorial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cxnSp>
        <p:nvCxnSpPr>
          <p:cNvPr id="21" name="Straight Connector 20"/>
          <p:cNvCxnSpPr>
            <a:cxnSpLocks/>
          </p:cNvCxnSpPr>
          <p:nvPr/>
        </p:nvCxnSpPr>
        <p:spPr>
          <a:xfrm flipV="1">
            <a:off x="2375756" y="3284985"/>
            <a:ext cx="8769" cy="972116"/>
          </a:xfrm>
          <a:prstGeom prst="line">
            <a:avLst/>
          </a:prstGeom>
          <a:ln>
            <a:solidFill>
              <a:srgbClr val="0365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696236" y="3284985"/>
            <a:ext cx="180" cy="1080120"/>
          </a:xfrm>
          <a:prstGeom prst="line">
            <a:avLst/>
          </a:prstGeom>
          <a:ln>
            <a:solidFill>
              <a:srgbClr val="0365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384525" y="3284984"/>
            <a:ext cx="4320480" cy="0"/>
          </a:xfrm>
          <a:prstGeom prst="line">
            <a:avLst/>
          </a:prstGeom>
          <a:ln>
            <a:solidFill>
              <a:srgbClr val="0365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1475656" y="3861048"/>
            <a:ext cx="1728192" cy="1440160"/>
          </a:xfrm>
          <a:prstGeom prst="roundRect">
            <a:avLst/>
          </a:prstGeom>
          <a:solidFill>
            <a:schemeClr val="bg1"/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prstClr val="black"/>
                </a:solidFill>
              </a:rPr>
              <a:t>Movimento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</a:rPr>
              <a:t>retilíneo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2000" b="1" dirty="0" err="1" smtClean="0">
                <a:solidFill>
                  <a:srgbClr val="3366FF"/>
                </a:solidFill>
              </a:rPr>
              <a:t>uniforme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Movimentos retilíneos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868144" y="3861048"/>
            <a:ext cx="1728192" cy="1440160"/>
          </a:xfrm>
          <a:prstGeom prst="roundRect">
            <a:avLst/>
          </a:prstGeom>
          <a:solidFill>
            <a:schemeClr val="bg1"/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prstClr val="black"/>
                </a:solidFill>
              </a:rPr>
              <a:t>Movimento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</a:rPr>
              <a:t>retilíneo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2000" b="1" dirty="0" err="1" smtClean="0">
                <a:solidFill>
                  <a:srgbClr val="3366FF"/>
                </a:solidFill>
              </a:rPr>
              <a:t>retardado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707904" y="3861048"/>
            <a:ext cx="1728192" cy="1440160"/>
          </a:xfrm>
          <a:prstGeom prst="roundRect">
            <a:avLst/>
          </a:prstGeom>
          <a:solidFill>
            <a:schemeClr val="bg1"/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prstClr val="black"/>
                </a:solidFill>
              </a:rPr>
              <a:t>Movimento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</a:rPr>
              <a:t>retilíneo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2000" b="1" dirty="0" err="1" smtClean="0">
                <a:solidFill>
                  <a:srgbClr val="3366FF"/>
                </a:solidFill>
              </a:rPr>
              <a:t>acelerado</a:t>
            </a:r>
            <a:endParaRPr lang="en-US" dirty="0">
              <a:solidFill>
                <a:srgbClr val="3366FF"/>
              </a:solidFill>
            </a:endParaRPr>
          </a:p>
        </p:txBody>
      </p:sp>
      <p:cxnSp>
        <p:nvCxnSpPr>
          <p:cNvPr id="16" name="Straight Connector 15"/>
          <p:cNvCxnSpPr>
            <a:stCxn id="15" idx="0"/>
          </p:cNvCxnSpPr>
          <p:nvPr/>
        </p:nvCxnSpPr>
        <p:spPr>
          <a:xfrm flipV="1">
            <a:off x="4572000" y="2636912"/>
            <a:ext cx="0" cy="1224136"/>
          </a:xfrm>
          <a:prstGeom prst="line">
            <a:avLst/>
          </a:prstGeom>
          <a:ln>
            <a:solidFill>
              <a:srgbClr val="0365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2843808" y="2060848"/>
            <a:ext cx="3456384" cy="720079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rgbClr val="3366FF"/>
          </a:solidFill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prstClr val="black"/>
                </a:solidFill>
              </a:rPr>
              <a:t>Movimentos retilíneos</a:t>
            </a:r>
            <a:endParaRPr lang="pt-BR" sz="2400" b="1" dirty="0">
              <a:solidFill>
                <a:prstClr val="black"/>
              </a:solidFill>
            </a:endParaRPr>
          </a:p>
        </p:txBody>
      </p:sp>
      <p:sp>
        <p:nvSpPr>
          <p:cNvPr id="23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515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 retilíneo uniforme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pic>
        <p:nvPicPr>
          <p:cNvPr id="3" name="Picture 2" descr="20145768_CONT_DD02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7839845" cy="24269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11560" y="464384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 smtClean="0">
                <a:solidFill>
                  <a:prstClr val="black"/>
                </a:solidFill>
              </a:rPr>
              <a:t>Num </a:t>
            </a:r>
            <a:r>
              <a:rPr lang="pt-PT" b="1" dirty="0" smtClean="0">
                <a:solidFill>
                  <a:srgbClr val="3366FF"/>
                </a:solidFill>
              </a:rPr>
              <a:t>movimento retilíneo uniforme </a:t>
            </a:r>
            <a:r>
              <a:rPr lang="pt-PT" dirty="0" smtClean="0">
                <a:solidFill>
                  <a:prstClr val="black"/>
                </a:solidFill>
              </a:rPr>
              <a:t>a </a:t>
            </a:r>
            <a:r>
              <a:rPr lang="pt-PT" b="1" dirty="0" smtClean="0">
                <a:solidFill>
                  <a:srgbClr val="3366FF"/>
                </a:solidFill>
              </a:rPr>
              <a:t>velocidade permanece constante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8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940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 retilíneo uniforme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12160" y="2333779"/>
            <a:ext cx="2448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</a:rPr>
              <a:t>O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m</a:t>
            </a:r>
            <a:r>
              <a:rPr lang="pt-PT" dirty="0" smtClean="0">
                <a:solidFill>
                  <a:prstClr val="black"/>
                </a:solidFill>
              </a:rPr>
              <a:t>ovimento retilíneo do ciclista é um </a:t>
            </a:r>
            <a:r>
              <a:rPr lang="pt-PT" b="1" dirty="0" smtClean="0">
                <a:solidFill>
                  <a:srgbClr val="3366FF"/>
                </a:solidFill>
              </a:rPr>
              <a:t>movimento retilíneo uniforme</a:t>
            </a:r>
            <a:r>
              <a:rPr lang="pt-PT" dirty="0" smtClean="0">
                <a:solidFill>
                  <a:prstClr val="black"/>
                </a:solidFill>
              </a:rPr>
              <a:t>, pois a sua </a:t>
            </a:r>
            <a:r>
              <a:rPr lang="pt-PT" b="1" dirty="0" smtClean="0">
                <a:solidFill>
                  <a:srgbClr val="3366FF"/>
                </a:solidFill>
              </a:rPr>
              <a:t>velocidade manteve-se constante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n</a:t>
            </a:r>
            <a:r>
              <a:rPr lang="pt-PT" dirty="0" smtClean="0">
                <a:solidFill>
                  <a:prstClr val="black"/>
                </a:solidFill>
              </a:rPr>
              <a:t>o intervalo de tempo considerado.</a:t>
            </a:r>
          </a:p>
        </p:txBody>
      </p:sp>
      <p:pic>
        <p:nvPicPr>
          <p:cNvPr id="4" name="Picture 3" descr="20145768_CONT_DD028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21" y="1916832"/>
            <a:ext cx="4681859" cy="3185442"/>
          </a:xfrm>
          <a:prstGeom prst="rect">
            <a:avLst/>
          </a:prstGeom>
        </p:spPr>
      </p:pic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78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 retilíneo acelerado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464384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 smtClean="0">
                <a:solidFill>
                  <a:prstClr val="black"/>
                </a:solidFill>
              </a:rPr>
              <a:t>Num </a:t>
            </a:r>
            <a:r>
              <a:rPr lang="pt-PT" b="1" dirty="0" smtClean="0">
                <a:solidFill>
                  <a:srgbClr val="3366FF"/>
                </a:solidFill>
              </a:rPr>
              <a:t>movimento retilíneo acelerado o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valor da velocidade aumenta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 descr="20145768_CONT_DD029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7834469" cy="2448272"/>
          </a:xfrm>
          <a:prstGeom prst="rect">
            <a:avLst/>
          </a:prstGeom>
        </p:spPr>
      </p:pic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109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 retilíneo acelerado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12160" y="2333779"/>
            <a:ext cx="2448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</a:rPr>
              <a:t>O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m</a:t>
            </a:r>
            <a:r>
              <a:rPr lang="pt-PT" dirty="0" smtClean="0">
                <a:solidFill>
                  <a:prstClr val="black"/>
                </a:solidFill>
              </a:rPr>
              <a:t>ovimento retilíneo do ciclista é um </a:t>
            </a:r>
            <a:r>
              <a:rPr lang="pt-PT" b="1" dirty="0" smtClean="0">
                <a:solidFill>
                  <a:srgbClr val="3366FF"/>
                </a:solidFill>
              </a:rPr>
              <a:t>movimento retilíneo acelerado</a:t>
            </a:r>
            <a:r>
              <a:rPr lang="pt-PT" dirty="0" smtClean="0">
                <a:solidFill>
                  <a:prstClr val="black"/>
                </a:solidFill>
              </a:rPr>
              <a:t>, pois </a:t>
            </a:r>
            <a:r>
              <a:rPr lang="pt-PT" b="1" dirty="0" smtClean="0">
                <a:solidFill>
                  <a:srgbClr val="3366FF"/>
                </a:solidFill>
              </a:rPr>
              <a:t>o valor da velocidade aumentou </a:t>
            </a:r>
            <a:r>
              <a:rPr lang="pt-PT" dirty="0" smtClean="0">
                <a:solidFill>
                  <a:prstClr val="black"/>
                </a:solidFill>
              </a:rPr>
              <a:t>no intervalo de tempo considerado.</a:t>
            </a:r>
          </a:p>
        </p:txBody>
      </p:sp>
      <p:pic>
        <p:nvPicPr>
          <p:cNvPr id="5" name="Picture 4" descr="20145768_CONT_DD03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16832"/>
            <a:ext cx="4608512" cy="3008127"/>
          </a:xfrm>
          <a:prstGeom prst="rect">
            <a:avLst/>
          </a:prstGeom>
        </p:spPr>
      </p:pic>
      <p:sp>
        <p:nvSpPr>
          <p:cNvPr id="8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62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 retilíneo retardado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464384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 smtClean="0">
                <a:solidFill>
                  <a:prstClr val="black"/>
                </a:solidFill>
              </a:rPr>
              <a:t>Num </a:t>
            </a:r>
            <a:r>
              <a:rPr lang="pt-PT" b="1" dirty="0" smtClean="0">
                <a:solidFill>
                  <a:srgbClr val="3366FF"/>
                </a:solidFill>
              </a:rPr>
              <a:t>movimento retilíneo retardado o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valor da velocidade diminui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Picture 2" descr="20145768_CONT_DD03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4" y="1916832"/>
            <a:ext cx="7884368" cy="2463865"/>
          </a:xfrm>
          <a:prstGeom prst="rect">
            <a:avLst/>
          </a:prstGeom>
        </p:spPr>
      </p:pic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630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11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Movimento retilíneo retardado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12160" y="2333779"/>
            <a:ext cx="2448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</a:rPr>
              <a:t>O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m</a:t>
            </a:r>
            <a:r>
              <a:rPr lang="pt-PT" dirty="0" smtClean="0">
                <a:solidFill>
                  <a:prstClr val="black"/>
                </a:solidFill>
              </a:rPr>
              <a:t>ovimento retilíneo do ciclista é um </a:t>
            </a:r>
            <a:r>
              <a:rPr lang="pt-PT" b="1" dirty="0" smtClean="0">
                <a:solidFill>
                  <a:srgbClr val="3366FF"/>
                </a:solidFill>
              </a:rPr>
              <a:t>movimento retilíneo retardado</a:t>
            </a:r>
            <a:r>
              <a:rPr lang="pt-PT" dirty="0" smtClean="0">
                <a:solidFill>
                  <a:prstClr val="black"/>
                </a:solidFill>
              </a:rPr>
              <a:t>, pois </a:t>
            </a:r>
            <a:r>
              <a:rPr lang="pt-PT" b="1" dirty="0" smtClean="0">
                <a:solidFill>
                  <a:srgbClr val="3366FF"/>
                </a:solidFill>
              </a:rPr>
              <a:t>o valor da velocidade diminuiu </a:t>
            </a:r>
            <a:r>
              <a:rPr lang="pt-PT" dirty="0" smtClean="0">
                <a:solidFill>
                  <a:prstClr val="black"/>
                </a:solidFill>
              </a:rPr>
              <a:t>no intervalo de tempo considerado.</a:t>
            </a:r>
          </a:p>
        </p:txBody>
      </p:sp>
      <p:pic>
        <p:nvPicPr>
          <p:cNvPr id="3" name="Picture 2" descr="20145768_CONT_DD034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88" y="1916832"/>
            <a:ext cx="4523025" cy="2952328"/>
          </a:xfrm>
          <a:prstGeom prst="rect">
            <a:avLst/>
          </a:prstGeom>
        </p:spPr>
      </p:pic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162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4404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>
                <a:solidFill>
                  <a:prstClr val="black"/>
                </a:solidFill>
              </a:rPr>
              <a:t>Os movimentos podem ser classificados de um modo geral, em </a:t>
            </a:r>
            <a:r>
              <a:rPr lang="pt-PT" b="1" dirty="0" smtClean="0">
                <a:solidFill>
                  <a:srgbClr val="3366FF"/>
                </a:solidFill>
              </a:rPr>
              <a:t>movimentos retilíneos</a:t>
            </a:r>
            <a:r>
              <a:rPr lang="pt-PT" dirty="0" smtClean="0">
                <a:solidFill>
                  <a:prstClr val="black"/>
                </a:solidFill>
              </a:rPr>
              <a:t> e </a:t>
            </a:r>
            <a:r>
              <a:rPr lang="pt-PT" b="1" dirty="0" smtClean="0">
                <a:solidFill>
                  <a:srgbClr val="3366FF"/>
                </a:solidFill>
              </a:rPr>
              <a:t>movimentos curvilíneos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>
                <a:solidFill>
                  <a:prstClr val="black"/>
                </a:solidFill>
              </a:rPr>
              <a:t>Num </a:t>
            </a:r>
            <a:r>
              <a:rPr lang="pt-PT" b="1" dirty="0" smtClean="0">
                <a:solidFill>
                  <a:srgbClr val="3366FF"/>
                </a:solidFill>
              </a:rPr>
              <a:t>movimento curvilíneo</a:t>
            </a:r>
            <a:r>
              <a:rPr lang="pt-PT" dirty="0" smtClean="0">
                <a:solidFill>
                  <a:prstClr val="black"/>
                </a:solidFill>
              </a:rPr>
              <a:t>, a direção da </a:t>
            </a:r>
            <a:r>
              <a:rPr lang="pt-PT" b="1" dirty="0">
                <a:solidFill>
                  <a:srgbClr val="3366FF"/>
                </a:solidFill>
              </a:rPr>
              <a:t>velocidade está constantemente a mudar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  <a:p>
            <a:pPr marL="28575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>
                <a:solidFill>
                  <a:prstClr val="black"/>
                </a:solidFill>
              </a:rPr>
              <a:t>Um movimento retilíneo pode ser classificado em:</a:t>
            </a:r>
          </a:p>
          <a:p>
            <a:pPr lvl="1">
              <a:lnSpc>
                <a:spcPct val="120000"/>
              </a:lnSpc>
              <a:buClr>
                <a:srgbClr val="3366FF"/>
              </a:buClr>
            </a:pPr>
            <a:r>
              <a:rPr lang="pt-PT" dirty="0" smtClean="0">
                <a:solidFill>
                  <a:prstClr val="black"/>
                </a:solidFill>
              </a:rPr>
              <a:t>- </a:t>
            </a:r>
            <a:r>
              <a:rPr lang="pt-PT" b="1" dirty="0" smtClean="0">
                <a:solidFill>
                  <a:srgbClr val="3366FF"/>
                </a:solidFill>
              </a:rPr>
              <a:t>movimento </a:t>
            </a:r>
            <a:r>
              <a:rPr lang="pt-PT" b="1" dirty="0">
                <a:solidFill>
                  <a:srgbClr val="3366FF"/>
                </a:solidFill>
              </a:rPr>
              <a:t>retilíneo </a:t>
            </a:r>
            <a:r>
              <a:rPr lang="pt-PT" b="1" dirty="0" smtClean="0">
                <a:solidFill>
                  <a:srgbClr val="3366FF"/>
                </a:solidFill>
              </a:rPr>
              <a:t>uniforme</a:t>
            </a:r>
            <a:r>
              <a:rPr lang="pt-PT" dirty="0" smtClean="0">
                <a:solidFill>
                  <a:prstClr val="black"/>
                </a:solidFill>
              </a:rPr>
              <a:t>;</a:t>
            </a:r>
          </a:p>
          <a:p>
            <a:pPr lvl="1">
              <a:lnSpc>
                <a:spcPct val="120000"/>
              </a:lnSpc>
              <a:buClr>
                <a:srgbClr val="3366FF"/>
              </a:buClr>
            </a:pPr>
            <a:r>
              <a:rPr lang="pt-PT" dirty="0">
                <a:solidFill>
                  <a:prstClr val="black"/>
                </a:solidFill>
              </a:rPr>
              <a:t>- </a:t>
            </a:r>
            <a:r>
              <a:rPr lang="pt-PT" b="1" dirty="0" smtClean="0">
                <a:solidFill>
                  <a:srgbClr val="3366FF"/>
                </a:solidFill>
              </a:rPr>
              <a:t>movimento </a:t>
            </a:r>
            <a:r>
              <a:rPr lang="pt-PT" b="1" dirty="0">
                <a:solidFill>
                  <a:srgbClr val="3366FF"/>
                </a:solidFill>
              </a:rPr>
              <a:t>retilíneo </a:t>
            </a:r>
            <a:r>
              <a:rPr lang="pt-PT" b="1" dirty="0" smtClean="0">
                <a:solidFill>
                  <a:srgbClr val="3366FF"/>
                </a:solidFill>
              </a:rPr>
              <a:t>acelerado</a:t>
            </a:r>
            <a:r>
              <a:rPr lang="pt-PT" dirty="0" smtClean="0">
                <a:solidFill>
                  <a:prstClr val="black"/>
                </a:solidFill>
              </a:rPr>
              <a:t>;</a:t>
            </a:r>
            <a:endParaRPr lang="pt-PT" dirty="0">
              <a:solidFill>
                <a:prstClr val="black"/>
              </a:solidFill>
            </a:endParaRPr>
          </a:p>
          <a:p>
            <a:pPr lvl="1">
              <a:lnSpc>
                <a:spcPct val="120000"/>
              </a:lnSpc>
              <a:buClr>
                <a:srgbClr val="3366FF"/>
              </a:buClr>
            </a:pPr>
            <a:r>
              <a:rPr lang="pt-PT" dirty="0">
                <a:solidFill>
                  <a:prstClr val="black"/>
                </a:solidFill>
              </a:rPr>
              <a:t>- </a:t>
            </a:r>
            <a:r>
              <a:rPr lang="pt-PT" b="1" dirty="0" smtClean="0">
                <a:solidFill>
                  <a:srgbClr val="3366FF"/>
                </a:solidFill>
              </a:rPr>
              <a:t>movimento </a:t>
            </a:r>
            <a:r>
              <a:rPr lang="pt-PT" b="1" dirty="0">
                <a:solidFill>
                  <a:srgbClr val="3366FF"/>
                </a:solidFill>
              </a:rPr>
              <a:t>retilíneo </a:t>
            </a:r>
            <a:r>
              <a:rPr lang="pt-PT" b="1" dirty="0" smtClean="0">
                <a:solidFill>
                  <a:srgbClr val="3366FF"/>
                </a:solidFill>
              </a:rPr>
              <a:t>retardado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>
                <a:solidFill>
                  <a:prstClr val="black"/>
                </a:solidFill>
              </a:rPr>
              <a:t>Num </a:t>
            </a:r>
            <a:r>
              <a:rPr lang="pt-PT" b="1" dirty="0">
                <a:solidFill>
                  <a:srgbClr val="3366FF"/>
                </a:solidFill>
              </a:rPr>
              <a:t>movimento retilíneo uniforme </a:t>
            </a:r>
            <a:r>
              <a:rPr lang="pt-PT" dirty="0">
                <a:solidFill>
                  <a:prstClr val="black"/>
                </a:solidFill>
              </a:rPr>
              <a:t>a </a:t>
            </a:r>
            <a:r>
              <a:rPr lang="pt-PT" b="1" dirty="0">
                <a:solidFill>
                  <a:srgbClr val="3366FF"/>
                </a:solidFill>
              </a:rPr>
              <a:t>velocidade permanece constante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>
                <a:solidFill>
                  <a:prstClr val="black"/>
                </a:solidFill>
              </a:rPr>
              <a:t>Num </a:t>
            </a:r>
            <a:r>
              <a:rPr lang="pt-PT" b="1" dirty="0">
                <a:solidFill>
                  <a:srgbClr val="3366FF"/>
                </a:solidFill>
              </a:rPr>
              <a:t>movimento retilíneo acelerado </a:t>
            </a:r>
            <a:r>
              <a:rPr lang="pt-PT" dirty="0">
                <a:solidFill>
                  <a:prstClr val="black"/>
                </a:solidFill>
              </a:rPr>
              <a:t>o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valor da velocidade </a:t>
            </a:r>
            <a:r>
              <a:rPr lang="pt-PT" b="1" dirty="0" smtClean="0">
                <a:solidFill>
                  <a:srgbClr val="3366FF"/>
                </a:solidFill>
              </a:rPr>
              <a:t>aumenta </a:t>
            </a:r>
            <a:r>
              <a:rPr lang="pt-PT" dirty="0" smtClean="0">
                <a:solidFill>
                  <a:prstClr val="black"/>
                </a:solidFill>
              </a:rPr>
              <a:t>ao </a:t>
            </a:r>
            <a:r>
              <a:rPr lang="pt-PT" dirty="0">
                <a:solidFill>
                  <a:prstClr val="black"/>
                </a:solidFill>
              </a:rPr>
              <a:t>longo do tempo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  <a:p>
            <a:pPr marL="285750" lvl="0" indent="-285750">
              <a:lnSpc>
                <a:spcPct val="12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>
                <a:solidFill>
                  <a:prstClr val="black"/>
                </a:solidFill>
              </a:rPr>
              <a:t>Num </a:t>
            </a:r>
            <a:r>
              <a:rPr lang="pt-PT" b="1" dirty="0" smtClean="0">
                <a:solidFill>
                  <a:srgbClr val="3366FF"/>
                </a:solidFill>
              </a:rPr>
              <a:t>movimento retilíneo retardado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o</a:t>
            </a:r>
            <a:r>
              <a:rPr lang="pt-PT" b="1" dirty="0" smtClean="0">
                <a:solidFill>
                  <a:srgbClr val="3366FF"/>
                </a:solidFill>
              </a:rPr>
              <a:t> valor da velocidade diminui </a:t>
            </a:r>
            <a:r>
              <a:rPr lang="pt-PT" dirty="0" smtClean="0">
                <a:solidFill>
                  <a:prstClr val="black"/>
                </a:solidFill>
              </a:rPr>
              <a:t>ao longo do tempo. </a:t>
            </a: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310</Words>
  <Application>Microsoft Office PowerPoint</Application>
  <PresentationFormat>Apresentação no Ecrã (4:3)</PresentationFormat>
  <Paragraphs>67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68</cp:revision>
  <dcterms:created xsi:type="dcterms:W3CDTF">2012-02-14T20:37:36Z</dcterms:created>
  <dcterms:modified xsi:type="dcterms:W3CDTF">2015-08-13T22:24:50Z</dcterms:modified>
</cp:coreProperties>
</file>