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68" r:id="rId2"/>
    <p:sldId id="281" r:id="rId3"/>
    <p:sldId id="267" r:id="rId4"/>
    <p:sldId id="284" r:id="rId5"/>
    <p:sldId id="282" r:id="rId6"/>
    <p:sldId id="285" r:id="rId7"/>
    <p:sldId id="303" r:id="rId8"/>
    <p:sldId id="288" r:id="rId9"/>
    <p:sldId id="289" r:id="rId10"/>
    <p:sldId id="286" r:id="rId11"/>
    <p:sldId id="300" r:id="rId12"/>
    <p:sldId id="290" r:id="rId13"/>
    <p:sldId id="291" r:id="rId14"/>
    <p:sldId id="301" r:id="rId15"/>
    <p:sldId id="304" r:id="rId16"/>
    <p:sldId id="293" r:id="rId17"/>
    <p:sldId id="302" r:id="rId18"/>
    <p:sldId id="294" r:id="rId19"/>
    <p:sldId id="296" r:id="rId20"/>
    <p:sldId id="297" r:id="rId21"/>
    <p:sldId id="298" r:id="rId22"/>
    <p:sldId id="299" r:id="rId23"/>
    <p:sldId id="280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640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174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665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92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303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8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399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785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3836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950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6476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855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077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6061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2673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6336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984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9906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8031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7440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198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461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351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te2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2555776" y="3429000"/>
            <a:ext cx="4248472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1.5.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3366FF"/>
                </a:solidFill>
              </a:rPr>
              <a:t>Aceleração</a:t>
            </a:r>
            <a:endParaRPr lang="pt-PT" sz="4800" b="1" dirty="0">
              <a:solidFill>
                <a:srgbClr val="3366FF"/>
              </a:solidFill>
            </a:endParaRPr>
          </a:p>
        </p:txBody>
      </p:sp>
      <p:sp>
        <p:nvSpPr>
          <p:cNvPr id="4" name="TextBox 4"/>
          <p:cNvSpPr>
            <a:spLocks noChangeArrowheads="1"/>
          </p:cNvSpPr>
          <p:nvPr/>
        </p:nvSpPr>
        <p:spPr bwMode="auto">
          <a:xfrm>
            <a:off x="11542713" y="8909050"/>
            <a:ext cx="936625" cy="51117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/>
            <a:r>
              <a:rPr lang="pt-PT" alt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70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Variação da velocidade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3568" y="2636912"/>
            <a:ext cx="2808312" cy="274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pt-PT" dirty="0"/>
              <a:t>Nas </a:t>
            </a:r>
            <a:r>
              <a:rPr lang="pt-PT" b="1" dirty="0">
                <a:solidFill>
                  <a:srgbClr val="3366FF"/>
                </a:solidFill>
              </a:rPr>
              <a:t>trajetórias curvilíneas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do escorrega, a </a:t>
            </a:r>
            <a:r>
              <a:rPr lang="pt-PT" b="1" dirty="0">
                <a:solidFill>
                  <a:srgbClr val="3366FF"/>
                </a:solidFill>
              </a:rPr>
              <a:t>direção da velocidade</a:t>
            </a:r>
            <a:r>
              <a:rPr lang="pt-PT" dirty="0"/>
              <a:t> (que é tangente à trajetória em cada ponto) está </a:t>
            </a:r>
            <a:r>
              <a:rPr lang="pt-PT" b="1" dirty="0">
                <a:solidFill>
                  <a:srgbClr val="3366FF"/>
                </a:solidFill>
              </a:rPr>
              <a:t>continuamente a mudar </a:t>
            </a:r>
            <a:r>
              <a:rPr lang="pt-PT" dirty="0"/>
              <a:t>e </a:t>
            </a:r>
            <a:r>
              <a:rPr lang="pt-PT" dirty="0" smtClean="0"/>
              <a:t>certamente </a:t>
            </a:r>
            <a:r>
              <a:rPr lang="pt-PT" dirty="0"/>
              <a:t>que o próprio valor da velocidade também se altera</a:t>
            </a:r>
            <a:r>
              <a:rPr lang="pt-PT" dirty="0" smtClean="0"/>
              <a:t>.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Picture 2" descr="20145768_CONT_F207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204864"/>
            <a:ext cx="4901539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7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Variação da velocidade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52120" y="2420888"/>
            <a:ext cx="3024336" cy="274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t-PT" dirty="0" smtClean="0"/>
              <a:t>Nas </a:t>
            </a:r>
            <a:r>
              <a:rPr lang="pt-PT" b="1" dirty="0">
                <a:solidFill>
                  <a:srgbClr val="3366FF"/>
                </a:solidFill>
              </a:rPr>
              <a:t>trajetórias retilíneas </a:t>
            </a:r>
            <a:r>
              <a:rPr lang="pt-PT" dirty="0"/>
              <a:t>do escorrega, mesmo que não ocorra mudança de direção na velocidade (que coincide com a direção da trajetória), ao </a:t>
            </a:r>
            <a:r>
              <a:rPr lang="pt-PT" dirty="0" smtClean="0"/>
              <a:t>descer </a:t>
            </a:r>
            <a:r>
              <a:rPr lang="pt-PT" dirty="0"/>
              <a:t>pelo escorrega, certamente </a:t>
            </a:r>
            <a:r>
              <a:rPr lang="pt-PT" dirty="0" smtClean="0"/>
              <a:t>o </a:t>
            </a:r>
            <a:r>
              <a:rPr lang="pt-PT" b="1" dirty="0">
                <a:solidFill>
                  <a:srgbClr val="3366FF"/>
                </a:solidFill>
              </a:rPr>
              <a:t>valor </a:t>
            </a:r>
            <a:r>
              <a:rPr lang="pt-PT" b="1" dirty="0" smtClean="0">
                <a:solidFill>
                  <a:srgbClr val="3366FF"/>
                </a:solidFill>
              </a:rPr>
              <a:t>da</a:t>
            </a:r>
            <a:r>
              <a:rPr lang="pt-PT" dirty="0" smtClean="0"/>
              <a:t> </a:t>
            </a:r>
            <a:r>
              <a:rPr lang="pt-PT" b="1" dirty="0" smtClean="0">
                <a:solidFill>
                  <a:srgbClr val="3366FF"/>
                </a:solidFill>
              </a:rPr>
              <a:t>velocidade</a:t>
            </a:r>
            <a:r>
              <a:rPr lang="pt-PT" dirty="0" smtClean="0"/>
              <a:t> se </a:t>
            </a:r>
            <a:r>
              <a:rPr lang="pt-PT" b="1" dirty="0" smtClean="0">
                <a:solidFill>
                  <a:srgbClr val="3366FF"/>
                </a:solidFill>
              </a:rPr>
              <a:t>altera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8" name="Picture 7" descr="20145768_CONT_F207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204864"/>
            <a:ext cx="4901539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00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Variação da velocidade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7544" y="2702094"/>
            <a:ext cx="3024336" cy="2239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pt-PT" dirty="0" smtClean="0"/>
              <a:t>Sempre </a:t>
            </a:r>
            <a:r>
              <a:rPr lang="pt-PT" dirty="0"/>
              <a:t>que ocorre uma </a:t>
            </a:r>
            <a:r>
              <a:rPr lang="pt-PT" b="1" dirty="0" smtClean="0">
                <a:solidFill>
                  <a:srgbClr val="3366FF"/>
                </a:solidFill>
              </a:rPr>
              <a:t>alteração </a:t>
            </a:r>
            <a:r>
              <a:rPr lang="pt-PT" b="1" dirty="0">
                <a:solidFill>
                  <a:srgbClr val="3366FF"/>
                </a:solidFill>
              </a:rPr>
              <a:t>da direção da velocidade </a:t>
            </a:r>
            <a:r>
              <a:rPr lang="pt-PT" dirty="0"/>
              <a:t>ou </a:t>
            </a:r>
            <a:r>
              <a:rPr lang="pt-PT" dirty="0" smtClean="0"/>
              <a:t>uma </a:t>
            </a:r>
            <a:r>
              <a:rPr lang="pt-PT" b="1" dirty="0" smtClean="0">
                <a:solidFill>
                  <a:srgbClr val="3366FF"/>
                </a:solidFill>
              </a:rPr>
              <a:t>alteração do valor da velocidade </a:t>
            </a:r>
            <a:r>
              <a:rPr lang="pt-PT" dirty="0"/>
              <a:t>dizemos que ocorre uma </a:t>
            </a:r>
            <a:r>
              <a:rPr lang="pt-PT" b="1" dirty="0">
                <a:solidFill>
                  <a:srgbClr val="3366FF"/>
                </a:solidFill>
              </a:rPr>
              <a:t>variação de </a:t>
            </a:r>
            <a:r>
              <a:rPr lang="pt-PT" b="1" dirty="0" smtClean="0">
                <a:solidFill>
                  <a:srgbClr val="3366FF"/>
                </a:solidFill>
              </a:rPr>
              <a:t>velocidade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7" name="Picture 6" descr="20145768_CONT_F207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204864"/>
            <a:ext cx="4901539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76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Aceleração e aceleração média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 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3568" y="2060848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A </a:t>
            </a:r>
            <a:r>
              <a:rPr lang="pt-PT" b="1" dirty="0" smtClean="0">
                <a:solidFill>
                  <a:srgbClr val="3366FF"/>
                </a:solidFill>
              </a:rPr>
              <a:t>aceleração</a:t>
            </a:r>
            <a:r>
              <a:rPr lang="pt-PT" b="1" dirty="0">
                <a:solidFill>
                  <a:srgbClr val="3366FF"/>
                </a:solidFill>
              </a:rPr>
              <a:t> </a:t>
            </a:r>
            <a:r>
              <a:rPr lang="pt-PT" b="1" dirty="0" smtClean="0">
                <a:solidFill>
                  <a:srgbClr val="3366FF"/>
                </a:solidFill>
              </a:rPr>
              <a:t>média </a:t>
            </a:r>
            <a:r>
              <a:rPr lang="pt-PT" dirty="0"/>
              <a:t>é uma </a:t>
            </a:r>
            <a:r>
              <a:rPr lang="pt-PT" b="1" dirty="0">
                <a:solidFill>
                  <a:srgbClr val="3366FF"/>
                </a:solidFill>
              </a:rPr>
              <a:t>grandeza vetorial </a:t>
            </a:r>
            <a:r>
              <a:rPr lang="pt-PT" dirty="0"/>
              <a:t>que nos indica a rapidez com que um corpo muda de velocidade num determinado intervalo de </a:t>
            </a:r>
            <a:r>
              <a:rPr lang="pt-PT" dirty="0" smtClean="0"/>
              <a:t>tempo.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71600" y="5013176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PT" dirty="0" smtClean="0">
                <a:solidFill>
                  <a:prstClr val="black"/>
                </a:solidFill>
              </a:rPr>
              <a:t>A </a:t>
            </a:r>
            <a:r>
              <a:rPr lang="pt-PT" b="1" dirty="0">
                <a:solidFill>
                  <a:srgbClr val="3366FF"/>
                </a:solidFill>
              </a:rPr>
              <a:t>unidade </a:t>
            </a:r>
            <a:r>
              <a:rPr lang="pt-PT" b="1" dirty="0" smtClean="0">
                <a:solidFill>
                  <a:srgbClr val="3366FF"/>
                </a:solidFill>
              </a:rPr>
              <a:t>da aceleração </a:t>
            </a:r>
            <a:r>
              <a:rPr lang="pt-PT" b="1" dirty="0">
                <a:solidFill>
                  <a:srgbClr val="3366FF"/>
                </a:solidFill>
              </a:rPr>
              <a:t>média </a:t>
            </a:r>
            <a:r>
              <a:rPr lang="pt-PT" dirty="0"/>
              <a:t>no</a:t>
            </a:r>
            <a:r>
              <a:rPr lang="pt-PT" b="1" dirty="0">
                <a:solidFill>
                  <a:srgbClr val="3366FF"/>
                </a:solidFill>
              </a:rPr>
              <a:t> Sistema Internacional</a:t>
            </a:r>
            <a:r>
              <a:rPr lang="pt-PT" dirty="0">
                <a:solidFill>
                  <a:prstClr val="black"/>
                </a:solidFill>
              </a:rPr>
              <a:t>, SI, é o </a:t>
            </a:r>
            <a:r>
              <a:rPr lang="pt-PT" b="1" dirty="0">
                <a:solidFill>
                  <a:srgbClr val="3366FF"/>
                </a:solidFill>
              </a:rPr>
              <a:t>metro por </a:t>
            </a:r>
            <a:r>
              <a:rPr lang="pt-PT" b="1" dirty="0" smtClean="0">
                <a:solidFill>
                  <a:srgbClr val="3366FF"/>
                </a:solidFill>
              </a:rPr>
              <a:t>segundo ao quadrado</a:t>
            </a:r>
            <a:r>
              <a:rPr lang="pt-PT" dirty="0" smtClean="0">
                <a:solidFill>
                  <a:prstClr val="black"/>
                </a:solidFill>
              </a:rPr>
              <a:t>, </a:t>
            </a:r>
            <a:r>
              <a:rPr lang="pt-PT" dirty="0">
                <a:solidFill>
                  <a:prstClr val="black"/>
                </a:solidFill>
              </a:rPr>
              <a:t>cujo </a:t>
            </a:r>
            <a:r>
              <a:rPr lang="pt-PT" dirty="0" smtClean="0">
                <a:solidFill>
                  <a:prstClr val="black"/>
                </a:solidFill>
              </a:rPr>
              <a:t>símbolo </a:t>
            </a:r>
            <a:r>
              <a:rPr lang="pt-PT" dirty="0">
                <a:solidFill>
                  <a:prstClr val="black"/>
                </a:solidFill>
              </a:rPr>
              <a:t>é </a:t>
            </a:r>
            <a:r>
              <a:rPr lang="pt-PT" b="1" dirty="0">
                <a:solidFill>
                  <a:srgbClr val="3366FF"/>
                </a:solidFill>
              </a:rPr>
              <a:t>m/</a:t>
            </a:r>
            <a:r>
              <a:rPr lang="pt-PT" b="1" dirty="0" smtClean="0">
                <a:solidFill>
                  <a:srgbClr val="3366FF"/>
                </a:solidFill>
              </a:rPr>
              <a:t>s</a:t>
            </a:r>
            <a:r>
              <a:rPr lang="pt-PT" b="1" baseline="30000" dirty="0" smtClean="0">
                <a:solidFill>
                  <a:srgbClr val="3366FF"/>
                </a:solidFill>
              </a:rPr>
              <a:t>2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  <a:endParaRPr lang="pt-PT" dirty="0">
              <a:solidFill>
                <a:prstClr val="black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99592" y="3140968"/>
            <a:ext cx="7344816" cy="14401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43608" y="3573016"/>
            <a:ext cx="30348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i="1" dirty="0" smtClean="0">
                <a:solidFill>
                  <a:srgbClr val="3366FF"/>
                </a:solidFill>
              </a:rPr>
              <a:t>Aceleração média</a:t>
            </a:r>
            <a:r>
              <a:rPr lang="pt-PT" sz="2400" b="1" i="1" baseline="-25000" dirty="0" smtClean="0">
                <a:solidFill>
                  <a:srgbClr val="3366FF"/>
                </a:solidFill>
              </a:rPr>
              <a:t> </a:t>
            </a:r>
            <a:r>
              <a:rPr lang="pt-PT" sz="2400" b="1" i="1" dirty="0" smtClean="0">
                <a:solidFill>
                  <a:srgbClr val="3366FF"/>
                </a:solidFill>
              </a:rPr>
              <a:t> </a:t>
            </a:r>
            <a:r>
              <a:rPr lang="pt-PT" b="1" i="1" dirty="0" smtClean="0">
                <a:solidFill>
                  <a:srgbClr val="3366FF"/>
                </a:solidFill>
              </a:rPr>
              <a:t>=  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815916" y="3284984"/>
            <a:ext cx="3924436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i="1" dirty="0" smtClean="0">
                <a:solidFill>
                  <a:srgbClr val="3366FF"/>
                </a:solidFill>
              </a:rPr>
              <a:t>Variação de velocidade</a:t>
            </a:r>
          </a:p>
          <a:p>
            <a:pPr algn="ctr"/>
            <a:endParaRPr lang="pt-PT" sz="2400" b="1" i="1" dirty="0" smtClean="0">
              <a:solidFill>
                <a:srgbClr val="3366FF"/>
              </a:solidFill>
            </a:endParaRPr>
          </a:p>
          <a:p>
            <a:pPr algn="ctr"/>
            <a:r>
              <a:rPr lang="pt-PT" sz="2400" b="1" i="1" dirty="0" smtClean="0">
                <a:solidFill>
                  <a:srgbClr val="3366FF"/>
                </a:solidFill>
              </a:rPr>
              <a:t>Intervalo de tempo</a:t>
            </a:r>
            <a:endParaRPr lang="en-US" sz="24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851920" y="3861048"/>
            <a:ext cx="3888432" cy="0"/>
          </a:xfrm>
          <a:prstGeom prst="line">
            <a:avLst/>
          </a:prstGeom>
          <a:ln>
            <a:solidFill>
              <a:srgbClr val="3366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642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Aceleração e aceleração média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 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87624" y="2222861"/>
            <a:ext cx="62646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PT" dirty="0">
                <a:solidFill>
                  <a:prstClr val="black"/>
                </a:solidFill>
              </a:rPr>
              <a:t>A </a:t>
            </a:r>
            <a:r>
              <a:rPr lang="pt-PT" b="1" dirty="0" smtClean="0">
                <a:solidFill>
                  <a:srgbClr val="3366FF"/>
                </a:solidFill>
              </a:rPr>
              <a:t>aceleração </a:t>
            </a:r>
            <a:r>
              <a:rPr lang="pt-PT" dirty="0" smtClean="0"/>
              <a:t>é</a:t>
            </a:r>
            <a:r>
              <a:rPr lang="pt-PT" dirty="0" smtClean="0">
                <a:solidFill>
                  <a:prstClr val="black"/>
                </a:solidFill>
              </a:rPr>
              <a:t> </a:t>
            </a:r>
            <a:r>
              <a:rPr lang="pt-PT" dirty="0">
                <a:solidFill>
                  <a:prstClr val="black"/>
                </a:solidFill>
              </a:rPr>
              <a:t>uma </a:t>
            </a:r>
            <a:r>
              <a:rPr lang="pt-PT" b="1" dirty="0">
                <a:solidFill>
                  <a:srgbClr val="3366FF"/>
                </a:solidFill>
              </a:rPr>
              <a:t>grandeza </a:t>
            </a:r>
            <a:r>
              <a:rPr lang="pt-PT" b="1" dirty="0" smtClean="0">
                <a:solidFill>
                  <a:srgbClr val="3366FF"/>
                </a:solidFill>
              </a:rPr>
              <a:t>vetorial</a:t>
            </a:r>
            <a:r>
              <a:rPr lang="pt-PT" dirty="0" smtClean="0">
                <a:solidFill>
                  <a:prstClr val="black"/>
                </a:solidFill>
              </a:rPr>
              <a:t> q</a:t>
            </a:r>
            <a:r>
              <a:rPr lang="pt-PT" dirty="0" smtClean="0"/>
              <a:t>ue fica </a:t>
            </a:r>
            <a:r>
              <a:rPr lang="pt-PT" dirty="0"/>
              <a:t>completamente </a:t>
            </a:r>
            <a:r>
              <a:rPr lang="pt-PT" b="1" dirty="0" smtClean="0">
                <a:solidFill>
                  <a:srgbClr val="3366FF"/>
                </a:solidFill>
              </a:rPr>
              <a:t>caraterizada</a:t>
            </a:r>
            <a:r>
              <a:rPr lang="pt-PT" dirty="0" smtClean="0"/>
              <a:t> </a:t>
            </a:r>
            <a:r>
              <a:rPr lang="pt-PT" dirty="0"/>
              <a:t>quando se indica o seu </a:t>
            </a:r>
            <a:r>
              <a:rPr lang="pt-PT" b="1" dirty="0">
                <a:solidFill>
                  <a:srgbClr val="3366FF"/>
                </a:solidFill>
              </a:rPr>
              <a:t>ponto de aplicação</a:t>
            </a:r>
            <a:r>
              <a:rPr lang="pt-PT" dirty="0"/>
              <a:t>, a sua </a:t>
            </a:r>
            <a:r>
              <a:rPr lang="pt-PT" b="1" dirty="0">
                <a:solidFill>
                  <a:srgbClr val="3366FF"/>
                </a:solidFill>
              </a:rPr>
              <a:t>direção</a:t>
            </a:r>
            <a:r>
              <a:rPr lang="pt-PT" dirty="0"/>
              <a:t>, o seu </a:t>
            </a:r>
            <a:r>
              <a:rPr lang="pt-PT" b="1" dirty="0">
                <a:solidFill>
                  <a:srgbClr val="3366FF"/>
                </a:solidFill>
              </a:rPr>
              <a:t>sentido</a:t>
            </a:r>
            <a:r>
              <a:rPr lang="pt-PT" dirty="0"/>
              <a:t> e o seu </a:t>
            </a:r>
            <a:r>
              <a:rPr lang="pt-PT" b="1" dirty="0" smtClean="0">
                <a:solidFill>
                  <a:srgbClr val="3366FF"/>
                </a:solidFill>
              </a:rPr>
              <a:t>valor</a:t>
            </a:r>
            <a:r>
              <a:rPr lang="pt-PT" b="1" dirty="0" smtClean="0"/>
              <a:t>.</a:t>
            </a:r>
          </a:p>
          <a:p>
            <a:pPr lvl="0" algn="ctr"/>
            <a:endParaRPr lang="pt-PT" b="1" dirty="0" smtClean="0"/>
          </a:p>
          <a:p>
            <a:pPr lvl="0" algn="ctr"/>
            <a:endParaRPr lang="pt-PT" b="1" dirty="0"/>
          </a:p>
          <a:p>
            <a:pPr lvl="0" algn="ctr"/>
            <a:r>
              <a:rPr lang="pt-PT" dirty="0" smtClean="0"/>
              <a:t>Se </a:t>
            </a:r>
            <a:r>
              <a:rPr lang="pt-PT" dirty="0"/>
              <a:t>considerarmos apenas </a:t>
            </a:r>
            <a:r>
              <a:rPr lang="pt-PT" b="1" dirty="0">
                <a:solidFill>
                  <a:srgbClr val="3366FF"/>
                </a:solidFill>
              </a:rPr>
              <a:t>movimentos segundo uma direção </a:t>
            </a:r>
            <a:r>
              <a:rPr lang="pt-PT" dirty="0"/>
              <a:t>(em linha reta), podemos fazer coincidir o eixo dos </a:t>
            </a:r>
            <a:r>
              <a:rPr lang="pt-PT" i="1" dirty="0" err="1"/>
              <a:t>xx</a:t>
            </a:r>
            <a:r>
              <a:rPr lang="pt-PT" dirty="0"/>
              <a:t> com a direção do movimento. Nessa altura, </a:t>
            </a:r>
            <a:r>
              <a:rPr lang="pt-PT" dirty="0" smtClean="0"/>
              <a:t>...</a:t>
            </a:r>
            <a:endParaRPr lang="pt-PT" b="1" dirty="0"/>
          </a:p>
        </p:txBody>
      </p:sp>
    </p:spTree>
    <p:extLst>
      <p:ext uri="{BB962C8B-B14F-4D97-AF65-F5344CB8AC3E}">
        <p14:creationId xmlns:p14="http://schemas.microsoft.com/office/powerpoint/2010/main" val="424031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Aceleração e aceleração média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 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5576" y="1628800"/>
            <a:ext cx="7704856" cy="2091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Clr>
                <a:srgbClr val="3366FF"/>
              </a:buClr>
              <a:buFont typeface="Arial"/>
              <a:buChar char="•"/>
            </a:pPr>
            <a:r>
              <a:rPr lang="pt-PT" b="1" dirty="0" smtClean="0">
                <a:solidFill>
                  <a:srgbClr val="3366FF"/>
                </a:solidFill>
              </a:rPr>
              <a:t>Ponto </a:t>
            </a:r>
            <a:r>
              <a:rPr lang="pt-PT" b="1" dirty="0">
                <a:solidFill>
                  <a:srgbClr val="3366FF"/>
                </a:solidFill>
              </a:rPr>
              <a:t>de aplicação</a:t>
            </a:r>
            <a:r>
              <a:rPr lang="pt-PT" dirty="0"/>
              <a:t>: corresponde, em cada instante, à posição ocupada pelo corpo na sua trajetória</a:t>
            </a:r>
            <a:r>
              <a:rPr lang="pt-PT" dirty="0" smtClean="0"/>
              <a:t>;</a:t>
            </a:r>
          </a:p>
          <a:p>
            <a:pPr lvl="0">
              <a:lnSpc>
                <a:spcPct val="90000"/>
              </a:lnSpc>
              <a:buClr>
                <a:srgbClr val="3366FF"/>
              </a:buClr>
            </a:pPr>
            <a:endParaRPr lang="en-US" dirty="0" smtClean="0"/>
          </a:p>
          <a:p>
            <a:pPr marL="285750" lvl="0" indent="-285750">
              <a:lnSpc>
                <a:spcPct val="90000"/>
              </a:lnSpc>
              <a:buClr>
                <a:srgbClr val="3366FF"/>
              </a:buClr>
              <a:buFont typeface="Arial"/>
              <a:buChar char="•"/>
            </a:pPr>
            <a:r>
              <a:rPr lang="pt-PT" b="1" dirty="0" smtClean="0">
                <a:solidFill>
                  <a:srgbClr val="3366FF"/>
                </a:solidFill>
              </a:rPr>
              <a:t>Direção</a:t>
            </a:r>
            <a:r>
              <a:rPr lang="pt-PT" dirty="0"/>
              <a:t>: coincide com a direção da </a:t>
            </a:r>
            <a:r>
              <a:rPr lang="pt-PT" dirty="0" smtClean="0"/>
              <a:t>trajetória;</a:t>
            </a:r>
          </a:p>
          <a:p>
            <a:pPr marL="285750" lvl="0" indent="-285750">
              <a:lnSpc>
                <a:spcPct val="90000"/>
              </a:lnSpc>
              <a:buClr>
                <a:srgbClr val="3366FF"/>
              </a:buClr>
              <a:buFont typeface="Arial"/>
              <a:buChar char="•"/>
            </a:pPr>
            <a:endParaRPr lang="pt-PT" dirty="0" smtClean="0"/>
          </a:p>
          <a:p>
            <a:pPr marL="285750" indent="-285750">
              <a:lnSpc>
                <a:spcPct val="90000"/>
              </a:lnSpc>
              <a:buClr>
                <a:srgbClr val="3366FF"/>
              </a:buClr>
              <a:buFont typeface="Arial"/>
              <a:buChar char="•"/>
            </a:pPr>
            <a:r>
              <a:rPr lang="pt-PT" b="1" dirty="0">
                <a:solidFill>
                  <a:srgbClr val="3366FF"/>
                </a:solidFill>
              </a:rPr>
              <a:t>Sentido</a:t>
            </a:r>
            <a:r>
              <a:rPr lang="pt-PT" dirty="0"/>
              <a:t>: corresponde, em cada instante, ao </a:t>
            </a:r>
            <a:r>
              <a:rPr lang="pt-PT" b="1" dirty="0">
                <a:solidFill>
                  <a:srgbClr val="3366FF"/>
                </a:solidFill>
              </a:rPr>
              <a:t>sentido da velocidade</a:t>
            </a:r>
            <a:r>
              <a:rPr lang="pt-PT" dirty="0"/>
              <a:t>, caso o </a:t>
            </a:r>
            <a:r>
              <a:rPr lang="pt-PT" b="1" dirty="0">
                <a:solidFill>
                  <a:srgbClr val="3366FF"/>
                </a:solidFill>
              </a:rPr>
              <a:t>movimento</a:t>
            </a:r>
            <a:r>
              <a:rPr lang="pt-PT" dirty="0"/>
              <a:t> seja </a:t>
            </a:r>
            <a:r>
              <a:rPr lang="pt-PT" b="1" dirty="0">
                <a:solidFill>
                  <a:srgbClr val="3366FF"/>
                </a:solidFill>
              </a:rPr>
              <a:t>acelerado</a:t>
            </a:r>
            <a:r>
              <a:rPr lang="pt-PT" dirty="0"/>
              <a:t>, ou ao </a:t>
            </a:r>
            <a:r>
              <a:rPr lang="pt-PT" dirty="0" smtClean="0"/>
              <a:t>sentido </a:t>
            </a:r>
            <a:r>
              <a:rPr lang="pt-PT" b="1" dirty="0" smtClean="0">
                <a:solidFill>
                  <a:srgbClr val="3366FF"/>
                </a:solidFill>
              </a:rPr>
              <a:t>contrário </a:t>
            </a:r>
            <a:r>
              <a:rPr lang="pt-PT" b="1" dirty="0">
                <a:solidFill>
                  <a:srgbClr val="3366FF"/>
                </a:solidFill>
              </a:rPr>
              <a:t>ao da velocidade</a:t>
            </a:r>
            <a:r>
              <a:rPr lang="pt-PT" dirty="0"/>
              <a:t>, caso o </a:t>
            </a:r>
            <a:r>
              <a:rPr lang="pt-PT" b="1" dirty="0">
                <a:solidFill>
                  <a:srgbClr val="3366FF"/>
                </a:solidFill>
              </a:rPr>
              <a:t>movimento</a:t>
            </a:r>
            <a:r>
              <a:rPr lang="pt-PT" dirty="0"/>
              <a:t> seja </a:t>
            </a:r>
            <a:r>
              <a:rPr lang="pt-PT" b="1" dirty="0">
                <a:solidFill>
                  <a:srgbClr val="3366FF"/>
                </a:solidFill>
              </a:rPr>
              <a:t>retardado</a:t>
            </a:r>
            <a:r>
              <a:rPr lang="pt-PT" dirty="0" smtClean="0"/>
              <a:t>;</a:t>
            </a:r>
            <a:endParaRPr lang="pt-PT" dirty="0"/>
          </a:p>
        </p:txBody>
      </p:sp>
      <p:pic>
        <p:nvPicPr>
          <p:cNvPr id="6" name="Picture 5" descr="20145768_CONT_F208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944" y="4005064"/>
            <a:ext cx="2811000" cy="1765109"/>
          </a:xfrm>
          <a:prstGeom prst="rect">
            <a:avLst/>
          </a:prstGeom>
        </p:spPr>
      </p:pic>
      <p:pic>
        <p:nvPicPr>
          <p:cNvPr id="7" name="Picture 6" descr="20145768_CONT_F208A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005064"/>
            <a:ext cx="2808200" cy="176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74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Aceleração e aceleração média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 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87624" y="1988840"/>
            <a:ext cx="62646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3366FF"/>
              </a:buClr>
              <a:buFont typeface="Arial"/>
              <a:buChar char="•"/>
            </a:pPr>
            <a:r>
              <a:rPr lang="pt-PT" b="1" dirty="0" smtClean="0">
                <a:solidFill>
                  <a:srgbClr val="3366FF"/>
                </a:solidFill>
              </a:rPr>
              <a:t>Valor</a:t>
            </a:r>
            <a:r>
              <a:rPr lang="pt-PT" dirty="0"/>
              <a:t>: </a:t>
            </a:r>
            <a:r>
              <a:rPr lang="pt-PT" dirty="0" smtClean="0"/>
              <a:t>a </a:t>
            </a:r>
            <a:r>
              <a:rPr lang="pt-PT" dirty="0"/>
              <a:t>expressão que permite calcular o </a:t>
            </a:r>
            <a:r>
              <a:rPr lang="pt-PT" b="1" dirty="0">
                <a:solidFill>
                  <a:srgbClr val="3366FF"/>
                </a:solidFill>
              </a:rPr>
              <a:t>valor da </a:t>
            </a:r>
            <a:r>
              <a:rPr lang="pt-PT" b="1" dirty="0" smtClean="0">
                <a:solidFill>
                  <a:srgbClr val="3366FF"/>
                </a:solidFill>
              </a:rPr>
              <a:t>aceleração </a:t>
            </a:r>
            <a:r>
              <a:rPr lang="pt-PT" b="1" dirty="0">
                <a:solidFill>
                  <a:srgbClr val="3366FF"/>
                </a:solidFill>
              </a:rPr>
              <a:t>média</a:t>
            </a:r>
            <a:r>
              <a:rPr lang="pt-PT" dirty="0"/>
              <a:t>, </a:t>
            </a:r>
            <a:r>
              <a:rPr lang="pt-PT" b="1" i="1" dirty="0" err="1" smtClean="0">
                <a:solidFill>
                  <a:srgbClr val="3366FF"/>
                </a:solidFill>
              </a:rPr>
              <a:t>a</a:t>
            </a:r>
            <a:r>
              <a:rPr lang="pt-PT" b="1" baseline="-25000" dirty="0" err="1" smtClean="0">
                <a:solidFill>
                  <a:srgbClr val="3366FF"/>
                </a:solidFill>
              </a:rPr>
              <a:t>m</a:t>
            </a:r>
            <a:r>
              <a:rPr lang="pt-PT" dirty="0"/>
              <a:t>, é dada por:</a:t>
            </a:r>
          </a:p>
          <a:p>
            <a:pPr lvl="0">
              <a:buClr>
                <a:srgbClr val="3366FF"/>
              </a:buClr>
            </a:pPr>
            <a:endParaRPr lang="pt-PT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3635896" y="3573016"/>
            <a:ext cx="1728192" cy="14401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366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887132" y="3946174"/>
                <a:ext cx="1225720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pt-PT" sz="24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132" y="3946174"/>
                <a:ext cx="1225720" cy="69384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480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691680" y="2060848"/>
            <a:ext cx="5760640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O valor </a:t>
            </a:r>
            <a:r>
              <a:rPr lang="pt-PT" dirty="0"/>
              <a:t>da </a:t>
            </a:r>
            <a:r>
              <a:rPr lang="pt-PT" dirty="0" smtClean="0"/>
              <a:t>aceleração </a:t>
            </a:r>
            <a:r>
              <a:rPr lang="pt-PT" dirty="0"/>
              <a:t>assim obtido, também designado por </a:t>
            </a:r>
            <a:r>
              <a:rPr lang="pt-PT" b="1" dirty="0" smtClean="0">
                <a:solidFill>
                  <a:srgbClr val="3366FF"/>
                </a:solidFill>
              </a:rPr>
              <a:t>aceleração </a:t>
            </a:r>
            <a:r>
              <a:rPr lang="pt-PT" b="1" dirty="0">
                <a:solidFill>
                  <a:srgbClr val="3366FF"/>
                </a:solidFill>
              </a:rPr>
              <a:t>escalar média</a:t>
            </a:r>
            <a:r>
              <a:rPr lang="pt-PT" dirty="0"/>
              <a:t>, pode ser </a:t>
            </a:r>
            <a:r>
              <a:rPr lang="pt-PT" b="1" dirty="0">
                <a:solidFill>
                  <a:srgbClr val="3366FF"/>
                </a:solidFill>
              </a:rPr>
              <a:t>positivo ou negativo</a:t>
            </a:r>
            <a:r>
              <a:rPr lang="pt-PT" dirty="0"/>
              <a:t> consoante </a:t>
            </a:r>
            <a:r>
              <a:rPr lang="pt-PT" dirty="0" smtClean="0"/>
              <a:t>a variação do valor da velocidade for positiva ou negativa.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Se </a:t>
            </a:r>
            <a:r>
              <a:rPr lang="pt-PT" b="1" dirty="0">
                <a:solidFill>
                  <a:srgbClr val="3366FF"/>
                </a:solidFill>
              </a:rPr>
              <a:t>∆</a:t>
            </a:r>
            <a:r>
              <a:rPr lang="pt-PT" b="1" i="1" dirty="0" smtClean="0">
                <a:solidFill>
                  <a:srgbClr val="3366FF"/>
                </a:solidFill>
              </a:rPr>
              <a:t>v </a:t>
            </a:r>
            <a:r>
              <a:rPr lang="pt-PT" b="1" dirty="0" smtClean="0">
                <a:solidFill>
                  <a:srgbClr val="3366FF"/>
                </a:solidFill>
              </a:rPr>
              <a:t>&gt; 0</a:t>
            </a:r>
            <a:r>
              <a:rPr lang="pt-PT" i="1" dirty="0" smtClean="0"/>
              <a:t>, </a:t>
            </a:r>
            <a:r>
              <a:rPr lang="pt-PT" dirty="0" smtClean="0"/>
              <a:t>então</a:t>
            </a:r>
            <a:r>
              <a:rPr lang="pt-PT" i="1" dirty="0" smtClean="0"/>
              <a:t>, </a:t>
            </a:r>
            <a:r>
              <a:rPr lang="pt-PT" b="1" i="1" dirty="0" err="1" smtClean="0">
                <a:solidFill>
                  <a:srgbClr val="3366FF"/>
                </a:solidFill>
              </a:rPr>
              <a:t>a</a:t>
            </a:r>
            <a:r>
              <a:rPr lang="pt-PT" b="1" baseline="-25000" dirty="0" err="1" smtClean="0">
                <a:solidFill>
                  <a:srgbClr val="3366FF"/>
                </a:solidFill>
              </a:rPr>
              <a:t>m</a:t>
            </a:r>
            <a:r>
              <a:rPr lang="pt-PT" b="1" i="1" dirty="0" smtClean="0">
                <a:solidFill>
                  <a:srgbClr val="3366FF"/>
                </a:solidFill>
              </a:rPr>
              <a:t> </a:t>
            </a:r>
            <a:r>
              <a:rPr lang="en-US" b="1" dirty="0" smtClean="0">
                <a:solidFill>
                  <a:srgbClr val="3366FF"/>
                </a:solidFill>
              </a:rPr>
              <a:t>&gt; 0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Se </a:t>
            </a:r>
            <a:r>
              <a:rPr lang="pt-PT" b="1" dirty="0">
                <a:solidFill>
                  <a:srgbClr val="3366FF"/>
                </a:solidFill>
              </a:rPr>
              <a:t>∆</a:t>
            </a:r>
            <a:r>
              <a:rPr lang="pt-PT" b="1" i="1" dirty="0">
                <a:solidFill>
                  <a:srgbClr val="3366FF"/>
                </a:solidFill>
              </a:rPr>
              <a:t>v </a:t>
            </a:r>
            <a:r>
              <a:rPr lang="pt-PT" b="1" dirty="0" smtClean="0">
                <a:solidFill>
                  <a:srgbClr val="3366FF"/>
                </a:solidFill>
              </a:rPr>
              <a:t>&lt; </a:t>
            </a:r>
            <a:r>
              <a:rPr lang="pt-PT" b="1" dirty="0">
                <a:solidFill>
                  <a:srgbClr val="3366FF"/>
                </a:solidFill>
              </a:rPr>
              <a:t>0</a:t>
            </a:r>
            <a:r>
              <a:rPr lang="pt-PT" i="1" dirty="0"/>
              <a:t>, </a:t>
            </a:r>
            <a:r>
              <a:rPr lang="pt-PT" dirty="0" smtClean="0"/>
              <a:t>então</a:t>
            </a:r>
            <a:r>
              <a:rPr lang="pt-PT" i="1" dirty="0" smtClean="0"/>
              <a:t>, </a:t>
            </a:r>
            <a:r>
              <a:rPr lang="pt-PT" b="1" i="1" dirty="0" err="1">
                <a:solidFill>
                  <a:srgbClr val="3366FF"/>
                </a:solidFill>
              </a:rPr>
              <a:t>a</a:t>
            </a:r>
            <a:r>
              <a:rPr lang="pt-PT" b="1" baseline="-25000" dirty="0" err="1">
                <a:solidFill>
                  <a:srgbClr val="3366FF"/>
                </a:solidFill>
              </a:rPr>
              <a:t>m</a:t>
            </a:r>
            <a:r>
              <a:rPr lang="pt-PT" b="1" i="1" dirty="0">
                <a:solidFill>
                  <a:srgbClr val="3366FF"/>
                </a:solidFill>
              </a:rPr>
              <a:t> </a:t>
            </a:r>
            <a:r>
              <a:rPr lang="en-US" b="1" dirty="0">
                <a:solidFill>
                  <a:srgbClr val="3366FF"/>
                </a:solidFill>
              </a:rPr>
              <a:t>&lt;</a:t>
            </a:r>
            <a:r>
              <a:rPr lang="en-US" b="1" dirty="0" smtClean="0">
                <a:solidFill>
                  <a:srgbClr val="3366FF"/>
                </a:solidFill>
              </a:rPr>
              <a:t> 0</a:t>
            </a:r>
            <a:endParaRPr lang="en-US" b="1" dirty="0">
              <a:solidFill>
                <a:srgbClr val="3366FF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76056" y="3501008"/>
            <a:ext cx="1728192" cy="14401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18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Aceleração e aceleração média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 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327292" y="3874166"/>
                <a:ext cx="1225720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pt-PT" sz="24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7292" y="3874166"/>
                <a:ext cx="1225720" cy="69384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946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Movimentos retilíneos acelerados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 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9592" y="4293096"/>
            <a:ext cx="74888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dirty="0"/>
              <a:t>Por observação da figura, podes constatar que no intervalo de tempo [0; 2] </a:t>
            </a:r>
            <a:r>
              <a:rPr lang="pt-PT" dirty="0" smtClean="0"/>
              <a:t>s:</a:t>
            </a:r>
          </a:p>
          <a:p>
            <a:pPr lvl="0"/>
            <a:endParaRPr lang="pt-PT" dirty="0" smtClean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o ciclista desloca-se no </a:t>
            </a:r>
            <a:r>
              <a:rPr lang="pt-PT" b="1" dirty="0" smtClean="0">
                <a:solidFill>
                  <a:srgbClr val="3366FF"/>
                </a:solidFill>
              </a:rPr>
              <a:t>sentido positivo </a:t>
            </a:r>
            <a:r>
              <a:rPr lang="pt-PT" dirty="0" smtClean="0"/>
              <a:t>do eixo dos </a:t>
            </a:r>
            <a:r>
              <a:rPr lang="pt-PT" i="1" dirty="0" err="1" smtClean="0"/>
              <a:t>xx</a:t>
            </a:r>
            <a:r>
              <a:rPr lang="pt-PT" dirty="0" smtClean="0"/>
              <a:t>;</a:t>
            </a:r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endParaRPr lang="pt-PT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a </a:t>
            </a:r>
            <a:r>
              <a:rPr lang="pt-PT" b="1" dirty="0">
                <a:solidFill>
                  <a:srgbClr val="3366FF"/>
                </a:solidFill>
              </a:rPr>
              <a:t>velocidade</a:t>
            </a:r>
            <a:r>
              <a:rPr lang="pt-PT" dirty="0"/>
              <a:t> do ciclista </a:t>
            </a:r>
            <a:r>
              <a:rPr lang="pt-PT" b="1" dirty="0" smtClean="0">
                <a:solidFill>
                  <a:srgbClr val="3366FF"/>
                </a:solidFill>
              </a:rPr>
              <a:t>aumentou</a:t>
            </a:r>
            <a:r>
              <a:rPr lang="pt-PT" dirty="0" smtClean="0"/>
              <a:t>.</a:t>
            </a:r>
          </a:p>
        </p:txBody>
      </p:sp>
      <p:pic>
        <p:nvPicPr>
          <p:cNvPr id="3" name="Picture 2" descr="20145768_CONT_F20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72816"/>
            <a:ext cx="6660232" cy="236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39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Movimentos retilíneos acelerados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 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9552" y="4205987"/>
            <a:ext cx="80648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/>
              <a:t>A </a:t>
            </a:r>
            <a:r>
              <a:rPr lang="pt-PT" dirty="0"/>
              <a:t>aceleração média do ciclista no intervalo [0; 2] s pode ser calculada utilizando a </a:t>
            </a:r>
            <a:r>
              <a:rPr lang="pt-PT" dirty="0" smtClean="0"/>
              <a:t>expressão definida anteriormente e obtém-se o valor:</a:t>
            </a:r>
          </a:p>
          <a:p>
            <a:pPr algn="ctr"/>
            <a:endParaRPr lang="pt-PT" dirty="0"/>
          </a:p>
          <a:p>
            <a:pPr algn="ctr"/>
            <a:r>
              <a:rPr lang="pt-PT" b="1" i="1" dirty="0" err="1">
                <a:solidFill>
                  <a:srgbClr val="3366FF"/>
                </a:solidFill>
              </a:rPr>
              <a:t>a</a:t>
            </a:r>
            <a:r>
              <a:rPr lang="pt-PT" b="1" baseline="-25000" dirty="0" err="1">
                <a:solidFill>
                  <a:srgbClr val="3366FF"/>
                </a:solidFill>
              </a:rPr>
              <a:t>m</a:t>
            </a:r>
            <a:r>
              <a:rPr lang="pt-PT" b="1" i="1" baseline="-25000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= 2 m/s</a:t>
            </a:r>
            <a:r>
              <a:rPr lang="pt-PT" b="1" baseline="30000" dirty="0">
                <a:solidFill>
                  <a:srgbClr val="3366FF"/>
                </a:solidFill>
              </a:rPr>
              <a:t>2</a:t>
            </a:r>
            <a:endParaRPr lang="en-US" baseline="30000" dirty="0">
              <a:solidFill>
                <a:srgbClr val="3366FF"/>
              </a:solidFill>
            </a:endParaRPr>
          </a:p>
          <a:p>
            <a:pPr algn="ctr"/>
            <a:endParaRPr lang="pt-PT" dirty="0" smtClean="0"/>
          </a:p>
          <a:p>
            <a:pPr algn="ctr"/>
            <a:r>
              <a:rPr lang="pt-PT" dirty="0" smtClean="0"/>
              <a:t>O </a:t>
            </a:r>
            <a:r>
              <a:rPr lang="pt-PT" b="1" dirty="0">
                <a:solidFill>
                  <a:srgbClr val="3366FF"/>
                </a:solidFill>
              </a:rPr>
              <a:t>valor da aceleração média é positivo</a:t>
            </a:r>
            <a:r>
              <a:rPr lang="pt-PT" dirty="0"/>
              <a:t>. Isto significa que a </a:t>
            </a:r>
            <a:r>
              <a:rPr lang="pt-PT" b="1" dirty="0">
                <a:solidFill>
                  <a:srgbClr val="3366FF"/>
                </a:solidFill>
              </a:rPr>
              <a:t>aceleração tem o sentido positivo do eixo dos </a:t>
            </a:r>
            <a:r>
              <a:rPr lang="pt-PT" b="1" i="1" dirty="0" err="1">
                <a:solidFill>
                  <a:srgbClr val="3366FF"/>
                </a:solidFill>
              </a:rPr>
              <a:t>xx</a:t>
            </a:r>
            <a:r>
              <a:rPr lang="pt-PT" dirty="0"/>
              <a:t>, que é o sentido do movimento</a:t>
            </a:r>
            <a:r>
              <a:rPr lang="en-US" dirty="0" smtClean="0"/>
              <a:t>.</a:t>
            </a:r>
            <a:endParaRPr lang="pt-PT" dirty="0"/>
          </a:p>
        </p:txBody>
      </p:sp>
      <p:pic>
        <p:nvPicPr>
          <p:cNvPr id="7" name="Picture 6" descr="20145768_CONT_F20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72816"/>
            <a:ext cx="6660232" cy="236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02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Movimentos retilíneos acelerados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 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03648" y="1988840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/>
              <a:t>Quando  </a:t>
            </a:r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aceleração </a:t>
            </a:r>
            <a:r>
              <a:rPr lang="pt-PT" b="1" dirty="0" smtClean="0">
                <a:solidFill>
                  <a:srgbClr val="3366FF"/>
                </a:solidFill>
              </a:rPr>
              <a:t>média e </a:t>
            </a:r>
            <a:r>
              <a:rPr lang="pt-PT" b="1" dirty="0">
                <a:solidFill>
                  <a:srgbClr val="3366FF"/>
                </a:solidFill>
              </a:rPr>
              <a:t>a velocidade têm o mesmo sentido</a:t>
            </a:r>
            <a:r>
              <a:rPr lang="pt-PT" dirty="0"/>
              <a:t>, o </a:t>
            </a:r>
            <a:r>
              <a:rPr lang="pt-PT" b="1" dirty="0">
                <a:solidFill>
                  <a:srgbClr val="3366FF"/>
                </a:solidFill>
              </a:rPr>
              <a:t>movimento é </a:t>
            </a:r>
            <a:r>
              <a:rPr lang="pt-PT" b="1" dirty="0" smtClean="0">
                <a:solidFill>
                  <a:srgbClr val="3366FF"/>
                </a:solidFill>
              </a:rPr>
              <a:t>acelerado</a:t>
            </a:r>
            <a:r>
              <a:rPr lang="en-US" dirty="0" smtClean="0"/>
              <a:t>.</a:t>
            </a:r>
          </a:p>
        </p:txBody>
      </p:sp>
      <p:pic>
        <p:nvPicPr>
          <p:cNvPr id="4" name="Picture 3" descr="20145768_CONT_F21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924944"/>
            <a:ext cx="6729109" cy="258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78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Movimentos retilíneos retardados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 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99592" y="4293096"/>
            <a:ext cx="74888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dirty="0"/>
              <a:t>Por observação da figura, podes constatar que no intervalo de tempo [0; 2] </a:t>
            </a:r>
            <a:r>
              <a:rPr lang="pt-PT" dirty="0" smtClean="0"/>
              <a:t>s:</a:t>
            </a:r>
          </a:p>
          <a:p>
            <a:pPr lvl="0"/>
            <a:endParaRPr lang="pt-PT" dirty="0" smtClean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o ciclista desloca-se no </a:t>
            </a:r>
            <a:r>
              <a:rPr lang="pt-PT" b="1" dirty="0" smtClean="0">
                <a:solidFill>
                  <a:srgbClr val="3366FF"/>
                </a:solidFill>
              </a:rPr>
              <a:t>sentido positivo </a:t>
            </a:r>
            <a:r>
              <a:rPr lang="pt-PT" dirty="0" smtClean="0"/>
              <a:t>do eixo dos </a:t>
            </a:r>
            <a:r>
              <a:rPr lang="pt-PT" dirty="0" err="1" smtClean="0"/>
              <a:t>xx</a:t>
            </a:r>
            <a:r>
              <a:rPr lang="pt-PT" dirty="0" smtClean="0"/>
              <a:t>;</a:t>
            </a:r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endParaRPr lang="pt-PT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a </a:t>
            </a:r>
            <a:r>
              <a:rPr lang="pt-PT" b="1" dirty="0">
                <a:solidFill>
                  <a:srgbClr val="3366FF"/>
                </a:solidFill>
              </a:rPr>
              <a:t>velocidade</a:t>
            </a:r>
            <a:r>
              <a:rPr lang="pt-PT" dirty="0"/>
              <a:t> do ciclista </a:t>
            </a:r>
            <a:r>
              <a:rPr lang="pt-PT" b="1" dirty="0" smtClean="0">
                <a:solidFill>
                  <a:srgbClr val="3366FF"/>
                </a:solidFill>
              </a:rPr>
              <a:t>diminuiu</a:t>
            </a:r>
            <a:r>
              <a:rPr lang="pt-PT" dirty="0" smtClean="0"/>
              <a:t>.</a:t>
            </a:r>
          </a:p>
        </p:txBody>
      </p:sp>
      <p:pic>
        <p:nvPicPr>
          <p:cNvPr id="7" name="Picture 6" descr="20145768_CONT_F21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7" y="1700808"/>
            <a:ext cx="6283285" cy="244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85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Movimentos retilíneos retardados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 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4277995"/>
            <a:ext cx="80648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/>
              <a:t>A </a:t>
            </a:r>
            <a:r>
              <a:rPr lang="pt-PT" dirty="0"/>
              <a:t>aceleração média do ciclista no intervalo [0; 2] s pode ser calculada utilizando a </a:t>
            </a:r>
            <a:r>
              <a:rPr lang="pt-PT" dirty="0" smtClean="0"/>
              <a:t>expressão definida anteriormente e obtém-se o valor:</a:t>
            </a:r>
          </a:p>
          <a:p>
            <a:pPr algn="ctr"/>
            <a:endParaRPr lang="pt-PT" dirty="0"/>
          </a:p>
          <a:p>
            <a:pPr algn="ctr"/>
            <a:r>
              <a:rPr lang="pt-PT" b="1" i="1" dirty="0" err="1">
                <a:solidFill>
                  <a:srgbClr val="3366FF"/>
                </a:solidFill>
              </a:rPr>
              <a:t>a</a:t>
            </a:r>
            <a:r>
              <a:rPr lang="pt-PT" b="1" baseline="-25000" dirty="0" err="1">
                <a:solidFill>
                  <a:srgbClr val="3366FF"/>
                </a:solidFill>
              </a:rPr>
              <a:t>m</a:t>
            </a:r>
            <a:r>
              <a:rPr lang="pt-PT" b="1" i="1" baseline="-25000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= </a:t>
            </a:r>
            <a:r>
              <a:rPr lang="pt-PT" b="1" dirty="0" smtClean="0">
                <a:solidFill>
                  <a:srgbClr val="3366FF"/>
                </a:solidFill>
              </a:rPr>
              <a:t>− 2 </a:t>
            </a:r>
            <a:r>
              <a:rPr lang="pt-PT" b="1" dirty="0">
                <a:solidFill>
                  <a:srgbClr val="3366FF"/>
                </a:solidFill>
              </a:rPr>
              <a:t>m/s</a:t>
            </a:r>
            <a:r>
              <a:rPr lang="pt-PT" b="1" baseline="30000" dirty="0">
                <a:solidFill>
                  <a:srgbClr val="3366FF"/>
                </a:solidFill>
              </a:rPr>
              <a:t>2</a:t>
            </a:r>
            <a:endParaRPr lang="en-US" baseline="30000" dirty="0">
              <a:solidFill>
                <a:srgbClr val="3366FF"/>
              </a:solidFill>
            </a:endParaRPr>
          </a:p>
          <a:p>
            <a:pPr algn="ctr"/>
            <a:endParaRPr lang="pt-PT" dirty="0" smtClean="0"/>
          </a:p>
          <a:p>
            <a:pPr algn="ctr"/>
            <a:r>
              <a:rPr lang="pt-PT" dirty="0" smtClean="0"/>
              <a:t>O </a:t>
            </a:r>
            <a:r>
              <a:rPr lang="pt-PT" b="1" dirty="0">
                <a:solidFill>
                  <a:srgbClr val="3366FF"/>
                </a:solidFill>
              </a:rPr>
              <a:t>valor da aceleração média é </a:t>
            </a:r>
            <a:r>
              <a:rPr lang="pt-PT" b="1" dirty="0" smtClean="0">
                <a:solidFill>
                  <a:srgbClr val="3366FF"/>
                </a:solidFill>
              </a:rPr>
              <a:t>negativo</a:t>
            </a:r>
            <a:r>
              <a:rPr lang="pt-PT" dirty="0"/>
              <a:t>. Isto significa que a </a:t>
            </a:r>
            <a:r>
              <a:rPr lang="pt-PT" b="1" dirty="0">
                <a:solidFill>
                  <a:srgbClr val="3366FF"/>
                </a:solidFill>
              </a:rPr>
              <a:t>aceleração tem o sentido </a:t>
            </a:r>
            <a:r>
              <a:rPr lang="pt-PT" b="1" dirty="0" smtClean="0">
                <a:solidFill>
                  <a:srgbClr val="3366FF"/>
                </a:solidFill>
              </a:rPr>
              <a:t>negativo </a:t>
            </a:r>
            <a:r>
              <a:rPr lang="pt-PT" b="1" dirty="0">
                <a:solidFill>
                  <a:srgbClr val="3366FF"/>
                </a:solidFill>
              </a:rPr>
              <a:t>do eixo dos </a:t>
            </a:r>
            <a:r>
              <a:rPr lang="pt-PT" b="1" i="1" dirty="0" err="1">
                <a:solidFill>
                  <a:srgbClr val="3366FF"/>
                </a:solidFill>
              </a:rPr>
              <a:t>xx</a:t>
            </a:r>
            <a:r>
              <a:rPr lang="pt-PT" dirty="0"/>
              <a:t>, que é o </a:t>
            </a:r>
            <a:r>
              <a:rPr lang="pt-PT" dirty="0" smtClean="0"/>
              <a:t>sentido oposto ao </a:t>
            </a:r>
            <a:r>
              <a:rPr lang="pt-PT" dirty="0"/>
              <a:t>do movimento</a:t>
            </a:r>
            <a:r>
              <a:rPr lang="en-US" dirty="0" smtClean="0"/>
              <a:t>.</a:t>
            </a:r>
            <a:endParaRPr lang="pt-PT" dirty="0"/>
          </a:p>
        </p:txBody>
      </p:sp>
      <p:pic>
        <p:nvPicPr>
          <p:cNvPr id="9" name="Picture 8" descr="20145768_CONT_F21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7" y="1700808"/>
            <a:ext cx="6283285" cy="244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76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Movimentos retilíneos retardados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 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03648" y="1988840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Quando  a </a:t>
            </a:r>
            <a:r>
              <a:rPr lang="pt-PT" b="1" dirty="0">
                <a:solidFill>
                  <a:srgbClr val="3366FF"/>
                </a:solidFill>
              </a:rPr>
              <a:t>aceleração média e a velocidade têm sentidos opostos</a:t>
            </a:r>
            <a:r>
              <a:rPr lang="pt-PT" dirty="0"/>
              <a:t>, o </a:t>
            </a:r>
            <a:r>
              <a:rPr lang="pt-PT" b="1" dirty="0">
                <a:solidFill>
                  <a:srgbClr val="3366FF"/>
                </a:solidFill>
              </a:rPr>
              <a:t>movimento é retardado</a:t>
            </a:r>
            <a:r>
              <a:rPr lang="en-US" dirty="0"/>
              <a:t>.</a:t>
            </a:r>
          </a:p>
        </p:txBody>
      </p:sp>
      <p:pic>
        <p:nvPicPr>
          <p:cNvPr id="3" name="Picture 2" descr="20145768_CONT_F21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031128"/>
            <a:ext cx="6768752" cy="255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80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Movimentos retilíneos uniformes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 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31640" y="4438853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PT" dirty="0"/>
              <a:t>Por observação da figura, podes constatar que no intervalo de tempo [0; 2] s, a </a:t>
            </a:r>
            <a:r>
              <a:rPr lang="pt-PT" b="1" dirty="0">
                <a:solidFill>
                  <a:srgbClr val="3366FF"/>
                </a:solidFill>
              </a:rPr>
              <a:t>velocidade do </a:t>
            </a:r>
            <a:r>
              <a:rPr lang="pt-PT" b="1" dirty="0" smtClean="0">
                <a:solidFill>
                  <a:srgbClr val="3366FF"/>
                </a:solidFill>
              </a:rPr>
              <a:t>ciclista </a:t>
            </a:r>
            <a:r>
              <a:rPr lang="pt-PT" dirty="0" smtClean="0"/>
              <a:t>manteve-se </a:t>
            </a:r>
            <a:r>
              <a:rPr lang="pt-PT" b="1" dirty="0" smtClean="0">
                <a:solidFill>
                  <a:srgbClr val="3366FF"/>
                </a:solidFill>
              </a:rPr>
              <a:t>constante</a:t>
            </a:r>
            <a:r>
              <a:rPr lang="pt-PT" dirty="0" smtClean="0"/>
              <a:t>.</a:t>
            </a:r>
          </a:p>
        </p:txBody>
      </p:sp>
      <p:pic>
        <p:nvPicPr>
          <p:cNvPr id="10" name="Picture 9" descr="20145768_CONT_F213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797429"/>
            <a:ext cx="6552728" cy="249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29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Movimentos retilíneos uniformes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 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87624" y="4509120"/>
            <a:ext cx="62646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PT" dirty="0" smtClean="0"/>
              <a:t>A </a:t>
            </a:r>
            <a:r>
              <a:rPr lang="pt-PT" dirty="0"/>
              <a:t>aceleração média do ciclista no intervalo [0; 2] s </a:t>
            </a:r>
            <a:r>
              <a:rPr lang="pt-PT" dirty="0" smtClean="0"/>
              <a:t>é:</a:t>
            </a:r>
          </a:p>
          <a:p>
            <a:pPr algn="ctr"/>
            <a:endParaRPr lang="pt-PT" dirty="0"/>
          </a:p>
          <a:p>
            <a:pPr algn="ctr"/>
            <a:r>
              <a:rPr lang="pt-PT" b="1" i="1" dirty="0" err="1">
                <a:solidFill>
                  <a:srgbClr val="3366FF"/>
                </a:solidFill>
              </a:rPr>
              <a:t>a</a:t>
            </a:r>
            <a:r>
              <a:rPr lang="pt-PT" b="1" baseline="-25000" dirty="0" err="1">
                <a:solidFill>
                  <a:srgbClr val="3366FF"/>
                </a:solidFill>
              </a:rPr>
              <a:t>m</a:t>
            </a:r>
            <a:r>
              <a:rPr lang="pt-PT" b="1" i="1" baseline="-25000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= 0</a:t>
            </a:r>
            <a:r>
              <a:rPr lang="pt-PT" b="1" dirty="0" smtClean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m/s</a:t>
            </a:r>
            <a:r>
              <a:rPr lang="pt-PT" b="1" baseline="30000" dirty="0">
                <a:solidFill>
                  <a:srgbClr val="3366FF"/>
                </a:solidFill>
              </a:rPr>
              <a:t>2</a:t>
            </a:r>
            <a:endParaRPr lang="en-US" b="1" baseline="30000" dirty="0">
              <a:solidFill>
                <a:srgbClr val="3366FF"/>
              </a:solidFill>
            </a:endParaRPr>
          </a:p>
          <a:p>
            <a:pPr algn="ctr"/>
            <a:endParaRPr lang="pt-PT" dirty="0" smtClean="0"/>
          </a:p>
          <a:p>
            <a:pPr algn="ctr"/>
            <a:r>
              <a:rPr lang="pt-PT" dirty="0" smtClean="0"/>
              <a:t>Quando a </a:t>
            </a:r>
            <a:r>
              <a:rPr lang="pt-PT" b="1" dirty="0" smtClean="0">
                <a:solidFill>
                  <a:srgbClr val="3366FF"/>
                </a:solidFill>
              </a:rPr>
              <a:t>aceleração é nula</a:t>
            </a:r>
            <a:r>
              <a:rPr lang="pt-PT" dirty="0" smtClean="0"/>
              <a:t>, o </a:t>
            </a:r>
            <a:r>
              <a:rPr lang="pt-PT" b="1" dirty="0" smtClean="0">
                <a:solidFill>
                  <a:srgbClr val="3366FF"/>
                </a:solidFill>
              </a:rPr>
              <a:t>movimento é uniforme</a:t>
            </a:r>
            <a:r>
              <a:rPr lang="en-US" dirty="0" smtClean="0"/>
              <a:t>.</a:t>
            </a:r>
            <a:endParaRPr lang="pt-PT" dirty="0"/>
          </a:p>
        </p:txBody>
      </p:sp>
      <p:pic>
        <p:nvPicPr>
          <p:cNvPr id="7" name="Picture 6" descr="20145768_CONT_F213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797429"/>
            <a:ext cx="6552728" cy="249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14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979712" y="1052736"/>
            <a:ext cx="525658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Movimentos retilíneos uniformemente variados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 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27584" y="1700808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PT" dirty="0"/>
              <a:t>Um </a:t>
            </a:r>
            <a:r>
              <a:rPr lang="pt-PT" b="1" dirty="0">
                <a:solidFill>
                  <a:srgbClr val="3366FF"/>
                </a:solidFill>
              </a:rPr>
              <a:t>movimento</a:t>
            </a:r>
            <a:r>
              <a:rPr lang="pt-PT" dirty="0"/>
              <a:t> diz-se </a:t>
            </a:r>
            <a:r>
              <a:rPr lang="pt-PT" b="1" dirty="0">
                <a:solidFill>
                  <a:srgbClr val="3366FF"/>
                </a:solidFill>
              </a:rPr>
              <a:t>uniformemente </a:t>
            </a:r>
            <a:r>
              <a:rPr lang="pt-PT" b="1" dirty="0" smtClean="0">
                <a:solidFill>
                  <a:srgbClr val="3366FF"/>
                </a:solidFill>
              </a:rPr>
              <a:t>variado</a:t>
            </a:r>
            <a:r>
              <a:rPr lang="pt-PT" dirty="0" smtClean="0"/>
              <a:t>, acelerado </a:t>
            </a:r>
            <a:r>
              <a:rPr lang="pt-PT" dirty="0"/>
              <a:t>ou retardado, quando a </a:t>
            </a:r>
            <a:r>
              <a:rPr lang="pt-PT" b="1" dirty="0">
                <a:solidFill>
                  <a:srgbClr val="3366FF"/>
                </a:solidFill>
              </a:rPr>
              <a:t>velocidade varia sempre do mesmo modo</a:t>
            </a:r>
            <a:r>
              <a:rPr lang="pt-PT" dirty="0"/>
              <a:t>, isto é, quando a </a:t>
            </a:r>
            <a:r>
              <a:rPr lang="pt-PT" b="1" dirty="0">
                <a:solidFill>
                  <a:srgbClr val="3366FF"/>
                </a:solidFill>
              </a:rPr>
              <a:t>variação da </a:t>
            </a:r>
            <a:r>
              <a:rPr lang="pt-PT" b="1" dirty="0" smtClean="0">
                <a:solidFill>
                  <a:srgbClr val="3366FF"/>
                </a:solidFill>
              </a:rPr>
              <a:t>velocidade</a:t>
            </a:r>
            <a:r>
              <a:rPr lang="pt-PT" dirty="0" smtClean="0"/>
              <a:t> </a:t>
            </a:r>
            <a:r>
              <a:rPr lang="pt-PT" dirty="0"/>
              <a:t>é </a:t>
            </a:r>
            <a:r>
              <a:rPr lang="pt-PT" b="1" dirty="0">
                <a:solidFill>
                  <a:srgbClr val="3366FF"/>
                </a:solidFill>
              </a:rPr>
              <a:t>igual em intervalos de tempo </a:t>
            </a:r>
            <a:r>
              <a:rPr lang="pt-PT" b="1" dirty="0" smtClean="0">
                <a:solidFill>
                  <a:srgbClr val="3366FF"/>
                </a:solidFill>
              </a:rPr>
              <a:t>iguais</a:t>
            </a:r>
            <a:r>
              <a:rPr lang="en-US" dirty="0"/>
              <a:t>.</a:t>
            </a:r>
            <a:endParaRPr lang="en-US" dirty="0" smtClean="0"/>
          </a:p>
        </p:txBody>
      </p:sp>
      <p:pic>
        <p:nvPicPr>
          <p:cNvPr id="4" name="Picture 3" descr="20145768_CONT_F28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780928"/>
            <a:ext cx="6768752" cy="334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979712" y="1052736"/>
            <a:ext cx="525658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Aceleração média e gráficos velocidade-tempo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 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32040" y="2060848"/>
            <a:ext cx="3600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No instante </a:t>
            </a:r>
            <a:r>
              <a:rPr lang="pt-PT" i="1" dirty="0"/>
              <a:t>t </a:t>
            </a:r>
            <a:r>
              <a:rPr lang="pt-PT" dirty="0"/>
              <a:t>= 0 s, o comboio estava parado, v = 0 m/s</a:t>
            </a:r>
            <a:r>
              <a:rPr lang="pt-PT" dirty="0" smtClean="0"/>
              <a:t>;</a:t>
            </a:r>
          </a:p>
          <a:p>
            <a:pPr marL="285750" indent="-285750">
              <a:buClr>
                <a:srgbClr val="3366FF"/>
              </a:buClr>
              <a:buFont typeface="Arial"/>
              <a:buChar char="•"/>
            </a:pPr>
            <a:endParaRPr lang="en-US" dirty="0"/>
          </a:p>
          <a:p>
            <a:pPr marL="28575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No intervalo [0; 12] s, o valor da </a:t>
            </a:r>
            <a:r>
              <a:rPr lang="pt-PT" b="1" dirty="0">
                <a:solidFill>
                  <a:srgbClr val="3366FF"/>
                </a:solidFill>
              </a:rPr>
              <a:t>velocidade</a:t>
            </a:r>
            <a:r>
              <a:rPr lang="pt-PT" dirty="0"/>
              <a:t> do comboio </a:t>
            </a:r>
            <a:r>
              <a:rPr lang="pt-PT" b="1" dirty="0">
                <a:solidFill>
                  <a:srgbClr val="3366FF"/>
                </a:solidFill>
              </a:rPr>
              <a:t>aumentou uniformemente</a:t>
            </a:r>
            <a:r>
              <a:rPr lang="pt-PT" dirty="0"/>
              <a:t>, isto é, a sua </a:t>
            </a:r>
            <a:r>
              <a:rPr lang="pt-PT" b="1" dirty="0">
                <a:solidFill>
                  <a:srgbClr val="3366FF"/>
                </a:solidFill>
              </a:rPr>
              <a:t>velocidade aumentou do mesmo modo</a:t>
            </a:r>
            <a:r>
              <a:rPr lang="pt-PT" dirty="0"/>
              <a:t>, ao longo do tempo. Logo, o comboio deslocou-se com um </a:t>
            </a:r>
            <a:r>
              <a:rPr lang="pt-PT" b="1" dirty="0">
                <a:solidFill>
                  <a:srgbClr val="3366FF"/>
                </a:solidFill>
              </a:rPr>
              <a:t>movimento retilíneo uniformemente acelerado</a:t>
            </a:r>
            <a:r>
              <a:rPr lang="pt-PT" dirty="0"/>
              <a:t>;</a:t>
            </a:r>
            <a:endParaRPr lang="en-US" dirty="0"/>
          </a:p>
        </p:txBody>
      </p:sp>
      <p:pic>
        <p:nvPicPr>
          <p:cNvPr id="4" name="Picture 3" descr="20145768_CONT_F214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492896"/>
            <a:ext cx="4791522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41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979712" y="1052736"/>
            <a:ext cx="525658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Aceleração média e gráficos velocidade-tempo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 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32040" y="2959784"/>
            <a:ext cx="40324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No intervalo [12; 20] s, o comboio moveu-se com uma </a:t>
            </a:r>
            <a:r>
              <a:rPr lang="pt-PT" b="1" dirty="0">
                <a:solidFill>
                  <a:srgbClr val="3366FF"/>
                </a:solidFill>
              </a:rPr>
              <a:t>velocidade</a:t>
            </a:r>
            <a:r>
              <a:rPr lang="pt-PT" dirty="0"/>
              <a:t> cujo valor é </a:t>
            </a:r>
            <a:r>
              <a:rPr lang="pt-PT" b="1" dirty="0">
                <a:solidFill>
                  <a:srgbClr val="3366FF"/>
                </a:solidFill>
              </a:rPr>
              <a:t>constante</a:t>
            </a:r>
            <a:r>
              <a:rPr lang="pt-PT" dirty="0"/>
              <a:t>. Logo, o comboio deslocou-se com um </a:t>
            </a:r>
            <a:r>
              <a:rPr lang="pt-PT" b="1" dirty="0">
                <a:solidFill>
                  <a:srgbClr val="3366FF"/>
                </a:solidFill>
              </a:rPr>
              <a:t>movimento retilíneo uniforme</a:t>
            </a:r>
            <a:r>
              <a:rPr lang="pt-PT" dirty="0"/>
              <a:t>;</a:t>
            </a:r>
            <a:endParaRPr lang="en-US" dirty="0"/>
          </a:p>
        </p:txBody>
      </p:sp>
      <p:pic>
        <p:nvPicPr>
          <p:cNvPr id="8" name="Picture 7" descr="20145768_CONT_F214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492896"/>
            <a:ext cx="4791522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71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979712" y="1052736"/>
            <a:ext cx="525658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Aceleração média e gráficos velocidade-tempo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 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32040" y="2564904"/>
            <a:ext cx="4211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No intervalo [20; 32] s, o valor da </a:t>
            </a:r>
            <a:r>
              <a:rPr lang="pt-PT" b="1" dirty="0">
                <a:solidFill>
                  <a:srgbClr val="3366FF"/>
                </a:solidFill>
              </a:rPr>
              <a:t>velocidade</a:t>
            </a:r>
            <a:r>
              <a:rPr lang="pt-PT" dirty="0"/>
              <a:t> do comboio </a:t>
            </a:r>
            <a:r>
              <a:rPr lang="pt-PT" b="1" dirty="0">
                <a:solidFill>
                  <a:srgbClr val="3366FF"/>
                </a:solidFill>
              </a:rPr>
              <a:t>diminuiu uniformemente</a:t>
            </a:r>
            <a:r>
              <a:rPr lang="pt-PT" dirty="0"/>
              <a:t> o valor da sua velocidade, isto é, a sua </a:t>
            </a:r>
            <a:r>
              <a:rPr lang="pt-PT" b="1" dirty="0">
                <a:solidFill>
                  <a:srgbClr val="3366FF"/>
                </a:solidFill>
              </a:rPr>
              <a:t>velocidade diminuiu do mesmo modo</a:t>
            </a:r>
            <a:r>
              <a:rPr lang="pt-PT" dirty="0"/>
              <a:t>, ao longo do tempo. Logo, o comboio deslocou-se com um </a:t>
            </a:r>
            <a:r>
              <a:rPr lang="pt-PT" b="1" dirty="0">
                <a:solidFill>
                  <a:srgbClr val="3366FF"/>
                </a:solidFill>
              </a:rPr>
              <a:t>movimento retilíneo uniformemente retardado</a:t>
            </a:r>
            <a:r>
              <a:rPr lang="pt-PT" dirty="0"/>
              <a:t>;</a:t>
            </a:r>
            <a:endParaRPr lang="en-US" dirty="0"/>
          </a:p>
        </p:txBody>
      </p:sp>
      <p:pic>
        <p:nvPicPr>
          <p:cNvPr id="8" name="Picture 7" descr="20145768_CONT_F214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492896"/>
            <a:ext cx="4791522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71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979712" y="1052736"/>
            <a:ext cx="525658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Aceleração média e gráficos velocidade-tempo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 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32040" y="2132856"/>
            <a:ext cx="40324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No intervalo [32; 44] s, o valor da </a:t>
            </a:r>
            <a:r>
              <a:rPr lang="pt-PT" b="1" dirty="0">
                <a:solidFill>
                  <a:srgbClr val="3366FF"/>
                </a:solidFill>
              </a:rPr>
              <a:t>velocidade</a:t>
            </a:r>
            <a:r>
              <a:rPr lang="pt-PT" dirty="0"/>
              <a:t> do comboio também </a:t>
            </a:r>
            <a:r>
              <a:rPr lang="pt-PT" b="1" dirty="0">
                <a:solidFill>
                  <a:srgbClr val="3366FF"/>
                </a:solidFill>
              </a:rPr>
              <a:t>diminuiu uniformemente </a:t>
            </a:r>
            <a:r>
              <a:rPr lang="pt-PT" dirty="0"/>
              <a:t>o valor da sua velocidade, isto é, a sua </a:t>
            </a:r>
            <a:r>
              <a:rPr lang="pt-PT" b="1" dirty="0">
                <a:solidFill>
                  <a:srgbClr val="3366FF"/>
                </a:solidFill>
              </a:rPr>
              <a:t>velocidade diminuiu do mesmo modo</a:t>
            </a:r>
            <a:r>
              <a:rPr lang="pt-PT" dirty="0"/>
              <a:t>, ao longo do tempo. Repara que, neste intervalo, a velocidade diminuiu mais lentamente do que no intervalo [20; 32] s. O comboio deslocou-se também com um </a:t>
            </a:r>
            <a:r>
              <a:rPr lang="pt-PT" b="1" dirty="0">
                <a:solidFill>
                  <a:srgbClr val="3366FF"/>
                </a:solidFill>
              </a:rPr>
              <a:t>movimento retilíneo uniformemente retardado</a:t>
            </a:r>
            <a:r>
              <a:rPr lang="pt-PT" dirty="0"/>
              <a:t>.</a:t>
            </a:r>
            <a:endParaRPr lang="en-US" dirty="0"/>
          </a:p>
        </p:txBody>
      </p:sp>
      <p:pic>
        <p:nvPicPr>
          <p:cNvPr id="8" name="Picture 7" descr="20145768_CONT_F214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492896"/>
            <a:ext cx="4791522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71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484784"/>
            <a:ext cx="8280920" cy="4752528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Síntese de conteúdos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3568" y="1507105"/>
            <a:ext cx="7920880" cy="4658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1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Sempre </a:t>
            </a:r>
            <a:r>
              <a:rPr lang="pt-PT" dirty="0"/>
              <a:t>que ocorre uma mudança da direção da velocidade ou do seu valor dizemos que ocorre uma </a:t>
            </a:r>
            <a:r>
              <a:rPr lang="pt-PT" b="1" dirty="0">
                <a:solidFill>
                  <a:srgbClr val="3366FF"/>
                </a:solidFill>
              </a:rPr>
              <a:t>variação de </a:t>
            </a:r>
            <a:r>
              <a:rPr lang="pt-PT" b="1" dirty="0" smtClean="0">
                <a:solidFill>
                  <a:srgbClr val="3366FF"/>
                </a:solidFill>
              </a:rPr>
              <a:t>velocidade</a:t>
            </a:r>
            <a:r>
              <a:rPr lang="pt-PT" dirty="0" smtClean="0"/>
              <a:t>.</a:t>
            </a:r>
            <a:endParaRPr lang="en-US" dirty="0"/>
          </a:p>
          <a:p>
            <a:pPr marL="285750" lvl="0" indent="-285750">
              <a:lnSpc>
                <a:spcPct val="11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 </a:t>
            </a:r>
            <a:r>
              <a:rPr lang="pt-PT" b="1" dirty="0" smtClean="0">
                <a:solidFill>
                  <a:srgbClr val="3366FF"/>
                </a:solidFill>
              </a:rPr>
              <a:t>aceleração</a:t>
            </a:r>
            <a:r>
              <a:rPr lang="pt-PT" dirty="0"/>
              <a:t> </a:t>
            </a:r>
            <a:r>
              <a:rPr lang="pt-PT" dirty="0" smtClean="0"/>
              <a:t>é </a:t>
            </a:r>
            <a:r>
              <a:rPr lang="pt-PT" dirty="0"/>
              <a:t>uma </a:t>
            </a:r>
            <a:r>
              <a:rPr lang="pt-PT" b="1" dirty="0">
                <a:solidFill>
                  <a:srgbClr val="3366FF"/>
                </a:solidFill>
              </a:rPr>
              <a:t>grandeza vetorial </a:t>
            </a:r>
            <a:r>
              <a:rPr lang="pt-PT" dirty="0"/>
              <a:t>que nos indica a rapidez com que um corpo muda de velocidade num determinado intervalo de tempo</a:t>
            </a:r>
            <a:r>
              <a:rPr lang="pt-PT" dirty="0" smtClean="0"/>
              <a:t>.</a:t>
            </a:r>
          </a:p>
          <a:p>
            <a:pPr marL="285750" indent="-285750">
              <a:lnSpc>
                <a:spcPct val="11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unidade </a:t>
            </a:r>
            <a:r>
              <a:rPr lang="pt-PT" b="1" dirty="0" smtClean="0">
                <a:solidFill>
                  <a:srgbClr val="3366FF"/>
                </a:solidFill>
              </a:rPr>
              <a:t>aceleração </a:t>
            </a:r>
            <a:r>
              <a:rPr lang="pt-PT" dirty="0" smtClean="0"/>
              <a:t>no </a:t>
            </a:r>
            <a:r>
              <a:rPr lang="pt-PT" dirty="0"/>
              <a:t>Sistema Internacional, SI, é o metro por </a:t>
            </a:r>
            <a:r>
              <a:rPr lang="pt-PT" dirty="0" smtClean="0"/>
              <a:t>segundo ao quadrado, m/s</a:t>
            </a:r>
            <a:r>
              <a:rPr lang="pt-PT" baseline="30000" dirty="0" smtClean="0"/>
              <a:t>2</a:t>
            </a:r>
            <a:r>
              <a:rPr lang="pt-PT" dirty="0" smtClean="0"/>
              <a:t>.</a:t>
            </a:r>
          </a:p>
          <a:p>
            <a:pPr marL="285750" lvl="0" indent="-285750">
              <a:lnSpc>
                <a:spcPct val="11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Nos </a:t>
            </a:r>
            <a:r>
              <a:rPr lang="pt-PT" b="1" dirty="0" smtClean="0">
                <a:solidFill>
                  <a:srgbClr val="3366FF"/>
                </a:solidFill>
              </a:rPr>
              <a:t>movimentos retilíneos</a:t>
            </a:r>
            <a:r>
              <a:rPr lang="pt-PT" dirty="0" smtClean="0"/>
              <a:t>:</a:t>
            </a:r>
            <a:endParaRPr lang="en-US" dirty="0"/>
          </a:p>
          <a:p>
            <a:pPr marL="861750" lvl="0" indent="-285750">
              <a:lnSpc>
                <a:spcPct val="11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 smtClean="0"/>
              <a:t>Quando  </a:t>
            </a:r>
            <a:r>
              <a:rPr lang="pt-PT" dirty="0"/>
              <a:t>a </a:t>
            </a:r>
            <a:r>
              <a:rPr lang="pt-PT" dirty="0" smtClean="0"/>
              <a:t>aceleração </a:t>
            </a:r>
            <a:r>
              <a:rPr lang="pt-PT" dirty="0"/>
              <a:t>e a velocidade têm o mesmo sentido, o </a:t>
            </a:r>
            <a:r>
              <a:rPr lang="pt-PT" b="1" dirty="0">
                <a:solidFill>
                  <a:srgbClr val="3366FF"/>
                </a:solidFill>
              </a:rPr>
              <a:t>movimento</a:t>
            </a:r>
            <a:r>
              <a:rPr lang="pt-PT" dirty="0"/>
              <a:t> é </a:t>
            </a:r>
            <a:r>
              <a:rPr lang="pt-PT" b="1" dirty="0">
                <a:solidFill>
                  <a:srgbClr val="3366FF"/>
                </a:solidFill>
              </a:rPr>
              <a:t>acelerado</a:t>
            </a:r>
            <a:r>
              <a:rPr lang="pt-PT" dirty="0"/>
              <a:t>.</a:t>
            </a:r>
            <a:endParaRPr lang="en-US" dirty="0"/>
          </a:p>
          <a:p>
            <a:pPr marL="861750" lvl="0" indent="-285750">
              <a:lnSpc>
                <a:spcPct val="11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 smtClean="0"/>
              <a:t>Quando  </a:t>
            </a:r>
            <a:r>
              <a:rPr lang="pt-PT" dirty="0"/>
              <a:t>a </a:t>
            </a:r>
            <a:r>
              <a:rPr lang="pt-PT" dirty="0" smtClean="0"/>
              <a:t>aceleração </a:t>
            </a:r>
            <a:r>
              <a:rPr lang="pt-PT" dirty="0"/>
              <a:t>e a velocidade têm sentidos opostos, o </a:t>
            </a:r>
            <a:r>
              <a:rPr lang="pt-PT" b="1" dirty="0">
                <a:solidFill>
                  <a:srgbClr val="3366FF"/>
                </a:solidFill>
              </a:rPr>
              <a:t>movimento</a:t>
            </a:r>
            <a:r>
              <a:rPr lang="pt-PT" dirty="0"/>
              <a:t> é </a:t>
            </a:r>
            <a:r>
              <a:rPr lang="pt-PT" b="1" dirty="0">
                <a:solidFill>
                  <a:srgbClr val="3366FF"/>
                </a:solidFill>
              </a:rPr>
              <a:t>retardado</a:t>
            </a:r>
            <a:r>
              <a:rPr lang="pt-PT" dirty="0"/>
              <a:t>.</a:t>
            </a:r>
            <a:endParaRPr lang="en-US" dirty="0"/>
          </a:p>
          <a:p>
            <a:pPr marL="861750" lvl="0" indent="-285750">
              <a:lnSpc>
                <a:spcPct val="11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 smtClean="0"/>
              <a:t>Quando  </a:t>
            </a:r>
            <a:r>
              <a:rPr lang="pt-PT" dirty="0"/>
              <a:t>a </a:t>
            </a:r>
            <a:r>
              <a:rPr lang="pt-PT" dirty="0" smtClean="0"/>
              <a:t>aceleração </a:t>
            </a:r>
            <a:r>
              <a:rPr lang="pt-PT" dirty="0"/>
              <a:t>é nula, o </a:t>
            </a:r>
            <a:r>
              <a:rPr lang="pt-PT" b="1" dirty="0">
                <a:solidFill>
                  <a:srgbClr val="3366FF"/>
                </a:solidFill>
              </a:rPr>
              <a:t>movimento</a:t>
            </a:r>
            <a:r>
              <a:rPr lang="pt-PT" dirty="0"/>
              <a:t> é </a:t>
            </a:r>
            <a:r>
              <a:rPr lang="pt-PT" b="1" dirty="0" smtClean="0">
                <a:solidFill>
                  <a:srgbClr val="3366FF"/>
                </a:solidFill>
              </a:rPr>
              <a:t>uniforme</a:t>
            </a:r>
            <a:r>
              <a:rPr lang="pt-PT" dirty="0" smtClean="0"/>
              <a:t>.</a:t>
            </a:r>
          </a:p>
          <a:p>
            <a:pPr marL="284400" lvl="0" indent="-284400">
              <a:lnSpc>
                <a:spcPct val="11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Um </a:t>
            </a:r>
            <a:r>
              <a:rPr lang="pt-PT" b="1" dirty="0">
                <a:solidFill>
                  <a:srgbClr val="3366FF"/>
                </a:solidFill>
              </a:rPr>
              <a:t>movimento</a:t>
            </a:r>
            <a:r>
              <a:rPr lang="pt-PT" dirty="0"/>
              <a:t> diz-se </a:t>
            </a:r>
            <a:r>
              <a:rPr lang="pt-PT" b="1" dirty="0">
                <a:solidFill>
                  <a:srgbClr val="3366FF"/>
                </a:solidFill>
              </a:rPr>
              <a:t>uniformemente variado </a:t>
            </a:r>
            <a:r>
              <a:rPr lang="pt-PT" dirty="0"/>
              <a:t>(acelerado ou retardado) quando a velocidade varia sempre do mesmo modo, isto é, quando a variação da velocidade do corpo é igual em intervalos de tempo </a:t>
            </a:r>
            <a:r>
              <a:rPr lang="pt-PT" dirty="0" smtClean="0"/>
              <a:t>iguais</a:t>
            </a:r>
            <a:r>
              <a:rPr lang="en-US" dirty="0" smtClean="0"/>
              <a:t>.</a:t>
            </a:r>
            <a:endParaRPr lang="pt-PT" dirty="0" smtClean="0">
              <a:solidFill>
                <a:prstClr val="black"/>
              </a:solidFill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M5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1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</TotalTime>
  <Words>1161</Words>
  <Application>Microsoft Office PowerPoint</Application>
  <PresentationFormat>On-screen Show (4:3)</PresentationFormat>
  <Paragraphs>142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Cambria Math</vt:lpstr>
      <vt:lpstr>Lucida Grande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Rui Filipe Ferreira</cp:lastModifiedBy>
  <cp:revision>91</cp:revision>
  <dcterms:created xsi:type="dcterms:W3CDTF">2012-02-14T20:37:36Z</dcterms:created>
  <dcterms:modified xsi:type="dcterms:W3CDTF">2015-08-14T15:09:01Z</dcterms:modified>
</cp:coreProperties>
</file>