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68" r:id="rId2"/>
    <p:sldId id="267" r:id="rId3"/>
    <p:sldId id="290" r:id="rId4"/>
    <p:sldId id="281" r:id="rId5"/>
    <p:sldId id="284" r:id="rId6"/>
    <p:sldId id="291" r:id="rId7"/>
    <p:sldId id="292" r:id="rId8"/>
    <p:sldId id="285" r:id="rId9"/>
    <p:sldId id="286" r:id="rId10"/>
    <p:sldId id="293" r:id="rId11"/>
    <p:sldId id="295" r:id="rId12"/>
    <p:sldId id="280" r:id="rId13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F7B"/>
    <a:srgbClr val="FF9933"/>
    <a:srgbClr val="FFA43F"/>
    <a:srgbClr val="FFAC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674" autoAdjust="0"/>
  </p:normalViewPr>
  <p:slideViewPr>
    <p:cSldViewPr>
      <p:cViewPr>
        <p:scale>
          <a:sx n="70" d="100"/>
          <a:sy n="70" d="100"/>
        </p:scale>
        <p:origin x="-1386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CF2AD-FE40-5640-A648-08C0E2FBD4AA}" type="datetimeFigureOut">
              <a:rPr lang="en-US" smtClean="0"/>
              <a:pPr/>
              <a:t>8/13/2015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46470-41D6-7544-B4DE-BBCCB69D7A1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5895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13-08-2015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13-08-2015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13-08-2015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13-08-2015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13-08-2015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13-08-2015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13-08-2015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13-08-2015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13-08-2015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13-08-2015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13-08-2015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80B17-5561-485E-84CA-FABC6408ED28}" type="datetimeFigureOut">
              <a:rPr lang="pt-PT" smtClean="0"/>
              <a:pPr/>
              <a:t>13-08-2015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rte2_SLIDE_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6069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115616" y="3429000"/>
            <a:ext cx="6933456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800"/>
              </a:lnSpc>
            </a:pPr>
            <a:r>
              <a:rPr lang="pt-PT" sz="4800" b="1" dirty="0" smtClean="0">
                <a:solidFill>
                  <a:srgbClr val="000000"/>
                </a:solidFill>
              </a:rPr>
              <a:t>1.6.</a:t>
            </a:r>
            <a:r>
              <a:rPr lang="pt-PT" sz="4800" b="1" dirty="0" smtClean="0">
                <a:solidFill>
                  <a:srgbClr val="008F7B"/>
                </a:solidFill>
              </a:rPr>
              <a:t> </a:t>
            </a:r>
            <a:r>
              <a:rPr lang="pt-PT" sz="4800" b="1" dirty="0" smtClean="0">
                <a:solidFill>
                  <a:srgbClr val="3366FF"/>
                </a:solidFill>
              </a:rPr>
              <a:t>Limites de velocidade e distância de segurança</a:t>
            </a:r>
            <a:endParaRPr lang="pt-PT" sz="4800" b="1" dirty="0">
              <a:solidFill>
                <a:srgbClr val="3366FF"/>
              </a:solidFill>
            </a:endParaRPr>
          </a:p>
        </p:txBody>
      </p:sp>
      <p:sp>
        <p:nvSpPr>
          <p:cNvPr id="4" name="TextBox 4"/>
          <p:cNvSpPr>
            <a:spLocks noChangeArrowheads="1"/>
          </p:cNvSpPr>
          <p:nvPr/>
        </p:nvSpPr>
        <p:spPr bwMode="auto">
          <a:xfrm>
            <a:off x="11542713" y="8909050"/>
            <a:ext cx="936625" cy="51117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 eaLnBrk="1"/>
            <a:r>
              <a:rPr lang="pt-PT" alt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M18</a:t>
            </a:r>
            <a:endParaRPr lang="pt-PT" alt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M6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970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Limites de velocidade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M6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59632" y="4437112"/>
            <a:ext cx="6840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Os </a:t>
            </a:r>
            <a:r>
              <a:rPr lang="pt-PT" b="1" dirty="0">
                <a:solidFill>
                  <a:srgbClr val="3366FF"/>
                </a:solidFill>
              </a:rPr>
              <a:t>limites de velocidade </a:t>
            </a:r>
            <a:r>
              <a:rPr lang="pt-PT" dirty="0"/>
              <a:t>rodoviária previstos no código da Estrada são </a:t>
            </a:r>
            <a:r>
              <a:rPr lang="pt-PT" b="1" dirty="0">
                <a:solidFill>
                  <a:srgbClr val="3366FF"/>
                </a:solidFill>
              </a:rPr>
              <a:t>apresentados em km/h</a:t>
            </a:r>
            <a:r>
              <a:rPr lang="pt-PT" dirty="0"/>
              <a:t> e dizem respeito à </a:t>
            </a:r>
            <a:r>
              <a:rPr lang="pt-PT" b="1" dirty="0">
                <a:solidFill>
                  <a:srgbClr val="3366FF"/>
                </a:solidFill>
              </a:rPr>
              <a:t>velocidade instantânea</a:t>
            </a:r>
            <a:r>
              <a:rPr lang="pt-PT" dirty="0"/>
              <a:t>, isto é, dizem respeito à velocidade que é medida, instantaneamente, no velocímetro do </a:t>
            </a:r>
            <a:r>
              <a:rPr lang="pt-PT" dirty="0" smtClean="0"/>
              <a:t>automóvel</a:t>
            </a:r>
            <a:r>
              <a:rPr lang="pt-PT" dirty="0" smtClean="0">
                <a:solidFill>
                  <a:prstClr val="black"/>
                </a:solidFill>
              </a:rPr>
              <a:t>.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4" name="Picture 3" descr="20145768_CONT_F215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060848"/>
            <a:ext cx="7704856" cy="208422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6100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Distância de segurança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M6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20145768_CONT_F217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1308"/>
          <a:stretch/>
        </p:blipFill>
        <p:spPr>
          <a:xfrm>
            <a:off x="1043608" y="2204864"/>
            <a:ext cx="7668344" cy="312913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2407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Distância de segurança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M6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96136" y="2204864"/>
            <a:ext cx="30243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/>
              <a:t>O intervalo </a:t>
            </a:r>
            <a:r>
              <a:rPr lang="pt-PT" dirty="0"/>
              <a:t>de tempo decorrido entre o instante em que o condutor se apercebe do obstáculo e o instante em que se inicia a travagem designa-se por </a:t>
            </a:r>
            <a:r>
              <a:rPr lang="pt-PT" b="1" dirty="0">
                <a:solidFill>
                  <a:srgbClr val="3366FF"/>
                </a:solidFill>
              </a:rPr>
              <a:t>tempo de reação</a:t>
            </a:r>
            <a:r>
              <a:rPr lang="pt-PT" dirty="0" smtClean="0"/>
              <a:t>.</a:t>
            </a:r>
          </a:p>
          <a:p>
            <a:endParaRPr lang="en-US" dirty="0"/>
          </a:p>
          <a:p>
            <a:r>
              <a:rPr lang="pt-PT" dirty="0"/>
              <a:t>A distância percorrida pelo veículo durante o tempo de reação designa-se por </a:t>
            </a:r>
            <a:r>
              <a:rPr lang="pt-PT" b="1" dirty="0">
                <a:solidFill>
                  <a:srgbClr val="3366FF"/>
                </a:solidFill>
              </a:rPr>
              <a:t>distância de reação</a:t>
            </a:r>
            <a:r>
              <a:rPr lang="pt-PT" dirty="0"/>
              <a:t>.</a:t>
            </a:r>
            <a:endParaRPr lang="en-US" dirty="0"/>
          </a:p>
        </p:txBody>
      </p:sp>
      <p:pic>
        <p:nvPicPr>
          <p:cNvPr id="4" name="Picture 3" descr="20145768_CONT_F216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5" y="2564904"/>
            <a:ext cx="5099511" cy="26642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901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Distância de segurança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M6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475656" y="2420888"/>
            <a:ext cx="5760640" cy="2146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dirty="0" smtClean="0"/>
              <a:t>O </a:t>
            </a:r>
            <a:r>
              <a:rPr lang="pt-PT" b="1" dirty="0" smtClean="0">
                <a:solidFill>
                  <a:srgbClr val="3366FF"/>
                </a:solidFill>
              </a:rPr>
              <a:t>tempo </a:t>
            </a:r>
            <a:r>
              <a:rPr lang="pt-PT" b="1" dirty="0">
                <a:solidFill>
                  <a:srgbClr val="3366FF"/>
                </a:solidFill>
              </a:rPr>
              <a:t>de reação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depende, por exemplo</a:t>
            </a:r>
            <a:r>
              <a:rPr lang="pt-PT" dirty="0" smtClean="0"/>
              <a:t>: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 marL="285750" lvl="0" indent="-285750">
              <a:lnSpc>
                <a:spcPct val="15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da idade da </a:t>
            </a:r>
            <a:r>
              <a:rPr lang="pt-PT" dirty="0" smtClean="0"/>
              <a:t>pessoa;</a:t>
            </a:r>
          </a:p>
          <a:p>
            <a:pPr marL="285750" lvl="0" indent="-285750">
              <a:lnSpc>
                <a:spcPct val="15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da </a:t>
            </a:r>
            <a:r>
              <a:rPr lang="pt-PT" dirty="0"/>
              <a:t>sua concentração, do seu cansaço;</a:t>
            </a:r>
            <a:endParaRPr lang="en-US" dirty="0"/>
          </a:p>
          <a:p>
            <a:pPr marL="285750" lvl="0" indent="-285750">
              <a:lnSpc>
                <a:spcPct val="15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do consumo de álcool, drogas e certos medicamentos</a:t>
            </a:r>
            <a:r>
              <a:rPr lang="pt-PT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5684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Distância de segurança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M6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96136" y="2204864"/>
            <a:ext cx="302433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/>
              <a:t>O intervalo </a:t>
            </a:r>
            <a:r>
              <a:rPr lang="pt-PT" dirty="0"/>
              <a:t>de tempo decorrido entre o instante em que se inicia a travagem e o instante em que o veículo para designa-se por </a:t>
            </a:r>
            <a:r>
              <a:rPr lang="pt-PT" b="1" dirty="0">
                <a:solidFill>
                  <a:srgbClr val="3366FF"/>
                </a:solidFill>
              </a:rPr>
              <a:t>tempo de travagem</a:t>
            </a:r>
            <a:r>
              <a:rPr lang="pt-PT" dirty="0" smtClean="0"/>
              <a:t>.</a:t>
            </a:r>
          </a:p>
          <a:p>
            <a:endParaRPr lang="en-US" dirty="0"/>
          </a:p>
          <a:p>
            <a:r>
              <a:rPr lang="pt-PT" dirty="0"/>
              <a:t>A distância percorrida pelo veículo durante o tempo de travagem designa-se por </a:t>
            </a:r>
            <a:r>
              <a:rPr lang="pt-PT" b="1" dirty="0">
                <a:solidFill>
                  <a:srgbClr val="3366FF"/>
                </a:solidFill>
              </a:rPr>
              <a:t>distância de travagem</a:t>
            </a:r>
            <a:r>
              <a:rPr lang="pt-PT" dirty="0"/>
              <a:t>.</a:t>
            </a:r>
            <a:endParaRPr lang="en-US" dirty="0"/>
          </a:p>
        </p:txBody>
      </p:sp>
      <p:pic>
        <p:nvPicPr>
          <p:cNvPr id="4" name="Picture 3" descr="20145768_CONT_F216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5" y="2564904"/>
            <a:ext cx="5099511" cy="26642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3489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Distância de segurança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M6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475656" y="2420888"/>
            <a:ext cx="5760640" cy="2977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dirty="0"/>
              <a:t>O </a:t>
            </a:r>
            <a:r>
              <a:rPr lang="pt-PT" b="1" dirty="0">
                <a:solidFill>
                  <a:srgbClr val="3366FF"/>
                </a:solidFill>
              </a:rPr>
              <a:t>tempo de travagem </a:t>
            </a:r>
            <a:r>
              <a:rPr lang="pt-PT" dirty="0"/>
              <a:t>depende, por exemplo: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 marL="285750" lvl="0" indent="-285750">
              <a:lnSpc>
                <a:spcPct val="15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da velocidade com que o veículo inicia a travagem (quanto maior for essa velocidade mais tempo o condutor demora a parar o veículo);</a:t>
            </a:r>
            <a:endParaRPr lang="en-US" dirty="0"/>
          </a:p>
          <a:p>
            <a:pPr marL="285750" lvl="0" indent="-285750">
              <a:lnSpc>
                <a:spcPct val="15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do estado dos travões e dos pneus do veículo;</a:t>
            </a:r>
            <a:endParaRPr lang="en-US" dirty="0"/>
          </a:p>
          <a:p>
            <a:pPr marL="285750" lvl="0" indent="-285750">
              <a:lnSpc>
                <a:spcPct val="15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do estado do pavimento, etc.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6596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Distância de segurança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M6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9552" y="1556792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Para evitar o </a:t>
            </a:r>
            <a:r>
              <a:rPr lang="pt-PT" dirty="0" smtClean="0"/>
              <a:t>acidente, </a:t>
            </a:r>
            <a:r>
              <a:rPr lang="pt-PT" dirty="0"/>
              <a:t>o veículo deverá estar, no instante em que avista o obstáculo, a uma </a:t>
            </a:r>
            <a:r>
              <a:rPr lang="pt-PT" b="1" dirty="0">
                <a:solidFill>
                  <a:srgbClr val="3366FF"/>
                </a:solidFill>
              </a:rPr>
              <a:t>distância mínima igual à distância de reação mais a distância de travagem</a:t>
            </a:r>
            <a:r>
              <a:rPr lang="pt-PT" dirty="0" smtClean="0"/>
              <a:t>.</a:t>
            </a:r>
            <a:endParaRPr lang="en-US" dirty="0"/>
          </a:p>
        </p:txBody>
      </p:sp>
      <p:pic>
        <p:nvPicPr>
          <p:cNvPr id="4" name="Picture 3" descr="20145768_CONT_F217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804" y="2492896"/>
            <a:ext cx="5554516" cy="288032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259632" y="5507940"/>
            <a:ext cx="669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 smtClean="0"/>
              <a:t>Esta </a:t>
            </a:r>
            <a:r>
              <a:rPr lang="pt-PT" dirty="0"/>
              <a:t>distância mínima designa-se por </a:t>
            </a:r>
            <a:r>
              <a:rPr lang="pt-PT" b="1" dirty="0">
                <a:solidFill>
                  <a:srgbClr val="3366FF"/>
                </a:solidFill>
              </a:rPr>
              <a:t>distância de </a:t>
            </a:r>
            <a:r>
              <a:rPr lang="pt-PT" b="1" dirty="0" smtClean="0">
                <a:solidFill>
                  <a:srgbClr val="3366FF"/>
                </a:solidFill>
              </a:rPr>
              <a:t>segurança</a:t>
            </a:r>
            <a:r>
              <a:rPr lang="pt-PT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8993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267744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Distância percorrida a partir de um gráfico velocidade-tempo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M6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95536" y="4653136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A </a:t>
            </a:r>
            <a:r>
              <a:rPr lang="pt-PT" b="1" dirty="0">
                <a:solidFill>
                  <a:srgbClr val="3366FF"/>
                </a:solidFill>
              </a:rPr>
              <a:t>distância percorrida por um copo</a:t>
            </a:r>
            <a:r>
              <a:rPr lang="pt-PT" dirty="0"/>
              <a:t>, num determinado intervalo de tempo, pode ser  </a:t>
            </a:r>
            <a:r>
              <a:rPr lang="pt-PT" b="1" dirty="0">
                <a:solidFill>
                  <a:srgbClr val="3366FF"/>
                </a:solidFill>
              </a:rPr>
              <a:t>obtida num gráfico velocidade-tempo</a:t>
            </a:r>
            <a:r>
              <a:rPr lang="pt-PT" dirty="0"/>
              <a:t>, </a:t>
            </a:r>
            <a:r>
              <a:rPr lang="pt-PT" b="1" i="1" dirty="0">
                <a:solidFill>
                  <a:srgbClr val="3366FF"/>
                </a:solidFill>
              </a:rPr>
              <a:t>v = f(t)</a:t>
            </a:r>
            <a:r>
              <a:rPr lang="pt-PT" dirty="0"/>
              <a:t>, calculando, nesse intervalo de tempo, a </a:t>
            </a:r>
            <a:r>
              <a:rPr lang="pt-PT" b="1" dirty="0">
                <a:solidFill>
                  <a:srgbClr val="3366FF"/>
                </a:solidFill>
              </a:rPr>
              <a:t>“área” compreendida entre a linha do gráfico velocidade tempo e o eixo do tempo</a:t>
            </a:r>
            <a:r>
              <a:rPr lang="pt-PT" dirty="0"/>
              <a:t>.</a:t>
            </a:r>
            <a:endParaRPr lang="en-US" dirty="0"/>
          </a:p>
        </p:txBody>
      </p:sp>
      <p:pic>
        <p:nvPicPr>
          <p:cNvPr id="4" name="Picture 3" descr="20145768_CONT_F218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595268"/>
            <a:ext cx="6660232" cy="29138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1675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267744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Distância percorrida a partir de um gráfico velocidade-tempo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M6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20145768_CONT_F218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484784"/>
            <a:ext cx="6264696" cy="274080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779912" y="4931876"/>
            <a:ext cx="1584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 smtClean="0"/>
              <a:t>ou seja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19872" y="5373216"/>
            <a:ext cx="2232248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rgbClr val="0365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>
                <a:solidFill>
                  <a:srgbClr val="3366FF"/>
                </a:solidFill>
              </a:rPr>
              <a:t>d</a:t>
            </a:r>
            <a:r>
              <a:rPr lang="pt-PT" b="1" baseline="-25000" dirty="0">
                <a:solidFill>
                  <a:srgbClr val="3366FF"/>
                </a:solidFill>
              </a:rPr>
              <a:t>reação</a:t>
            </a:r>
            <a:r>
              <a:rPr lang="pt-PT" b="1" i="1" dirty="0">
                <a:solidFill>
                  <a:srgbClr val="3366FF"/>
                </a:solidFill>
              </a:rPr>
              <a:t> = v </a:t>
            </a:r>
            <a:r>
              <a:rPr lang="pt-PT" b="1" dirty="0" smtClean="0">
                <a:solidFill>
                  <a:srgbClr val="3366FF"/>
                </a:solidFill>
              </a:rPr>
              <a:t>×</a:t>
            </a:r>
            <a:r>
              <a:rPr lang="pt-PT" b="1" i="1" dirty="0" smtClean="0">
                <a:solidFill>
                  <a:srgbClr val="3366FF"/>
                </a:solidFill>
              </a:rPr>
              <a:t> </a:t>
            </a:r>
            <a:r>
              <a:rPr lang="pt-PT" b="1" dirty="0" err="1">
                <a:solidFill>
                  <a:srgbClr val="3366FF"/>
                </a:solidFill>
              </a:rPr>
              <a:t>Δ</a:t>
            </a:r>
            <a:r>
              <a:rPr lang="pt-PT" b="1" i="1" dirty="0" err="1">
                <a:solidFill>
                  <a:srgbClr val="3366FF"/>
                </a:solidFill>
              </a:rPr>
              <a:t>t</a:t>
            </a:r>
            <a:r>
              <a:rPr lang="pt-PT" b="1" baseline="-25000" dirty="0" err="1">
                <a:solidFill>
                  <a:srgbClr val="3366FF"/>
                </a:solidFill>
              </a:rPr>
              <a:t>reação</a:t>
            </a:r>
            <a:endParaRPr lang="pt-PT" b="1" baseline="-25000" dirty="0">
              <a:solidFill>
                <a:srgbClr val="3366FF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403648" y="4365104"/>
            <a:ext cx="6264696" cy="504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rgbClr val="0365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i="1" dirty="0">
                <a:solidFill>
                  <a:srgbClr val="3366FF"/>
                </a:solidFill>
              </a:rPr>
              <a:t>distância de reação  </a:t>
            </a:r>
            <a:r>
              <a:rPr lang="pt-PT" b="1" dirty="0">
                <a:solidFill>
                  <a:srgbClr val="3366FF"/>
                </a:solidFill>
              </a:rPr>
              <a:t>= </a:t>
            </a:r>
            <a:r>
              <a:rPr lang="pt-PT" b="1" i="1" dirty="0">
                <a:solidFill>
                  <a:srgbClr val="3366FF"/>
                </a:solidFill>
              </a:rPr>
              <a:t> altura do </a:t>
            </a:r>
            <a:r>
              <a:rPr lang="pt-PT" b="1" i="1" dirty="0" smtClean="0">
                <a:solidFill>
                  <a:srgbClr val="3366FF"/>
                </a:solidFill>
              </a:rPr>
              <a:t>retângulo </a:t>
            </a:r>
            <a:r>
              <a:rPr lang="pt-PT" b="1" dirty="0" smtClean="0">
                <a:solidFill>
                  <a:srgbClr val="3366FF"/>
                </a:solidFill>
              </a:rPr>
              <a:t>× </a:t>
            </a:r>
            <a:r>
              <a:rPr lang="pt-PT" b="1" i="1" dirty="0" smtClean="0">
                <a:solidFill>
                  <a:srgbClr val="3366FF"/>
                </a:solidFill>
              </a:rPr>
              <a:t>base </a:t>
            </a:r>
            <a:r>
              <a:rPr lang="pt-PT" b="1" i="1" dirty="0">
                <a:solidFill>
                  <a:srgbClr val="3366FF"/>
                </a:solidFill>
              </a:rPr>
              <a:t>do retângulo</a:t>
            </a:r>
            <a:endParaRPr lang="en-US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055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267744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Distância percorrida a partir de um gráfico velocidade-tempo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M6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20145768_CONT_F218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484784"/>
            <a:ext cx="4680520" cy="204772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403648" y="5445224"/>
            <a:ext cx="12961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 smtClean="0"/>
              <a:t>ou seja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1259632" y="3861048"/>
            <a:ext cx="6552728" cy="10801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rgbClr val="0365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366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21138" y="4221088"/>
            <a:ext cx="30348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i="1" dirty="0">
                <a:solidFill>
                  <a:srgbClr val="3366FF"/>
                </a:solidFill>
              </a:rPr>
              <a:t>d</a:t>
            </a:r>
            <a:r>
              <a:rPr lang="pt-PT" b="1" i="1" dirty="0" smtClean="0">
                <a:solidFill>
                  <a:srgbClr val="3366FF"/>
                </a:solidFill>
              </a:rPr>
              <a:t>istância de travagem  </a:t>
            </a:r>
            <a:r>
              <a:rPr lang="pt-PT" b="1" dirty="0" smtClean="0">
                <a:solidFill>
                  <a:srgbClr val="3366FF"/>
                </a:solidFill>
              </a:rPr>
              <a:t>=</a:t>
            </a:r>
            <a:r>
              <a:rPr lang="pt-PT" b="1" i="1" dirty="0" smtClean="0">
                <a:solidFill>
                  <a:srgbClr val="3366FF"/>
                </a:solidFill>
              </a:rPr>
              <a:t>  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707904" y="4077072"/>
            <a:ext cx="4104456" cy="766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pt-PT" b="1" i="1" dirty="0" smtClean="0">
                <a:solidFill>
                  <a:srgbClr val="3366FF"/>
                </a:solidFill>
              </a:rPr>
              <a:t>altura do triâ</a:t>
            </a:r>
            <a:r>
              <a:rPr lang="pt-PT" b="1" i="1" dirty="0">
                <a:solidFill>
                  <a:srgbClr val="3366FF"/>
                </a:solidFill>
              </a:rPr>
              <a:t>ngulo </a:t>
            </a:r>
            <a:r>
              <a:rPr lang="pt-PT" b="1" dirty="0" smtClean="0">
                <a:solidFill>
                  <a:srgbClr val="3366FF"/>
                </a:solidFill>
              </a:rPr>
              <a:t>×</a:t>
            </a:r>
            <a:r>
              <a:rPr lang="pt-PT" b="1" i="1" dirty="0" smtClean="0">
                <a:solidFill>
                  <a:srgbClr val="3366FF"/>
                </a:solidFill>
              </a:rPr>
              <a:t> base </a:t>
            </a:r>
            <a:r>
              <a:rPr lang="pt-PT" b="1" i="1" dirty="0">
                <a:solidFill>
                  <a:srgbClr val="3366FF"/>
                </a:solidFill>
              </a:rPr>
              <a:t>do triângulo </a:t>
            </a:r>
            <a:endParaRPr lang="pt-PT" b="1" i="1" dirty="0" smtClean="0">
              <a:solidFill>
                <a:srgbClr val="3366FF"/>
              </a:solidFill>
            </a:endParaRPr>
          </a:p>
          <a:p>
            <a:pPr algn="ctr">
              <a:lnSpc>
                <a:spcPct val="80000"/>
              </a:lnSpc>
            </a:pPr>
            <a:endParaRPr lang="pt-PT" b="1" i="1" dirty="0" smtClean="0">
              <a:solidFill>
                <a:srgbClr val="3366FF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pt-PT" b="1" i="1" dirty="0" smtClean="0">
                <a:solidFill>
                  <a:srgbClr val="3366FF"/>
                </a:solidFill>
              </a:rPr>
              <a:t>Intervalo de tempo</a:t>
            </a: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3851920" y="4437112"/>
            <a:ext cx="3816424" cy="0"/>
          </a:xfrm>
          <a:prstGeom prst="line">
            <a:avLst/>
          </a:prstGeom>
          <a:ln>
            <a:solidFill>
              <a:srgbClr val="3366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3203848" y="5229200"/>
            <a:ext cx="2592288" cy="10081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rgbClr val="0365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366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275856" y="5507940"/>
            <a:ext cx="23398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>
                <a:solidFill>
                  <a:srgbClr val="3366FF"/>
                </a:solidFill>
              </a:rPr>
              <a:t>d</a:t>
            </a:r>
            <a:r>
              <a:rPr lang="pt-PT" b="1" baseline="-25000" dirty="0" smtClean="0">
                <a:solidFill>
                  <a:srgbClr val="3366FF"/>
                </a:solidFill>
              </a:rPr>
              <a:t>travagem</a:t>
            </a:r>
            <a:r>
              <a:rPr lang="pt-PT" b="1" i="1" baseline="-25000" dirty="0" smtClean="0">
                <a:solidFill>
                  <a:srgbClr val="3366FF"/>
                </a:solidFill>
              </a:rPr>
              <a:t>  </a:t>
            </a:r>
            <a:r>
              <a:rPr lang="pt-PT" b="1" i="1" dirty="0" smtClean="0">
                <a:solidFill>
                  <a:srgbClr val="3366FF"/>
                </a:solidFill>
              </a:rPr>
              <a:t>= </a:t>
            </a:r>
            <a:endParaRPr lang="en-US" dirty="0">
              <a:solidFill>
                <a:srgbClr val="3366FF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87924" y="5398940"/>
            <a:ext cx="2268252" cy="766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pt-PT" b="1" i="1" dirty="0">
                <a:solidFill>
                  <a:srgbClr val="3366FF"/>
                </a:solidFill>
              </a:rPr>
              <a:t>v </a:t>
            </a:r>
            <a:r>
              <a:rPr lang="pt-PT" b="1" dirty="0" smtClean="0">
                <a:solidFill>
                  <a:srgbClr val="3366FF"/>
                </a:solidFill>
              </a:rPr>
              <a:t>×</a:t>
            </a:r>
            <a:r>
              <a:rPr lang="pt-PT" b="1" i="1" dirty="0" smtClean="0">
                <a:solidFill>
                  <a:srgbClr val="3366FF"/>
                </a:solidFill>
              </a:rPr>
              <a:t> </a:t>
            </a:r>
            <a:r>
              <a:rPr lang="pt-PT" b="1" dirty="0" err="1" smtClean="0">
                <a:solidFill>
                  <a:srgbClr val="3366FF"/>
                </a:solidFill>
              </a:rPr>
              <a:t>Δ</a:t>
            </a:r>
            <a:r>
              <a:rPr lang="pt-PT" b="1" i="1" dirty="0" err="1" smtClean="0">
                <a:solidFill>
                  <a:srgbClr val="3366FF"/>
                </a:solidFill>
              </a:rPr>
              <a:t>t</a:t>
            </a:r>
            <a:r>
              <a:rPr lang="pt-PT" b="1" baseline="-25000" dirty="0" err="1" smtClean="0">
                <a:solidFill>
                  <a:srgbClr val="3366FF"/>
                </a:solidFill>
              </a:rPr>
              <a:t>travagem</a:t>
            </a:r>
            <a:endParaRPr lang="pt-PT" b="1" dirty="0">
              <a:solidFill>
                <a:srgbClr val="3366FF"/>
              </a:solidFill>
            </a:endParaRPr>
          </a:p>
          <a:p>
            <a:pPr algn="ctr">
              <a:lnSpc>
                <a:spcPct val="80000"/>
              </a:lnSpc>
            </a:pPr>
            <a:endParaRPr lang="pt-PT" b="1" i="1" dirty="0" smtClean="0">
              <a:solidFill>
                <a:srgbClr val="3366FF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pt-PT" b="1" i="1" dirty="0" smtClean="0">
                <a:solidFill>
                  <a:srgbClr val="3366FF"/>
                </a:solidFill>
              </a:rPr>
              <a:t>2</a:t>
            </a:r>
            <a:endParaRPr lang="en-US" dirty="0">
              <a:solidFill>
                <a:srgbClr val="3366FF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4355976" y="5733256"/>
            <a:ext cx="1296144" cy="0"/>
          </a:xfrm>
          <a:prstGeom prst="line">
            <a:avLst/>
          </a:prstGeom>
          <a:ln>
            <a:solidFill>
              <a:srgbClr val="3366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95489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9"/>
            <a:ext cx="9169200" cy="688148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467544" y="1412776"/>
            <a:ext cx="8208912" cy="4824536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lvl="0" algn="ctr"/>
            <a:r>
              <a:rPr lang="pt-BR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        </a:t>
            </a:r>
            <a:endParaRPr lang="pt-BR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Síntese de conteúdos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560" y="1484784"/>
            <a:ext cx="7920880" cy="4692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buClr>
                <a:srgbClr val="3366FF"/>
              </a:buClr>
              <a:buFont typeface="Arial"/>
              <a:buChar char="•"/>
            </a:pPr>
            <a:r>
              <a:rPr lang="pt-PT" sz="1600" dirty="0"/>
              <a:t>Os </a:t>
            </a:r>
            <a:r>
              <a:rPr lang="pt-PT" sz="1600" b="1" dirty="0">
                <a:solidFill>
                  <a:srgbClr val="3366FF"/>
                </a:solidFill>
              </a:rPr>
              <a:t>limites de velocidade</a:t>
            </a:r>
            <a:r>
              <a:rPr lang="pt-PT" sz="1600" dirty="0">
                <a:solidFill>
                  <a:srgbClr val="3366FF"/>
                </a:solidFill>
              </a:rPr>
              <a:t> </a:t>
            </a:r>
            <a:r>
              <a:rPr lang="pt-PT" sz="1600" dirty="0"/>
              <a:t>rodoviária previstos no código da Estrada são apresentados em </a:t>
            </a:r>
            <a:r>
              <a:rPr lang="pt-PT" sz="1600" b="1" dirty="0">
                <a:solidFill>
                  <a:srgbClr val="3366FF"/>
                </a:solidFill>
              </a:rPr>
              <a:t>km/h</a:t>
            </a:r>
            <a:r>
              <a:rPr lang="pt-PT" sz="1600" dirty="0">
                <a:solidFill>
                  <a:srgbClr val="3366FF"/>
                </a:solidFill>
              </a:rPr>
              <a:t> </a:t>
            </a:r>
            <a:r>
              <a:rPr lang="pt-PT" sz="1600" dirty="0"/>
              <a:t>e dizem respeito à </a:t>
            </a:r>
            <a:r>
              <a:rPr lang="pt-PT" sz="1600" b="1" dirty="0">
                <a:solidFill>
                  <a:srgbClr val="3366FF"/>
                </a:solidFill>
              </a:rPr>
              <a:t>velocidade instantânea</a:t>
            </a:r>
            <a:r>
              <a:rPr lang="pt-PT" sz="1600" dirty="0"/>
              <a:t>, isto é, dizem respeito à velocidade que é medida, instantaneamente, no velocímetro do automóvel</a:t>
            </a:r>
            <a:r>
              <a:rPr lang="pt-PT" sz="1600" dirty="0" smtClean="0"/>
              <a:t>.</a:t>
            </a:r>
            <a:endParaRPr lang="en-US" sz="1600" dirty="0"/>
          </a:p>
          <a:p>
            <a:pPr marL="285750" indent="-285750">
              <a:lnSpc>
                <a:spcPct val="110000"/>
              </a:lnSpc>
              <a:buClr>
                <a:srgbClr val="3366FF"/>
              </a:buClr>
              <a:buFont typeface="Arial"/>
              <a:buChar char="•"/>
            </a:pPr>
            <a:r>
              <a:rPr lang="pt-PT" sz="1600" dirty="0"/>
              <a:t>O </a:t>
            </a:r>
            <a:r>
              <a:rPr lang="pt-PT" sz="1600" b="1" dirty="0">
                <a:solidFill>
                  <a:srgbClr val="3366FF"/>
                </a:solidFill>
              </a:rPr>
              <a:t>tempo de reação</a:t>
            </a:r>
            <a:r>
              <a:rPr lang="pt-PT" sz="1600" dirty="0">
                <a:solidFill>
                  <a:srgbClr val="3366FF"/>
                </a:solidFill>
              </a:rPr>
              <a:t> </a:t>
            </a:r>
            <a:r>
              <a:rPr lang="pt-PT" sz="1600" dirty="0"/>
              <a:t>é o intervalo de tempo decorrido entre o instante em que o condutor se apercebe do obstáculo e o instante em que se inicia a travagem</a:t>
            </a:r>
            <a:r>
              <a:rPr lang="pt-PT" sz="1600" dirty="0" smtClean="0"/>
              <a:t>.</a:t>
            </a:r>
            <a:endParaRPr lang="en-US" sz="1600" dirty="0"/>
          </a:p>
          <a:p>
            <a:pPr marL="285750" indent="-285750">
              <a:lnSpc>
                <a:spcPct val="110000"/>
              </a:lnSpc>
              <a:buClr>
                <a:srgbClr val="3366FF"/>
              </a:buClr>
              <a:buFont typeface="Arial"/>
              <a:buChar char="•"/>
            </a:pPr>
            <a:r>
              <a:rPr lang="pt-PT" sz="1600" dirty="0"/>
              <a:t>A distância percorrida pelo veículo durante o tempo de reação designa-se por </a:t>
            </a:r>
            <a:r>
              <a:rPr lang="pt-PT" sz="1600" b="1" dirty="0">
                <a:solidFill>
                  <a:srgbClr val="3366FF"/>
                </a:solidFill>
              </a:rPr>
              <a:t>distância de reação</a:t>
            </a:r>
            <a:r>
              <a:rPr lang="pt-PT" sz="1600" dirty="0" smtClean="0"/>
              <a:t>.</a:t>
            </a:r>
            <a:endParaRPr lang="en-US" sz="1600" dirty="0"/>
          </a:p>
          <a:p>
            <a:pPr marL="285750" indent="-285750">
              <a:lnSpc>
                <a:spcPct val="110000"/>
              </a:lnSpc>
              <a:buClr>
                <a:srgbClr val="3366FF"/>
              </a:buClr>
              <a:buFont typeface="Arial"/>
              <a:buChar char="•"/>
            </a:pPr>
            <a:r>
              <a:rPr lang="pt-PT" sz="1600" dirty="0"/>
              <a:t>O </a:t>
            </a:r>
            <a:r>
              <a:rPr lang="pt-PT" sz="1600" b="1" dirty="0">
                <a:solidFill>
                  <a:srgbClr val="3366FF"/>
                </a:solidFill>
              </a:rPr>
              <a:t>tempo de travagem </a:t>
            </a:r>
            <a:r>
              <a:rPr lang="pt-PT" sz="1600" dirty="0"/>
              <a:t>é o intervalo de tempo decorrido entre o instante em que se inicia a travagem e o instante em que o veículo para</a:t>
            </a:r>
            <a:r>
              <a:rPr lang="pt-PT" sz="1600" dirty="0" smtClean="0"/>
              <a:t>.</a:t>
            </a:r>
            <a:endParaRPr lang="en-US" sz="1600" dirty="0"/>
          </a:p>
          <a:p>
            <a:pPr marL="285750" indent="-285750">
              <a:lnSpc>
                <a:spcPct val="110000"/>
              </a:lnSpc>
              <a:buClr>
                <a:srgbClr val="3366FF"/>
              </a:buClr>
              <a:buFont typeface="Arial"/>
              <a:buChar char="•"/>
            </a:pPr>
            <a:r>
              <a:rPr lang="pt-PT" sz="1600" dirty="0"/>
              <a:t>A distância percorrida pelo veículo durante o tempo de travagem designa-se por </a:t>
            </a:r>
            <a:r>
              <a:rPr lang="pt-PT" sz="1600" b="1" dirty="0">
                <a:solidFill>
                  <a:srgbClr val="3366FF"/>
                </a:solidFill>
              </a:rPr>
              <a:t>distância de travagem</a:t>
            </a:r>
            <a:r>
              <a:rPr lang="pt-PT" sz="1600" dirty="0" smtClean="0"/>
              <a:t>.</a:t>
            </a:r>
            <a:endParaRPr lang="en-US" sz="1600" dirty="0"/>
          </a:p>
          <a:p>
            <a:pPr marL="285750" indent="-285750">
              <a:lnSpc>
                <a:spcPct val="110000"/>
              </a:lnSpc>
              <a:buClr>
                <a:srgbClr val="3366FF"/>
              </a:buClr>
              <a:buFont typeface="Arial"/>
              <a:buChar char="•"/>
            </a:pPr>
            <a:r>
              <a:rPr lang="pt-PT" sz="1600" dirty="0"/>
              <a:t>Para evitar um acidente, um veículo deverá estar, no instante em que avista o obstáculo, a uma distância mínima igual à distância de reação mais a distância de travagem. Esta distância mínima designa-se por </a:t>
            </a:r>
            <a:r>
              <a:rPr lang="pt-PT" sz="1600" b="1" dirty="0">
                <a:solidFill>
                  <a:srgbClr val="3366FF"/>
                </a:solidFill>
              </a:rPr>
              <a:t>distância de segurança</a:t>
            </a:r>
            <a:r>
              <a:rPr lang="pt-PT" sz="1600" dirty="0" smtClean="0"/>
              <a:t>.</a:t>
            </a:r>
            <a:endParaRPr lang="en-US" sz="1600" dirty="0"/>
          </a:p>
          <a:p>
            <a:pPr marL="285750" indent="-285750">
              <a:lnSpc>
                <a:spcPct val="110000"/>
              </a:lnSpc>
              <a:buClr>
                <a:srgbClr val="3366FF"/>
              </a:buClr>
              <a:buFont typeface="Arial"/>
              <a:buChar char="•"/>
            </a:pPr>
            <a:r>
              <a:rPr lang="pt-PT" sz="1600" dirty="0"/>
              <a:t>Num gráfico velocidade-tempo, </a:t>
            </a:r>
            <a:r>
              <a:rPr lang="pt-PT" sz="1600" i="1" dirty="0"/>
              <a:t>v = f(t), </a:t>
            </a:r>
            <a:r>
              <a:rPr lang="pt-PT" sz="1600" dirty="0"/>
              <a:t>a </a:t>
            </a:r>
            <a:r>
              <a:rPr lang="pt-PT" sz="1600" b="1" dirty="0">
                <a:solidFill>
                  <a:srgbClr val="3366FF"/>
                </a:solidFill>
              </a:rPr>
              <a:t>distância percorrida por um copo</a:t>
            </a:r>
            <a:r>
              <a:rPr lang="pt-PT" sz="1600" dirty="0"/>
              <a:t>, num determinado intervalo de tempo, é obtida, calculando, nesse intervalo de tempo, a </a:t>
            </a:r>
            <a:r>
              <a:rPr lang="pt-PT" sz="1600" b="1" dirty="0">
                <a:solidFill>
                  <a:srgbClr val="3366FF"/>
                </a:solidFill>
              </a:rPr>
              <a:t>“área”</a:t>
            </a:r>
            <a:r>
              <a:rPr lang="pt-PT" sz="1600" dirty="0">
                <a:solidFill>
                  <a:srgbClr val="3366FF"/>
                </a:solidFill>
              </a:rPr>
              <a:t> </a:t>
            </a:r>
            <a:r>
              <a:rPr lang="pt-PT" sz="1600" dirty="0"/>
              <a:t>compreendida entre a </a:t>
            </a:r>
            <a:r>
              <a:rPr lang="pt-PT" sz="1600" b="1" dirty="0">
                <a:solidFill>
                  <a:srgbClr val="3366FF"/>
                </a:solidFill>
              </a:rPr>
              <a:t>linha do gráfico</a:t>
            </a:r>
            <a:r>
              <a:rPr lang="pt-PT" sz="1600" dirty="0">
                <a:solidFill>
                  <a:srgbClr val="3366FF"/>
                </a:solidFill>
              </a:rPr>
              <a:t> </a:t>
            </a:r>
            <a:r>
              <a:rPr lang="pt-PT" sz="1600" dirty="0"/>
              <a:t>velocidade-tempo e o </a:t>
            </a:r>
            <a:r>
              <a:rPr lang="pt-PT" sz="1600" b="1" dirty="0">
                <a:solidFill>
                  <a:srgbClr val="3366FF"/>
                </a:solidFill>
              </a:rPr>
              <a:t>eixo do tempo</a:t>
            </a:r>
            <a:r>
              <a:rPr lang="pt-PT" sz="1600" dirty="0"/>
              <a:t>.</a:t>
            </a:r>
            <a:endParaRPr lang="en-US" sz="1600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M6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0211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649</Words>
  <Application>Microsoft Office PowerPoint</Application>
  <PresentationFormat>Apresentação no Ecrã (4:3)</PresentationFormat>
  <Paragraphs>77</Paragraphs>
  <Slides>12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12</vt:i4>
      </vt:variant>
    </vt:vector>
  </HeadingPairs>
  <TitlesOfParts>
    <vt:vector size="13" baseType="lpstr">
      <vt:lpstr>Tema do Office</vt:lpstr>
      <vt:lpstr>Diapositivo 1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  <vt:lpstr>Diapositivo 10</vt:lpstr>
      <vt:lpstr>Diapositivo 11</vt:lpstr>
      <vt:lpstr>Diapositivo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Lena</cp:lastModifiedBy>
  <cp:revision>79</cp:revision>
  <dcterms:created xsi:type="dcterms:W3CDTF">2012-02-14T20:37:36Z</dcterms:created>
  <dcterms:modified xsi:type="dcterms:W3CDTF">2015-08-13T22:50:58Z</dcterms:modified>
</cp:coreProperties>
</file>