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8" r:id="rId2"/>
    <p:sldId id="267" r:id="rId3"/>
    <p:sldId id="281" r:id="rId4"/>
    <p:sldId id="282" r:id="rId5"/>
    <p:sldId id="283" r:id="rId6"/>
    <p:sldId id="296" r:id="rId7"/>
    <p:sldId id="286" r:id="rId8"/>
    <p:sldId id="287" r:id="rId9"/>
    <p:sldId id="295" r:id="rId10"/>
    <p:sldId id="285" r:id="rId11"/>
    <p:sldId id="298" r:id="rId12"/>
    <p:sldId id="297" r:id="rId13"/>
    <p:sldId id="290" r:id="rId14"/>
    <p:sldId id="289" r:id="rId15"/>
    <p:sldId id="291" r:id="rId16"/>
    <p:sldId id="299" r:id="rId17"/>
    <p:sldId id="292" r:id="rId18"/>
    <p:sldId id="280" r:id="rId19"/>
    <p:sldId id="294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60F4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49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1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50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37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15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9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7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84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58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92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56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4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81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58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83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66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35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51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0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17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987824" y="3068960"/>
            <a:ext cx="34563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Forças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Interação entre corpos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552" y="2197803"/>
            <a:ext cx="3024336" cy="367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pt-PT" dirty="0" smtClean="0"/>
              <a:t>Dois jogadores </a:t>
            </a:r>
            <a:r>
              <a:rPr lang="pt-PT" b="1" dirty="0">
                <a:solidFill>
                  <a:srgbClr val="3366FF"/>
                </a:solidFill>
              </a:rPr>
              <a:t>interagem </a:t>
            </a:r>
            <a:r>
              <a:rPr lang="pt-PT" dirty="0"/>
              <a:t>fisicamente </a:t>
            </a:r>
            <a:r>
              <a:rPr lang="pt-PT" b="1" dirty="0">
                <a:solidFill>
                  <a:srgbClr val="3366FF"/>
                </a:solidFill>
              </a:rPr>
              <a:t>entre si</a:t>
            </a:r>
            <a:r>
              <a:rPr lang="pt-PT" dirty="0"/>
              <a:t>, exercendo, </a:t>
            </a:r>
            <a:r>
              <a:rPr lang="pt-PT" b="1" dirty="0">
                <a:solidFill>
                  <a:srgbClr val="3366FF"/>
                </a:solidFill>
              </a:rPr>
              <a:t>reciprocamente</a:t>
            </a:r>
            <a:r>
              <a:rPr lang="pt-PT" dirty="0"/>
              <a:t>, forças um sobre o outro, isto é, o jogador da esquerda </a:t>
            </a:r>
            <a:r>
              <a:rPr lang="pt-PT" b="1" dirty="0">
                <a:solidFill>
                  <a:srgbClr val="3366FF"/>
                </a:solidFill>
              </a:rPr>
              <a:t>exerce uma força </a:t>
            </a:r>
            <a:r>
              <a:rPr lang="pt-PT" dirty="0"/>
              <a:t>sobre o jogador da direita e, por sua vez, o jogador da direita </a:t>
            </a:r>
            <a:r>
              <a:rPr lang="pt-PT" b="1" dirty="0">
                <a:solidFill>
                  <a:srgbClr val="3366FF"/>
                </a:solidFill>
              </a:rPr>
              <a:t>exerce uma força </a:t>
            </a:r>
            <a:r>
              <a:rPr lang="pt-PT" dirty="0"/>
              <a:t>sobre o jogador da </a:t>
            </a:r>
            <a:r>
              <a:rPr lang="pt-PT" dirty="0" smtClean="0"/>
              <a:t>esquerda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Picture 3" descr="20145768_CONT_F2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3902567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Interação entre corpos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43608" y="2348880"/>
            <a:ext cx="7056784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Em Física, </a:t>
            </a:r>
            <a:r>
              <a:rPr lang="pt-PT" b="1" dirty="0">
                <a:solidFill>
                  <a:srgbClr val="3366FF"/>
                </a:solidFill>
              </a:rPr>
              <a:t>as interações entre corpos são traduzidas por forças</a:t>
            </a:r>
            <a:r>
              <a:rPr lang="pt-PT" dirty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pt-PT" dirty="0"/>
              <a:t> 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pt-PT" dirty="0"/>
              <a:t>Uma </a:t>
            </a:r>
            <a:r>
              <a:rPr lang="pt-PT" b="1" dirty="0">
                <a:solidFill>
                  <a:srgbClr val="2F60F4"/>
                </a:solidFill>
              </a:rPr>
              <a:t>força</a:t>
            </a:r>
            <a:r>
              <a:rPr lang="pt-PT" dirty="0"/>
              <a:t> é toda </a:t>
            </a:r>
            <a:r>
              <a:rPr lang="pt-PT" b="1" dirty="0">
                <a:solidFill>
                  <a:srgbClr val="2F60F4"/>
                </a:solidFill>
              </a:rPr>
              <a:t>causa capaz </a:t>
            </a:r>
            <a:r>
              <a:rPr lang="pt-PT" dirty="0"/>
              <a:t>de: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deformar um </a:t>
            </a:r>
            <a:r>
              <a:rPr lang="pt-PT" dirty="0" smtClean="0"/>
              <a:t>corpo;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alterar o estado de repouso de um corpo</a:t>
            </a:r>
            <a:r>
              <a:rPr lang="pt-PT" dirty="0" smtClean="0"/>
              <a:t>;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alterar </a:t>
            </a:r>
            <a:r>
              <a:rPr lang="pt-PT" dirty="0"/>
              <a:t>o estado de movimento de um corpo.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7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Interação entre corpos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3568" y="1628800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Alterar o estado de repouso ou de movimento </a:t>
            </a:r>
            <a:r>
              <a:rPr lang="pt-PT" dirty="0"/>
              <a:t>de um corpo </a:t>
            </a:r>
            <a:r>
              <a:rPr lang="pt-PT" b="1" dirty="0">
                <a:solidFill>
                  <a:srgbClr val="3366FF"/>
                </a:solidFill>
              </a:rPr>
              <a:t>significa alterar a sua velocidade</a:t>
            </a:r>
            <a:r>
              <a:rPr lang="pt-PT" dirty="0"/>
              <a:t>, isto é, significa </a:t>
            </a:r>
            <a:r>
              <a:rPr lang="pt-PT" b="1" dirty="0">
                <a:solidFill>
                  <a:srgbClr val="3366FF"/>
                </a:solidFill>
              </a:rPr>
              <a:t>alterar a direção da velocidade </a:t>
            </a:r>
            <a:r>
              <a:rPr lang="pt-PT" dirty="0"/>
              <a:t>e/ou </a:t>
            </a:r>
            <a:r>
              <a:rPr lang="pt-PT" b="1" dirty="0">
                <a:solidFill>
                  <a:srgbClr val="3366FF"/>
                </a:solidFill>
              </a:rPr>
              <a:t>alterar </a:t>
            </a:r>
            <a:r>
              <a:rPr lang="pt-PT" b="1" dirty="0" smtClean="0">
                <a:solidFill>
                  <a:srgbClr val="3366FF"/>
                </a:solidFill>
              </a:rPr>
              <a:t>o valor da velocidade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4" name="Picture 3" descr="20145768_CONT_F22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852936"/>
            <a:ext cx="5978128" cy="298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4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Interação entre corpos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27984" y="2132856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U</a:t>
            </a:r>
            <a:r>
              <a:rPr lang="pt-PT" dirty="0" smtClean="0"/>
              <a:t>m </a:t>
            </a:r>
            <a:r>
              <a:rPr lang="pt-PT" b="1" dirty="0" smtClean="0">
                <a:solidFill>
                  <a:srgbClr val="3366FF"/>
                </a:solidFill>
              </a:rPr>
              <a:t>corpo</a:t>
            </a:r>
            <a:r>
              <a:rPr lang="pt-PT" dirty="0" smtClean="0"/>
              <a:t> encontra-se </a:t>
            </a:r>
            <a:r>
              <a:rPr lang="pt-PT" b="1" dirty="0">
                <a:solidFill>
                  <a:srgbClr val="3366FF"/>
                </a:solidFill>
              </a:rPr>
              <a:t>parado</a:t>
            </a:r>
            <a:r>
              <a:rPr lang="pt-PT" dirty="0"/>
              <a:t> sobre uma superfície horizontal sem </a:t>
            </a:r>
            <a:r>
              <a:rPr lang="pt-PT" dirty="0" smtClean="0"/>
              <a:t>atrito.</a:t>
            </a:r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  <a:p>
            <a:r>
              <a:rPr lang="pt-PT" dirty="0" smtClean="0"/>
              <a:t>Se </a:t>
            </a:r>
            <a:r>
              <a:rPr lang="pt-PT" dirty="0"/>
              <a:t>aplicares uma </a:t>
            </a:r>
            <a:r>
              <a:rPr lang="pt-PT" b="1" dirty="0">
                <a:solidFill>
                  <a:srgbClr val="3366FF"/>
                </a:solidFill>
              </a:rPr>
              <a:t>força </a:t>
            </a:r>
            <a:r>
              <a:rPr lang="pt-PT" b="1" dirty="0" smtClean="0">
                <a:solidFill>
                  <a:srgbClr val="3366FF"/>
                </a:solidFill>
              </a:rPr>
              <a:t>horizontal da </a:t>
            </a:r>
            <a:r>
              <a:rPr lang="pt-PT" b="1" dirty="0">
                <a:solidFill>
                  <a:srgbClr val="3366FF"/>
                </a:solidFill>
              </a:rPr>
              <a:t>esquerda para a direita</a:t>
            </a:r>
            <a:r>
              <a:rPr lang="pt-PT" dirty="0"/>
              <a:t>, o corpo move-se com uma </a:t>
            </a:r>
            <a:r>
              <a:rPr lang="pt-PT" b="1" dirty="0">
                <a:solidFill>
                  <a:srgbClr val="3366FF"/>
                </a:solidFill>
              </a:rPr>
              <a:t>velocidade diferente de </a:t>
            </a:r>
            <a:r>
              <a:rPr lang="pt-PT" b="1" dirty="0" smtClean="0">
                <a:solidFill>
                  <a:srgbClr val="3366FF"/>
                </a:solidFill>
              </a:rPr>
              <a:t>zero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63688" y="4797152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efeito desta força </a:t>
            </a:r>
            <a:r>
              <a:rPr lang="pt-PT" dirty="0"/>
              <a:t>é </a:t>
            </a:r>
            <a:r>
              <a:rPr lang="pt-PT" b="1" dirty="0">
                <a:solidFill>
                  <a:srgbClr val="3366FF"/>
                </a:solidFill>
              </a:rPr>
              <a:t>alterar o estado de repouso </a:t>
            </a:r>
            <a:r>
              <a:rPr lang="pt-PT" dirty="0"/>
              <a:t>em que o corpo inicialmente se encontrava. </a:t>
            </a:r>
            <a:endParaRPr lang="en-US" dirty="0"/>
          </a:p>
        </p:txBody>
      </p:sp>
      <p:pic>
        <p:nvPicPr>
          <p:cNvPr id="5" name="Picture 4" descr="20145768_CONT_F222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51048"/>
            <a:ext cx="4201092" cy="1066684"/>
          </a:xfrm>
          <a:prstGeom prst="rect">
            <a:avLst/>
          </a:prstGeom>
        </p:spPr>
      </p:pic>
      <p:pic>
        <p:nvPicPr>
          <p:cNvPr id="11" name="Picture 10" descr="20145768_CONT_F22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4176464" cy="125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1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Interação entre corpos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27984" y="2132856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Um </a:t>
            </a:r>
            <a:r>
              <a:rPr lang="pt-PT" b="1" dirty="0" smtClean="0">
                <a:solidFill>
                  <a:srgbClr val="3366FF"/>
                </a:solidFill>
              </a:rPr>
              <a:t>corpo move-se </a:t>
            </a:r>
            <a:r>
              <a:rPr lang="pt-PT" dirty="0"/>
              <a:t>sobre uma superfície horizontal sem atrito. </a:t>
            </a:r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r>
              <a:rPr lang="pt-PT" dirty="0" smtClean="0"/>
              <a:t>Se </a:t>
            </a:r>
            <a:r>
              <a:rPr lang="pt-PT" dirty="0"/>
              <a:t>aplicares uma </a:t>
            </a:r>
            <a:r>
              <a:rPr lang="pt-PT" b="1" dirty="0">
                <a:solidFill>
                  <a:srgbClr val="3366FF"/>
                </a:solidFill>
              </a:rPr>
              <a:t>força horizontal da esquerda para a direita</a:t>
            </a:r>
            <a:r>
              <a:rPr lang="pt-PT" dirty="0"/>
              <a:t>, isto é, no sentido no movimento, o corpo move-se com uma </a:t>
            </a:r>
            <a:r>
              <a:rPr lang="pt-PT" b="1" dirty="0">
                <a:solidFill>
                  <a:srgbClr val="3366FF"/>
                </a:solidFill>
              </a:rPr>
              <a:t>velocidade maior</a:t>
            </a:r>
            <a:r>
              <a:rPr lang="pt-PT" dirty="0"/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63688" y="4797152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efeito desta força </a:t>
            </a:r>
            <a:r>
              <a:rPr lang="pt-PT" dirty="0"/>
              <a:t>é </a:t>
            </a:r>
            <a:r>
              <a:rPr lang="pt-PT" b="1" dirty="0">
                <a:solidFill>
                  <a:srgbClr val="3366FF"/>
                </a:solidFill>
              </a:rPr>
              <a:t>alterar o estado de movimento </a:t>
            </a:r>
            <a:r>
              <a:rPr lang="pt-PT" dirty="0"/>
              <a:t>em que o corpo inicialmente se encontrava, aumentando o valor da sua velocidade. </a:t>
            </a:r>
            <a:endParaRPr lang="en-US" dirty="0"/>
          </a:p>
        </p:txBody>
      </p:sp>
      <p:pic>
        <p:nvPicPr>
          <p:cNvPr id="8" name="Picture 7" descr="20145768_CONT_F223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429000"/>
            <a:ext cx="4175343" cy="1047913"/>
          </a:xfrm>
          <a:prstGeom prst="rect">
            <a:avLst/>
          </a:prstGeom>
        </p:spPr>
      </p:pic>
      <p:pic>
        <p:nvPicPr>
          <p:cNvPr id="16" name="Picture 15" descr="20145768_CONT_F22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4176464" cy="106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4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Características de uma força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592" y="1740872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As </a:t>
            </a:r>
            <a:r>
              <a:rPr lang="pt-PT" b="1" dirty="0">
                <a:solidFill>
                  <a:srgbClr val="3366FF"/>
                </a:solidFill>
              </a:rPr>
              <a:t>forças</a:t>
            </a:r>
            <a:r>
              <a:rPr lang="pt-PT" dirty="0"/>
              <a:t> são </a:t>
            </a:r>
            <a:r>
              <a:rPr lang="pt-PT" b="1" dirty="0">
                <a:solidFill>
                  <a:srgbClr val="3366FF"/>
                </a:solidFill>
              </a:rPr>
              <a:t>grandezas </a:t>
            </a:r>
            <a:r>
              <a:rPr lang="pt-PT" b="1" dirty="0" smtClean="0">
                <a:solidFill>
                  <a:srgbClr val="3366FF"/>
                </a:solidFill>
              </a:rPr>
              <a:t>vetoriais</a:t>
            </a:r>
            <a:r>
              <a:rPr lang="pt-PT" dirty="0" smtClean="0"/>
              <a:t>.</a:t>
            </a:r>
          </a:p>
          <a:p>
            <a:r>
              <a:rPr lang="pt-PT" dirty="0"/>
              <a:t>P</a:t>
            </a:r>
            <a:r>
              <a:rPr lang="pt-PT" dirty="0" smtClean="0"/>
              <a:t>ara </a:t>
            </a:r>
            <a:r>
              <a:rPr lang="pt-PT" dirty="0"/>
              <a:t>caraterizar uma força, não basta conhecer o seu </a:t>
            </a:r>
            <a:r>
              <a:rPr lang="pt-PT" b="1" dirty="0">
                <a:solidFill>
                  <a:srgbClr val="3366FF"/>
                </a:solidFill>
              </a:rPr>
              <a:t>valor ou intensidade</a:t>
            </a:r>
            <a:r>
              <a:rPr lang="pt-PT" dirty="0"/>
              <a:t>; é necessário indicar também o seu </a:t>
            </a: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, a sua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 e o seu </a:t>
            </a: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 smtClean="0"/>
              <a:t>.</a:t>
            </a:r>
          </a:p>
          <a:p>
            <a:endParaRPr lang="en-US" dirty="0"/>
          </a:p>
          <a:p>
            <a:pPr marL="285750" lvl="0" indent="-285750"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: corresponde ao ponto onde a força atua;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Direção</a:t>
            </a:r>
            <a:r>
              <a:rPr lang="pt-PT" dirty="0"/>
              <a:t>: corresponde à direção da reta segundo a qual a força atua. Essa reta designa-se por linha de ação da força</a:t>
            </a:r>
            <a:r>
              <a:rPr lang="pt-PT" dirty="0" smtClean="0"/>
              <a:t>;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Sentido</a:t>
            </a:r>
            <a:r>
              <a:rPr lang="pt-PT" dirty="0"/>
              <a:t>: corresponde à orientação da força numa dada direção; em cada direção </a:t>
            </a:r>
            <a:r>
              <a:rPr lang="pt-PT" dirty="0" smtClean="0"/>
              <a:t>existem dois sentidos;</a:t>
            </a:r>
            <a:endParaRPr lang="en-US" dirty="0"/>
          </a:p>
          <a:p>
            <a:pPr marL="285750" lvl="0" indent="-285750"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Valor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ou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intensidade</a:t>
            </a:r>
            <a:r>
              <a:rPr lang="pt-PT" dirty="0" smtClean="0"/>
              <a:t>: corresponde </a:t>
            </a:r>
            <a:r>
              <a:rPr lang="pt-PT" dirty="0"/>
              <a:t>ao valor da força acompanhado da respectiva unidade, podendo ser medido com um </a:t>
            </a:r>
            <a:r>
              <a:rPr lang="pt-PT" dirty="0" smtClean="0"/>
              <a:t>dinamômetro.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3568" y="537321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força </a:t>
            </a:r>
            <a:r>
              <a:rPr lang="pt-PT" dirty="0"/>
              <a:t>no </a:t>
            </a:r>
            <a:r>
              <a:rPr lang="pt-PT" b="1" dirty="0">
                <a:solidFill>
                  <a:srgbClr val="3366FF"/>
                </a:solidFill>
              </a:rPr>
              <a:t>Sistema Internacional</a:t>
            </a:r>
            <a:r>
              <a:rPr lang="pt-PT" dirty="0"/>
              <a:t>, SI, é o </a:t>
            </a:r>
            <a:r>
              <a:rPr lang="pt-PT" b="1" dirty="0" err="1">
                <a:solidFill>
                  <a:srgbClr val="3366FF"/>
                </a:solidFill>
              </a:rPr>
              <a:t>newton</a:t>
            </a:r>
            <a:r>
              <a:rPr lang="pt-PT" dirty="0"/>
              <a:t>, cujo símbolo é </a:t>
            </a:r>
            <a:r>
              <a:rPr lang="pt-PT" b="1" dirty="0">
                <a:solidFill>
                  <a:srgbClr val="3366FF"/>
                </a:solidFill>
              </a:rPr>
              <a:t>N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619672" y="1052736"/>
            <a:ext cx="576064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Exemplos de forças que encontramos no dia a dia 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36" y="1884888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solidFill>
                  <a:srgbClr val="3366FF"/>
                </a:solidFill>
              </a:rPr>
              <a:t># O peso </a:t>
            </a:r>
            <a:r>
              <a:rPr lang="pt-PT" b="1" dirty="0">
                <a:solidFill>
                  <a:srgbClr val="3366FF"/>
                </a:solidFill>
              </a:rPr>
              <a:t>de um corpo </a:t>
            </a:r>
            <a:endParaRPr lang="pt-PT" b="1" dirty="0" smtClean="0">
              <a:solidFill>
                <a:srgbClr val="3366FF"/>
              </a:solidFill>
            </a:endParaRPr>
          </a:p>
          <a:p>
            <a:endParaRPr lang="pt-PT" dirty="0" smtClean="0"/>
          </a:p>
          <a:p>
            <a:r>
              <a:rPr lang="pt-PT" dirty="0" smtClean="0"/>
              <a:t>O peso </a:t>
            </a:r>
            <a:r>
              <a:rPr lang="pt-PT" dirty="0"/>
              <a:t>de um corpo é a força gravítica com que a Terra o atrai. </a:t>
            </a:r>
            <a:r>
              <a:rPr lang="pt-PT" dirty="0" smtClean="0"/>
              <a:t>O peso </a:t>
            </a:r>
            <a:r>
              <a:rPr lang="pt-PT" dirty="0"/>
              <a:t>tem sempre a direção da vertical do lugar da Terra onde o corpo se encontra e aponta sempre para o centro da Terra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3" name="Picture 2" descr="20145768_CONT_F2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3996192" cy="2232248"/>
          </a:xfrm>
          <a:prstGeom prst="rect">
            <a:avLst/>
          </a:prstGeom>
        </p:spPr>
      </p:pic>
      <p:pic>
        <p:nvPicPr>
          <p:cNvPr id="4" name="Picture 3" descr="20145768_CONT_F224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3784475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619672" y="1052736"/>
            <a:ext cx="576064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Exemplos de forças que encontramos no dia a dia 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36" y="1884888"/>
            <a:ext cx="820891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solidFill>
                  <a:srgbClr val="3366FF"/>
                </a:solidFill>
              </a:rPr>
              <a:t># Reação normal</a:t>
            </a:r>
          </a:p>
          <a:p>
            <a:endParaRPr lang="pt-PT" dirty="0" smtClean="0"/>
          </a:p>
          <a:p>
            <a:r>
              <a:rPr lang="pt-PT" dirty="0" smtClean="0"/>
              <a:t>Quando </a:t>
            </a:r>
            <a:r>
              <a:rPr lang="pt-PT" dirty="0"/>
              <a:t>um corpo está </a:t>
            </a:r>
            <a:r>
              <a:rPr lang="pt-PT" dirty="0" smtClean="0"/>
              <a:t>assente</a:t>
            </a:r>
            <a:r>
              <a:rPr lang="pt-PT" dirty="0"/>
              <a:t> </a:t>
            </a:r>
            <a:r>
              <a:rPr lang="pt-PT" dirty="0" smtClean="0"/>
              <a:t>sobre </a:t>
            </a:r>
            <a:r>
              <a:rPr lang="pt-PT" dirty="0"/>
              <a:t>uma superfície </a:t>
            </a:r>
            <a:r>
              <a:rPr lang="pt-PT" dirty="0" smtClean="0"/>
              <a:t>horizontal </a:t>
            </a:r>
            <a:r>
              <a:rPr lang="pt-PT" dirty="0"/>
              <a:t>ou sobre um plano </a:t>
            </a:r>
            <a:r>
              <a:rPr lang="pt-PT" dirty="0" smtClean="0"/>
              <a:t>inclinado, </a:t>
            </a:r>
            <a:r>
              <a:rPr lang="pt-PT" dirty="0"/>
              <a:t>existe uma força que o impede de “atravessar” a </a:t>
            </a:r>
            <a:r>
              <a:rPr lang="pt-PT" dirty="0" smtClean="0"/>
              <a:t>superfície.</a:t>
            </a:r>
            <a:r>
              <a:rPr lang="en-US" dirty="0"/>
              <a:t> </a:t>
            </a:r>
            <a:r>
              <a:rPr lang="pt-PT" dirty="0" smtClean="0"/>
              <a:t>Esta </a:t>
            </a:r>
            <a:r>
              <a:rPr lang="pt-PT" dirty="0"/>
              <a:t>força designa-se por reação normal da superfície, e tem sempre uma direção perpendicular (normal) à superfície onde o corpo se encontra.</a:t>
            </a:r>
            <a:r>
              <a:rPr lang="en-US" dirty="0"/>
              <a:t> </a:t>
            </a:r>
            <a:endParaRPr lang="pt-PT" b="1" dirty="0" smtClean="0"/>
          </a:p>
        </p:txBody>
      </p:sp>
      <p:pic>
        <p:nvPicPr>
          <p:cNvPr id="6" name="Picture 5" descr="20145768_CONT_F22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3996192" cy="2232248"/>
          </a:xfrm>
          <a:prstGeom prst="rect">
            <a:avLst/>
          </a:prstGeom>
        </p:spPr>
      </p:pic>
      <p:pic>
        <p:nvPicPr>
          <p:cNvPr id="7" name="Picture 6" descr="20145768_CONT_F224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3784475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Resultante de um sistema de forças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899592" y="2204864"/>
                <a:ext cx="7272808" cy="705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PT" dirty="0" smtClean="0"/>
                  <a:t>A </a:t>
                </a:r>
                <a:r>
                  <a:rPr lang="pt-PT" b="1" dirty="0">
                    <a:solidFill>
                      <a:srgbClr val="3366FF"/>
                    </a:solidFill>
                  </a:rPr>
                  <a:t>força resultante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pt-PT" dirty="0" smtClean="0"/>
                  <a:t>     </a:t>
                </a:r>
                <a:r>
                  <a:rPr lang="pt-PT" dirty="0" smtClean="0"/>
                  <a:t>, </a:t>
                </a:r>
                <a:r>
                  <a:rPr lang="pt-PT" b="1" dirty="0">
                    <a:solidFill>
                      <a:srgbClr val="3366FF"/>
                    </a:solidFill>
                  </a:rPr>
                  <a:t>é igual à soma vetorial das várias forças</a:t>
                </a:r>
                <a:r>
                  <a:rPr lang="pt-PT" dirty="0">
                    <a:solidFill>
                      <a:srgbClr val="3366FF"/>
                    </a:solidFill>
                  </a:rPr>
                  <a:t> </a:t>
                </a:r>
                <a:r>
                  <a:rPr lang="pt-PT" dirty="0"/>
                  <a:t>que atuam no corpo, ou seja</a:t>
                </a:r>
                <a:r>
                  <a:rPr lang="pt-PT" dirty="0" smtClean="0"/>
                  <a:t>:</a:t>
                </a:r>
                <a:endParaRPr lang="en-U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204864"/>
                <a:ext cx="7272808" cy="705642"/>
              </a:xfrm>
              <a:prstGeom prst="rect">
                <a:avLst/>
              </a:prstGeom>
              <a:blipFill rotWithShape="0">
                <a:blip r:embed="rId4"/>
                <a:stretch>
                  <a:fillRect t="-13043" b="-104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2627784" y="3717032"/>
            <a:ext cx="3888432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951820" y="3864853"/>
                <a:ext cx="3168352" cy="483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sz="28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pt-PT" sz="28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pt-PT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PT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pt-PT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PT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820" y="3864853"/>
                <a:ext cx="3168352" cy="48314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531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Resultante de um sistema de forças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63888" y="1988840"/>
            <a:ext cx="5328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# Forças com a mesma direção e sentido</a:t>
            </a:r>
            <a:r>
              <a:rPr lang="en-US" dirty="0">
                <a:solidFill>
                  <a:srgbClr val="3366FF"/>
                </a:solidFill>
              </a:rPr>
              <a:t> </a:t>
            </a:r>
          </a:p>
          <a:p>
            <a:endParaRPr lang="pt-PT" dirty="0" smtClean="0"/>
          </a:p>
          <a:p>
            <a:endParaRPr lang="pt-PT" dirty="0"/>
          </a:p>
          <a:p>
            <a:r>
              <a:rPr lang="pt-PT" dirty="0" smtClean="0"/>
              <a:t>Quando </a:t>
            </a:r>
            <a:r>
              <a:rPr lang="pt-PT" dirty="0"/>
              <a:t>num corpo atuam duas forças com a mesma direção e sentido, a </a:t>
            </a:r>
            <a:r>
              <a:rPr lang="pt-PT" b="1" dirty="0">
                <a:solidFill>
                  <a:srgbClr val="3366FF"/>
                </a:solidFill>
              </a:rPr>
              <a:t>força </a:t>
            </a:r>
            <a:r>
              <a:rPr lang="pt-PT" b="1" dirty="0" smtClean="0">
                <a:solidFill>
                  <a:srgbClr val="3366FF"/>
                </a:solidFill>
              </a:rPr>
              <a:t>resultante</a:t>
            </a:r>
            <a:r>
              <a:rPr lang="pt-PT" b="1" dirty="0">
                <a:solidFill>
                  <a:srgbClr val="3366FF"/>
                </a:solidFill>
              </a:rPr>
              <a:t> </a:t>
            </a:r>
            <a:r>
              <a:rPr lang="pt-PT" dirty="0" smtClean="0"/>
              <a:t>tem:</a:t>
            </a:r>
          </a:p>
          <a:p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direção e sentido iguais aos das duas forças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Intensidade igual à soma das intensidades das duas forças</a:t>
            </a:r>
            <a:r>
              <a:rPr lang="pt-PT" dirty="0" smtClean="0"/>
              <a:t>: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lvl="0" indent="-285750">
              <a:buClr>
                <a:srgbClr val="3366FF"/>
              </a:buClr>
            </a:pPr>
            <a:endParaRPr lang="pt-PT" dirty="0"/>
          </a:p>
        </p:txBody>
      </p:sp>
      <p:pic>
        <p:nvPicPr>
          <p:cNvPr id="3" name="Picture 2" descr="20145768_CONT_F22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5" y="4231779"/>
            <a:ext cx="3203847" cy="2005533"/>
          </a:xfrm>
          <a:prstGeom prst="rect">
            <a:avLst/>
          </a:prstGeom>
        </p:spPr>
      </p:pic>
      <p:pic>
        <p:nvPicPr>
          <p:cNvPr id="7" name="Picture 6" descr="20145768_CONT_F22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5" y="1702173"/>
            <a:ext cx="3203847" cy="2005533"/>
          </a:xfrm>
          <a:prstGeom prst="rect">
            <a:avLst/>
          </a:prstGeom>
        </p:spPr>
      </p:pic>
      <p:graphicFrame>
        <p:nvGraphicFramePr>
          <p:cNvPr id="8" name="Objecto 7"/>
          <p:cNvGraphicFramePr>
            <a:graphicFrameLocks noChangeAspect="1"/>
          </p:cNvGraphicFramePr>
          <p:nvPr/>
        </p:nvGraphicFramePr>
        <p:xfrm>
          <a:off x="5076056" y="5085184"/>
          <a:ext cx="2376264" cy="66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ção" r:id="rId7" imgW="774360" imgH="215640" progId="Equation.3">
                  <p:embed/>
                </p:oleObj>
              </mc:Choice>
              <mc:Fallback>
                <p:oleObj name="Equação" r:id="rId7" imgW="7743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5085184"/>
                        <a:ext cx="2376264" cy="662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59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Resultante de um sistema de forças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63888" y="1916832"/>
            <a:ext cx="56886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# Forças com a mesma direção e sentidos contrários</a:t>
            </a:r>
            <a:endParaRPr lang="en-US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endParaRPr lang="pt-PT" dirty="0"/>
          </a:p>
          <a:p>
            <a:r>
              <a:rPr lang="pt-PT" dirty="0"/>
              <a:t>Quando num corpo atuam duas forças com a </a:t>
            </a:r>
            <a:r>
              <a:rPr lang="pt-PT" b="1" dirty="0">
                <a:solidFill>
                  <a:srgbClr val="3366FF"/>
                </a:solidFill>
              </a:rPr>
              <a:t>mesma direção mas sentidos opostos</a:t>
            </a:r>
            <a:r>
              <a:rPr lang="pt-PT" dirty="0"/>
              <a:t>, a força resultante tem:</a:t>
            </a:r>
          </a:p>
          <a:p>
            <a:endParaRPr lang="en-US" dirty="0"/>
          </a:p>
          <a:p>
            <a:pPr marL="285750" lvl="0" indent="-285750">
              <a:buClr>
                <a:srgbClr val="2F60F4"/>
              </a:buClr>
              <a:buFont typeface="Arial"/>
              <a:buChar char="•"/>
            </a:pPr>
            <a:r>
              <a:rPr lang="pt-PT" dirty="0"/>
              <a:t>direção e sentido igual ao da força de maior intensidade;</a:t>
            </a:r>
          </a:p>
          <a:p>
            <a:pPr marL="285750" lvl="0" indent="-285750">
              <a:buClr>
                <a:srgbClr val="2F60F4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2F60F4"/>
              </a:buClr>
              <a:buFont typeface="Arial"/>
              <a:buChar char="•"/>
            </a:pPr>
            <a:r>
              <a:rPr lang="pt-PT" dirty="0"/>
              <a:t>Intensidade igual à diferença entre a intensidade da maior e a intensidade da menor: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lvl="0" indent="-285750">
              <a:buClr>
                <a:srgbClr val="3366FF"/>
              </a:buClr>
            </a:pPr>
            <a:r>
              <a:rPr lang="pt-PT" dirty="0" smtClean="0"/>
              <a:t>                                                ou   </a:t>
            </a:r>
            <a:endParaRPr lang="pt-PT" dirty="0"/>
          </a:p>
        </p:txBody>
      </p:sp>
      <p:pic>
        <p:nvPicPr>
          <p:cNvPr id="7" name="Picture 6" descr="20145768_CONT_F22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060848"/>
            <a:ext cx="3168353" cy="1191227"/>
          </a:xfrm>
          <a:prstGeom prst="rect">
            <a:avLst/>
          </a:prstGeom>
        </p:spPr>
      </p:pic>
      <p:pic>
        <p:nvPicPr>
          <p:cNvPr id="8" name="Picture 7" descr="20145768_CONT_F228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965965"/>
            <a:ext cx="3168353" cy="1191227"/>
          </a:xfrm>
          <a:prstGeom prst="rect">
            <a:avLst/>
          </a:prstGeom>
        </p:spPr>
      </p:pic>
      <p:graphicFrame>
        <p:nvGraphicFramePr>
          <p:cNvPr id="9" name="Objecto 8"/>
          <p:cNvGraphicFramePr>
            <a:graphicFrameLocks noChangeAspect="1"/>
          </p:cNvGraphicFramePr>
          <p:nvPr/>
        </p:nvGraphicFramePr>
        <p:xfrm>
          <a:off x="4427984" y="5157192"/>
          <a:ext cx="1550290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ção" r:id="rId7" imgW="774360" imgH="215640" progId="Equation.3">
                  <p:embed/>
                </p:oleObj>
              </mc:Choice>
              <mc:Fallback>
                <p:oleObj name="Equação" r:id="rId7" imgW="7743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5157192"/>
                        <a:ext cx="1550290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516216" y="5157192"/>
          <a:ext cx="15509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ção" r:id="rId9" imgW="774360" imgH="215640" progId="Equation.3">
                  <p:embed/>
                </p:oleObj>
              </mc:Choice>
              <mc:Fallback>
                <p:oleObj name="Equação" r:id="rId9" imgW="7743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216" y="5157192"/>
                        <a:ext cx="15509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492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Resultante de um sistema de forças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771800" y="1412776"/>
                <a:ext cx="6264696" cy="4851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b="1" dirty="0" smtClean="0">
                    <a:solidFill>
                      <a:srgbClr val="3366FF"/>
                    </a:solidFill>
                  </a:rPr>
                  <a:t># Forças perpendiculares entre si</a:t>
                </a:r>
                <a:endParaRPr lang="en-US" dirty="0">
                  <a:solidFill>
                    <a:srgbClr val="3366FF"/>
                  </a:solidFill>
                </a:endParaRPr>
              </a:p>
              <a:p>
                <a:endParaRPr lang="pt-PT" dirty="0"/>
              </a:p>
              <a:p>
                <a:r>
                  <a:rPr lang="pt-PT" dirty="0" smtClean="0"/>
                  <a:t>Quando </a:t>
                </a:r>
                <a:r>
                  <a:rPr lang="pt-PT" dirty="0"/>
                  <a:t>num corpo atuam </a:t>
                </a:r>
                <a:r>
                  <a:rPr lang="pt-PT" b="1" dirty="0">
                    <a:solidFill>
                      <a:srgbClr val="3366FF"/>
                    </a:solidFill>
                  </a:rPr>
                  <a:t>duas forças perpendiculares entre si</a:t>
                </a:r>
                <a:r>
                  <a:rPr lang="pt-PT" dirty="0"/>
                  <a:t>, </a:t>
                </a:r>
                <a:endParaRPr lang="pt-PT" dirty="0" smtClean="0"/>
              </a:p>
              <a:p>
                <a:endParaRPr lang="pt-PT" dirty="0"/>
              </a:p>
              <a:p>
                <a:r>
                  <a:rPr lang="pt-PT" dirty="0" smtClean="0"/>
                  <a:t>Para </a:t>
                </a:r>
                <a:r>
                  <a:rPr lang="pt-PT" dirty="0"/>
                  <a:t>obteres a </a:t>
                </a:r>
                <a:r>
                  <a:rPr lang="pt-PT" b="1" dirty="0">
                    <a:solidFill>
                      <a:srgbClr val="3366FF"/>
                    </a:solidFill>
                  </a:rPr>
                  <a:t>força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resultante </a:t>
                </a:r>
                <a:r>
                  <a:rPr lang="pt-PT" dirty="0"/>
                  <a:t>tens de aplicar a </a:t>
                </a:r>
                <a:r>
                  <a:rPr lang="pt-PT" b="1" dirty="0">
                    <a:solidFill>
                      <a:srgbClr val="3366FF"/>
                    </a:solidFill>
                  </a:rPr>
                  <a:t>regra do paralelogramo</a:t>
                </a:r>
                <a:r>
                  <a:rPr lang="pt-PT" dirty="0"/>
                  <a:t> procedendo da seguinte forma</a:t>
                </a:r>
                <a:r>
                  <a:rPr lang="pt-PT" dirty="0" smtClean="0"/>
                  <a:t>:</a:t>
                </a:r>
              </a:p>
              <a:p>
                <a:endParaRPr lang="en-US" dirty="0"/>
              </a:p>
              <a:p>
                <a:pPr marL="285750" lvl="0" indent="-285750">
                  <a:lnSpc>
                    <a:spcPct val="14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 smtClean="0"/>
                  <a:t>Traça</a:t>
                </a:r>
                <a:r>
                  <a:rPr lang="pt-PT" dirty="0"/>
                  <a:t>, </a:t>
                </a:r>
                <a:r>
                  <a:rPr lang="pt-PT" dirty="0" smtClean="0"/>
                  <a:t>a </a:t>
                </a:r>
                <a:r>
                  <a:rPr lang="pt-PT" dirty="0"/>
                  <a:t>tracejado, um segmento de reta paralelo à </a:t>
                </a:r>
                <a:r>
                  <a:rPr lang="pt-PT" dirty="0" smtClean="0"/>
                  <a:t>força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pt-PT" dirty="0" smtClean="0"/>
              </a:p>
              <a:p>
                <a:pPr marL="285750" lvl="0" indent="-285750">
                  <a:lnSpc>
                    <a:spcPct val="140000"/>
                  </a:lnSpc>
                  <a:buClr>
                    <a:srgbClr val="3366FF"/>
                  </a:buClr>
                </a:pPr>
                <a:r>
                  <a:rPr lang="pt-PT" dirty="0" smtClean="0"/>
                  <a:t>que </a:t>
                </a:r>
                <a:r>
                  <a:rPr lang="pt-PT" dirty="0"/>
                  <a:t>passe pela extremidade </a:t>
                </a:r>
                <a:r>
                  <a:rPr lang="pt-PT" dirty="0" smtClean="0"/>
                  <a:t>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dirty="0" smtClean="0"/>
                  <a:t>.</a:t>
                </a:r>
                <a:endParaRPr lang="en-US" dirty="0"/>
              </a:p>
              <a:p>
                <a:pPr marL="285750" lvl="0" indent="-285750">
                  <a:lnSpc>
                    <a:spcPct val="14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/>
                  <a:t>T</a:t>
                </a:r>
                <a:r>
                  <a:rPr lang="pt-PT" dirty="0" smtClean="0"/>
                  <a:t>raça </a:t>
                </a:r>
                <a:r>
                  <a:rPr lang="pt-PT" dirty="0"/>
                  <a:t>também, a tracejado, um segmento de reta paralelo à força,</a:t>
                </a:r>
                <a:r>
                  <a:rPr lang="pt-P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pt-PT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dirty="0" smtClean="0"/>
                  <a:t>,</a:t>
                </a:r>
                <a:r>
                  <a:rPr lang="pt-PT" dirty="0"/>
                  <a:t>que passe pela extremidade </a:t>
                </a:r>
                <a:r>
                  <a:rPr lang="pt-PT" dirty="0" smtClean="0"/>
                  <a:t>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pt-PT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dirty="0" smtClean="0"/>
                  <a:t> .</a:t>
                </a:r>
                <a:endParaRPr lang="en-US" dirty="0"/>
              </a:p>
              <a:p>
                <a:pPr marL="285750" indent="-285750">
                  <a:lnSpc>
                    <a:spcPct val="14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 smtClean="0"/>
                  <a:t>A </a:t>
                </a:r>
                <a:r>
                  <a:rPr lang="pt-PT" dirty="0"/>
                  <a:t>força </a:t>
                </a:r>
                <a:r>
                  <a:rPr lang="pt-PT" dirty="0" smtClean="0"/>
                  <a:t>resultante,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pt-PT" dirty="0" smtClean="0"/>
                  <a:t>, será </a:t>
                </a:r>
                <a:r>
                  <a:rPr lang="pt-PT" dirty="0"/>
                  <a:t>um vetor com origem no ponto de aplicação das duas forças e extremidade no vértice oposto do </a:t>
                </a:r>
                <a:r>
                  <a:rPr lang="pt-PT" dirty="0" smtClean="0"/>
                  <a:t>paralelogramo.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1412776"/>
                <a:ext cx="6264696" cy="4851072"/>
              </a:xfrm>
              <a:prstGeom prst="rect">
                <a:avLst/>
              </a:prstGeom>
              <a:blipFill rotWithShape="0">
                <a:blip r:embed="rId4"/>
                <a:stretch>
                  <a:fillRect l="-876" t="-754" r="-682" b="-10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20145768_CONT_F230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9"/>
          <a:stretch/>
        </p:blipFill>
        <p:spPr>
          <a:xfrm>
            <a:off x="203576" y="1607220"/>
            <a:ext cx="2424208" cy="2181820"/>
          </a:xfrm>
          <a:prstGeom prst="rect">
            <a:avLst/>
          </a:prstGeom>
        </p:spPr>
      </p:pic>
      <p:pic>
        <p:nvPicPr>
          <p:cNvPr id="4" name="Picture 3" descr="20145768_CONT_F231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8"/>
          <a:stretch/>
        </p:blipFill>
        <p:spPr>
          <a:xfrm>
            <a:off x="203576" y="4064940"/>
            <a:ext cx="2424208" cy="217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Resultante de um sistema de forças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043608" y="1916832"/>
                <a:ext cx="7560840" cy="3309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b="1" dirty="0" smtClean="0">
                    <a:solidFill>
                      <a:srgbClr val="3366FF"/>
                    </a:solidFill>
                  </a:rPr>
                  <a:t># Forças perpendiculares entre si</a:t>
                </a:r>
                <a:endParaRPr lang="en-US" dirty="0">
                  <a:solidFill>
                    <a:srgbClr val="3366FF"/>
                  </a:solidFill>
                </a:endParaRPr>
              </a:p>
              <a:p>
                <a:endParaRPr lang="pt-PT" dirty="0" smtClean="0"/>
              </a:p>
              <a:p>
                <a:r>
                  <a:rPr lang="pt-PT" dirty="0" smtClean="0"/>
                  <a:t>Quando </a:t>
                </a:r>
                <a:r>
                  <a:rPr lang="pt-PT" dirty="0"/>
                  <a:t>num corpo atuam duas forças perpendiculares entre si, a </a:t>
                </a:r>
                <a:r>
                  <a:rPr lang="pt-PT" b="1" dirty="0">
                    <a:solidFill>
                      <a:srgbClr val="3366FF"/>
                    </a:solidFill>
                  </a:rPr>
                  <a:t>força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resultante</a:t>
                </a:r>
                <a:r>
                  <a:rPr lang="pt-PT" dirty="0"/>
                  <a:t> </a:t>
                </a:r>
                <a:r>
                  <a:rPr lang="pt-PT" dirty="0" smtClean="0"/>
                  <a:t>tem:</a:t>
                </a:r>
              </a:p>
              <a:p>
                <a:endParaRPr lang="en-US" dirty="0"/>
              </a:p>
              <a:p>
                <a:pPr marL="285750" lvl="0" indent="-285750"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/>
                  <a:t>D</a:t>
                </a:r>
                <a:r>
                  <a:rPr lang="pt-PT" dirty="0" smtClean="0"/>
                  <a:t>ireção </a:t>
                </a:r>
                <a:r>
                  <a:rPr lang="pt-PT" dirty="0"/>
                  <a:t>e sentido obtidos geometricamente pela regra do paralelogramo</a:t>
                </a:r>
                <a:r>
                  <a:rPr lang="pt-PT" dirty="0" smtClean="0"/>
                  <a:t>;</a:t>
                </a:r>
              </a:p>
              <a:p>
                <a:pPr marL="285750" lvl="0" indent="-285750">
                  <a:buClr>
                    <a:srgbClr val="3366FF"/>
                  </a:buClr>
                  <a:buFont typeface="Arial"/>
                  <a:buChar char="•"/>
                </a:pPr>
                <a:endParaRPr lang="en-US" dirty="0"/>
              </a:p>
              <a:p>
                <a:pPr marL="285750" lvl="0" indent="-285750"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/>
                  <a:t>Intensidade calculada pelo teorema de </a:t>
                </a:r>
                <a:r>
                  <a:rPr lang="pt-PT" dirty="0" smtClean="0"/>
                  <a:t>Pitágoras:</a:t>
                </a:r>
              </a:p>
              <a:p>
                <a:pPr lvl="0">
                  <a:buClr>
                    <a:srgbClr val="3366FF"/>
                  </a:buClr>
                </a:pPr>
                <a:endParaRPr lang="pt-PT" i="1" dirty="0" smtClean="0">
                  <a:latin typeface="Cambria Math" panose="02040503050406030204" pitchFamily="18" charset="0"/>
                </a:endParaRPr>
              </a:p>
              <a:p>
                <a:pPr lvl="0">
                  <a:buClr>
                    <a:srgbClr val="3366FF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rgbClr val="2F60F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400" b="0" i="1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PT" sz="2400" b="0" i="1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pt-PT" dirty="0" smtClean="0"/>
              </a:p>
              <a:p>
                <a:pPr lvl="0">
                  <a:buClr>
                    <a:srgbClr val="3366FF"/>
                  </a:buClr>
                </a:pPr>
                <a:endParaRPr lang="en-U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916832"/>
                <a:ext cx="7560840" cy="3309560"/>
              </a:xfrm>
              <a:prstGeom prst="rect">
                <a:avLst/>
              </a:prstGeom>
              <a:blipFill rotWithShape="0">
                <a:blip r:embed="rId4"/>
                <a:stretch>
                  <a:fillRect l="-645" t="-92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08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43608" y="2666960"/>
            <a:ext cx="2736304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dirty="0" smtClean="0"/>
              <a:t>A cabeça exerce uma força sobre a parede e, simultaneamente, a parede exerce uma força sobre a cabeça.</a:t>
            </a:r>
          </a:p>
          <a:p>
            <a:pPr algn="r">
              <a:lnSpc>
                <a:spcPct val="150000"/>
              </a:lnSpc>
            </a:pPr>
            <a:r>
              <a:rPr lang="pt-PT" dirty="0" smtClean="0"/>
              <a:t> </a:t>
            </a:r>
            <a:endParaRPr lang="en-US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3.ª </a:t>
            </a:r>
            <a:r>
              <a:rPr lang="pt-PT" sz="2800" b="1" dirty="0">
                <a:solidFill>
                  <a:srgbClr val="3366FF"/>
                </a:solidFill>
              </a:rPr>
              <a:t>Lei de Newton: Lei da ação-reação</a:t>
            </a:r>
            <a:endParaRPr lang="en-US" sz="2800" dirty="0">
              <a:solidFill>
                <a:srgbClr val="3366FF"/>
              </a:solidFill>
            </a:endParaRPr>
          </a:p>
        </p:txBody>
      </p:sp>
      <p:pic>
        <p:nvPicPr>
          <p:cNvPr id="4" name="Picture 3" descr="20145768_CONT_F23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47144"/>
            <a:ext cx="4680520" cy="4822216"/>
          </a:xfrm>
          <a:prstGeom prst="rect">
            <a:avLst/>
          </a:prstGeom>
        </p:spPr>
      </p:pic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15616" y="4365104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</a:t>
            </a:r>
            <a:r>
              <a:rPr lang="pt-PT" dirty="0" smtClean="0"/>
              <a:t>s </a:t>
            </a:r>
            <a:r>
              <a:rPr lang="pt-PT" dirty="0"/>
              <a:t>duas forças representadas, que traduzem a interação entre o Sol e o planeta, têm a </a:t>
            </a:r>
            <a:r>
              <a:rPr lang="pt-PT" b="1" dirty="0">
                <a:solidFill>
                  <a:srgbClr val="3366FF"/>
                </a:solidFill>
              </a:rPr>
              <a:t>mesma intensidade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a </a:t>
            </a:r>
            <a:r>
              <a:rPr lang="pt-PT" b="1" dirty="0">
                <a:solidFill>
                  <a:srgbClr val="3366FF"/>
                </a:solidFill>
              </a:rPr>
              <a:t>mesma </a:t>
            </a:r>
            <a:r>
              <a:rPr lang="pt-PT" b="1" dirty="0" smtClean="0">
                <a:solidFill>
                  <a:srgbClr val="3366FF"/>
                </a:solidFill>
              </a:rPr>
              <a:t>direção</a:t>
            </a:r>
            <a:r>
              <a:rPr lang="pt-PT" dirty="0" smtClean="0"/>
              <a:t>; </a:t>
            </a:r>
            <a:r>
              <a:rPr lang="pt-PT" dirty="0"/>
              <a:t>contudo, têm </a:t>
            </a:r>
            <a:r>
              <a:rPr lang="pt-PT" b="1" dirty="0">
                <a:solidFill>
                  <a:srgbClr val="3366FF"/>
                </a:solidFill>
              </a:rPr>
              <a:t>sentidos opostos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estão </a:t>
            </a:r>
            <a:r>
              <a:rPr lang="pt-PT" b="1" dirty="0">
                <a:solidFill>
                  <a:srgbClr val="3366FF"/>
                </a:solidFill>
              </a:rPr>
              <a:t>aplicadas em corpos </a:t>
            </a:r>
            <a:r>
              <a:rPr lang="pt-PT" b="1" dirty="0" smtClean="0">
                <a:solidFill>
                  <a:srgbClr val="3366FF"/>
                </a:solidFill>
              </a:rPr>
              <a:t>diferentes</a:t>
            </a:r>
            <a:r>
              <a:rPr lang="pt-PT" dirty="0" smtClean="0"/>
              <a:t>. Uma </a:t>
            </a:r>
            <a:r>
              <a:rPr lang="pt-PT" dirty="0"/>
              <a:t>das forças está a ser exercida no planeta e a outra força está a ser exercida no Sol.</a:t>
            </a:r>
            <a:r>
              <a:rPr lang="en-US" dirty="0"/>
              <a:t> 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3.ª </a:t>
            </a:r>
            <a:r>
              <a:rPr lang="pt-PT" sz="2800" b="1" dirty="0">
                <a:solidFill>
                  <a:srgbClr val="3366FF"/>
                </a:solidFill>
              </a:rPr>
              <a:t>Lei de Newton: Lei da ação-reação</a:t>
            </a:r>
            <a:endParaRPr lang="en-US" sz="2800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F23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34832"/>
            <a:ext cx="6733296" cy="224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2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592" y="2060848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Lei da ação-reação ou 3ª Lei de Newton</a:t>
            </a:r>
            <a:endParaRPr lang="en-US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endParaRPr lang="pt-PT" dirty="0" smtClean="0"/>
          </a:p>
          <a:p>
            <a:pPr algn="ctr"/>
            <a:r>
              <a:rPr lang="pt-PT" dirty="0" smtClean="0"/>
              <a:t>“</a:t>
            </a:r>
            <a:r>
              <a:rPr lang="pt-PT" dirty="0"/>
              <a:t>Se um corpo A exerce uma </a:t>
            </a:r>
            <a:r>
              <a:rPr lang="pt-PT" dirty="0" smtClean="0"/>
              <a:t>força</a:t>
            </a:r>
            <a:r>
              <a:rPr lang="pt-PT" dirty="0"/>
              <a:t> </a:t>
            </a:r>
            <a:r>
              <a:rPr lang="pt-PT" dirty="0" smtClean="0"/>
              <a:t>sobre </a:t>
            </a:r>
            <a:r>
              <a:rPr lang="pt-PT" dirty="0"/>
              <a:t>um corpo B então, simultaneamente, o corpo B exerce uma </a:t>
            </a:r>
            <a:r>
              <a:rPr lang="pt-PT" dirty="0" smtClean="0"/>
              <a:t>força</a:t>
            </a:r>
            <a:r>
              <a:rPr lang="pt-PT" dirty="0"/>
              <a:t> </a:t>
            </a:r>
            <a:r>
              <a:rPr lang="pt-PT" dirty="0" smtClean="0"/>
              <a:t> </a:t>
            </a:r>
            <a:r>
              <a:rPr lang="pt-PT" dirty="0"/>
              <a:t>sobre o corpo A que tem a mesma direção, o mesmo valor ou intensidade, mas sentido contrário”</a:t>
            </a:r>
            <a:endParaRPr lang="en-US" dirty="0"/>
          </a:p>
          <a:p>
            <a:endParaRPr lang="pt-PT" i="1" dirty="0" smtClean="0"/>
          </a:p>
          <a:p>
            <a:endParaRPr lang="pt-PT" i="1" dirty="0" smtClean="0"/>
          </a:p>
          <a:p>
            <a:endParaRPr lang="pt-PT" i="1" dirty="0"/>
          </a:p>
          <a:p>
            <a:endParaRPr lang="pt-PT" i="1" dirty="0"/>
          </a:p>
          <a:p>
            <a:r>
              <a:rPr lang="pt-PT" dirty="0"/>
              <a:t>Nota que as forças de um par ação-reação atuam em corpos diferentes e, por isso, os seus efeitos não se anulam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3.ª </a:t>
            </a:r>
            <a:r>
              <a:rPr lang="pt-PT" sz="2800" b="1" dirty="0">
                <a:solidFill>
                  <a:srgbClr val="3366FF"/>
                </a:solidFill>
              </a:rPr>
              <a:t>Lei de Newton: Lei da ação-reação</a:t>
            </a:r>
            <a:endParaRPr lang="en-US" sz="2800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275856" y="4077072"/>
                <a:ext cx="1874809" cy="455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sz="240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400" b="0" i="1" smtClean="0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rgbClr val="2F60F4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pt-PT" sz="2400" i="1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sz="2400" i="1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400" i="1">
                                  <a:solidFill>
                                    <a:srgbClr val="2F60F4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a:rPr lang="pt-PT" sz="240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2F60F4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pt-PT" sz="2400" dirty="0">
                  <a:solidFill>
                    <a:srgbClr val="2F60F4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077072"/>
                <a:ext cx="1874809" cy="4557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07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33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Em Física, as </a:t>
            </a:r>
            <a:r>
              <a:rPr lang="pt-PT" b="1" dirty="0">
                <a:solidFill>
                  <a:srgbClr val="3366FF"/>
                </a:solidFill>
              </a:rPr>
              <a:t>interações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entre corpos são traduzidas por </a:t>
            </a:r>
            <a:r>
              <a:rPr lang="pt-PT" b="1" dirty="0">
                <a:solidFill>
                  <a:srgbClr val="3366FF"/>
                </a:solidFill>
              </a:rPr>
              <a:t>forças</a:t>
            </a:r>
            <a:r>
              <a:rPr lang="pt-PT" dirty="0"/>
              <a:t>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Uma </a:t>
            </a:r>
            <a:r>
              <a:rPr lang="pt-PT" b="1" dirty="0"/>
              <a:t>força</a:t>
            </a:r>
            <a:r>
              <a:rPr lang="pt-PT" dirty="0"/>
              <a:t> é toda </a:t>
            </a:r>
            <a:r>
              <a:rPr lang="pt-PT" dirty="0" smtClean="0"/>
              <a:t>a causa </a:t>
            </a:r>
            <a:r>
              <a:rPr lang="pt-PT" dirty="0"/>
              <a:t>capaz de </a:t>
            </a:r>
            <a:r>
              <a:rPr lang="pt-PT" b="1" dirty="0">
                <a:solidFill>
                  <a:srgbClr val="3366FF"/>
                </a:solidFill>
              </a:rPr>
              <a:t>deformar um corpo </a:t>
            </a:r>
            <a:r>
              <a:rPr lang="pt-PT" dirty="0"/>
              <a:t>ou de </a:t>
            </a:r>
            <a:r>
              <a:rPr lang="pt-PT" b="1" dirty="0">
                <a:solidFill>
                  <a:srgbClr val="3366FF"/>
                </a:solidFill>
              </a:rPr>
              <a:t>alterar o estado de repouso ou de movimento</a:t>
            </a:r>
            <a:r>
              <a:rPr lang="pt-PT" dirty="0"/>
              <a:t> de um corpo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</a:t>
            </a:r>
            <a:r>
              <a:rPr lang="pt-PT" b="1" dirty="0"/>
              <a:t>forças</a:t>
            </a:r>
            <a:r>
              <a:rPr lang="pt-PT" dirty="0"/>
              <a:t> são </a:t>
            </a:r>
            <a:r>
              <a:rPr lang="pt-PT" b="1" dirty="0">
                <a:solidFill>
                  <a:srgbClr val="3366FF"/>
                </a:solidFill>
              </a:rPr>
              <a:t>grandezas vetoriais</a:t>
            </a:r>
            <a:r>
              <a:rPr lang="pt-PT" dirty="0"/>
              <a:t>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força </a:t>
            </a:r>
            <a:r>
              <a:rPr lang="pt-PT" dirty="0"/>
              <a:t>no Sistema Internacional, </a:t>
            </a:r>
            <a:r>
              <a:rPr lang="pt-PT" b="1" dirty="0">
                <a:solidFill>
                  <a:srgbClr val="2F60F4"/>
                </a:solidFill>
              </a:rPr>
              <a:t>SI</a:t>
            </a:r>
            <a:r>
              <a:rPr lang="pt-PT" dirty="0"/>
              <a:t>, é o </a:t>
            </a:r>
            <a:r>
              <a:rPr lang="pt-PT" dirty="0" err="1"/>
              <a:t>newton</a:t>
            </a:r>
            <a:r>
              <a:rPr lang="pt-PT" dirty="0"/>
              <a:t>, cujo símbolo é </a:t>
            </a:r>
            <a:r>
              <a:rPr lang="pt-PT" b="1" dirty="0">
                <a:solidFill>
                  <a:srgbClr val="2F60F4"/>
                </a:solidFill>
              </a:rPr>
              <a:t>N</a:t>
            </a:r>
            <a:r>
              <a:rPr lang="pt-PT" dirty="0"/>
              <a:t>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força </a:t>
            </a:r>
            <a:r>
              <a:rPr lang="pt-PT" b="1" dirty="0" smtClean="0">
                <a:solidFill>
                  <a:srgbClr val="3366FF"/>
                </a:solidFill>
              </a:rPr>
              <a:t>resultante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é igual à soma vetorial das várias forças</a:t>
            </a:r>
            <a:r>
              <a:rPr lang="pt-PT" dirty="0"/>
              <a:t> que atuam no </a:t>
            </a:r>
            <a:r>
              <a:rPr lang="pt-PT" dirty="0" smtClean="0"/>
              <a:t>corpo.</a:t>
            </a:r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Quando </a:t>
            </a:r>
            <a:r>
              <a:rPr lang="pt-PT" dirty="0"/>
              <a:t>num corpo atuam </a:t>
            </a:r>
            <a:r>
              <a:rPr lang="pt-PT" b="1" dirty="0">
                <a:solidFill>
                  <a:srgbClr val="3366FF"/>
                </a:solidFill>
              </a:rPr>
              <a:t>duas forças com a mesma direção e sentido</a:t>
            </a:r>
            <a:r>
              <a:rPr lang="pt-PT" dirty="0"/>
              <a:t>, a força </a:t>
            </a:r>
            <a:r>
              <a:rPr lang="pt-PT" dirty="0" smtClean="0"/>
              <a:t>resultante </a:t>
            </a:r>
            <a:r>
              <a:rPr lang="pt-PT" dirty="0"/>
              <a:t>tem:</a:t>
            </a:r>
            <a:endParaRPr lang="en-US" dirty="0"/>
          </a:p>
          <a:p>
            <a:pPr marL="577350" lvl="0" indent="-285750">
              <a:lnSpc>
                <a:spcPct val="14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direção e sentido iguais aos das duas forças;</a:t>
            </a:r>
            <a:endParaRPr lang="en-US" dirty="0"/>
          </a:p>
          <a:p>
            <a:pPr marL="577350" lvl="0" indent="-285750">
              <a:lnSpc>
                <a:spcPct val="14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intensidade </a:t>
            </a:r>
            <a:r>
              <a:rPr lang="pt-PT" dirty="0"/>
              <a:t>igual à soma das intensidades das duas </a:t>
            </a:r>
            <a:r>
              <a:rPr lang="pt-PT" dirty="0" smtClean="0"/>
              <a:t>forças</a:t>
            </a:r>
            <a:r>
              <a:rPr lang="pt-PT" dirty="0"/>
              <a:t>.</a:t>
            </a:r>
            <a:r>
              <a:rPr lang="pt-PT" b="1" dirty="0"/>
              <a:t> 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404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Quando </a:t>
            </a:r>
            <a:r>
              <a:rPr lang="pt-PT" dirty="0"/>
              <a:t>num corpo atuam </a:t>
            </a:r>
            <a:r>
              <a:rPr lang="pt-PT" b="1" dirty="0">
                <a:solidFill>
                  <a:srgbClr val="3366FF"/>
                </a:solidFill>
              </a:rPr>
              <a:t>duas forças com a mesma direção mas sentidos opostos</a:t>
            </a:r>
            <a:r>
              <a:rPr lang="pt-PT" dirty="0"/>
              <a:t>, a força </a:t>
            </a:r>
            <a:r>
              <a:rPr lang="pt-PT" dirty="0" smtClean="0"/>
              <a:t>resultante </a:t>
            </a:r>
            <a:r>
              <a:rPr lang="pt-PT" dirty="0"/>
              <a:t>tem:</a:t>
            </a:r>
            <a:endParaRPr lang="en-US" dirty="0"/>
          </a:p>
          <a:p>
            <a:pPr marL="608400" lvl="0" indent="-285750">
              <a:lnSpc>
                <a:spcPct val="12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direção e sentido igual ao da força de maior intensidade;</a:t>
            </a:r>
            <a:endParaRPr lang="en-US" dirty="0"/>
          </a:p>
          <a:p>
            <a:pPr marL="608400" lvl="0" indent="-285750">
              <a:lnSpc>
                <a:spcPct val="12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intensidade </a:t>
            </a:r>
            <a:r>
              <a:rPr lang="pt-PT" dirty="0"/>
              <a:t>igual à diferença entre a intensidade da maior e a intensidade da </a:t>
            </a:r>
            <a:r>
              <a:rPr lang="pt-PT" dirty="0" smtClean="0"/>
              <a:t>menor.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Quando </a:t>
            </a:r>
            <a:r>
              <a:rPr lang="pt-PT" dirty="0"/>
              <a:t>num corpo atuam </a:t>
            </a:r>
            <a:r>
              <a:rPr lang="pt-PT" b="1" dirty="0">
                <a:solidFill>
                  <a:srgbClr val="3366FF"/>
                </a:solidFill>
              </a:rPr>
              <a:t>duas forças perpendiculares entre si</a:t>
            </a:r>
            <a:r>
              <a:rPr lang="pt-PT" dirty="0"/>
              <a:t>, a força </a:t>
            </a:r>
            <a:r>
              <a:rPr lang="pt-PT" dirty="0" smtClean="0"/>
              <a:t>resultante </a:t>
            </a:r>
            <a:r>
              <a:rPr lang="pt-PT" dirty="0"/>
              <a:t>tem:</a:t>
            </a:r>
            <a:endParaRPr lang="en-US" dirty="0"/>
          </a:p>
          <a:p>
            <a:pPr marL="608400" lvl="0" indent="-285750">
              <a:lnSpc>
                <a:spcPct val="12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direção e sentido obtidos geometricamente pela regra do paralelogramo;</a:t>
            </a:r>
            <a:endParaRPr lang="en-US" dirty="0"/>
          </a:p>
          <a:p>
            <a:pPr marL="608400" lvl="0" indent="-285750">
              <a:lnSpc>
                <a:spcPct val="12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smtClean="0"/>
              <a:t>intensidade </a:t>
            </a:r>
            <a:r>
              <a:rPr lang="pt-PT" dirty="0"/>
              <a:t>calculada pelo teorema de </a:t>
            </a:r>
            <a:r>
              <a:rPr lang="pt-PT" dirty="0" smtClean="0"/>
              <a:t>Pitágoras.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Lei </a:t>
            </a:r>
            <a:r>
              <a:rPr lang="pt-PT" b="1" dirty="0">
                <a:solidFill>
                  <a:srgbClr val="3366FF"/>
                </a:solidFill>
              </a:rPr>
              <a:t>da ação-reação ou 3ª Lei de Newton</a:t>
            </a:r>
            <a:endParaRPr lang="en-US" dirty="0">
              <a:solidFill>
                <a:srgbClr val="3366FF"/>
              </a:solidFill>
            </a:endParaRPr>
          </a:p>
          <a:p>
            <a:pPr lvl="1">
              <a:lnSpc>
                <a:spcPct val="120000"/>
              </a:lnSpc>
              <a:buClr>
                <a:srgbClr val="3366FF"/>
              </a:buClr>
            </a:pPr>
            <a:r>
              <a:rPr lang="pt-PT" dirty="0" smtClean="0"/>
              <a:t>“</a:t>
            </a:r>
            <a:r>
              <a:rPr lang="pt-PT" dirty="0"/>
              <a:t>Se um corpo A exerce uma </a:t>
            </a:r>
            <a:r>
              <a:rPr lang="pt-PT" dirty="0" smtClean="0"/>
              <a:t>força </a:t>
            </a:r>
            <a:r>
              <a:rPr lang="pt-PT" dirty="0"/>
              <a:t>sobre um corpo B então, simultaneamente, o corpo B exerce uma </a:t>
            </a:r>
            <a:r>
              <a:rPr lang="pt-PT" dirty="0" smtClean="0"/>
              <a:t>força </a:t>
            </a:r>
            <a:r>
              <a:rPr lang="pt-PT" dirty="0"/>
              <a:t>sobre o corpo A que tem a mesma direção, o mesmo valor ou intensidade, mas sentido contrário</a:t>
            </a:r>
            <a:r>
              <a:rPr lang="pt-PT" dirty="0" smtClean="0"/>
              <a:t>”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9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</TotalTime>
  <Words>1166</Words>
  <Application>Microsoft Office PowerPoint</Application>
  <PresentationFormat>On-screen Show (4:3)</PresentationFormat>
  <Paragraphs>160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Lucida Grande</vt:lpstr>
      <vt:lpstr>Tema do Office</vt:lpstr>
      <vt:lpstr>Equação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91</cp:revision>
  <dcterms:created xsi:type="dcterms:W3CDTF">2012-02-14T20:37:36Z</dcterms:created>
  <dcterms:modified xsi:type="dcterms:W3CDTF">2015-08-14T15:26:14Z</dcterms:modified>
</cp:coreProperties>
</file>