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68" r:id="rId2"/>
    <p:sldId id="267" r:id="rId3"/>
    <p:sldId id="281" r:id="rId4"/>
    <p:sldId id="282" r:id="rId5"/>
    <p:sldId id="283" r:id="rId6"/>
    <p:sldId id="285" r:id="rId7"/>
    <p:sldId id="286" r:id="rId8"/>
    <p:sldId id="288" r:id="rId9"/>
    <p:sldId id="294" r:id="rId10"/>
    <p:sldId id="293" r:id="rId11"/>
    <p:sldId id="290" r:id="rId12"/>
    <p:sldId id="280" r:id="rId13"/>
    <p:sldId id="291" r:id="rId1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8F7B"/>
    <a:srgbClr val="FF9933"/>
    <a:srgbClr val="FFA43F"/>
    <a:srgbClr val="FFA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447" autoAdjust="0"/>
  </p:normalViewPr>
  <p:slideViewPr>
    <p:cSldViewPr>
      <p:cViewPr varScale="1">
        <p:scale>
          <a:sx n="104" d="100"/>
          <a:sy n="104" d="100"/>
        </p:scale>
        <p:origin x="114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7CF2AD-FE40-5640-A648-08C0E2FBD4AA}" type="datetimeFigureOut">
              <a:rPr lang="en-US" smtClean="0"/>
              <a:pPr/>
              <a:t>8/14/2015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A46470-41D6-7544-B4DE-BBCCB69D7A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952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982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7068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0963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3988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165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5325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0316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6852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6852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023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8776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3062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541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20606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05756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80978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14781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26146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14246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15935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90488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42325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537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11037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4675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arte2_SLIDE_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6069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1115616" y="3429000"/>
            <a:ext cx="6933456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800"/>
              </a:lnSpc>
            </a:pPr>
            <a:r>
              <a:rPr lang="pt-PT" sz="4800" b="1" dirty="0" smtClean="0">
                <a:solidFill>
                  <a:srgbClr val="000000"/>
                </a:solidFill>
              </a:rPr>
              <a:t>2.2.</a:t>
            </a:r>
            <a:r>
              <a:rPr lang="pt-PT" sz="4800" b="1" dirty="0" smtClean="0">
                <a:solidFill>
                  <a:srgbClr val="008F7B"/>
                </a:solidFill>
              </a:rPr>
              <a:t> </a:t>
            </a:r>
            <a:r>
              <a:rPr lang="pt-PT" sz="4800" b="1" dirty="0" smtClean="0">
                <a:solidFill>
                  <a:srgbClr val="3366FF"/>
                </a:solidFill>
              </a:rPr>
              <a:t>Lei Fundamental </a:t>
            </a:r>
            <a:r>
              <a:rPr lang="pt-PT" sz="4800" b="1" dirty="0" smtClean="0">
                <a:solidFill>
                  <a:srgbClr val="3366FF"/>
                </a:solidFill>
              </a:rPr>
              <a:t>da Dinâmica</a:t>
            </a:r>
            <a:endParaRPr lang="pt-PT" sz="4800" b="1" dirty="0">
              <a:solidFill>
                <a:srgbClr val="3366FF"/>
              </a:solidFill>
            </a:endParaRPr>
          </a:p>
        </p:txBody>
      </p:sp>
      <p:sp>
        <p:nvSpPr>
          <p:cNvPr id="4" name="TextBox 4"/>
          <p:cNvSpPr>
            <a:spLocks noChangeArrowheads="1"/>
          </p:cNvSpPr>
          <p:nvPr/>
        </p:nvSpPr>
        <p:spPr bwMode="auto">
          <a:xfrm>
            <a:off x="11542713" y="8909050"/>
            <a:ext cx="936625" cy="511175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 eaLnBrk="1"/>
            <a:r>
              <a:rPr lang="pt-PT" alt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M18</a:t>
            </a:r>
            <a:endParaRPr lang="pt-PT" alt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M8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970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2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M8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1907704" y="908720"/>
            <a:ext cx="54006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Lei Fundamental da Dinâmica ou 2.ª Lei de Newton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11560" y="4221088"/>
            <a:ext cx="79928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PT" dirty="0"/>
              <a:t>Se no instante </a:t>
            </a:r>
            <a:r>
              <a:rPr lang="pt-PT" i="1" dirty="0"/>
              <a:t>t</a:t>
            </a:r>
            <a:r>
              <a:rPr lang="pt-PT" dirty="0"/>
              <a:t> = 0 s aplicares uma </a:t>
            </a:r>
            <a:r>
              <a:rPr lang="pt-PT" b="1" dirty="0">
                <a:solidFill>
                  <a:srgbClr val="3366FF"/>
                </a:solidFill>
              </a:rPr>
              <a:t>força </a:t>
            </a:r>
            <a:r>
              <a:rPr lang="pt-PT" b="1" dirty="0" smtClean="0">
                <a:solidFill>
                  <a:srgbClr val="3366FF"/>
                </a:solidFill>
              </a:rPr>
              <a:t>horizontal </a:t>
            </a:r>
            <a:r>
              <a:rPr lang="pt-PT" b="1" dirty="0">
                <a:solidFill>
                  <a:srgbClr val="3366FF"/>
                </a:solidFill>
              </a:rPr>
              <a:t>com uma </a:t>
            </a:r>
            <a:r>
              <a:rPr lang="pt-PT" b="1" dirty="0" smtClean="0">
                <a:solidFill>
                  <a:srgbClr val="3366FF"/>
                </a:solidFill>
              </a:rPr>
              <a:t>determinada </a:t>
            </a:r>
            <a:r>
              <a:rPr lang="pt-PT" b="1" dirty="0">
                <a:solidFill>
                  <a:srgbClr val="3366FF"/>
                </a:solidFill>
              </a:rPr>
              <a:t>intensidade</a:t>
            </a:r>
            <a:r>
              <a:rPr lang="pt-PT" dirty="0"/>
              <a:t>, da esquerda para a direita, o corpo deixa de estar parado e </a:t>
            </a:r>
            <a:r>
              <a:rPr lang="pt-PT" b="1" dirty="0">
                <a:solidFill>
                  <a:srgbClr val="3366FF"/>
                </a:solidFill>
              </a:rPr>
              <a:t>aumenta progressivamente a sua velocidade</a:t>
            </a:r>
            <a:r>
              <a:rPr lang="pt-PT" dirty="0"/>
              <a:t>.</a:t>
            </a:r>
            <a:r>
              <a:rPr lang="en-US" dirty="0"/>
              <a:t> </a:t>
            </a:r>
            <a:endParaRPr lang="pt-PT" dirty="0" smtClean="0">
              <a:solidFill>
                <a:prstClr val="black"/>
              </a:solidFill>
            </a:endParaRPr>
          </a:p>
        </p:txBody>
      </p:sp>
      <p:pic>
        <p:nvPicPr>
          <p:cNvPr id="3" name="Picture 2" descr="20145768_CONT_F235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988840"/>
            <a:ext cx="7772784" cy="198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00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2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M8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1907704" y="908720"/>
            <a:ext cx="54006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Lei Fundamental da Dinâmica ou 2.ª Lei de Newton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55576" y="4149080"/>
            <a:ext cx="77768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/>
              <a:t>Se ao mesmo corpo tivesses aplicado uma </a:t>
            </a:r>
            <a:r>
              <a:rPr lang="pt-PT" b="1" dirty="0">
                <a:solidFill>
                  <a:srgbClr val="3366FF"/>
                </a:solidFill>
              </a:rPr>
              <a:t>força de maior </a:t>
            </a:r>
            <a:r>
              <a:rPr lang="pt-PT" b="1" dirty="0" smtClean="0">
                <a:solidFill>
                  <a:srgbClr val="3366FF"/>
                </a:solidFill>
              </a:rPr>
              <a:t>intensidade</a:t>
            </a:r>
            <a:r>
              <a:rPr lang="pt-PT" dirty="0" smtClean="0"/>
              <a:t>, </a:t>
            </a:r>
            <a:r>
              <a:rPr lang="pt-PT" dirty="0"/>
              <a:t>o corpo deixaria também de estar parado, mas </a:t>
            </a:r>
            <a:r>
              <a:rPr lang="pt-PT" b="1" dirty="0">
                <a:solidFill>
                  <a:srgbClr val="3366FF"/>
                </a:solidFill>
              </a:rPr>
              <a:t>aumentaria muito mais a sua velocidade</a:t>
            </a:r>
            <a:r>
              <a:rPr lang="pt-PT" dirty="0"/>
              <a:t>, num mesmo intervalo de tempo</a:t>
            </a:r>
            <a:r>
              <a:rPr lang="pt-PT" dirty="0" smtClean="0"/>
              <a:t>.</a:t>
            </a:r>
            <a:endParaRPr lang="en-US" dirty="0"/>
          </a:p>
        </p:txBody>
      </p:sp>
      <p:pic>
        <p:nvPicPr>
          <p:cNvPr id="7" name="Picture 6" descr="20145768_CONT_F236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988840"/>
            <a:ext cx="7704857" cy="1978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2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M8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1907704" y="908720"/>
            <a:ext cx="54006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Lei Fundamental da Dinâmica ou 2.ª Lei de Newton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27584" y="1844824"/>
            <a:ext cx="734481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/>
              <a:t>Quanto </a:t>
            </a:r>
            <a:r>
              <a:rPr lang="pt-PT" b="1" dirty="0">
                <a:solidFill>
                  <a:srgbClr val="3366FF"/>
                </a:solidFill>
              </a:rPr>
              <a:t>maior </a:t>
            </a:r>
            <a:r>
              <a:rPr lang="pt-PT" dirty="0"/>
              <a:t>for</a:t>
            </a:r>
            <a:r>
              <a:rPr lang="pt-PT" b="1" dirty="0">
                <a:solidFill>
                  <a:srgbClr val="3366FF"/>
                </a:solidFill>
              </a:rPr>
              <a:t> a força exercida </a:t>
            </a:r>
            <a:r>
              <a:rPr lang="pt-PT" dirty="0"/>
              <a:t>sobre um corpo, num determinado intervalo de tempo, </a:t>
            </a:r>
            <a:r>
              <a:rPr lang="pt-PT" b="1" dirty="0">
                <a:solidFill>
                  <a:srgbClr val="3366FF"/>
                </a:solidFill>
              </a:rPr>
              <a:t>mais rapidamente o corpo aumenta a sua velocidade</a:t>
            </a:r>
            <a:r>
              <a:rPr lang="pt-PT" dirty="0"/>
              <a:t> nesse intervalo de </a:t>
            </a:r>
            <a:r>
              <a:rPr lang="pt-PT" dirty="0" smtClean="0"/>
              <a:t>tempo.</a:t>
            </a:r>
          </a:p>
          <a:p>
            <a:pPr algn="ctr"/>
            <a:endParaRPr lang="pt-PT" dirty="0" smtClean="0"/>
          </a:p>
          <a:p>
            <a:pPr algn="ctr"/>
            <a:endParaRPr lang="pt-PT" dirty="0"/>
          </a:p>
          <a:p>
            <a:pPr algn="ctr"/>
            <a:endParaRPr lang="pt-PT" dirty="0" smtClean="0"/>
          </a:p>
          <a:p>
            <a:pPr algn="ctr"/>
            <a:endParaRPr lang="pt-PT" dirty="0"/>
          </a:p>
          <a:p>
            <a:pPr algn="ctr"/>
            <a:endParaRPr lang="pt-PT" dirty="0" smtClean="0"/>
          </a:p>
          <a:p>
            <a:pPr algn="ctr"/>
            <a:endParaRPr lang="pt-PT" dirty="0"/>
          </a:p>
          <a:p>
            <a:pPr algn="ctr"/>
            <a:endParaRPr lang="pt-PT" dirty="0"/>
          </a:p>
          <a:p>
            <a:pPr algn="ctr"/>
            <a:endParaRPr lang="pt-PT" dirty="0"/>
          </a:p>
          <a:p>
            <a:pPr algn="ctr"/>
            <a:r>
              <a:rPr lang="pt-PT" dirty="0" smtClean="0"/>
              <a:t>Logo</a:t>
            </a:r>
            <a:r>
              <a:rPr lang="pt-PT" dirty="0"/>
              <a:t>, </a:t>
            </a:r>
            <a:r>
              <a:rPr lang="pt-PT" dirty="0" smtClean="0"/>
              <a:t>quanto </a:t>
            </a:r>
            <a:r>
              <a:rPr lang="pt-PT" b="1" dirty="0">
                <a:solidFill>
                  <a:srgbClr val="3366FF"/>
                </a:solidFill>
              </a:rPr>
              <a:t>maior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for a </a:t>
            </a:r>
            <a:r>
              <a:rPr lang="pt-PT" b="1" dirty="0">
                <a:solidFill>
                  <a:srgbClr val="3366FF"/>
                </a:solidFill>
              </a:rPr>
              <a:t>força exercida </a:t>
            </a:r>
            <a:r>
              <a:rPr lang="pt-PT" dirty="0"/>
              <a:t>sobre um corpo, num determinado intervalo de tempo, </a:t>
            </a:r>
            <a:r>
              <a:rPr lang="pt-PT" b="1" dirty="0" smtClean="0">
                <a:solidFill>
                  <a:srgbClr val="3366FF"/>
                </a:solidFill>
              </a:rPr>
              <a:t>maior</a:t>
            </a:r>
            <a:r>
              <a:rPr lang="pt-PT" dirty="0" smtClean="0">
                <a:solidFill>
                  <a:srgbClr val="3366FF"/>
                </a:solidFill>
              </a:rPr>
              <a:t> </a:t>
            </a:r>
            <a:r>
              <a:rPr lang="pt-PT" dirty="0"/>
              <a:t>é a </a:t>
            </a:r>
            <a:r>
              <a:rPr lang="pt-PT" b="1" dirty="0">
                <a:solidFill>
                  <a:srgbClr val="3366FF"/>
                </a:solidFill>
              </a:rPr>
              <a:t>aceleração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do </a:t>
            </a:r>
            <a:r>
              <a:rPr lang="pt-PT" dirty="0" smtClean="0"/>
              <a:t>corpo.</a:t>
            </a:r>
            <a:r>
              <a:rPr lang="en-US" dirty="0" smtClean="0"/>
              <a:t> </a:t>
            </a:r>
            <a:endParaRPr lang="pt-PT" dirty="0" smtClean="0">
              <a:solidFill>
                <a:prstClr val="black"/>
              </a:solidFill>
            </a:endParaRPr>
          </a:p>
        </p:txBody>
      </p:sp>
      <p:pic>
        <p:nvPicPr>
          <p:cNvPr id="3" name="Picture 2" descr="20145768_CONT_F237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086"/>
          <a:stretch/>
        </p:blipFill>
        <p:spPr>
          <a:xfrm>
            <a:off x="216024" y="3183384"/>
            <a:ext cx="8748464" cy="132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396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2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M8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1907704" y="908720"/>
            <a:ext cx="54006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Lei Fundamental da Dinâmica ou 2.ª Lei de Newton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11560" y="1988840"/>
            <a:ext cx="79928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3366FF"/>
                </a:solidFill>
              </a:rPr>
              <a:t>Lei </a:t>
            </a:r>
            <a:r>
              <a:rPr lang="pt-PT" b="1" dirty="0" smtClean="0">
                <a:solidFill>
                  <a:srgbClr val="3366FF"/>
                </a:solidFill>
              </a:rPr>
              <a:t>Fundamental </a:t>
            </a:r>
            <a:r>
              <a:rPr lang="pt-PT" b="1" dirty="0">
                <a:solidFill>
                  <a:srgbClr val="3366FF"/>
                </a:solidFill>
              </a:rPr>
              <a:t>da </a:t>
            </a:r>
            <a:r>
              <a:rPr lang="pt-PT" b="1" dirty="0" smtClean="0">
                <a:solidFill>
                  <a:srgbClr val="3366FF"/>
                </a:solidFill>
              </a:rPr>
              <a:t>Dinâmica</a:t>
            </a:r>
            <a:endParaRPr lang="en-US" b="1" dirty="0">
              <a:solidFill>
                <a:srgbClr val="3366FF"/>
              </a:solidFill>
            </a:endParaRPr>
          </a:p>
          <a:p>
            <a:endParaRPr lang="pt-PT" dirty="0" smtClean="0"/>
          </a:p>
          <a:p>
            <a:r>
              <a:rPr lang="pt-PT" dirty="0" smtClean="0"/>
              <a:t>“A </a:t>
            </a:r>
            <a:r>
              <a:rPr lang="en-US" dirty="0" err="1" smtClean="0"/>
              <a:t>resultante</a:t>
            </a:r>
            <a:r>
              <a:rPr lang="en-US" dirty="0"/>
              <a:t> </a:t>
            </a:r>
            <a:r>
              <a:rPr lang="en-US" dirty="0" smtClean="0"/>
              <a:t>de </a:t>
            </a:r>
            <a:r>
              <a:rPr lang="en-US" dirty="0" err="1"/>
              <a:t>todas</a:t>
            </a:r>
            <a:r>
              <a:rPr lang="en-US" dirty="0"/>
              <a:t> as </a:t>
            </a:r>
            <a:r>
              <a:rPr lang="en-US" dirty="0" err="1"/>
              <a:t>forças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atuam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um </a:t>
            </a:r>
            <a:r>
              <a:rPr lang="en-US" dirty="0" err="1"/>
              <a:t>corpo</a:t>
            </a:r>
            <a:r>
              <a:rPr lang="en-US" dirty="0"/>
              <a:t> </a:t>
            </a:r>
            <a:r>
              <a:rPr lang="en-US" dirty="0" err="1"/>
              <a:t>é</a:t>
            </a:r>
            <a:r>
              <a:rPr lang="en-US" dirty="0"/>
              <a:t> </a:t>
            </a:r>
            <a:r>
              <a:rPr lang="en-US" dirty="0" err="1"/>
              <a:t>diretamente</a:t>
            </a:r>
            <a:r>
              <a:rPr lang="en-US" dirty="0"/>
              <a:t> </a:t>
            </a:r>
            <a:r>
              <a:rPr lang="en-US" dirty="0" err="1"/>
              <a:t>proporcional</a:t>
            </a:r>
            <a:r>
              <a:rPr lang="en-US" dirty="0"/>
              <a:t> </a:t>
            </a:r>
            <a:r>
              <a:rPr lang="en-US" dirty="0" err="1"/>
              <a:t>à</a:t>
            </a:r>
            <a:r>
              <a:rPr lang="en-US" dirty="0"/>
              <a:t> </a:t>
            </a:r>
            <a:r>
              <a:rPr lang="en-US" dirty="0" err="1" smtClean="0"/>
              <a:t>aceleração</a:t>
            </a:r>
            <a:r>
              <a:rPr lang="en-US" dirty="0" smtClean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ele</a:t>
            </a:r>
            <a:r>
              <a:rPr lang="en-US" dirty="0"/>
              <a:t> </a:t>
            </a:r>
            <a:r>
              <a:rPr lang="en-US" dirty="0" err="1"/>
              <a:t>adquire</a:t>
            </a:r>
            <a:r>
              <a:rPr lang="en-US" dirty="0"/>
              <a:t>, </a:t>
            </a:r>
            <a:r>
              <a:rPr lang="en-US" dirty="0" err="1"/>
              <a:t>sendo</a:t>
            </a:r>
            <a:r>
              <a:rPr lang="en-US" dirty="0"/>
              <a:t> a </a:t>
            </a:r>
            <a:r>
              <a:rPr lang="en-US" dirty="0" err="1"/>
              <a:t>constante</a:t>
            </a:r>
            <a:r>
              <a:rPr lang="en-US" dirty="0"/>
              <a:t> de </a:t>
            </a:r>
            <a:r>
              <a:rPr lang="en-US" dirty="0" err="1"/>
              <a:t>proporcionalidade</a:t>
            </a:r>
            <a:r>
              <a:rPr lang="en-US" dirty="0"/>
              <a:t> a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inercial</a:t>
            </a:r>
            <a:r>
              <a:rPr lang="en-US" dirty="0"/>
              <a:t> do </a:t>
            </a:r>
            <a:r>
              <a:rPr lang="en-US" dirty="0" err="1" smtClean="0"/>
              <a:t>corpo</a:t>
            </a:r>
            <a:r>
              <a:rPr lang="en-US" i="1" dirty="0" smtClean="0"/>
              <a:t>”.</a:t>
            </a:r>
            <a:endParaRPr lang="en-US" dirty="0"/>
          </a:p>
        </p:txBody>
      </p:sp>
      <p:pic>
        <p:nvPicPr>
          <p:cNvPr id="3" name="Picture 2" descr="20145768_CONT_F237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366" y="3789040"/>
            <a:ext cx="6578994" cy="1664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42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2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M8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1907704" y="908720"/>
            <a:ext cx="54006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Massa inercial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99592" y="4509120"/>
            <a:ext cx="73448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 smtClean="0"/>
              <a:t>Quando </a:t>
            </a:r>
            <a:r>
              <a:rPr lang="pt-PT" dirty="0"/>
              <a:t>corpos de massas diferentes são sujeitos à </a:t>
            </a:r>
            <a:r>
              <a:rPr lang="pt-PT" b="1" dirty="0">
                <a:solidFill>
                  <a:srgbClr val="3366FF"/>
                </a:solidFill>
              </a:rPr>
              <a:t>mesma força resultante</a:t>
            </a:r>
            <a:r>
              <a:rPr lang="pt-PT" dirty="0"/>
              <a:t>, quanto </a:t>
            </a:r>
            <a:r>
              <a:rPr lang="pt-PT" b="1" dirty="0">
                <a:solidFill>
                  <a:srgbClr val="3366FF"/>
                </a:solidFill>
              </a:rPr>
              <a:t>maior</a:t>
            </a:r>
            <a:r>
              <a:rPr lang="pt-PT" dirty="0"/>
              <a:t> for a </a:t>
            </a:r>
            <a:r>
              <a:rPr lang="pt-PT" b="1" dirty="0">
                <a:solidFill>
                  <a:srgbClr val="3366FF"/>
                </a:solidFill>
              </a:rPr>
              <a:t>massa do corpo</a:t>
            </a:r>
            <a:r>
              <a:rPr lang="pt-PT" dirty="0"/>
              <a:t>, </a:t>
            </a:r>
            <a:r>
              <a:rPr lang="pt-PT" b="1" dirty="0">
                <a:solidFill>
                  <a:srgbClr val="3366FF"/>
                </a:solidFill>
              </a:rPr>
              <a:t>menor</a:t>
            </a:r>
            <a:r>
              <a:rPr lang="pt-PT" dirty="0"/>
              <a:t> é a </a:t>
            </a:r>
            <a:r>
              <a:rPr lang="pt-PT" b="1" dirty="0">
                <a:solidFill>
                  <a:srgbClr val="3366FF"/>
                </a:solidFill>
              </a:rPr>
              <a:t>aceleração</a:t>
            </a:r>
            <a:r>
              <a:rPr lang="pt-PT" dirty="0"/>
              <a:t> que o mesmo adquire, isto é, menor é a variação da velocidade sofrida pelo corpo, por unidade de tempo. </a:t>
            </a:r>
            <a:endParaRPr lang="en-US" dirty="0"/>
          </a:p>
        </p:txBody>
      </p:sp>
      <p:pic>
        <p:nvPicPr>
          <p:cNvPr id="3" name="Picture 2" descr="20145768_CONT_F283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772816"/>
            <a:ext cx="7740352" cy="245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45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2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M8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1907704" y="908720"/>
            <a:ext cx="54006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Massa inercial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99592" y="1628800"/>
            <a:ext cx="741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 smtClean="0"/>
              <a:t>Quanto </a:t>
            </a:r>
            <a:r>
              <a:rPr lang="pt-PT" b="1" dirty="0">
                <a:solidFill>
                  <a:srgbClr val="3366FF"/>
                </a:solidFill>
              </a:rPr>
              <a:t>maior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for a </a:t>
            </a:r>
            <a:r>
              <a:rPr lang="pt-PT" b="1" dirty="0">
                <a:solidFill>
                  <a:srgbClr val="3366FF"/>
                </a:solidFill>
              </a:rPr>
              <a:t>massa</a:t>
            </a:r>
            <a:r>
              <a:rPr lang="pt-PT" dirty="0"/>
              <a:t> do corpo, </a:t>
            </a:r>
            <a:r>
              <a:rPr lang="pt-PT" b="1" dirty="0">
                <a:solidFill>
                  <a:srgbClr val="3366FF"/>
                </a:solidFill>
              </a:rPr>
              <a:t>mais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b="1" dirty="0">
                <a:solidFill>
                  <a:srgbClr val="3366FF"/>
                </a:solidFill>
              </a:rPr>
              <a:t>resistência</a:t>
            </a:r>
            <a:r>
              <a:rPr lang="pt-PT" dirty="0"/>
              <a:t> o corpo tem em alterar o seu estado de repouso ou de movimento.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55576" y="5097958"/>
            <a:ext cx="77048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/>
              <a:t>A </a:t>
            </a:r>
            <a:r>
              <a:rPr lang="pt-PT" b="1" dirty="0">
                <a:solidFill>
                  <a:srgbClr val="3366FF"/>
                </a:solidFill>
              </a:rPr>
              <a:t>massa inercial </a:t>
            </a:r>
            <a:r>
              <a:rPr lang="pt-PT" dirty="0"/>
              <a:t>ou </a:t>
            </a:r>
            <a:r>
              <a:rPr lang="pt-PT" dirty="0" smtClean="0"/>
              <a:t>simplesmente a </a:t>
            </a:r>
            <a:r>
              <a:rPr lang="pt-PT" dirty="0"/>
              <a:t>massa de um corpo está associada à </a:t>
            </a:r>
            <a:r>
              <a:rPr lang="pt-PT" b="1" dirty="0">
                <a:solidFill>
                  <a:srgbClr val="3366FF"/>
                </a:solidFill>
              </a:rPr>
              <a:t>inércia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ou </a:t>
            </a:r>
            <a:r>
              <a:rPr lang="pt-PT" b="1" dirty="0">
                <a:solidFill>
                  <a:srgbClr val="3366FF"/>
                </a:solidFill>
              </a:rPr>
              <a:t>resistência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que o corpo manifesta quando ocorre qualquer alteração do seu estado de repouso ou de movimento.</a:t>
            </a:r>
            <a:endParaRPr lang="en-US" dirty="0"/>
          </a:p>
        </p:txBody>
      </p:sp>
      <p:pic>
        <p:nvPicPr>
          <p:cNvPr id="7" name="Picture 6" descr="20145768_CONT_F283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80" y="2484514"/>
            <a:ext cx="7740352" cy="245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716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2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M8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1907704" y="908720"/>
            <a:ext cx="54006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Força resultante nos movimentos retilíneos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115616" y="1640988"/>
            <a:ext cx="6840760" cy="4524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3366FF"/>
                </a:solidFill>
              </a:rPr>
              <a:t># Movimento retilíneo acelerado</a:t>
            </a:r>
            <a:endParaRPr lang="en-US" dirty="0">
              <a:solidFill>
                <a:srgbClr val="3366FF"/>
              </a:solidFill>
            </a:endParaRPr>
          </a:p>
          <a:p>
            <a:endParaRPr lang="pt-PT" dirty="0"/>
          </a:p>
          <a:p>
            <a:r>
              <a:rPr lang="pt-PT" dirty="0"/>
              <a:t>Nos movimentos retilíneos acelerados, a aceleração tem o sentido do movimento (sentido da velocidade). Assim, pela Lei de </a:t>
            </a:r>
            <a:r>
              <a:rPr lang="pt-PT" dirty="0" smtClean="0"/>
              <a:t>Fundamental </a:t>
            </a:r>
            <a:r>
              <a:rPr lang="pt-PT" dirty="0"/>
              <a:t>da </a:t>
            </a:r>
            <a:r>
              <a:rPr lang="pt-PT" dirty="0" smtClean="0"/>
              <a:t>Dinâmica</a:t>
            </a:r>
            <a:r>
              <a:rPr lang="pt-PT" dirty="0"/>
              <a:t>, a </a:t>
            </a:r>
            <a:r>
              <a:rPr lang="pt-PT" b="1" dirty="0">
                <a:solidFill>
                  <a:srgbClr val="3366FF"/>
                </a:solidFill>
              </a:rPr>
              <a:t>força resultante tem o sentido da aceleração</a:t>
            </a:r>
            <a:r>
              <a:rPr lang="pt-PT" dirty="0"/>
              <a:t>. </a:t>
            </a:r>
          </a:p>
          <a:p>
            <a:endParaRPr lang="pt-PT" dirty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/>
          </a:p>
          <a:p>
            <a:endParaRPr lang="pt-PT" dirty="0" smtClean="0"/>
          </a:p>
          <a:p>
            <a:endParaRPr lang="pt-PT" dirty="0"/>
          </a:p>
          <a:p>
            <a:endParaRPr lang="pt-PT" dirty="0"/>
          </a:p>
          <a:p>
            <a:r>
              <a:rPr lang="pt-PT" dirty="0"/>
              <a:t>Logo, a </a:t>
            </a:r>
            <a:r>
              <a:rPr lang="pt-PT" b="1" dirty="0">
                <a:solidFill>
                  <a:srgbClr val="3366FF"/>
                </a:solidFill>
              </a:rPr>
              <a:t>força resultante tem o sentido do movimento</a:t>
            </a:r>
            <a:r>
              <a:rPr lang="pt-PT" dirty="0"/>
              <a:t>.</a:t>
            </a:r>
            <a:endParaRPr lang="en-US" dirty="0"/>
          </a:p>
        </p:txBody>
      </p:sp>
      <p:pic>
        <p:nvPicPr>
          <p:cNvPr id="4" name="Picture 3" descr="20145768_CONT_F238A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429000"/>
            <a:ext cx="6734320" cy="2012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17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2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M8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1907704" y="908720"/>
            <a:ext cx="54006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Força resultante nos movimentos retilíneos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115616" y="1640988"/>
            <a:ext cx="6840760" cy="4524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 smtClean="0">
                <a:solidFill>
                  <a:srgbClr val="3366FF"/>
                </a:solidFill>
              </a:rPr>
              <a:t># Movimento </a:t>
            </a:r>
            <a:r>
              <a:rPr lang="pt-PT" b="1" dirty="0">
                <a:solidFill>
                  <a:srgbClr val="3366FF"/>
                </a:solidFill>
              </a:rPr>
              <a:t>retilíneo retardado</a:t>
            </a:r>
            <a:endParaRPr lang="en-US" b="1" dirty="0">
              <a:solidFill>
                <a:srgbClr val="3366FF"/>
              </a:solidFill>
            </a:endParaRPr>
          </a:p>
          <a:p>
            <a:endParaRPr lang="pt-PT" dirty="0" smtClean="0"/>
          </a:p>
          <a:p>
            <a:r>
              <a:rPr lang="pt-PT" dirty="0" smtClean="0"/>
              <a:t>Nos </a:t>
            </a:r>
            <a:r>
              <a:rPr lang="pt-PT" dirty="0"/>
              <a:t>movimentos retilíneos retardados, a aceleração tem sentido oposto ao movimento. Assim, pela Lei de </a:t>
            </a:r>
            <a:r>
              <a:rPr lang="pt-PT" dirty="0" smtClean="0"/>
              <a:t>Fundamental </a:t>
            </a:r>
            <a:r>
              <a:rPr lang="pt-PT" dirty="0"/>
              <a:t>da </a:t>
            </a:r>
            <a:r>
              <a:rPr lang="pt-PT" dirty="0" smtClean="0"/>
              <a:t>Dinâmica</a:t>
            </a:r>
            <a:r>
              <a:rPr lang="pt-PT" dirty="0"/>
              <a:t>, a </a:t>
            </a:r>
            <a:r>
              <a:rPr lang="pt-PT" b="1" dirty="0">
                <a:solidFill>
                  <a:srgbClr val="3366FF"/>
                </a:solidFill>
              </a:rPr>
              <a:t>força resultante tem o sentido da </a:t>
            </a:r>
            <a:r>
              <a:rPr lang="pt-PT" b="1" dirty="0" smtClean="0">
                <a:solidFill>
                  <a:srgbClr val="3366FF"/>
                </a:solidFill>
              </a:rPr>
              <a:t>aceleração</a:t>
            </a:r>
            <a:r>
              <a:rPr lang="pt-PT" dirty="0" smtClean="0"/>
              <a:t>.</a:t>
            </a:r>
          </a:p>
          <a:p>
            <a:endParaRPr lang="pt-PT" dirty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/>
          </a:p>
          <a:p>
            <a:endParaRPr lang="pt-PT" dirty="0" smtClean="0"/>
          </a:p>
          <a:p>
            <a:endParaRPr lang="pt-PT" dirty="0"/>
          </a:p>
          <a:p>
            <a:endParaRPr lang="pt-PT" dirty="0"/>
          </a:p>
          <a:p>
            <a:r>
              <a:rPr lang="pt-PT" dirty="0" smtClean="0"/>
              <a:t>Logo</a:t>
            </a:r>
            <a:r>
              <a:rPr lang="pt-PT" dirty="0"/>
              <a:t>, a </a:t>
            </a:r>
            <a:r>
              <a:rPr lang="pt-PT" b="1" dirty="0">
                <a:solidFill>
                  <a:srgbClr val="3366FF"/>
                </a:solidFill>
              </a:rPr>
              <a:t>força resultante tem o sentido oposto ao do </a:t>
            </a:r>
            <a:r>
              <a:rPr lang="pt-PT" b="1" dirty="0" smtClean="0">
                <a:solidFill>
                  <a:srgbClr val="3366FF"/>
                </a:solidFill>
              </a:rPr>
              <a:t>movimento</a:t>
            </a:r>
            <a:r>
              <a:rPr lang="pt-PT" dirty="0" smtClean="0"/>
              <a:t>.</a:t>
            </a:r>
            <a:endParaRPr lang="en-US" dirty="0"/>
          </a:p>
        </p:txBody>
      </p:sp>
      <p:pic>
        <p:nvPicPr>
          <p:cNvPr id="3" name="Picture 2" descr="20145768_CONT_F238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3467527"/>
            <a:ext cx="6228184" cy="2049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96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2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M8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1907704" y="908720"/>
            <a:ext cx="54006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Força resultante nos movimentos retilíneos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15616" y="1629955"/>
            <a:ext cx="684076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3366FF"/>
                </a:solidFill>
              </a:rPr>
              <a:t># Movimento retilíneo uniforme</a:t>
            </a:r>
            <a:endParaRPr lang="en-US" b="1" dirty="0">
              <a:solidFill>
                <a:srgbClr val="3366FF"/>
              </a:solidFill>
            </a:endParaRPr>
          </a:p>
          <a:p>
            <a:endParaRPr lang="pt-PT" dirty="0"/>
          </a:p>
          <a:p>
            <a:r>
              <a:rPr lang="pt-PT" dirty="0"/>
              <a:t>Nos movimentos retilíneos uniformes, a </a:t>
            </a:r>
            <a:r>
              <a:rPr lang="pt-PT" b="1" dirty="0">
                <a:solidFill>
                  <a:srgbClr val="3366FF"/>
                </a:solidFill>
              </a:rPr>
              <a:t>velocidade</a:t>
            </a:r>
            <a:r>
              <a:rPr lang="pt-PT" dirty="0"/>
              <a:t> é sempre </a:t>
            </a:r>
            <a:r>
              <a:rPr lang="pt-PT" b="1" dirty="0">
                <a:solidFill>
                  <a:srgbClr val="3366FF"/>
                </a:solidFill>
              </a:rPr>
              <a:t>constante</a:t>
            </a:r>
            <a:r>
              <a:rPr lang="pt-PT" dirty="0"/>
              <a:t>. Logo, a aceleração é nula. Assim, pela Lei de </a:t>
            </a:r>
            <a:r>
              <a:rPr lang="pt-PT" dirty="0" smtClean="0"/>
              <a:t>Fundamental </a:t>
            </a:r>
            <a:r>
              <a:rPr lang="pt-PT" dirty="0"/>
              <a:t>da </a:t>
            </a:r>
            <a:r>
              <a:rPr lang="pt-PT" dirty="0" smtClean="0"/>
              <a:t>Dinâmica</a:t>
            </a:r>
            <a:r>
              <a:rPr lang="pt-PT" dirty="0"/>
              <a:t>, a </a:t>
            </a:r>
            <a:r>
              <a:rPr lang="pt-PT" b="1" dirty="0">
                <a:solidFill>
                  <a:srgbClr val="3366FF"/>
                </a:solidFill>
              </a:rPr>
              <a:t>força resultante </a:t>
            </a:r>
            <a:r>
              <a:rPr lang="pt-PT" dirty="0"/>
              <a:t>também é </a:t>
            </a:r>
            <a:r>
              <a:rPr lang="pt-PT" b="1" dirty="0">
                <a:solidFill>
                  <a:srgbClr val="3366FF"/>
                </a:solidFill>
              </a:rPr>
              <a:t>nula</a:t>
            </a:r>
            <a:r>
              <a:rPr lang="pt-PT" dirty="0"/>
              <a:t>.</a:t>
            </a:r>
            <a:endParaRPr lang="en-US" dirty="0"/>
          </a:p>
          <a:p>
            <a:endParaRPr lang="pt-PT" dirty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/>
          </a:p>
          <a:p>
            <a:endParaRPr lang="pt-PT" dirty="0" smtClean="0"/>
          </a:p>
          <a:p>
            <a:endParaRPr lang="pt-PT" dirty="0"/>
          </a:p>
          <a:p>
            <a:endParaRPr lang="pt-PT" dirty="0"/>
          </a:p>
        </p:txBody>
      </p:sp>
      <p:pic>
        <p:nvPicPr>
          <p:cNvPr id="7" name="Picture 6" descr="20145768_CONT_F239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3482754"/>
            <a:ext cx="5555481" cy="2034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065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2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M8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1907704" y="908720"/>
            <a:ext cx="54006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Movimento em queda livre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55576" y="1844824"/>
            <a:ext cx="4176464" cy="379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pt-PT" dirty="0"/>
              <a:t>N</a:t>
            </a:r>
            <a:r>
              <a:rPr lang="pt-PT" dirty="0" smtClean="0"/>
              <a:t>um </a:t>
            </a:r>
            <a:r>
              <a:rPr lang="pt-PT" dirty="0"/>
              <a:t>determinado local, </a:t>
            </a:r>
            <a:r>
              <a:rPr lang="pt-PT" b="1" dirty="0">
                <a:solidFill>
                  <a:srgbClr val="3366FF"/>
                </a:solidFill>
              </a:rPr>
              <a:t>o valor do peso </a:t>
            </a:r>
            <a:r>
              <a:rPr lang="pt-PT" dirty="0"/>
              <a:t>de um corpo é </a:t>
            </a:r>
            <a:r>
              <a:rPr lang="pt-PT" b="1" dirty="0">
                <a:solidFill>
                  <a:srgbClr val="3366FF"/>
                </a:solidFill>
              </a:rPr>
              <a:t>diretamente proporcional </a:t>
            </a:r>
            <a:r>
              <a:rPr lang="pt-PT" dirty="0"/>
              <a:t>ao </a:t>
            </a:r>
            <a:r>
              <a:rPr lang="pt-PT" b="1" dirty="0">
                <a:solidFill>
                  <a:srgbClr val="3366FF"/>
                </a:solidFill>
              </a:rPr>
              <a:t>valor da sua massa</a:t>
            </a:r>
            <a:r>
              <a:rPr lang="pt-PT" dirty="0"/>
              <a:t>, isto é, no mesmo local, e qualquer que seja o corpo considerado, ao dividir o valor do peso pela massa, obtém-se sempre um valor que é </a:t>
            </a:r>
            <a:r>
              <a:rPr lang="pt-PT" dirty="0" smtClean="0"/>
              <a:t>constante </a:t>
            </a:r>
            <a:r>
              <a:rPr lang="pt-PT" dirty="0"/>
              <a:t>e que corresponde ao </a:t>
            </a:r>
            <a:r>
              <a:rPr lang="pt-PT" b="1" dirty="0">
                <a:solidFill>
                  <a:srgbClr val="3366FF"/>
                </a:solidFill>
              </a:rPr>
              <a:t>valor da aceleração da gravidade</a:t>
            </a:r>
            <a:r>
              <a:rPr lang="pt-PT" dirty="0"/>
              <a:t>, </a:t>
            </a:r>
            <a:r>
              <a:rPr lang="pt-PT" b="1" i="1" dirty="0">
                <a:solidFill>
                  <a:srgbClr val="3366FF"/>
                </a:solidFill>
              </a:rPr>
              <a:t>g</a:t>
            </a:r>
            <a:r>
              <a:rPr lang="pt-PT" dirty="0" smtClean="0"/>
              <a:t>.</a:t>
            </a:r>
          </a:p>
          <a:p>
            <a:pPr algn="r">
              <a:lnSpc>
                <a:spcPct val="130000"/>
              </a:lnSpc>
            </a:pPr>
            <a:endParaRPr lang="pt-PT" dirty="0"/>
          </a:p>
          <a:p>
            <a:pPr algn="ctr">
              <a:lnSpc>
                <a:spcPct val="130000"/>
              </a:lnSpc>
            </a:pPr>
            <a:r>
              <a:rPr lang="pt-PT" sz="2400" b="1" i="1" dirty="0" smtClean="0">
                <a:solidFill>
                  <a:srgbClr val="3366FF"/>
                </a:solidFill>
              </a:rPr>
              <a:t>P</a:t>
            </a:r>
            <a:r>
              <a:rPr lang="pt-PT" sz="2400" b="1" dirty="0" smtClean="0">
                <a:solidFill>
                  <a:srgbClr val="3366FF"/>
                </a:solidFill>
              </a:rPr>
              <a:t>  =  </a:t>
            </a:r>
            <a:r>
              <a:rPr lang="pt-PT" sz="2400" b="1" i="1" dirty="0" smtClean="0">
                <a:solidFill>
                  <a:srgbClr val="3366FF"/>
                </a:solidFill>
              </a:rPr>
              <a:t>m</a:t>
            </a:r>
            <a:r>
              <a:rPr lang="pt-PT" sz="2400" b="1" dirty="0" smtClean="0">
                <a:solidFill>
                  <a:srgbClr val="3366FF"/>
                </a:solidFill>
              </a:rPr>
              <a:t> × </a:t>
            </a:r>
            <a:r>
              <a:rPr lang="pt-PT" sz="2400" b="1" i="1" dirty="0" smtClean="0">
                <a:solidFill>
                  <a:srgbClr val="3366FF"/>
                </a:solidFill>
              </a:rPr>
              <a:t>g </a:t>
            </a:r>
            <a:endParaRPr lang="en-US" sz="2400" b="1" i="1" dirty="0">
              <a:solidFill>
                <a:srgbClr val="3366FF"/>
              </a:solidFill>
            </a:endParaRPr>
          </a:p>
        </p:txBody>
      </p:sp>
      <p:pic>
        <p:nvPicPr>
          <p:cNvPr id="4" name="Picture 3" descr="20145768_CONT_F240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772816"/>
            <a:ext cx="2182552" cy="436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019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9"/>
            <a:ext cx="9169200" cy="6881485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467544" y="1484784"/>
            <a:ext cx="8208912" cy="4680520"/>
          </a:xfrm>
          <a:custGeom>
            <a:avLst/>
            <a:gdLst>
              <a:gd name="connsiteX0" fmla="*/ 0 w 1744972"/>
              <a:gd name="connsiteY0" fmla="*/ 110806 h 1108057"/>
              <a:gd name="connsiteX1" fmla="*/ 110806 w 1744972"/>
              <a:gd name="connsiteY1" fmla="*/ 0 h 1108057"/>
              <a:gd name="connsiteX2" fmla="*/ 1634166 w 1744972"/>
              <a:gd name="connsiteY2" fmla="*/ 0 h 1108057"/>
              <a:gd name="connsiteX3" fmla="*/ 1744972 w 1744972"/>
              <a:gd name="connsiteY3" fmla="*/ 110806 h 1108057"/>
              <a:gd name="connsiteX4" fmla="*/ 1744972 w 1744972"/>
              <a:gd name="connsiteY4" fmla="*/ 997251 h 1108057"/>
              <a:gd name="connsiteX5" fmla="*/ 1634166 w 1744972"/>
              <a:gd name="connsiteY5" fmla="*/ 1108057 h 1108057"/>
              <a:gd name="connsiteX6" fmla="*/ 110806 w 1744972"/>
              <a:gd name="connsiteY6" fmla="*/ 1108057 h 1108057"/>
              <a:gd name="connsiteX7" fmla="*/ 0 w 1744972"/>
              <a:gd name="connsiteY7" fmla="*/ 997251 h 1108057"/>
              <a:gd name="connsiteX8" fmla="*/ 0 w 1744972"/>
              <a:gd name="connsiteY8" fmla="*/ 110806 h 110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4972" h="1108057">
                <a:moveTo>
                  <a:pt x="0" y="110806"/>
                </a:moveTo>
                <a:cubicBezTo>
                  <a:pt x="0" y="49610"/>
                  <a:pt x="49610" y="0"/>
                  <a:pt x="110806" y="0"/>
                </a:cubicBezTo>
                <a:lnTo>
                  <a:pt x="1634166" y="0"/>
                </a:lnTo>
                <a:cubicBezTo>
                  <a:pt x="1695362" y="0"/>
                  <a:pt x="1744972" y="49610"/>
                  <a:pt x="1744972" y="110806"/>
                </a:cubicBezTo>
                <a:lnTo>
                  <a:pt x="1744972" y="997251"/>
                </a:lnTo>
                <a:cubicBezTo>
                  <a:pt x="1744972" y="1058447"/>
                  <a:pt x="1695362" y="1108057"/>
                  <a:pt x="1634166" y="1108057"/>
                </a:cubicBezTo>
                <a:lnTo>
                  <a:pt x="110806" y="1108057"/>
                </a:lnTo>
                <a:cubicBezTo>
                  <a:pt x="49610" y="1108057"/>
                  <a:pt x="0" y="1058447"/>
                  <a:pt x="0" y="997251"/>
                </a:cubicBezTo>
                <a:lnTo>
                  <a:pt x="0" y="11080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15334" tIns="215334" rIns="215334" bIns="215334" numCol="1" spcCol="1270" anchor="ctr" anchorCtr="0">
            <a:noAutofit/>
          </a:bodyPr>
          <a:lstStyle/>
          <a:p>
            <a:pPr lvl="0" algn="ctr"/>
            <a:r>
              <a:rPr lang="pt-BR" sz="2400" b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         </a:t>
            </a:r>
            <a:endParaRPr lang="pt-BR" sz="2400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2195736" y="764704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Síntese de conteúdos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1560" y="1653038"/>
            <a:ext cx="7920880" cy="4224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/>
              <a:t>Quanto </a:t>
            </a:r>
            <a:r>
              <a:rPr lang="pt-PT" b="1" dirty="0">
                <a:solidFill>
                  <a:srgbClr val="3366FF"/>
                </a:solidFill>
              </a:rPr>
              <a:t>maior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for a </a:t>
            </a:r>
            <a:r>
              <a:rPr lang="pt-PT" b="1" dirty="0">
                <a:solidFill>
                  <a:srgbClr val="3366FF"/>
                </a:solidFill>
              </a:rPr>
              <a:t>força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b="1" dirty="0">
                <a:solidFill>
                  <a:srgbClr val="3366FF"/>
                </a:solidFill>
              </a:rPr>
              <a:t>exercida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sobre um corpo, num determinado intervalo de tempo, mais rapidamente o corpo aumenta a sua velocidade nesse intervalo de tempo.</a:t>
            </a:r>
            <a:endParaRPr lang="en-US" dirty="0"/>
          </a:p>
          <a:p>
            <a:pPr marL="285750" indent="-285750">
              <a:lnSpc>
                <a:spcPct val="150000"/>
              </a:lnSpc>
              <a:buClr>
                <a:srgbClr val="3366FF"/>
              </a:buClr>
              <a:buFont typeface="Arial"/>
              <a:buChar char="•"/>
            </a:pPr>
            <a:r>
              <a:rPr lang="pt-PT" b="1" dirty="0">
                <a:solidFill>
                  <a:srgbClr val="3366FF"/>
                </a:solidFill>
              </a:rPr>
              <a:t>Lei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b="1" dirty="0" smtClean="0">
                <a:solidFill>
                  <a:srgbClr val="3366FF"/>
                </a:solidFill>
              </a:rPr>
              <a:t>Fundamental</a:t>
            </a:r>
            <a:r>
              <a:rPr lang="pt-PT" dirty="0" smtClean="0">
                <a:solidFill>
                  <a:srgbClr val="3366FF"/>
                </a:solidFill>
              </a:rPr>
              <a:t> </a:t>
            </a:r>
            <a:r>
              <a:rPr lang="pt-PT" b="1" dirty="0">
                <a:solidFill>
                  <a:srgbClr val="3366FF"/>
                </a:solidFill>
              </a:rPr>
              <a:t>da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b="1" dirty="0" smtClean="0">
                <a:solidFill>
                  <a:srgbClr val="3366FF"/>
                </a:solidFill>
              </a:rPr>
              <a:t>Dinâmica</a:t>
            </a:r>
            <a:endParaRPr lang="en-US" dirty="0">
              <a:solidFill>
                <a:srgbClr val="3366FF"/>
              </a:solidFill>
            </a:endParaRPr>
          </a:p>
          <a:p>
            <a:pPr lvl="1">
              <a:lnSpc>
                <a:spcPct val="150000"/>
              </a:lnSpc>
              <a:buClr>
                <a:srgbClr val="3366FF"/>
              </a:buClr>
            </a:pPr>
            <a:r>
              <a:rPr lang="pt-PT" dirty="0" smtClean="0"/>
              <a:t>“A </a:t>
            </a:r>
            <a:r>
              <a:rPr lang="en-US" dirty="0" err="1" smtClean="0"/>
              <a:t>resultante</a:t>
            </a:r>
            <a:r>
              <a:rPr lang="en-US" dirty="0" smtClean="0"/>
              <a:t> </a:t>
            </a:r>
            <a:r>
              <a:rPr lang="en-US" dirty="0"/>
              <a:t>de </a:t>
            </a:r>
            <a:r>
              <a:rPr lang="en-US" dirty="0" err="1"/>
              <a:t>todas</a:t>
            </a:r>
            <a:r>
              <a:rPr lang="en-US" dirty="0"/>
              <a:t> as </a:t>
            </a:r>
            <a:r>
              <a:rPr lang="en-US" dirty="0" err="1"/>
              <a:t>forças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atuam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um </a:t>
            </a:r>
            <a:r>
              <a:rPr lang="en-US" dirty="0" err="1"/>
              <a:t>corpo</a:t>
            </a:r>
            <a:r>
              <a:rPr lang="en-US" dirty="0"/>
              <a:t> </a:t>
            </a:r>
            <a:r>
              <a:rPr lang="en-US" dirty="0" err="1"/>
              <a:t>é</a:t>
            </a:r>
            <a:r>
              <a:rPr lang="en-US" dirty="0"/>
              <a:t> </a:t>
            </a:r>
            <a:r>
              <a:rPr lang="en-US" dirty="0" err="1"/>
              <a:t>diretamente</a:t>
            </a:r>
            <a:r>
              <a:rPr lang="en-US" dirty="0"/>
              <a:t> </a:t>
            </a:r>
            <a:r>
              <a:rPr lang="en-US" dirty="0" err="1"/>
              <a:t>proporcional</a:t>
            </a:r>
            <a:r>
              <a:rPr lang="en-US" dirty="0"/>
              <a:t> </a:t>
            </a:r>
            <a:r>
              <a:rPr lang="en-US" dirty="0" err="1"/>
              <a:t>à</a:t>
            </a:r>
            <a:r>
              <a:rPr lang="en-US" dirty="0"/>
              <a:t> </a:t>
            </a:r>
            <a:r>
              <a:rPr lang="en-US" dirty="0" err="1" smtClean="0"/>
              <a:t>aceleração</a:t>
            </a:r>
            <a:r>
              <a:rPr lang="en-US" dirty="0" smtClean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ele</a:t>
            </a:r>
            <a:r>
              <a:rPr lang="en-US" dirty="0"/>
              <a:t> </a:t>
            </a:r>
            <a:r>
              <a:rPr lang="en-US" dirty="0" err="1"/>
              <a:t>adquire</a:t>
            </a:r>
            <a:r>
              <a:rPr lang="en-US" dirty="0"/>
              <a:t>, </a:t>
            </a:r>
            <a:r>
              <a:rPr lang="en-US" dirty="0" err="1"/>
              <a:t>sendo</a:t>
            </a:r>
            <a:r>
              <a:rPr lang="en-US" dirty="0"/>
              <a:t> a </a:t>
            </a:r>
            <a:r>
              <a:rPr lang="en-US" dirty="0" err="1"/>
              <a:t>constante</a:t>
            </a:r>
            <a:r>
              <a:rPr lang="en-US" dirty="0"/>
              <a:t> de </a:t>
            </a:r>
            <a:r>
              <a:rPr lang="en-US" dirty="0" err="1"/>
              <a:t>proporcionalidade</a:t>
            </a:r>
            <a:r>
              <a:rPr lang="en-US" dirty="0"/>
              <a:t> a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inercial</a:t>
            </a:r>
            <a:r>
              <a:rPr lang="en-US" dirty="0"/>
              <a:t> do </a:t>
            </a:r>
            <a:r>
              <a:rPr lang="en-US" dirty="0" err="1" smtClean="0"/>
              <a:t>corpo</a:t>
            </a:r>
            <a:r>
              <a:rPr lang="en-US" dirty="0" smtClean="0"/>
              <a:t>”</a:t>
            </a:r>
            <a:r>
              <a:rPr lang="en-US" i="1" dirty="0" smtClean="0"/>
              <a:t>.</a:t>
            </a:r>
            <a:endParaRPr lang="en-US" dirty="0"/>
          </a:p>
          <a:p>
            <a:pPr marL="285750" indent="-285750">
              <a:lnSpc>
                <a:spcPct val="15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 smtClean="0"/>
              <a:t>A </a:t>
            </a:r>
            <a:r>
              <a:rPr lang="pt-PT" b="1" dirty="0">
                <a:solidFill>
                  <a:srgbClr val="3366FF"/>
                </a:solidFill>
              </a:rPr>
              <a:t>massa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b="1" dirty="0">
                <a:solidFill>
                  <a:srgbClr val="3366FF"/>
                </a:solidFill>
              </a:rPr>
              <a:t>inercial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de um corpo está associada à </a:t>
            </a:r>
            <a:r>
              <a:rPr lang="pt-PT" b="1" dirty="0">
                <a:solidFill>
                  <a:srgbClr val="3366FF"/>
                </a:solidFill>
              </a:rPr>
              <a:t>inércia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ou </a:t>
            </a:r>
            <a:r>
              <a:rPr lang="pt-PT" b="1" dirty="0">
                <a:solidFill>
                  <a:srgbClr val="3366FF"/>
                </a:solidFill>
              </a:rPr>
              <a:t>resistência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que o corpo manifesta quando ocorre qualquer alteração do seu estado de repouso ou de movimento</a:t>
            </a:r>
            <a:r>
              <a:rPr lang="pt-PT" dirty="0" smtClean="0"/>
              <a:t>.</a:t>
            </a:r>
            <a:endParaRPr lang="en-US" dirty="0"/>
          </a:p>
        </p:txBody>
      </p:sp>
      <p:sp>
        <p:nvSpPr>
          <p:cNvPr id="7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M8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211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9"/>
            <a:ext cx="9169200" cy="6881485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467544" y="1484784"/>
            <a:ext cx="8208912" cy="4680520"/>
          </a:xfrm>
          <a:custGeom>
            <a:avLst/>
            <a:gdLst>
              <a:gd name="connsiteX0" fmla="*/ 0 w 1744972"/>
              <a:gd name="connsiteY0" fmla="*/ 110806 h 1108057"/>
              <a:gd name="connsiteX1" fmla="*/ 110806 w 1744972"/>
              <a:gd name="connsiteY1" fmla="*/ 0 h 1108057"/>
              <a:gd name="connsiteX2" fmla="*/ 1634166 w 1744972"/>
              <a:gd name="connsiteY2" fmla="*/ 0 h 1108057"/>
              <a:gd name="connsiteX3" fmla="*/ 1744972 w 1744972"/>
              <a:gd name="connsiteY3" fmla="*/ 110806 h 1108057"/>
              <a:gd name="connsiteX4" fmla="*/ 1744972 w 1744972"/>
              <a:gd name="connsiteY4" fmla="*/ 997251 h 1108057"/>
              <a:gd name="connsiteX5" fmla="*/ 1634166 w 1744972"/>
              <a:gd name="connsiteY5" fmla="*/ 1108057 h 1108057"/>
              <a:gd name="connsiteX6" fmla="*/ 110806 w 1744972"/>
              <a:gd name="connsiteY6" fmla="*/ 1108057 h 1108057"/>
              <a:gd name="connsiteX7" fmla="*/ 0 w 1744972"/>
              <a:gd name="connsiteY7" fmla="*/ 997251 h 1108057"/>
              <a:gd name="connsiteX8" fmla="*/ 0 w 1744972"/>
              <a:gd name="connsiteY8" fmla="*/ 110806 h 110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4972" h="1108057">
                <a:moveTo>
                  <a:pt x="0" y="110806"/>
                </a:moveTo>
                <a:cubicBezTo>
                  <a:pt x="0" y="49610"/>
                  <a:pt x="49610" y="0"/>
                  <a:pt x="110806" y="0"/>
                </a:cubicBezTo>
                <a:lnTo>
                  <a:pt x="1634166" y="0"/>
                </a:lnTo>
                <a:cubicBezTo>
                  <a:pt x="1695362" y="0"/>
                  <a:pt x="1744972" y="49610"/>
                  <a:pt x="1744972" y="110806"/>
                </a:cubicBezTo>
                <a:lnTo>
                  <a:pt x="1744972" y="997251"/>
                </a:lnTo>
                <a:cubicBezTo>
                  <a:pt x="1744972" y="1058447"/>
                  <a:pt x="1695362" y="1108057"/>
                  <a:pt x="1634166" y="1108057"/>
                </a:cubicBezTo>
                <a:lnTo>
                  <a:pt x="110806" y="1108057"/>
                </a:lnTo>
                <a:cubicBezTo>
                  <a:pt x="49610" y="1108057"/>
                  <a:pt x="0" y="1058447"/>
                  <a:pt x="0" y="997251"/>
                </a:cubicBezTo>
                <a:lnTo>
                  <a:pt x="0" y="11080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15334" tIns="215334" rIns="215334" bIns="215334" numCol="1" spcCol="1270" anchor="ctr" anchorCtr="0">
            <a:noAutofit/>
          </a:bodyPr>
          <a:lstStyle/>
          <a:p>
            <a:pPr lvl="0" algn="ctr"/>
            <a:r>
              <a:rPr lang="pt-BR" sz="2400" b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         </a:t>
            </a:r>
            <a:endParaRPr lang="pt-BR" sz="2400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2195736" y="764704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Síntese de conteúdos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1560" y="1556792"/>
            <a:ext cx="7920880" cy="3808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 smtClean="0"/>
              <a:t>Quanto </a:t>
            </a:r>
            <a:r>
              <a:rPr lang="pt-PT" b="1" dirty="0">
                <a:solidFill>
                  <a:srgbClr val="3366FF"/>
                </a:solidFill>
              </a:rPr>
              <a:t>maior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for a </a:t>
            </a:r>
            <a:r>
              <a:rPr lang="pt-PT" b="1" dirty="0">
                <a:solidFill>
                  <a:srgbClr val="3366FF"/>
                </a:solidFill>
              </a:rPr>
              <a:t>massa de um corpo</a:t>
            </a:r>
            <a:r>
              <a:rPr lang="pt-PT" dirty="0"/>
              <a:t>, maior é a resistência que o corpo manifesta em alterar o seu estado de repouso ou movimento.</a:t>
            </a:r>
            <a:endParaRPr lang="en-US" dirty="0"/>
          </a:p>
          <a:p>
            <a:pPr marL="285750" indent="-285750">
              <a:lnSpc>
                <a:spcPct val="150000"/>
              </a:lnSpc>
              <a:buClr>
                <a:srgbClr val="3366FF"/>
              </a:buClr>
              <a:buFont typeface="Arial"/>
              <a:buChar char="•"/>
            </a:pPr>
            <a:r>
              <a:rPr lang="pt-PT" b="1" dirty="0">
                <a:solidFill>
                  <a:srgbClr val="3366FF"/>
                </a:solidFill>
              </a:rPr>
              <a:t>Nos movimentos retilíneos acelerados</a:t>
            </a:r>
            <a:r>
              <a:rPr lang="pt-PT" dirty="0"/>
              <a:t>, a força resultante tem o sentido do movimento.</a:t>
            </a:r>
            <a:endParaRPr lang="en-US" dirty="0"/>
          </a:p>
          <a:p>
            <a:pPr marL="285750" indent="-285750">
              <a:lnSpc>
                <a:spcPct val="150000"/>
              </a:lnSpc>
              <a:buClr>
                <a:srgbClr val="3366FF"/>
              </a:buClr>
              <a:buFont typeface="Arial"/>
              <a:buChar char="•"/>
            </a:pPr>
            <a:r>
              <a:rPr lang="pt-PT" b="1" dirty="0">
                <a:solidFill>
                  <a:srgbClr val="3366FF"/>
                </a:solidFill>
              </a:rPr>
              <a:t>Nos movimentos retilíneos retardados</a:t>
            </a:r>
            <a:r>
              <a:rPr lang="pt-PT" dirty="0"/>
              <a:t>, a força resultante tem o sentido oposto ao do movimento.</a:t>
            </a:r>
            <a:endParaRPr lang="en-US" dirty="0"/>
          </a:p>
          <a:p>
            <a:pPr marL="285750" indent="-285750">
              <a:lnSpc>
                <a:spcPct val="150000"/>
              </a:lnSpc>
              <a:buClr>
                <a:srgbClr val="3366FF"/>
              </a:buClr>
              <a:buFont typeface="Arial"/>
              <a:buChar char="•"/>
            </a:pPr>
            <a:r>
              <a:rPr lang="pt-PT" b="1" dirty="0">
                <a:solidFill>
                  <a:srgbClr val="3366FF"/>
                </a:solidFill>
              </a:rPr>
              <a:t>Nos movimentos retilíneos uniformes</a:t>
            </a:r>
            <a:r>
              <a:rPr lang="pt-PT" dirty="0"/>
              <a:t>, a força resultante é nula.</a:t>
            </a:r>
            <a:endParaRPr lang="en-US" dirty="0"/>
          </a:p>
          <a:p>
            <a:pPr marL="285750" indent="-285750">
              <a:lnSpc>
                <a:spcPct val="15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/>
              <a:t>O </a:t>
            </a:r>
            <a:r>
              <a:rPr lang="pt-PT" b="1" dirty="0">
                <a:solidFill>
                  <a:srgbClr val="3366FF"/>
                </a:solidFill>
              </a:rPr>
              <a:t>valor do peso </a:t>
            </a:r>
            <a:r>
              <a:rPr lang="pt-PT" dirty="0"/>
              <a:t>de um corpo é diretamente proporcional ao valor da sua massa.</a:t>
            </a:r>
            <a:endParaRPr lang="en-US" dirty="0"/>
          </a:p>
        </p:txBody>
      </p:sp>
      <p:sp>
        <p:nvSpPr>
          <p:cNvPr id="7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M8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0741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</TotalTime>
  <Words>745</Words>
  <Application>Microsoft Office PowerPoint</Application>
  <PresentationFormat>On-screen Show (4:3)</PresentationFormat>
  <Paragraphs>111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Utilizador</dc:creator>
  <cp:lastModifiedBy>Rui Filipe Ferreira</cp:lastModifiedBy>
  <cp:revision>79</cp:revision>
  <dcterms:created xsi:type="dcterms:W3CDTF">2012-02-14T20:37:36Z</dcterms:created>
  <dcterms:modified xsi:type="dcterms:W3CDTF">2015-08-14T15:30:18Z</dcterms:modified>
</cp:coreProperties>
</file>