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4" r:id="rId1"/>
  </p:sldMasterIdLst>
  <p:notesMasterIdLst>
    <p:notesMasterId r:id="rId34"/>
  </p:notesMasterIdLst>
  <p:sldIdLst>
    <p:sldId id="256" r:id="rId2"/>
    <p:sldId id="286" r:id="rId3"/>
    <p:sldId id="257" r:id="rId4"/>
    <p:sldId id="259" r:id="rId5"/>
    <p:sldId id="276" r:id="rId6"/>
    <p:sldId id="258" r:id="rId7"/>
    <p:sldId id="260" r:id="rId8"/>
    <p:sldId id="278" r:id="rId9"/>
    <p:sldId id="277" r:id="rId10"/>
    <p:sldId id="279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5" r:id="rId22"/>
    <p:sldId id="271" r:id="rId23"/>
    <p:sldId id="272" r:id="rId24"/>
    <p:sldId id="280" r:id="rId25"/>
    <p:sldId id="273" r:id="rId26"/>
    <p:sldId id="274" r:id="rId27"/>
    <p:sldId id="283" r:id="rId28"/>
    <p:sldId id="284" r:id="rId29"/>
    <p:sldId id="281" r:id="rId30"/>
    <p:sldId id="285" r:id="rId31"/>
    <p:sldId id="282" r:id="rId32"/>
    <p:sldId id="288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10966B-8958-9842-AAE3-BDAE0AAFA235}" type="doc">
      <dgm:prSet loTypeId="urn:microsoft.com/office/officeart/2005/8/layout/list1" loCatId="" qsTypeId="urn:microsoft.com/office/officeart/2005/8/quickstyle/simple5" qsCatId="simple" csTypeId="urn:microsoft.com/office/officeart/2005/8/colors/accent1_2" csCatId="accent1" phldr="1"/>
      <dgm:spPr/>
    </dgm:pt>
    <dgm:pt modelId="{472DBDFD-9793-9343-B594-B909C44AEE32}">
      <dgm:prSet phldrT="[Text]"/>
      <dgm:spPr/>
      <dgm:t>
        <a:bodyPr/>
        <a:lstStyle/>
        <a:p>
          <a:r>
            <a:rPr lang="en-US" dirty="0"/>
            <a:t>Sistema Terra</a:t>
          </a:r>
        </a:p>
      </dgm:t>
    </dgm:pt>
    <dgm:pt modelId="{42A7CF2E-D5F5-834A-8231-7EF08D0B40E8}" type="parTrans" cxnId="{0CC5E9B5-FECC-C74F-882D-9EC01EC6C929}">
      <dgm:prSet/>
      <dgm:spPr/>
      <dgm:t>
        <a:bodyPr/>
        <a:lstStyle/>
        <a:p>
          <a:endParaRPr lang="en-US"/>
        </a:p>
      </dgm:t>
    </dgm:pt>
    <dgm:pt modelId="{CC677794-470B-0C46-B250-D3BEA4414E22}" type="sibTrans" cxnId="{0CC5E9B5-FECC-C74F-882D-9EC01EC6C929}">
      <dgm:prSet/>
      <dgm:spPr/>
      <dgm:t>
        <a:bodyPr/>
        <a:lstStyle/>
        <a:p>
          <a:endParaRPr lang="en-US"/>
        </a:p>
      </dgm:t>
    </dgm:pt>
    <dgm:pt modelId="{A17D9C50-23BA-FA40-81B7-438AFB393773}">
      <dgm:prSet phldrT="[Text]"/>
      <dgm:spPr/>
      <dgm:t>
        <a:bodyPr/>
        <a:lstStyle/>
        <a:p>
          <a:r>
            <a:rPr lang="en-US" dirty="0"/>
            <a:t>Atmosfera</a:t>
          </a:r>
        </a:p>
      </dgm:t>
    </dgm:pt>
    <dgm:pt modelId="{B86F2102-28B2-7E48-A26F-93B978C36D3D}" type="parTrans" cxnId="{B448D9A2-C00E-024D-B853-307EB9451557}">
      <dgm:prSet/>
      <dgm:spPr/>
      <dgm:t>
        <a:bodyPr/>
        <a:lstStyle/>
        <a:p>
          <a:endParaRPr lang="en-US"/>
        </a:p>
      </dgm:t>
    </dgm:pt>
    <dgm:pt modelId="{77AFCE31-CEA2-2B41-BF05-31EE4E6D9685}" type="sibTrans" cxnId="{B448D9A2-C00E-024D-B853-307EB9451557}">
      <dgm:prSet/>
      <dgm:spPr/>
      <dgm:t>
        <a:bodyPr/>
        <a:lstStyle/>
        <a:p>
          <a:endParaRPr lang="en-US"/>
        </a:p>
      </dgm:t>
    </dgm:pt>
    <dgm:pt modelId="{84E0ED9A-E5AF-8642-AE50-850DB25DD789}">
      <dgm:prSet phldrT="[Text]"/>
      <dgm:spPr/>
      <dgm:t>
        <a:bodyPr/>
        <a:lstStyle/>
        <a:p>
          <a:r>
            <a:rPr lang="en-US" dirty="0"/>
            <a:t>Equilíbrio térmico da Terra</a:t>
          </a:r>
        </a:p>
      </dgm:t>
    </dgm:pt>
    <dgm:pt modelId="{EE5B0739-090D-9A42-956D-094A27470631}" type="parTrans" cxnId="{25841D07-C3C6-A24A-9716-BB41F109AD10}">
      <dgm:prSet/>
      <dgm:spPr/>
      <dgm:t>
        <a:bodyPr/>
        <a:lstStyle/>
        <a:p>
          <a:endParaRPr lang="en-US"/>
        </a:p>
      </dgm:t>
    </dgm:pt>
    <dgm:pt modelId="{4C0E720E-FC4E-1D47-99E8-4B1712336F96}" type="sibTrans" cxnId="{25841D07-C3C6-A24A-9716-BB41F109AD10}">
      <dgm:prSet/>
      <dgm:spPr/>
      <dgm:t>
        <a:bodyPr/>
        <a:lstStyle/>
        <a:p>
          <a:endParaRPr lang="en-US"/>
        </a:p>
      </dgm:t>
    </dgm:pt>
    <dgm:pt modelId="{71676040-19D4-4544-987B-F4C33841F3CB}" type="pres">
      <dgm:prSet presAssocID="{3510966B-8958-9842-AAE3-BDAE0AAFA235}" presName="linear" presStyleCnt="0">
        <dgm:presLayoutVars>
          <dgm:dir/>
          <dgm:animLvl val="lvl"/>
          <dgm:resizeHandles val="exact"/>
        </dgm:presLayoutVars>
      </dgm:prSet>
      <dgm:spPr/>
    </dgm:pt>
    <dgm:pt modelId="{99FC3932-21D1-F641-9B37-7E8203EBAB2B}" type="pres">
      <dgm:prSet presAssocID="{472DBDFD-9793-9343-B594-B909C44AEE32}" presName="parentLin" presStyleCnt="0"/>
      <dgm:spPr/>
    </dgm:pt>
    <dgm:pt modelId="{DB3A937F-C499-C849-B534-D74221F2B6F7}" type="pres">
      <dgm:prSet presAssocID="{472DBDFD-9793-9343-B594-B909C44AEE32}" presName="parentLeftMargin" presStyleLbl="node1" presStyleIdx="0" presStyleCnt="3"/>
      <dgm:spPr/>
    </dgm:pt>
    <dgm:pt modelId="{5D956048-EF27-0640-A053-2F412F08976A}" type="pres">
      <dgm:prSet presAssocID="{472DBDFD-9793-9343-B594-B909C44AEE3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00A6FDD-C2BC-4E4E-907C-3C2D79BB6C40}" type="pres">
      <dgm:prSet presAssocID="{472DBDFD-9793-9343-B594-B909C44AEE32}" presName="negativeSpace" presStyleCnt="0"/>
      <dgm:spPr/>
    </dgm:pt>
    <dgm:pt modelId="{E8E16EA7-0EAC-514C-BAE1-F30E165A938F}" type="pres">
      <dgm:prSet presAssocID="{472DBDFD-9793-9343-B594-B909C44AEE32}" presName="childText" presStyleLbl="conFgAcc1" presStyleIdx="0" presStyleCnt="3">
        <dgm:presLayoutVars>
          <dgm:bulletEnabled val="1"/>
        </dgm:presLayoutVars>
      </dgm:prSet>
      <dgm:spPr/>
    </dgm:pt>
    <dgm:pt modelId="{2D378E30-6232-6844-8EDC-1C28A6B99C32}" type="pres">
      <dgm:prSet presAssocID="{CC677794-470B-0C46-B250-D3BEA4414E22}" presName="spaceBetweenRectangles" presStyleCnt="0"/>
      <dgm:spPr/>
    </dgm:pt>
    <dgm:pt modelId="{B984AA79-A2BC-E74A-A974-6897426F5136}" type="pres">
      <dgm:prSet presAssocID="{A17D9C50-23BA-FA40-81B7-438AFB393773}" presName="parentLin" presStyleCnt="0"/>
      <dgm:spPr/>
    </dgm:pt>
    <dgm:pt modelId="{3417EA82-EFA6-2C48-83F8-265EDCA61B17}" type="pres">
      <dgm:prSet presAssocID="{A17D9C50-23BA-FA40-81B7-438AFB393773}" presName="parentLeftMargin" presStyleLbl="node1" presStyleIdx="0" presStyleCnt="3"/>
      <dgm:spPr/>
    </dgm:pt>
    <dgm:pt modelId="{2F82CCC7-A3AA-BC47-A39F-DC2133DA9616}" type="pres">
      <dgm:prSet presAssocID="{A17D9C50-23BA-FA40-81B7-438AFB39377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0E380B4-FAD3-5E42-9D6C-D9910AC68D84}" type="pres">
      <dgm:prSet presAssocID="{A17D9C50-23BA-FA40-81B7-438AFB393773}" presName="negativeSpace" presStyleCnt="0"/>
      <dgm:spPr/>
    </dgm:pt>
    <dgm:pt modelId="{C009C6AD-7EEE-7C4C-A43A-D9877FB4C69E}" type="pres">
      <dgm:prSet presAssocID="{A17D9C50-23BA-FA40-81B7-438AFB393773}" presName="childText" presStyleLbl="conFgAcc1" presStyleIdx="1" presStyleCnt="3">
        <dgm:presLayoutVars>
          <dgm:bulletEnabled val="1"/>
        </dgm:presLayoutVars>
      </dgm:prSet>
      <dgm:spPr/>
    </dgm:pt>
    <dgm:pt modelId="{2DB24F21-9470-3440-A714-B18F10627A84}" type="pres">
      <dgm:prSet presAssocID="{77AFCE31-CEA2-2B41-BF05-31EE4E6D9685}" presName="spaceBetweenRectangles" presStyleCnt="0"/>
      <dgm:spPr/>
    </dgm:pt>
    <dgm:pt modelId="{1FEC91D6-6AB1-044C-8DD0-D33E4B9679C5}" type="pres">
      <dgm:prSet presAssocID="{84E0ED9A-E5AF-8642-AE50-850DB25DD789}" presName="parentLin" presStyleCnt="0"/>
      <dgm:spPr/>
    </dgm:pt>
    <dgm:pt modelId="{E9759D3B-7277-EC49-A711-0A30D35BF784}" type="pres">
      <dgm:prSet presAssocID="{84E0ED9A-E5AF-8642-AE50-850DB25DD789}" presName="parentLeftMargin" presStyleLbl="node1" presStyleIdx="1" presStyleCnt="3"/>
      <dgm:spPr/>
    </dgm:pt>
    <dgm:pt modelId="{DAB93B53-C395-DD45-A409-33E000F56DEB}" type="pres">
      <dgm:prSet presAssocID="{84E0ED9A-E5AF-8642-AE50-850DB25DD789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5208277-A961-A647-B5FC-B54BD161AB7E}" type="pres">
      <dgm:prSet presAssocID="{84E0ED9A-E5AF-8642-AE50-850DB25DD789}" presName="negativeSpace" presStyleCnt="0"/>
      <dgm:spPr/>
    </dgm:pt>
    <dgm:pt modelId="{570B1F94-F0C0-0C48-B317-C9B23097FF30}" type="pres">
      <dgm:prSet presAssocID="{84E0ED9A-E5AF-8642-AE50-850DB25DD78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7B5AA33-8385-7D47-BC6E-5A29ED8E45D0}" type="presOf" srcId="{A17D9C50-23BA-FA40-81B7-438AFB393773}" destId="{3417EA82-EFA6-2C48-83F8-265EDCA61B17}" srcOrd="0" destOrd="0" presId="urn:microsoft.com/office/officeart/2005/8/layout/list1"/>
    <dgm:cxn modelId="{B85B3E75-398F-B54C-8472-B61885060D59}" type="presOf" srcId="{472DBDFD-9793-9343-B594-B909C44AEE32}" destId="{5D956048-EF27-0640-A053-2F412F08976A}" srcOrd="1" destOrd="0" presId="urn:microsoft.com/office/officeart/2005/8/layout/list1"/>
    <dgm:cxn modelId="{13AB41CF-183E-6C44-862B-740C7F39B1BC}" type="presOf" srcId="{3510966B-8958-9842-AAE3-BDAE0AAFA235}" destId="{71676040-19D4-4544-987B-F4C33841F3CB}" srcOrd="0" destOrd="0" presId="urn:microsoft.com/office/officeart/2005/8/layout/list1"/>
    <dgm:cxn modelId="{02306044-19A0-3740-AA54-AD6F95430BEF}" type="presOf" srcId="{84E0ED9A-E5AF-8642-AE50-850DB25DD789}" destId="{E9759D3B-7277-EC49-A711-0A30D35BF784}" srcOrd="0" destOrd="0" presId="urn:microsoft.com/office/officeart/2005/8/layout/list1"/>
    <dgm:cxn modelId="{25841D07-C3C6-A24A-9716-BB41F109AD10}" srcId="{3510966B-8958-9842-AAE3-BDAE0AAFA235}" destId="{84E0ED9A-E5AF-8642-AE50-850DB25DD789}" srcOrd="2" destOrd="0" parTransId="{EE5B0739-090D-9A42-956D-094A27470631}" sibTransId="{4C0E720E-FC4E-1D47-99E8-4B1712336F96}"/>
    <dgm:cxn modelId="{E697162B-BBA1-A14C-9920-CA158F745D67}" type="presOf" srcId="{472DBDFD-9793-9343-B594-B909C44AEE32}" destId="{DB3A937F-C499-C849-B534-D74221F2B6F7}" srcOrd="0" destOrd="0" presId="urn:microsoft.com/office/officeart/2005/8/layout/list1"/>
    <dgm:cxn modelId="{0CC5E9B5-FECC-C74F-882D-9EC01EC6C929}" srcId="{3510966B-8958-9842-AAE3-BDAE0AAFA235}" destId="{472DBDFD-9793-9343-B594-B909C44AEE32}" srcOrd="0" destOrd="0" parTransId="{42A7CF2E-D5F5-834A-8231-7EF08D0B40E8}" sibTransId="{CC677794-470B-0C46-B250-D3BEA4414E22}"/>
    <dgm:cxn modelId="{325A7400-41F6-E546-AC31-2D5C832C1D82}" type="presOf" srcId="{A17D9C50-23BA-FA40-81B7-438AFB393773}" destId="{2F82CCC7-A3AA-BC47-A39F-DC2133DA9616}" srcOrd="1" destOrd="0" presId="urn:microsoft.com/office/officeart/2005/8/layout/list1"/>
    <dgm:cxn modelId="{16F9742F-89AD-3D45-B41D-CAD1CF343B16}" type="presOf" srcId="{84E0ED9A-E5AF-8642-AE50-850DB25DD789}" destId="{DAB93B53-C395-DD45-A409-33E000F56DEB}" srcOrd="1" destOrd="0" presId="urn:microsoft.com/office/officeart/2005/8/layout/list1"/>
    <dgm:cxn modelId="{B448D9A2-C00E-024D-B853-307EB9451557}" srcId="{3510966B-8958-9842-AAE3-BDAE0AAFA235}" destId="{A17D9C50-23BA-FA40-81B7-438AFB393773}" srcOrd="1" destOrd="0" parTransId="{B86F2102-28B2-7E48-A26F-93B978C36D3D}" sibTransId="{77AFCE31-CEA2-2B41-BF05-31EE4E6D9685}"/>
    <dgm:cxn modelId="{644B29D5-DDC7-6640-9482-0FF7A50184AE}" type="presParOf" srcId="{71676040-19D4-4544-987B-F4C33841F3CB}" destId="{99FC3932-21D1-F641-9B37-7E8203EBAB2B}" srcOrd="0" destOrd="0" presId="urn:microsoft.com/office/officeart/2005/8/layout/list1"/>
    <dgm:cxn modelId="{4A8FC448-1240-964C-8CD9-76CFB1BE175E}" type="presParOf" srcId="{99FC3932-21D1-F641-9B37-7E8203EBAB2B}" destId="{DB3A937F-C499-C849-B534-D74221F2B6F7}" srcOrd="0" destOrd="0" presId="urn:microsoft.com/office/officeart/2005/8/layout/list1"/>
    <dgm:cxn modelId="{BED8B627-BB26-464A-9F7F-7223E5C7E81A}" type="presParOf" srcId="{99FC3932-21D1-F641-9B37-7E8203EBAB2B}" destId="{5D956048-EF27-0640-A053-2F412F08976A}" srcOrd="1" destOrd="0" presId="urn:microsoft.com/office/officeart/2005/8/layout/list1"/>
    <dgm:cxn modelId="{F6A6785D-04E1-8C4E-8A5E-BBE6B5EB77B2}" type="presParOf" srcId="{71676040-19D4-4544-987B-F4C33841F3CB}" destId="{B00A6FDD-C2BC-4E4E-907C-3C2D79BB6C40}" srcOrd="1" destOrd="0" presId="urn:microsoft.com/office/officeart/2005/8/layout/list1"/>
    <dgm:cxn modelId="{300C3BF5-347B-1944-BB08-C4E1429CD516}" type="presParOf" srcId="{71676040-19D4-4544-987B-F4C33841F3CB}" destId="{E8E16EA7-0EAC-514C-BAE1-F30E165A938F}" srcOrd="2" destOrd="0" presId="urn:microsoft.com/office/officeart/2005/8/layout/list1"/>
    <dgm:cxn modelId="{A10B8256-9269-6F4B-ACB8-A2A3A11CE35A}" type="presParOf" srcId="{71676040-19D4-4544-987B-F4C33841F3CB}" destId="{2D378E30-6232-6844-8EDC-1C28A6B99C32}" srcOrd="3" destOrd="0" presId="urn:microsoft.com/office/officeart/2005/8/layout/list1"/>
    <dgm:cxn modelId="{997EA317-58A6-D144-BD19-5ABF32804658}" type="presParOf" srcId="{71676040-19D4-4544-987B-F4C33841F3CB}" destId="{B984AA79-A2BC-E74A-A974-6897426F5136}" srcOrd="4" destOrd="0" presId="urn:microsoft.com/office/officeart/2005/8/layout/list1"/>
    <dgm:cxn modelId="{4A401253-00F7-A549-B854-6D8303AEA4B0}" type="presParOf" srcId="{B984AA79-A2BC-E74A-A974-6897426F5136}" destId="{3417EA82-EFA6-2C48-83F8-265EDCA61B17}" srcOrd="0" destOrd="0" presId="urn:microsoft.com/office/officeart/2005/8/layout/list1"/>
    <dgm:cxn modelId="{8EAFDD72-9C71-D248-887B-07DFEE6ABE04}" type="presParOf" srcId="{B984AA79-A2BC-E74A-A974-6897426F5136}" destId="{2F82CCC7-A3AA-BC47-A39F-DC2133DA9616}" srcOrd="1" destOrd="0" presId="urn:microsoft.com/office/officeart/2005/8/layout/list1"/>
    <dgm:cxn modelId="{BDB51FC8-6E83-E64D-A0A8-DB9EE86187E2}" type="presParOf" srcId="{71676040-19D4-4544-987B-F4C33841F3CB}" destId="{C0E380B4-FAD3-5E42-9D6C-D9910AC68D84}" srcOrd="5" destOrd="0" presId="urn:microsoft.com/office/officeart/2005/8/layout/list1"/>
    <dgm:cxn modelId="{62438BC7-4C99-6541-A6AF-221D209AF0E1}" type="presParOf" srcId="{71676040-19D4-4544-987B-F4C33841F3CB}" destId="{C009C6AD-7EEE-7C4C-A43A-D9877FB4C69E}" srcOrd="6" destOrd="0" presId="urn:microsoft.com/office/officeart/2005/8/layout/list1"/>
    <dgm:cxn modelId="{E35C1CC0-43FF-234A-8371-1CC143F32B09}" type="presParOf" srcId="{71676040-19D4-4544-987B-F4C33841F3CB}" destId="{2DB24F21-9470-3440-A714-B18F10627A84}" srcOrd="7" destOrd="0" presId="urn:microsoft.com/office/officeart/2005/8/layout/list1"/>
    <dgm:cxn modelId="{D9AE66F9-31C6-2449-A52F-508CF2147B3F}" type="presParOf" srcId="{71676040-19D4-4544-987B-F4C33841F3CB}" destId="{1FEC91D6-6AB1-044C-8DD0-D33E4B9679C5}" srcOrd="8" destOrd="0" presId="urn:microsoft.com/office/officeart/2005/8/layout/list1"/>
    <dgm:cxn modelId="{F671BB26-2689-4346-8E14-68957EA5D212}" type="presParOf" srcId="{1FEC91D6-6AB1-044C-8DD0-D33E4B9679C5}" destId="{E9759D3B-7277-EC49-A711-0A30D35BF784}" srcOrd="0" destOrd="0" presId="urn:microsoft.com/office/officeart/2005/8/layout/list1"/>
    <dgm:cxn modelId="{CA056671-F734-1741-B268-D3D99739D468}" type="presParOf" srcId="{1FEC91D6-6AB1-044C-8DD0-D33E4B9679C5}" destId="{DAB93B53-C395-DD45-A409-33E000F56DEB}" srcOrd="1" destOrd="0" presId="urn:microsoft.com/office/officeart/2005/8/layout/list1"/>
    <dgm:cxn modelId="{457EFAE6-FC00-AB47-9266-70C23B43ECEB}" type="presParOf" srcId="{71676040-19D4-4544-987B-F4C33841F3CB}" destId="{F5208277-A961-A647-B5FC-B54BD161AB7E}" srcOrd="9" destOrd="0" presId="urn:microsoft.com/office/officeart/2005/8/layout/list1"/>
    <dgm:cxn modelId="{34C569CD-8072-8A40-A6DE-E093DB4495DE}" type="presParOf" srcId="{71676040-19D4-4544-987B-F4C33841F3CB}" destId="{570B1F94-F0C0-0C48-B317-C9B23097FF3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E16EA7-0EAC-514C-BAE1-F30E165A938F}">
      <dsp:nvSpPr>
        <dsp:cNvPr id="0" name=""/>
        <dsp:cNvSpPr/>
      </dsp:nvSpPr>
      <dsp:spPr>
        <a:xfrm>
          <a:off x="0" y="555081"/>
          <a:ext cx="7556313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D956048-EF27-0640-A053-2F412F08976A}">
      <dsp:nvSpPr>
        <dsp:cNvPr id="0" name=""/>
        <dsp:cNvSpPr/>
      </dsp:nvSpPr>
      <dsp:spPr>
        <a:xfrm>
          <a:off x="377815" y="112281"/>
          <a:ext cx="5289419" cy="88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>
            <a:rot lat="0" lon="0" rev="0"/>
          </a:camera>
          <a:lightRig rig="twoPt" dir="tl">
            <a:rot lat="0" lon="0" rev="4500000"/>
          </a:lightRig>
        </a:scene3d>
        <a:sp3d>
          <a:bevelT w="635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9927" tIns="0" rIns="199927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Sistema Terra</a:t>
          </a:r>
        </a:p>
      </dsp:txBody>
      <dsp:txXfrm>
        <a:off x="421046" y="155512"/>
        <a:ext cx="5202957" cy="799138"/>
      </dsp:txXfrm>
    </dsp:sp>
    <dsp:sp modelId="{C009C6AD-7EEE-7C4C-A43A-D9877FB4C69E}">
      <dsp:nvSpPr>
        <dsp:cNvPr id="0" name=""/>
        <dsp:cNvSpPr/>
      </dsp:nvSpPr>
      <dsp:spPr>
        <a:xfrm>
          <a:off x="0" y="1915881"/>
          <a:ext cx="7556313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82CCC7-A3AA-BC47-A39F-DC2133DA9616}">
      <dsp:nvSpPr>
        <dsp:cNvPr id="0" name=""/>
        <dsp:cNvSpPr/>
      </dsp:nvSpPr>
      <dsp:spPr>
        <a:xfrm>
          <a:off x="377815" y="1473081"/>
          <a:ext cx="5289419" cy="88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>
            <a:rot lat="0" lon="0" rev="0"/>
          </a:camera>
          <a:lightRig rig="twoPt" dir="tl">
            <a:rot lat="0" lon="0" rev="4500000"/>
          </a:lightRig>
        </a:scene3d>
        <a:sp3d>
          <a:bevelT w="635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9927" tIns="0" rIns="199927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Atmosfera</a:t>
          </a:r>
        </a:p>
      </dsp:txBody>
      <dsp:txXfrm>
        <a:off x="421046" y="1516312"/>
        <a:ext cx="5202957" cy="799138"/>
      </dsp:txXfrm>
    </dsp:sp>
    <dsp:sp modelId="{570B1F94-F0C0-0C48-B317-C9B23097FF30}">
      <dsp:nvSpPr>
        <dsp:cNvPr id="0" name=""/>
        <dsp:cNvSpPr/>
      </dsp:nvSpPr>
      <dsp:spPr>
        <a:xfrm>
          <a:off x="0" y="3276681"/>
          <a:ext cx="7556313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AB93B53-C395-DD45-A409-33E000F56DEB}">
      <dsp:nvSpPr>
        <dsp:cNvPr id="0" name=""/>
        <dsp:cNvSpPr/>
      </dsp:nvSpPr>
      <dsp:spPr>
        <a:xfrm>
          <a:off x="377815" y="2833881"/>
          <a:ext cx="5289419" cy="88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>
            <a:rot lat="0" lon="0" rev="0"/>
          </a:camera>
          <a:lightRig rig="twoPt" dir="tl">
            <a:rot lat="0" lon="0" rev="4500000"/>
          </a:lightRig>
        </a:scene3d>
        <a:sp3d>
          <a:bevelT w="635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9927" tIns="0" rIns="199927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Equilíbrio térmico da Terra</a:t>
          </a:r>
        </a:p>
      </dsp:txBody>
      <dsp:txXfrm>
        <a:off x="421046" y="2877112"/>
        <a:ext cx="5202957" cy="7991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1677F-B480-4098-A278-3B0FB87FF749}" type="datetimeFigureOut">
              <a:rPr lang="pt-PT" smtClean="0"/>
              <a:pPr/>
              <a:t>01/02/2017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308F90-50AA-41E7-8BAB-6ACAF7C27686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82090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8E36636D-D922-432D-A958-524484B5923D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8E36636D-D922-432D-A958-524484B5923D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pt-PT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pt-PT"/>
              <a:t>Drag picture to placeholder or click icon to add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PT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pt-PT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8E36636D-D922-432D-A958-524484B5923D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8E36636D-D922-432D-A958-524484B5923D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pt-PT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pt-PT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pt-PT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pt-PT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pt-PT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8E36636D-D922-432D-A958-524484B5923D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pt-PT"/>
              <a:t>Drag picture to placeholder or click icon to add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pt-PT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  <p:sldLayoutId id="2147483898" r:id="rId14"/>
    <p:sldLayoutId id="2147483899" r:id="rId15"/>
    <p:sldLayoutId id="2147483900" r:id="rId16"/>
    <p:sldLayoutId id="2147483901" r:id="rId17"/>
    <p:sldLayoutId id="2147483902" r:id="rId18"/>
    <p:sldLayoutId id="2147483903" r:id="rId19"/>
    <p:sldLayoutId id="2147483904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336" y="4629149"/>
            <a:ext cx="4038600" cy="933450"/>
          </a:xfrm>
        </p:spPr>
        <p:txBody>
          <a:bodyPr>
            <a:normAutofit/>
          </a:bodyPr>
          <a:lstStyle/>
          <a:p>
            <a:r>
              <a:rPr lang="en-US" sz="3200" dirty="0"/>
              <a:t>Sistema Terra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1336" y="5188322"/>
            <a:ext cx="4038600" cy="748553"/>
          </a:xfrm>
        </p:spPr>
        <p:txBody>
          <a:bodyPr>
            <a:normAutofit/>
          </a:bodyPr>
          <a:lstStyle/>
          <a:p>
            <a:r>
              <a:rPr lang="en-US" sz="2000" b="1" dirty="0"/>
              <a:t>Riscos Mistos</a:t>
            </a:r>
          </a:p>
          <a:p>
            <a:r>
              <a:rPr lang="en-US" sz="2000" b="1" dirty="0"/>
              <a:t>Geografia 9.º Ano</a:t>
            </a:r>
          </a:p>
        </p:txBody>
      </p:sp>
      <p:pic>
        <p:nvPicPr>
          <p:cNvPr id="1026" name="Picture 2" descr="C:\Users\Nina\Desktop\Templates PPT\plant_earth_on_top_pc_400_clr_298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95211" flipH="1">
            <a:off x="5890970" y="3510361"/>
            <a:ext cx="2043053" cy="3355921"/>
          </a:xfrm>
          <a:prstGeom prst="rect">
            <a:avLst/>
          </a:prstGeom>
          <a:noFill/>
        </p:spPr>
      </p:pic>
      <p:grpSp>
        <p:nvGrpSpPr>
          <p:cNvPr id="7" name="Grupo 6"/>
          <p:cNvGrpSpPr/>
          <p:nvPr/>
        </p:nvGrpSpPr>
        <p:grpSpPr>
          <a:xfrm>
            <a:off x="251520" y="6021288"/>
            <a:ext cx="8892481" cy="836712"/>
            <a:chOff x="251520" y="6021288"/>
            <a:chExt cx="8892481" cy="836712"/>
          </a:xfrm>
        </p:grpSpPr>
        <p:pic>
          <p:nvPicPr>
            <p:cNvPr id="5" name="Picture 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3105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841798"/>
          </a:xfrm>
        </p:spPr>
        <p:txBody>
          <a:bodyPr/>
          <a:lstStyle/>
          <a:p>
            <a:r>
              <a:rPr lang="en-US" dirty="0"/>
              <a:t>Índice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5931546"/>
              </p:ext>
            </p:extLst>
          </p:nvPr>
        </p:nvGraphicFramePr>
        <p:xfrm>
          <a:off x="498474" y="1981200"/>
          <a:ext cx="7556313" cy="4144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464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Sistema Terra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/>
              <a:t>Para existir vida na Terra,  é essencial a conjugação de </a:t>
            </a:r>
            <a:r>
              <a:rPr lang="en-US" sz="2800" dirty="0" err="1"/>
              <a:t>elementos</a:t>
            </a:r>
            <a:r>
              <a:rPr lang="en-US" sz="2800" dirty="0"/>
              <a:t> </a:t>
            </a:r>
            <a:r>
              <a:rPr lang="en-US" sz="2800" dirty="0" err="1"/>
              <a:t>naturais</a:t>
            </a:r>
            <a:r>
              <a:rPr lang="en-US" sz="2800" dirty="0"/>
              <a:t>: </a:t>
            </a:r>
          </a:p>
          <a:p>
            <a:pPr lvl="7" algn="just"/>
            <a:r>
              <a:rPr lang="en-US" sz="2400" dirty="0"/>
              <a:t>físicos,</a:t>
            </a:r>
          </a:p>
          <a:p>
            <a:pPr lvl="7" algn="just"/>
            <a:r>
              <a:rPr lang="en-US" sz="2400" dirty="0"/>
              <a:t>químicos e</a:t>
            </a:r>
          </a:p>
          <a:p>
            <a:pPr lvl="7" algn="just"/>
            <a:r>
              <a:rPr lang="en-US" sz="2400" dirty="0"/>
              <a:t>biológicos.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/>
              <a:t>Estes elementos interagem entre si e formam quatro subsistemas interligados.</a:t>
            </a:r>
          </a:p>
          <a:p>
            <a:pPr marL="1601788" lvl="7" indent="0" algn="just">
              <a:buNone/>
            </a:pPr>
            <a:endParaRPr lang="en-US" sz="2400" dirty="0"/>
          </a:p>
        </p:txBody>
      </p:sp>
      <p:grpSp>
        <p:nvGrpSpPr>
          <p:cNvPr id="4" name="Grupo 3"/>
          <p:cNvGrpSpPr/>
          <p:nvPr/>
        </p:nvGrpSpPr>
        <p:grpSpPr>
          <a:xfrm>
            <a:off x="251520" y="6021288"/>
            <a:ext cx="8892481" cy="836712"/>
            <a:chOff x="251520" y="6021288"/>
            <a:chExt cx="8892481" cy="836712"/>
          </a:xfrm>
        </p:grpSpPr>
        <p:pic>
          <p:nvPicPr>
            <p:cNvPr id="5" name="Picture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12668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Subsistemas terrestres</a:t>
            </a:r>
          </a:p>
        </p:txBody>
      </p:sp>
      <p:sp>
        <p:nvSpPr>
          <p:cNvPr id="8" name="Oval 7"/>
          <p:cNvSpPr/>
          <p:nvPr/>
        </p:nvSpPr>
        <p:spPr>
          <a:xfrm>
            <a:off x="980720" y="1600200"/>
            <a:ext cx="3472710" cy="3231077"/>
          </a:xfrm>
          <a:prstGeom prst="ellipse">
            <a:avLst/>
          </a:prstGeom>
          <a:solidFill>
            <a:srgbClr val="008000">
              <a:alpha val="10000"/>
            </a:srgbClr>
          </a:solidFill>
          <a:ln w="25400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2869475" y="1600200"/>
            <a:ext cx="3472710" cy="3231077"/>
          </a:xfrm>
          <a:prstGeom prst="ellipse">
            <a:avLst/>
          </a:prstGeom>
          <a:solidFill>
            <a:srgbClr val="3366FF">
              <a:alpha val="10000"/>
            </a:srgbClr>
          </a:solidFill>
          <a:ln w="25400"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089388" y="2958226"/>
            <a:ext cx="3472710" cy="3231077"/>
          </a:xfrm>
          <a:prstGeom prst="ellipse">
            <a:avLst/>
          </a:prstGeom>
          <a:solidFill>
            <a:schemeClr val="accent5">
              <a:lumMod val="75000"/>
              <a:alpha val="10000"/>
            </a:schemeClr>
          </a:solidFill>
          <a:ln w="25400">
            <a:solidFill>
              <a:schemeClr val="accent5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189725" y="2250501"/>
            <a:ext cx="1816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8000"/>
                </a:solidFill>
              </a:rPr>
              <a:t>Atmosfera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56968" y="2239361"/>
            <a:ext cx="1816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366FF"/>
                </a:solidFill>
              </a:rPr>
              <a:t>Hidrosfera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06467" y="5145945"/>
            <a:ext cx="1816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Litosfera</a:t>
            </a:r>
          </a:p>
        </p:txBody>
      </p:sp>
      <p:sp>
        <p:nvSpPr>
          <p:cNvPr id="20" name="Right Arrow 19"/>
          <p:cNvSpPr/>
          <p:nvPr/>
        </p:nvSpPr>
        <p:spPr>
          <a:xfrm rot="1388761">
            <a:off x="3553096" y="3908388"/>
            <a:ext cx="3392323" cy="59477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925785" y="5067512"/>
            <a:ext cx="1816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Biosfera</a:t>
            </a:r>
          </a:p>
        </p:txBody>
      </p:sp>
      <p:grpSp>
        <p:nvGrpSpPr>
          <p:cNvPr id="11" name="Grupo 10"/>
          <p:cNvGrpSpPr/>
          <p:nvPr/>
        </p:nvGrpSpPr>
        <p:grpSpPr>
          <a:xfrm>
            <a:off x="251520" y="6021288"/>
            <a:ext cx="8892481" cy="836712"/>
            <a:chOff x="251520" y="6021288"/>
            <a:chExt cx="8892481" cy="836712"/>
          </a:xfrm>
        </p:grpSpPr>
        <p:pic>
          <p:nvPicPr>
            <p:cNvPr id="14" name="Picture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15" name="Pictur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5304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12" grpId="0" animBg="1"/>
      <p:bldP spid="13" grpId="0" animBg="1"/>
      <p:bldP spid="16" grpId="0"/>
      <p:bldP spid="17" grpId="0"/>
      <p:bldP spid="18" grpId="0"/>
      <p:bldP spid="20" grpId="0" animBg="1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Subsistemas terrestres</a:t>
            </a:r>
          </a:p>
        </p:txBody>
      </p:sp>
      <p:pic>
        <p:nvPicPr>
          <p:cNvPr id="11" name="Picture 1" descr="Four_Spheres.tif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755" y="1199614"/>
            <a:ext cx="4934914" cy="495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66800" y="6229037"/>
            <a:ext cx="80772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Image credits: Jennifer Loomis, TERC/Biosphere image provided by ORBIMAGE © Orbital Imaging Corporation. Processing by NASA Goddard Space Flight Center. Image source: Exploring Earth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251520" y="6021288"/>
            <a:ext cx="8892481" cy="836712"/>
            <a:chOff x="251520" y="6021288"/>
            <a:chExt cx="8892481" cy="836712"/>
          </a:xfrm>
        </p:grpSpPr>
        <p:pic>
          <p:nvPicPr>
            <p:cNvPr id="6" name="Picture 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7" name="Picture 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705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Marcador de Posição de Conteúdo 14" descr="20140317_DD088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1805" y="1799304"/>
            <a:ext cx="8211093" cy="456303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Subsistemas terrestres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37352" y="1981200"/>
            <a:ext cx="4105546" cy="646331"/>
          </a:xfrm>
          <a:prstGeom prst="rect">
            <a:avLst/>
          </a:prstGeom>
          <a:solidFill>
            <a:srgbClr val="008000">
              <a:alpha val="1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Atmosfera</a:t>
            </a:r>
          </a:p>
          <a:p>
            <a:r>
              <a:rPr lang="en-US" dirty="0"/>
              <a:t>Camada gasosa que envolve a Terra.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474" y="2805480"/>
            <a:ext cx="2620610" cy="1754327"/>
          </a:xfrm>
          <a:prstGeom prst="rect">
            <a:avLst/>
          </a:prstGeom>
          <a:solidFill>
            <a:schemeClr val="accent5">
              <a:lumMod val="75000"/>
              <a:alpha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Litosfera</a:t>
            </a:r>
          </a:p>
          <a:p>
            <a:r>
              <a:rPr lang="en-US" dirty="0"/>
              <a:t>Camada sólida superficial formada pelas massas continentais e pelos fundos marinhos.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49313" y="4941670"/>
            <a:ext cx="3304232" cy="1754327"/>
          </a:xfrm>
          <a:prstGeom prst="rect">
            <a:avLst/>
          </a:prstGeom>
          <a:solidFill>
            <a:srgbClr val="3366FF">
              <a:alpha val="1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Hidrosfera</a:t>
            </a:r>
            <a:endParaRPr lang="en-US" dirty="0"/>
          </a:p>
          <a:p>
            <a:r>
              <a:rPr lang="en-US" dirty="0"/>
              <a:t>Espaço ocupado por massas de água que incluem oceanos, mares, rios, lagos, águas subterrâneas, neve e gelo.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63850" y="3821143"/>
            <a:ext cx="2620610" cy="1477328"/>
          </a:xfrm>
          <a:prstGeom prst="rect">
            <a:avLst/>
          </a:prstGeom>
          <a:solidFill>
            <a:srgbClr val="75367A">
              <a:alpha val="1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Biosfera</a:t>
            </a:r>
          </a:p>
          <a:p>
            <a:r>
              <a:rPr lang="en-US" dirty="0"/>
              <a:t>Espaço povoado por todos os seres vivos animais e vegetais na água, na terra e no ar.</a:t>
            </a:r>
          </a:p>
        </p:txBody>
      </p:sp>
      <p:grpSp>
        <p:nvGrpSpPr>
          <p:cNvPr id="11" name="Grupo 10"/>
          <p:cNvGrpSpPr/>
          <p:nvPr/>
        </p:nvGrpSpPr>
        <p:grpSpPr>
          <a:xfrm>
            <a:off x="251520" y="6021288"/>
            <a:ext cx="8892481" cy="836712"/>
            <a:chOff x="251520" y="6021288"/>
            <a:chExt cx="8892481" cy="836712"/>
          </a:xfrm>
        </p:grpSpPr>
        <p:pic>
          <p:nvPicPr>
            <p:cNvPr id="12" name="Picture 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13" name="Picture 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286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Exercício</a:t>
            </a:r>
          </a:p>
        </p:txBody>
      </p:sp>
      <p:pic>
        <p:nvPicPr>
          <p:cNvPr id="8" name="Marcador de Posição de Conteúdo 7" descr="20140317_F06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00459" y="1267905"/>
            <a:ext cx="6221589" cy="4144963"/>
          </a:xfrm>
        </p:spPr>
      </p:pic>
      <p:sp>
        <p:nvSpPr>
          <p:cNvPr id="4" name="TextBox 3"/>
          <p:cNvSpPr txBox="1"/>
          <p:nvPr/>
        </p:nvSpPr>
        <p:spPr>
          <a:xfrm>
            <a:off x="498474" y="5412868"/>
            <a:ext cx="8054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Quais os subsistemas patentes na Fig. 2?  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251520" y="6021288"/>
            <a:ext cx="8892481" cy="836712"/>
            <a:chOff x="251520" y="6021288"/>
            <a:chExt cx="8892481" cy="836712"/>
          </a:xfrm>
        </p:grpSpPr>
        <p:pic>
          <p:nvPicPr>
            <p:cNvPr id="6" name="Picture 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7" name="Picture 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83461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Questão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657902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O sistema Terra é:</a:t>
            </a:r>
          </a:p>
          <a:p>
            <a:pPr marL="571500" lvl="1" indent="-342900" algn="just">
              <a:buAutoNum type="alphaLcParenR"/>
            </a:pPr>
            <a:endParaRPr lang="en-US" sz="2400" dirty="0"/>
          </a:p>
          <a:p>
            <a:pPr marL="571500" lvl="1" indent="-342900" algn="just">
              <a:buFont typeface="Wingdings" pitchFamily="2" charset="2"/>
              <a:buAutoNum type="alphaLcParenR"/>
            </a:pPr>
            <a:r>
              <a:rPr lang="en-US" sz="2400" dirty="0"/>
              <a:t>composto pelos elementos construídos pelo ser humano.</a:t>
            </a:r>
          </a:p>
          <a:p>
            <a:pPr marL="571500" lvl="1" indent="-342900" algn="just">
              <a:buAutoNum type="alphaLcParenR"/>
            </a:pPr>
            <a:r>
              <a:rPr lang="en-US" sz="2400" dirty="0"/>
              <a:t>a composição de elementos naturais na superfície terrestre.</a:t>
            </a:r>
          </a:p>
          <a:p>
            <a:pPr marL="571500" lvl="1" indent="-342900" algn="just">
              <a:buAutoNum type="alphaLcParenR"/>
            </a:pPr>
            <a:r>
              <a:rPr lang="en-US" sz="2400" dirty="0"/>
              <a:t>o conjunto de elementos naturais (químicos, físicos e biológicos) que interagem entre si permitindo a vida.</a:t>
            </a:r>
          </a:p>
          <a:p>
            <a:pPr marL="571500" lvl="1" indent="-342900" algn="just">
              <a:buAutoNum type="alphaLcParenR"/>
            </a:pPr>
            <a:r>
              <a:rPr lang="en-US" sz="2400" dirty="0"/>
              <a:t>a conjugação entre elementos humanos e físicos.</a:t>
            </a:r>
          </a:p>
          <a:p>
            <a:pPr marL="571500" lvl="1" indent="-342900" algn="just">
              <a:buAutoNum type="alphaLcParenR"/>
            </a:pPr>
            <a:endParaRPr lang="en-US" sz="2400" dirty="0"/>
          </a:p>
        </p:txBody>
      </p:sp>
      <p:grpSp>
        <p:nvGrpSpPr>
          <p:cNvPr id="4" name="Grupo 3"/>
          <p:cNvGrpSpPr/>
          <p:nvPr/>
        </p:nvGrpSpPr>
        <p:grpSpPr>
          <a:xfrm>
            <a:off x="251520" y="6021288"/>
            <a:ext cx="8892481" cy="836712"/>
            <a:chOff x="251520" y="6021288"/>
            <a:chExt cx="8892481" cy="836712"/>
          </a:xfrm>
        </p:grpSpPr>
        <p:pic>
          <p:nvPicPr>
            <p:cNvPr id="5" name="Picture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  <p:cxnSp>
        <p:nvCxnSpPr>
          <p:cNvPr id="9" name="Conexão recta 8"/>
          <p:cNvCxnSpPr/>
          <p:nvPr/>
        </p:nvCxnSpPr>
        <p:spPr>
          <a:xfrm>
            <a:off x="1073553" y="4984955"/>
            <a:ext cx="698123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upo 15"/>
          <p:cNvGrpSpPr/>
          <p:nvPr/>
        </p:nvGrpSpPr>
        <p:grpSpPr>
          <a:xfrm>
            <a:off x="1073553" y="4601497"/>
            <a:ext cx="6981234" cy="752168"/>
            <a:chOff x="1073553" y="4601497"/>
            <a:chExt cx="6981234" cy="752168"/>
          </a:xfrm>
        </p:grpSpPr>
        <p:cxnSp>
          <p:nvCxnSpPr>
            <p:cNvPr id="7" name="Conexão recta 6"/>
            <p:cNvCxnSpPr/>
            <p:nvPr/>
          </p:nvCxnSpPr>
          <p:spPr>
            <a:xfrm>
              <a:off x="1073553" y="4601497"/>
              <a:ext cx="6981234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xão recta 10"/>
            <p:cNvCxnSpPr/>
            <p:nvPr/>
          </p:nvCxnSpPr>
          <p:spPr>
            <a:xfrm>
              <a:off x="1073553" y="5353665"/>
              <a:ext cx="2539802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8757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Questão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1"/>
            <a:ext cx="7556313" cy="3676470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Os 4 subsistemas que compõem o sistema Terra são:</a:t>
            </a:r>
          </a:p>
          <a:p>
            <a:pPr marL="571500" lvl="1" indent="-342900" algn="just">
              <a:buAutoNum type="alphaLcParenR"/>
            </a:pPr>
            <a:endParaRPr lang="en-US" sz="2400" dirty="0"/>
          </a:p>
          <a:p>
            <a:pPr marL="571500" lvl="1" indent="-342900" algn="just">
              <a:buFont typeface="Wingdings" pitchFamily="2" charset="2"/>
              <a:buAutoNum type="alphaLcParenR"/>
            </a:pPr>
            <a:r>
              <a:rPr lang="en-US" sz="2400" dirty="0"/>
              <a:t>atmosfera, hidrosfera, exosfera e biosfera.</a:t>
            </a:r>
          </a:p>
          <a:p>
            <a:pPr marL="571500" lvl="1" indent="-342900" algn="just">
              <a:buFont typeface="Wingdings" pitchFamily="2" charset="2"/>
              <a:buAutoNum type="alphaLcParenR"/>
            </a:pPr>
            <a:r>
              <a:rPr lang="en-US" sz="2400" dirty="0"/>
              <a:t>atmosfera, ionosfera, litosfera e biosfera.</a:t>
            </a:r>
          </a:p>
          <a:p>
            <a:pPr marL="571500" lvl="1" indent="-342900" algn="just">
              <a:buFont typeface="Wingdings" pitchFamily="2" charset="2"/>
              <a:buAutoNum type="alphaLcParenR"/>
            </a:pPr>
            <a:r>
              <a:rPr lang="en-US" sz="2400" dirty="0"/>
              <a:t>troposfera, hidrosfera, litosfera e biosfera.</a:t>
            </a:r>
          </a:p>
          <a:p>
            <a:pPr marL="571500" lvl="1" indent="-342900" algn="just">
              <a:buFont typeface="Wingdings" pitchFamily="2" charset="2"/>
              <a:buAutoNum type="alphaLcParenR"/>
            </a:pPr>
            <a:r>
              <a:rPr lang="en-US" sz="2400" dirty="0"/>
              <a:t>biosfera, litosfera, hidrosfera e atmosfera.</a:t>
            </a:r>
          </a:p>
          <a:p>
            <a:pPr marL="571500" lvl="1" indent="-342900" algn="just">
              <a:buNone/>
            </a:pPr>
            <a:endParaRPr lang="en-US" sz="2400" dirty="0"/>
          </a:p>
        </p:txBody>
      </p:sp>
      <p:grpSp>
        <p:nvGrpSpPr>
          <p:cNvPr id="4" name="Grupo 3"/>
          <p:cNvGrpSpPr/>
          <p:nvPr/>
        </p:nvGrpSpPr>
        <p:grpSpPr>
          <a:xfrm>
            <a:off x="251520" y="6021288"/>
            <a:ext cx="8892481" cy="836712"/>
            <a:chOff x="251520" y="6021288"/>
            <a:chExt cx="8892481" cy="836712"/>
          </a:xfrm>
        </p:grpSpPr>
        <p:pic>
          <p:nvPicPr>
            <p:cNvPr id="5" name="Picture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  <p:cxnSp>
        <p:nvCxnSpPr>
          <p:cNvPr id="7" name="Conexão recta 6"/>
          <p:cNvCxnSpPr/>
          <p:nvPr/>
        </p:nvCxnSpPr>
        <p:spPr>
          <a:xfrm>
            <a:off x="1254492" y="5147187"/>
            <a:ext cx="561825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896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Questão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1"/>
            <a:ext cx="7556313" cy="3676470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Ao espaço povoado na atmosfera, litosfera e hidrosfera dá-se o nome de :</a:t>
            </a:r>
          </a:p>
          <a:p>
            <a:pPr marL="571500" lvl="1" indent="-342900" algn="just">
              <a:buAutoNum type="alphaLcParenR"/>
            </a:pPr>
            <a:endParaRPr lang="en-US" sz="2400" dirty="0"/>
          </a:p>
          <a:p>
            <a:pPr marL="571500" lvl="1" indent="-342900" algn="just">
              <a:buFont typeface="Wingdings" pitchFamily="2" charset="2"/>
              <a:buAutoNum type="alphaLcParenR"/>
            </a:pPr>
            <a:r>
              <a:rPr lang="en-US" sz="2400" dirty="0"/>
              <a:t>ionosfera.</a:t>
            </a:r>
          </a:p>
          <a:p>
            <a:pPr marL="571500" lvl="1" indent="-342900" algn="just">
              <a:buFont typeface="Wingdings" pitchFamily="2" charset="2"/>
              <a:buAutoNum type="alphaLcParenR"/>
            </a:pPr>
            <a:r>
              <a:rPr lang="en-US" sz="2400" dirty="0"/>
              <a:t>exosfera.</a:t>
            </a:r>
          </a:p>
          <a:p>
            <a:pPr marL="571500" lvl="1" indent="-342900" algn="just">
              <a:buFont typeface="Wingdings" pitchFamily="2" charset="2"/>
              <a:buAutoNum type="alphaLcParenR"/>
            </a:pPr>
            <a:r>
              <a:rPr lang="en-US" sz="2400" dirty="0"/>
              <a:t>biosfera.</a:t>
            </a:r>
          </a:p>
          <a:p>
            <a:pPr marL="571500" lvl="1" indent="-342900" algn="just">
              <a:buFont typeface="Wingdings" pitchFamily="2" charset="2"/>
              <a:buAutoNum type="alphaLcParenR"/>
            </a:pPr>
            <a:r>
              <a:rPr lang="en-US" sz="2400" dirty="0"/>
              <a:t>astenosfera.</a:t>
            </a:r>
          </a:p>
          <a:p>
            <a:pPr marL="571500" lvl="1" indent="-342900" algn="just">
              <a:buAutoNum type="alphaLcParenR"/>
            </a:pPr>
            <a:endParaRPr lang="en-US" sz="2400" dirty="0"/>
          </a:p>
        </p:txBody>
      </p:sp>
      <p:grpSp>
        <p:nvGrpSpPr>
          <p:cNvPr id="4" name="Grupo 3"/>
          <p:cNvGrpSpPr/>
          <p:nvPr/>
        </p:nvGrpSpPr>
        <p:grpSpPr>
          <a:xfrm>
            <a:off x="251520" y="6021288"/>
            <a:ext cx="8892481" cy="836712"/>
            <a:chOff x="251520" y="6021288"/>
            <a:chExt cx="8892481" cy="836712"/>
          </a:xfrm>
        </p:grpSpPr>
        <p:pic>
          <p:nvPicPr>
            <p:cNvPr id="5" name="Picture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  <p:cxnSp>
        <p:nvCxnSpPr>
          <p:cNvPr id="7" name="Conexão recta 6"/>
          <p:cNvCxnSpPr/>
          <p:nvPr/>
        </p:nvCxnSpPr>
        <p:spPr>
          <a:xfrm>
            <a:off x="1147293" y="4660490"/>
            <a:ext cx="127144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3591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Atmosfera</a:t>
            </a:r>
          </a:p>
        </p:txBody>
      </p:sp>
      <p:pic>
        <p:nvPicPr>
          <p:cNvPr id="4" name="Picture 2" descr="C:\Users\Nina\Desktop\Templates PPT\plant_earth_on_top_pc_400_clr_298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688909" flipH="1">
            <a:off x="2323791" y="4431321"/>
            <a:ext cx="1412967" cy="23209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696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Funções da atmosfera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/>
              <a:t>Fornece oxigénio;</a:t>
            </a:r>
          </a:p>
          <a:p>
            <a:pPr algn="just"/>
            <a:r>
              <a:rPr lang="hu-HU" sz="2400" dirty="0"/>
              <a:t>protege</a:t>
            </a:r>
            <a:r>
              <a:rPr lang="en-US" sz="2400" dirty="0"/>
              <a:t> a biosfera da radiação ultravioleta proveniente do Sol;</a:t>
            </a:r>
          </a:p>
          <a:p>
            <a:pPr algn="just"/>
            <a:r>
              <a:rPr lang="en-US" sz="2400" dirty="0"/>
              <a:t>modera as temperaturas das camadas mais próximas da superfície terrestre, evitando variações excessivas de temperatura;</a:t>
            </a:r>
          </a:p>
          <a:p>
            <a:pPr algn="just"/>
            <a:r>
              <a:rPr lang="hu-HU" sz="2400" dirty="0"/>
              <a:t>protege a Terra do impacto de corpos sólidos do espaço.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63630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Composição da atmosfera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7869" y="5479831"/>
            <a:ext cx="88161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Composição química média da atmosfera seca até aos 25 km de altitude.</a:t>
            </a:r>
          </a:p>
        </p:txBody>
      </p:sp>
      <p:sp>
        <p:nvSpPr>
          <p:cNvPr id="3" name="TextBox 2"/>
          <p:cNvSpPr txBox="1"/>
          <p:nvPr/>
        </p:nvSpPr>
        <p:spPr>
          <a:xfrm rot="5400000">
            <a:off x="4484073" y="3070268"/>
            <a:ext cx="393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Fonte: Índice Ultravioleta: avaliações e aplicações</a:t>
            </a:r>
            <a:r>
              <a:rPr lang="en-US" sz="1200" i="1" dirty="0"/>
              <a:t>,</a:t>
            </a:r>
            <a:r>
              <a:rPr lang="en-US" sz="1200" dirty="0"/>
              <a:t> Marcelo de Paula Côrrea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251520" y="6021288"/>
            <a:ext cx="8892481" cy="836712"/>
            <a:chOff x="251520" y="6021288"/>
            <a:chExt cx="8892481" cy="836712"/>
          </a:xfrm>
        </p:grpSpPr>
        <p:pic>
          <p:nvPicPr>
            <p:cNvPr id="7" name="Picture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8" name="Pictur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  <p:pic>
        <p:nvPicPr>
          <p:cNvPr id="10" name="Marcador de Posição de Conteúdo 9" descr="20140317_DD090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2333976" y="1334868"/>
            <a:ext cx="3885497" cy="4144963"/>
          </a:xfrm>
        </p:spPr>
      </p:pic>
    </p:spTree>
    <p:extLst>
      <p:ext uri="{BB962C8B-B14F-4D97-AF65-F5344CB8AC3E}">
        <p14:creationId xmlns:p14="http://schemas.microsoft.com/office/powerpoint/2010/main" val="271402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082143" y="361042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755571" y="4767908"/>
            <a:ext cx="53884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u="sng" dirty="0">
                <a:solidFill>
                  <a:srgbClr val="0070C0"/>
                </a:solidFill>
              </a:rPr>
              <a:t>Troposfera</a:t>
            </a:r>
            <a:r>
              <a:rPr lang="en-US" dirty="0">
                <a:solidFill>
                  <a:srgbClr val="674A74"/>
                </a:solidFill>
              </a:rPr>
              <a:t> </a:t>
            </a:r>
            <a:r>
              <a:rPr lang="en-US" dirty="0"/>
              <a:t>– camada bastante turbulenta onde acontecem os fenómenos meteorológicos. Nesta camada concentra-se praticamente todo o vapor de água da atmosfera e a temperatura desce 0,65ºC por cada 100 m  de altitude – </a:t>
            </a:r>
            <a:r>
              <a:rPr lang="en-US" b="1" dirty="0"/>
              <a:t>gradiente térmico vertical</a:t>
            </a:r>
            <a:r>
              <a:rPr lang="en-US" dirty="0"/>
              <a:t>.</a:t>
            </a:r>
          </a:p>
          <a:p>
            <a:pPr algn="just"/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853774" y="3291108"/>
            <a:ext cx="5245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u="sng" dirty="0">
                <a:solidFill>
                  <a:srgbClr val="0070C0"/>
                </a:solidFill>
              </a:rPr>
              <a:t>Estratosfera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– </a:t>
            </a:r>
            <a:r>
              <a:rPr lang="pt-PT" dirty="0"/>
              <a:t>nesta camada existe uma grande concentração de ozono que absorve grande parte da radiação ultravioleta. Isto conduz a um aumento bastante significativo da temperatura.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898018" y="262062"/>
            <a:ext cx="42481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u="sng" dirty="0">
                <a:solidFill>
                  <a:srgbClr val="0070C0"/>
                </a:solidFill>
              </a:rPr>
              <a:t>T</a:t>
            </a:r>
            <a:r>
              <a:rPr lang="pt-PT" b="1" u="sng" dirty="0">
                <a:solidFill>
                  <a:srgbClr val="0070C0"/>
                </a:solidFill>
              </a:rPr>
              <a:t>ermosfera</a:t>
            </a:r>
            <a:r>
              <a:rPr lang="pt-PT" dirty="0">
                <a:solidFill>
                  <a:srgbClr val="0070C0"/>
                </a:solidFill>
              </a:rPr>
              <a:t> </a:t>
            </a:r>
            <a:r>
              <a:rPr lang="en-US" dirty="0"/>
              <a:t>–</a:t>
            </a:r>
            <a:r>
              <a:rPr lang="pt-PT" dirty="0"/>
              <a:t> aqui a densidade do ar é muito baixa. Recebe uma grande quantidade de radiação solar, razão pela qual a temperatura é elevadíssima. 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41560" y="1830105"/>
            <a:ext cx="42481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b="1" u="sng" dirty="0">
                <a:solidFill>
                  <a:srgbClr val="0070C0"/>
                </a:solidFill>
              </a:rPr>
              <a:t>Mesosfera</a:t>
            </a:r>
            <a:r>
              <a:rPr lang="pt-PT" dirty="0">
                <a:solidFill>
                  <a:srgbClr val="674A74"/>
                </a:solidFill>
              </a:rPr>
              <a:t> </a:t>
            </a:r>
            <a:r>
              <a:rPr lang="en-US" dirty="0"/>
              <a:t>–</a:t>
            </a:r>
            <a:r>
              <a:rPr lang="pt-PT" dirty="0"/>
              <a:t> a temperatura desce consideravelmente até aos -90ºC, devido à menor concentração gasosa, sobretudo de ozono.</a:t>
            </a:r>
            <a:endParaRPr lang="en-US" dirty="0"/>
          </a:p>
        </p:txBody>
      </p:sp>
      <p:grpSp>
        <p:nvGrpSpPr>
          <p:cNvPr id="9" name="Grupo 8"/>
          <p:cNvGrpSpPr/>
          <p:nvPr/>
        </p:nvGrpSpPr>
        <p:grpSpPr>
          <a:xfrm>
            <a:off x="251520" y="6198264"/>
            <a:ext cx="8892481" cy="674709"/>
            <a:chOff x="251520" y="6021288"/>
            <a:chExt cx="8892481" cy="836712"/>
          </a:xfrm>
        </p:grpSpPr>
        <p:pic>
          <p:nvPicPr>
            <p:cNvPr id="10" name="Picture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12" name="Pictur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  <p:pic>
        <p:nvPicPr>
          <p:cNvPr id="13" name="Imagem 12" descr="20140317_DD08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496" y="4453"/>
            <a:ext cx="34217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3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Radiação Solar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269366" y="1289333"/>
            <a:ext cx="7785422" cy="1210808"/>
          </a:xfrm>
        </p:spPr>
        <p:txBody>
          <a:bodyPr>
            <a:noAutofit/>
          </a:bodyPr>
          <a:lstStyle/>
          <a:p>
            <a:pPr algn="just"/>
            <a:r>
              <a:rPr lang="en-US" sz="2000" dirty="0"/>
              <a:t>Uma das principais funções da atmosfera é moderar as temperaturas na superfície terrestre, filtrando parte da </a:t>
            </a:r>
            <a:r>
              <a:rPr lang="en-US" sz="2000" u="sng" dirty="0"/>
              <a:t>radiação solar</a:t>
            </a:r>
            <a:r>
              <a:rPr lang="en-US" sz="2000" dirty="0"/>
              <a:t>.</a:t>
            </a:r>
          </a:p>
        </p:txBody>
      </p:sp>
      <p:sp>
        <p:nvSpPr>
          <p:cNvPr id="5" name="Content Placeholder 6"/>
          <p:cNvSpPr txBox="1">
            <a:spLocks/>
          </p:cNvSpPr>
          <p:nvPr/>
        </p:nvSpPr>
        <p:spPr>
          <a:xfrm>
            <a:off x="384193" y="2940444"/>
            <a:ext cx="4386811" cy="31279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800" b="1" u="sng" dirty="0">
                <a:solidFill>
                  <a:srgbClr val="0070C0"/>
                </a:solidFill>
              </a:rPr>
              <a:t>Radiação solar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400" b="1" dirty="0"/>
              <a:t>– </a:t>
            </a:r>
            <a:r>
              <a:rPr lang="en-US" sz="2400" dirty="0"/>
              <a:t>quantidade de energia emitida pelo Sol, de natureza e intensidade variável, que se propaga por meio de ondas eletromagnéticas e da qual só uma pequena parte é recebida na superfície da Terra.</a:t>
            </a:r>
            <a:endParaRPr lang="en-US" sz="2400" b="1" dirty="0"/>
          </a:p>
        </p:txBody>
      </p:sp>
      <p:sp>
        <p:nvSpPr>
          <p:cNvPr id="2" name="Bent Arrow 1"/>
          <p:cNvSpPr/>
          <p:nvPr/>
        </p:nvSpPr>
        <p:spPr>
          <a:xfrm rot="5400000">
            <a:off x="2353078" y="2130335"/>
            <a:ext cx="892813" cy="804385"/>
          </a:xfrm>
          <a:prstGeom prst="ben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8" name="Grupo 7"/>
          <p:cNvGrpSpPr/>
          <p:nvPr/>
        </p:nvGrpSpPr>
        <p:grpSpPr>
          <a:xfrm>
            <a:off x="251520" y="6021288"/>
            <a:ext cx="8892481" cy="836712"/>
            <a:chOff x="251520" y="6021288"/>
            <a:chExt cx="8892481" cy="836712"/>
          </a:xfrm>
        </p:grpSpPr>
        <p:pic>
          <p:nvPicPr>
            <p:cNvPr id="10" name="Picture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11" name="Pictur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  <p:pic>
        <p:nvPicPr>
          <p:cNvPr id="13" name="Marcador de Posição de Conteúdo 12" descr="Depositphotos_6487270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771004" y="2317644"/>
            <a:ext cx="4162683" cy="3703643"/>
          </a:xfrm>
        </p:spPr>
      </p:pic>
    </p:spTree>
    <p:extLst>
      <p:ext uri="{BB962C8B-B14F-4D97-AF65-F5344CB8AC3E}">
        <p14:creationId xmlns:p14="http://schemas.microsoft.com/office/powerpoint/2010/main" val="119413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  <p:bldP spid="5" grpId="0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Espetro eletromagnético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3914" y="1276022"/>
            <a:ext cx="7329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Conjunto de ondas eletromagnéticas que provêm do Sol.</a:t>
            </a:r>
          </a:p>
        </p:txBody>
      </p:sp>
      <p:grpSp>
        <p:nvGrpSpPr>
          <p:cNvPr id="8" name="Grupo 7"/>
          <p:cNvGrpSpPr/>
          <p:nvPr/>
        </p:nvGrpSpPr>
        <p:grpSpPr>
          <a:xfrm>
            <a:off x="251520" y="6021288"/>
            <a:ext cx="8892481" cy="836712"/>
            <a:chOff x="251520" y="6021288"/>
            <a:chExt cx="8892481" cy="836712"/>
          </a:xfrm>
        </p:grpSpPr>
        <p:pic>
          <p:nvPicPr>
            <p:cNvPr id="9" name="Picture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10" name="Pictur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  <p:pic>
        <p:nvPicPr>
          <p:cNvPr id="12" name="Marcador de Posição de Conteúdo 11" descr="20140317_DD091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498475" y="2513061"/>
            <a:ext cx="7556500" cy="3081241"/>
          </a:xfrm>
        </p:spPr>
      </p:pic>
    </p:spTree>
    <p:extLst>
      <p:ext uri="{BB962C8B-B14F-4D97-AF65-F5344CB8AC3E}">
        <p14:creationId xmlns:p14="http://schemas.microsoft.com/office/powerpoint/2010/main" val="355944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Efeitos da atmosfera na radiação solar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98474" y="1968599"/>
            <a:ext cx="7736417" cy="4478065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800" dirty="0"/>
              <a:t>Nem toda a radiação solar atinge a superfície terrestre, uma vez que a atmosfera interfere na sua propagação através de três processos:</a:t>
            </a:r>
          </a:p>
          <a:p>
            <a:pPr lvl="1" algn="ctr">
              <a:lnSpc>
                <a:spcPct val="200000"/>
              </a:lnSpc>
            </a:pPr>
            <a:r>
              <a:rPr lang="en-US" sz="3000" b="1" dirty="0"/>
              <a:t>Absorção</a:t>
            </a:r>
            <a:r>
              <a:rPr lang="en-US" sz="3000" dirty="0"/>
              <a:t>;</a:t>
            </a:r>
          </a:p>
          <a:p>
            <a:pPr lvl="1" algn="ctr">
              <a:lnSpc>
                <a:spcPct val="200000"/>
              </a:lnSpc>
            </a:pPr>
            <a:r>
              <a:rPr lang="en-US" sz="3000" b="1" dirty="0"/>
              <a:t>Difusão</a:t>
            </a:r>
            <a:r>
              <a:rPr lang="en-US" sz="3000" dirty="0"/>
              <a:t>;</a:t>
            </a:r>
          </a:p>
          <a:p>
            <a:pPr lvl="1" algn="ctr">
              <a:lnSpc>
                <a:spcPct val="200000"/>
              </a:lnSpc>
            </a:pPr>
            <a:r>
              <a:rPr lang="en-US" sz="3000" b="1" dirty="0"/>
              <a:t>Reflexão</a:t>
            </a:r>
            <a:r>
              <a:rPr lang="en-US" sz="3000" dirty="0"/>
              <a:t>.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251520" y="6021288"/>
            <a:ext cx="8892481" cy="836712"/>
            <a:chOff x="251520" y="6021288"/>
            <a:chExt cx="8892481" cy="836712"/>
          </a:xfrm>
        </p:grpSpPr>
        <p:pic>
          <p:nvPicPr>
            <p:cNvPr id="6" name="Picture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8" name="Pictur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8002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Efeitos da atmosfera na radiação solar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91038"/>
            <a:ext cx="3657600" cy="4387972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Absorção</a:t>
            </a:r>
            <a:endParaRPr lang="en-US" sz="2400" dirty="0">
              <a:solidFill>
                <a:srgbClr val="0070C0"/>
              </a:solidFill>
            </a:endParaRPr>
          </a:p>
          <a:p>
            <a:pPr lvl="1" algn="just"/>
            <a:r>
              <a:rPr lang="en-US" sz="2400" dirty="0"/>
              <a:t>Processo através do qual parte da radiação solar fica retida pelos gases (dióxido de carbono e ozono, por exemplo), nuvens e poeiras e é transformada em energia calorífica.	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lvl="1"/>
            <a:endParaRPr lang="en-US" sz="2400" dirty="0"/>
          </a:p>
        </p:txBody>
      </p:sp>
      <p:grpSp>
        <p:nvGrpSpPr>
          <p:cNvPr id="7" name="Grupo 6"/>
          <p:cNvGrpSpPr/>
          <p:nvPr/>
        </p:nvGrpSpPr>
        <p:grpSpPr>
          <a:xfrm>
            <a:off x="251519" y="5925521"/>
            <a:ext cx="8892481" cy="836712"/>
            <a:chOff x="251520" y="6021288"/>
            <a:chExt cx="8892481" cy="836712"/>
          </a:xfrm>
        </p:grpSpPr>
        <p:pic>
          <p:nvPicPr>
            <p:cNvPr id="8" name="Picture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9" name="Pictur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  <p:pic>
        <p:nvPicPr>
          <p:cNvPr id="11" name="Marcador de Posição de Conteúdo 10" descr="20140317_DD092a.pn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813494" y="3072038"/>
            <a:ext cx="3657600" cy="1968049"/>
          </a:xfrm>
        </p:spPr>
      </p:pic>
    </p:spTree>
    <p:extLst>
      <p:ext uri="{BB962C8B-B14F-4D97-AF65-F5344CB8AC3E}">
        <p14:creationId xmlns:p14="http://schemas.microsoft.com/office/powerpoint/2010/main" val="2159894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70071" y="2249713"/>
            <a:ext cx="3628572" cy="2594429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Difusão</a:t>
            </a:r>
          </a:p>
          <a:p>
            <a:pPr lvl="1" algn="just"/>
            <a:r>
              <a:rPr lang="en-US" sz="2400" dirty="0"/>
              <a:t>Processo através do qual os gases, as nuvens e as partículas constituintes da atmosfera dispersam parte da energia solar que sobre elas incide, em direções aleatórias.</a:t>
            </a: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</p:spPr>
        <p:txBody>
          <a:bodyPr/>
          <a:lstStyle/>
          <a:p>
            <a:r>
              <a:rPr lang="en-US" dirty="0"/>
              <a:t>Efeitos da atmosfera na radiação solar</a:t>
            </a:r>
          </a:p>
        </p:txBody>
      </p:sp>
      <p:grpSp>
        <p:nvGrpSpPr>
          <p:cNvPr id="8" name="Grupo 7"/>
          <p:cNvGrpSpPr/>
          <p:nvPr/>
        </p:nvGrpSpPr>
        <p:grpSpPr>
          <a:xfrm>
            <a:off x="251520" y="6021288"/>
            <a:ext cx="8892481" cy="836712"/>
            <a:chOff x="251520" y="6021288"/>
            <a:chExt cx="8892481" cy="836712"/>
          </a:xfrm>
        </p:grpSpPr>
        <p:pic>
          <p:nvPicPr>
            <p:cNvPr id="9" name="Picture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10" name="Pictur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  <p:pic>
        <p:nvPicPr>
          <p:cNvPr id="12" name="Marcador de Posição de Conteúdo 11" descr="20140317_DD092b.pn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313312" y="2802194"/>
            <a:ext cx="4641145" cy="2418735"/>
          </a:xfrm>
        </p:spPr>
      </p:pic>
    </p:spTree>
    <p:extLst>
      <p:ext uri="{BB962C8B-B14F-4D97-AF65-F5344CB8AC3E}">
        <p14:creationId xmlns:p14="http://schemas.microsoft.com/office/powerpoint/2010/main" val="2553934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Efeitos da atmosfera na radiação solar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474" y="1600200"/>
            <a:ext cx="3657600" cy="4762143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Reflexão</a:t>
            </a:r>
            <a:endParaRPr lang="en-US" sz="2400" dirty="0">
              <a:solidFill>
                <a:srgbClr val="0070C0"/>
              </a:solidFill>
            </a:endParaRPr>
          </a:p>
          <a:p>
            <a:pPr lvl="1" algn="just"/>
            <a:r>
              <a:rPr lang="en-US" sz="2400" dirty="0"/>
              <a:t>Processo através do qual parte da radiação</a:t>
            </a:r>
            <a:r>
              <a:rPr lang="pt-PT" sz="2400" dirty="0"/>
              <a:t> solar sofre uma mudança de direção de 180º quando atinge o topo das nuvens ou partes da superfície terrestre, sendo reenviada para o espaço.</a:t>
            </a:r>
            <a:endParaRPr lang="en-US" sz="2400" dirty="0"/>
          </a:p>
          <a:p>
            <a:endParaRPr lang="en-US" sz="2400" dirty="0"/>
          </a:p>
          <a:p>
            <a:pPr lvl="1"/>
            <a:endParaRPr lang="en-US" sz="2400" dirty="0"/>
          </a:p>
        </p:txBody>
      </p:sp>
      <p:grpSp>
        <p:nvGrpSpPr>
          <p:cNvPr id="7" name="Grupo 6"/>
          <p:cNvGrpSpPr/>
          <p:nvPr/>
        </p:nvGrpSpPr>
        <p:grpSpPr>
          <a:xfrm>
            <a:off x="251520" y="6021288"/>
            <a:ext cx="8892481" cy="836712"/>
            <a:chOff x="251520" y="6021288"/>
            <a:chExt cx="8892481" cy="836712"/>
          </a:xfrm>
        </p:grpSpPr>
        <p:pic>
          <p:nvPicPr>
            <p:cNvPr id="8" name="Picture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9" name="Pictur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  <p:pic>
        <p:nvPicPr>
          <p:cNvPr id="11" name="Marcador de Posição de Conteúdo 10" descr="20140317_DD092c.pn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980603" y="2993923"/>
            <a:ext cx="3293453" cy="1710812"/>
          </a:xfrm>
        </p:spPr>
      </p:pic>
    </p:spTree>
    <p:extLst>
      <p:ext uri="{BB962C8B-B14F-4D97-AF65-F5344CB8AC3E}">
        <p14:creationId xmlns:p14="http://schemas.microsoft.com/office/powerpoint/2010/main" val="142061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Efeitos da atmosfera na radiação solar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98474" y="3002029"/>
            <a:ext cx="7556313" cy="3124134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A quantidade de energia refletida varia de acordo com as características da superfície terrestre, bem como com a obliquidade dos raios solares. </a:t>
            </a:r>
          </a:p>
        </p:txBody>
      </p:sp>
      <p:sp>
        <p:nvSpPr>
          <p:cNvPr id="9" name="Bent Arrow 8"/>
          <p:cNvSpPr/>
          <p:nvPr/>
        </p:nvSpPr>
        <p:spPr>
          <a:xfrm rot="5400000">
            <a:off x="3157463" y="4516563"/>
            <a:ext cx="892813" cy="804385"/>
          </a:xfrm>
          <a:prstGeom prst="ben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97453" y="5561450"/>
            <a:ext cx="22822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2">
                    <a:lumMod val="50000"/>
                  </a:schemeClr>
                </a:solidFill>
              </a:rPr>
              <a:t>Albedo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251520" y="5859285"/>
            <a:ext cx="8892481" cy="836712"/>
            <a:chOff x="251520" y="6021288"/>
            <a:chExt cx="8892481" cy="836712"/>
          </a:xfrm>
        </p:grpSpPr>
        <p:pic>
          <p:nvPicPr>
            <p:cNvPr id="7" name="Picture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11" name="Pictur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22217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build="p"/>
      <p:bldP spid="9" grpId="0" animBg="1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Albedo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98474" y="1981200"/>
            <a:ext cx="7556313" cy="3734201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Percentagem de radiação solar refletida por uma superfície em relação ao total de radiação que nela incide.</a:t>
            </a:r>
          </a:p>
          <a:p>
            <a:pPr marL="0" indent="0" algn="just">
              <a:buNone/>
            </a:pPr>
            <a:endParaRPr lang="en-US" sz="2800" dirty="0"/>
          </a:p>
          <a:p>
            <a:pPr algn="just"/>
            <a:r>
              <a:rPr lang="en-US" sz="2400" dirty="0"/>
              <a:t>O albedo médio da Terra, a partir da reflexão tanto da atmosfera como da superfície é de cerca de 30%.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251519" y="5859285"/>
            <a:ext cx="8892481" cy="836712"/>
            <a:chOff x="251520" y="6021288"/>
            <a:chExt cx="8892481" cy="836712"/>
          </a:xfrm>
        </p:grpSpPr>
        <p:pic>
          <p:nvPicPr>
            <p:cNvPr id="7" name="Picture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8" name="Pictur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3055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Exemplos de albedo diferente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251520" y="6021288"/>
            <a:ext cx="8892481" cy="836712"/>
            <a:chOff x="251520" y="6021288"/>
            <a:chExt cx="8892481" cy="836712"/>
          </a:xfrm>
        </p:grpSpPr>
        <p:pic>
          <p:nvPicPr>
            <p:cNvPr id="7" name="Picture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8" name="Pictur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  <p:sp>
        <p:nvSpPr>
          <p:cNvPr id="9" name="Marcador de Posição de Conteúdo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graphicFrame>
        <p:nvGraphicFramePr>
          <p:cNvPr id="10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3778750"/>
              </p:ext>
            </p:extLst>
          </p:nvPr>
        </p:nvGraphicFramePr>
        <p:xfrm>
          <a:off x="498475" y="1981198"/>
          <a:ext cx="7556312" cy="40400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4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32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3425">
                <a:tc>
                  <a:txBody>
                    <a:bodyPr/>
                    <a:lstStyle/>
                    <a:p>
                      <a:r>
                        <a:rPr lang="en-US" dirty="0"/>
                        <a:t>Exemplos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Valores de</a:t>
                      </a:r>
                      <a:r>
                        <a:rPr lang="en-US" baseline="0" dirty="0"/>
                        <a:t> albedo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583">
                <a:tc>
                  <a:txBody>
                    <a:bodyPr/>
                    <a:lstStyle/>
                    <a:p>
                      <a:r>
                        <a:rPr lang="en-US" dirty="0"/>
                        <a:t>Neve fresca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80%-95%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583">
                <a:tc>
                  <a:txBody>
                    <a:bodyPr/>
                    <a:lstStyle/>
                    <a:p>
                      <a:r>
                        <a:rPr lang="en-US" dirty="0"/>
                        <a:t>Bosques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10%-20%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583">
                <a:tc>
                  <a:txBody>
                    <a:bodyPr/>
                    <a:lstStyle/>
                    <a:p>
                      <a:r>
                        <a:rPr lang="en-US" dirty="0"/>
                        <a:t>Erva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25%-30%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583">
                <a:tc>
                  <a:txBody>
                    <a:bodyPr/>
                    <a:lstStyle/>
                    <a:p>
                      <a:r>
                        <a:rPr lang="en-US" dirty="0"/>
                        <a:t>Terras cultivadas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10%-25%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9583">
                <a:tc>
                  <a:txBody>
                    <a:bodyPr/>
                    <a:lstStyle/>
                    <a:p>
                      <a:r>
                        <a:rPr lang="en-US" dirty="0"/>
                        <a:t>Asfalto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5%-10%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9583">
                <a:tc>
                  <a:txBody>
                    <a:bodyPr/>
                    <a:lstStyle/>
                    <a:p>
                      <a:r>
                        <a:rPr lang="en-US" dirty="0"/>
                        <a:t>Telhado escuro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8%-18%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9583">
                <a:tc>
                  <a:txBody>
                    <a:bodyPr/>
                    <a:lstStyle/>
                    <a:p>
                      <a:r>
                        <a:rPr lang="en-US" dirty="0"/>
                        <a:t>Telhado claro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35%-50%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9583">
                <a:tc>
                  <a:txBody>
                    <a:bodyPr/>
                    <a:lstStyle/>
                    <a:p>
                      <a:r>
                        <a:rPr lang="en-US" dirty="0"/>
                        <a:t>Zonas de água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10%-60%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6990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Balanço energético da Terra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/>
              <a:t>Dado que a temperatura média na Terra é relativamente constante, facilmente se conclui que esta liberta uma quantidade de energia equivalente à que recebe, mantendo-se um equilíbrio térmico na superfície terrestre.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251520" y="6021288"/>
            <a:ext cx="8892481" cy="836712"/>
            <a:chOff x="251520" y="6021288"/>
            <a:chExt cx="8892481" cy="836712"/>
          </a:xfrm>
        </p:grpSpPr>
        <p:pic>
          <p:nvPicPr>
            <p:cNvPr id="5" name="Picture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5474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Marcador de Posição de Conteúdo 10" descr="20140317_DD09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4492" y="1320555"/>
            <a:ext cx="5771148" cy="503848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Balanço energético da Terra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3" y="5035599"/>
            <a:ext cx="38252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solidFill>
                  <a:schemeClr val="bg1"/>
                </a:solidFill>
              </a:rPr>
              <a:t>Diferença entre a quantidade de energia recebida na  superfície terrestre e a energia perdida para a atmosfera.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251520" y="6021288"/>
            <a:ext cx="8892481" cy="836712"/>
            <a:chOff x="251520" y="6021288"/>
            <a:chExt cx="8892481" cy="836712"/>
          </a:xfrm>
        </p:grpSpPr>
        <p:pic>
          <p:nvPicPr>
            <p:cNvPr id="7" name="Picture 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8" name="Picture 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5974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Balanço energético da Terra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/>
              <a:t>De toda a radiação solar que atinge as altas camadas da atmosfera, apenas 51% alcança a superfície terrestre, sendo absorvida, transformada em energia calorífica e posteriormente libertada – 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radiação terrestre </a:t>
            </a:r>
            <a:r>
              <a:rPr lang="en-US" sz="2400" dirty="0"/>
              <a:t>ou 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irradiação</a:t>
            </a:r>
            <a:r>
              <a:rPr lang="en-US" sz="2400" dirty="0"/>
              <a:t>.</a:t>
            </a:r>
          </a:p>
          <a:p>
            <a:pPr lvl="1" algn="just"/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Radiação terrestre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 – </a:t>
            </a:r>
            <a:r>
              <a:rPr lang="en-US" sz="2800" dirty="0">
                <a:solidFill>
                  <a:schemeClr val="tx1"/>
                </a:solidFill>
              </a:rPr>
              <a:t>energia emitida pela Terra, sob a forma de energia calorífica, com ondas de grande comprimento.</a:t>
            </a:r>
            <a:endParaRPr lang="en-US" sz="2800" b="1" dirty="0">
              <a:solidFill>
                <a:srgbClr val="674A74"/>
              </a:solidFill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251520" y="6021288"/>
            <a:ext cx="8892481" cy="836712"/>
            <a:chOff x="251520" y="6021288"/>
            <a:chExt cx="8892481" cy="836712"/>
          </a:xfrm>
        </p:grpSpPr>
        <p:pic>
          <p:nvPicPr>
            <p:cNvPr id="5" name="Picture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19984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Questão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0"/>
            <a:ext cx="7556313" cy="4657902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A atmosfera é, de acordo com a variação da temperatura com a altitude, composta por 4 camadas, respetivamente:</a:t>
            </a:r>
          </a:p>
          <a:p>
            <a:pPr marL="571500" lvl="1" indent="-342900" algn="just">
              <a:buAutoNum type="alphaLcParenR"/>
            </a:pPr>
            <a:endParaRPr lang="en-US" sz="2400" dirty="0"/>
          </a:p>
          <a:p>
            <a:pPr marL="571500" lvl="1" indent="-342900" algn="just">
              <a:buFont typeface="Wingdings" pitchFamily="2" charset="2"/>
              <a:buAutoNum type="alphaLcParenR"/>
            </a:pPr>
            <a:r>
              <a:rPr lang="pt-PT" sz="2400" dirty="0"/>
              <a:t>troposfera, mesosfera, </a:t>
            </a:r>
            <a:r>
              <a:rPr lang="pt-PT" sz="2400" dirty="0" err="1"/>
              <a:t>termosfera</a:t>
            </a:r>
            <a:r>
              <a:rPr lang="pt-PT" sz="2400" dirty="0"/>
              <a:t> e estratosfera.</a:t>
            </a:r>
            <a:endParaRPr lang="en-US" sz="2400" dirty="0"/>
          </a:p>
          <a:p>
            <a:pPr marL="571500" lvl="1" indent="-342900" algn="just">
              <a:buAutoNum type="alphaLcParenR"/>
            </a:pPr>
            <a:r>
              <a:rPr lang="en-US" sz="2400" dirty="0"/>
              <a:t>termosfera, mesosfera, estratosfera e troposfera.</a:t>
            </a:r>
          </a:p>
          <a:p>
            <a:pPr marL="571500" lvl="1" indent="-342900" algn="just">
              <a:buAutoNum type="alphaLcParenR"/>
            </a:pPr>
            <a:r>
              <a:rPr lang="en-US" sz="2400" dirty="0"/>
              <a:t>mesosfera, termosfera, estratosfera e troposfera.</a:t>
            </a:r>
          </a:p>
          <a:p>
            <a:pPr marL="571500" lvl="1" indent="-342900" algn="just">
              <a:buAutoNum type="alphaLcParenR"/>
            </a:pPr>
            <a:r>
              <a:rPr lang="en-US" sz="2400" dirty="0"/>
              <a:t>troposfera, estratosfera, mesosfera e termosfera.</a:t>
            </a:r>
          </a:p>
          <a:p>
            <a:pPr marL="571500" lvl="1" indent="-342900" algn="just">
              <a:buAutoNum type="alphaLcParenR"/>
            </a:pPr>
            <a:endParaRPr lang="en-US" sz="2400" dirty="0"/>
          </a:p>
        </p:txBody>
      </p:sp>
      <p:grpSp>
        <p:nvGrpSpPr>
          <p:cNvPr id="4" name="Grupo 3"/>
          <p:cNvGrpSpPr/>
          <p:nvPr/>
        </p:nvGrpSpPr>
        <p:grpSpPr>
          <a:xfrm>
            <a:off x="251520" y="6021288"/>
            <a:ext cx="8892481" cy="836712"/>
            <a:chOff x="251520" y="6021288"/>
            <a:chExt cx="8892481" cy="836712"/>
          </a:xfrm>
        </p:grpSpPr>
        <p:pic>
          <p:nvPicPr>
            <p:cNvPr id="5" name="Picture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  <p:cxnSp>
        <p:nvCxnSpPr>
          <p:cNvPr id="7" name="Conexão recta 6"/>
          <p:cNvCxnSpPr/>
          <p:nvPr/>
        </p:nvCxnSpPr>
        <p:spPr>
          <a:xfrm>
            <a:off x="1055726" y="5544996"/>
            <a:ext cx="679041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19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Questão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0"/>
            <a:ext cx="7556313" cy="4657902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A concentração de ozono, </a:t>
            </a:r>
            <a:r>
              <a:rPr lang="pt-PT" sz="2800" dirty="0"/>
              <a:t>designada</a:t>
            </a:r>
            <a:r>
              <a:rPr lang="en-US" sz="2800" dirty="0"/>
              <a:t> camada de ozono, encontra-se na:</a:t>
            </a:r>
          </a:p>
          <a:p>
            <a:pPr marL="571500" lvl="1" indent="-342900" algn="just">
              <a:buAutoNum type="alphaLcParenR"/>
            </a:pPr>
            <a:endParaRPr lang="en-US" sz="2400" dirty="0"/>
          </a:p>
          <a:p>
            <a:pPr marL="571500" lvl="1" indent="-342900" algn="just">
              <a:buFont typeface="Wingdings" pitchFamily="2" charset="2"/>
              <a:buAutoNum type="alphaLcParenR"/>
            </a:pPr>
            <a:r>
              <a:rPr lang="pt-PT" sz="2400" dirty="0"/>
              <a:t>troposfera.</a:t>
            </a:r>
            <a:endParaRPr lang="en-US" sz="2400" dirty="0"/>
          </a:p>
          <a:p>
            <a:pPr marL="571500" lvl="1" indent="-342900" algn="just">
              <a:buAutoNum type="alphaLcParenR"/>
            </a:pPr>
            <a:r>
              <a:rPr lang="en-US" sz="2400" dirty="0"/>
              <a:t>termosfera.</a:t>
            </a:r>
          </a:p>
          <a:p>
            <a:pPr marL="571500" lvl="1" indent="-342900" algn="just">
              <a:buAutoNum type="alphaLcParenR"/>
            </a:pPr>
            <a:r>
              <a:rPr lang="en-US" sz="2400" dirty="0"/>
              <a:t>mesosfera.</a:t>
            </a:r>
          </a:p>
          <a:p>
            <a:pPr marL="571500" lvl="1" indent="-342900" algn="just">
              <a:buAutoNum type="alphaLcParenR"/>
            </a:pPr>
            <a:r>
              <a:rPr lang="en-US" sz="2400" dirty="0"/>
              <a:t>estratosfera.</a:t>
            </a:r>
          </a:p>
          <a:p>
            <a:pPr marL="571500" lvl="1" indent="-342900" algn="just">
              <a:buAutoNum type="alphaLcParenR"/>
            </a:pPr>
            <a:endParaRPr lang="en-US" sz="2400" dirty="0"/>
          </a:p>
        </p:txBody>
      </p:sp>
      <p:grpSp>
        <p:nvGrpSpPr>
          <p:cNvPr id="4" name="Grupo 3"/>
          <p:cNvGrpSpPr/>
          <p:nvPr/>
        </p:nvGrpSpPr>
        <p:grpSpPr>
          <a:xfrm>
            <a:off x="251520" y="6021288"/>
            <a:ext cx="8892481" cy="836712"/>
            <a:chOff x="251520" y="6021288"/>
            <a:chExt cx="8892481" cy="836712"/>
          </a:xfrm>
        </p:grpSpPr>
        <p:pic>
          <p:nvPicPr>
            <p:cNvPr id="5" name="Picture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  <p:cxnSp>
        <p:nvCxnSpPr>
          <p:cNvPr id="7" name="Conexão recta 6"/>
          <p:cNvCxnSpPr/>
          <p:nvPr/>
        </p:nvCxnSpPr>
        <p:spPr>
          <a:xfrm>
            <a:off x="1166004" y="5079702"/>
            <a:ext cx="166956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106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Questão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0"/>
            <a:ext cx="7556313" cy="4657902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A radiação solar é:</a:t>
            </a:r>
          </a:p>
          <a:p>
            <a:pPr marL="571500" lvl="1" indent="-342900" algn="just">
              <a:buAutoNum type="alphaLcParenR"/>
            </a:pPr>
            <a:endParaRPr lang="en-US" sz="2400" dirty="0"/>
          </a:p>
          <a:p>
            <a:pPr marL="571500" lvl="1" indent="-342900" algn="just">
              <a:buFont typeface="Wingdings" pitchFamily="2" charset="2"/>
              <a:buAutoNum type="alphaLcParenR"/>
            </a:pPr>
            <a:r>
              <a:rPr lang="en-US" sz="2400" dirty="0"/>
              <a:t>a quantidade de calor emitida pelo Sol.</a:t>
            </a:r>
          </a:p>
          <a:p>
            <a:pPr marL="571500" lvl="1" indent="-342900" algn="just">
              <a:buAutoNum type="alphaLcParenR"/>
            </a:pPr>
            <a:r>
              <a:rPr lang="en-US" sz="2400" dirty="0"/>
              <a:t>a quantidade de energia emitida pelo Sol.</a:t>
            </a:r>
          </a:p>
          <a:p>
            <a:pPr marL="571500" lvl="1" indent="-342900" algn="just">
              <a:buAutoNum type="alphaLcParenR"/>
            </a:pPr>
            <a:r>
              <a:rPr lang="en-US" sz="2400" dirty="0"/>
              <a:t>a quantidade de horas de Sol recebidas pela Terra.</a:t>
            </a:r>
          </a:p>
          <a:p>
            <a:pPr marL="571500" lvl="1" indent="-342900" algn="just">
              <a:buAutoNum type="alphaLcParenR"/>
            </a:pPr>
            <a:r>
              <a:rPr lang="en-US" sz="2400" dirty="0"/>
              <a:t>a quantidade de energia recebida pela superfície terrestre.</a:t>
            </a:r>
          </a:p>
          <a:p>
            <a:pPr marL="571500" lvl="1" indent="-342900" algn="just">
              <a:buAutoNum type="alphaLcParenR"/>
            </a:pPr>
            <a:endParaRPr lang="en-US" sz="2400" dirty="0"/>
          </a:p>
        </p:txBody>
      </p:sp>
      <p:grpSp>
        <p:nvGrpSpPr>
          <p:cNvPr id="4" name="Grupo 3"/>
          <p:cNvGrpSpPr/>
          <p:nvPr/>
        </p:nvGrpSpPr>
        <p:grpSpPr>
          <a:xfrm>
            <a:off x="251520" y="6021288"/>
            <a:ext cx="8892481" cy="836712"/>
            <a:chOff x="251520" y="6021288"/>
            <a:chExt cx="8892481" cy="836712"/>
          </a:xfrm>
        </p:grpSpPr>
        <p:pic>
          <p:nvPicPr>
            <p:cNvPr id="5" name="Picture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  <p:cxnSp>
        <p:nvCxnSpPr>
          <p:cNvPr id="7" name="Conexão recta 6"/>
          <p:cNvCxnSpPr/>
          <p:nvPr/>
        </p:nvCxnSpPr>
        <p:spPr>
          <a:xfrm>
            <a:off x="1210248" y="3790335"/>
            <a:ext cx="569199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608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Questão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366308"/>
            <a:ext cx="7556313" cy="5272794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800" dirty="0"/>
              <a:t>O balanço energético da Terra consiste na:</a:t>
            </a:r>
          </a:p>
          <a:p>
            <a:pPr marL="571500" lvl="1" indent="-342900" algn="just">
              <a:buAutoNum type="alphaLcParenR"/>
            </a:pPr>
            <a:endParaRPr lang="en-US" sz="2400" dirty="0"/>
          </a:p>
          <a:p>
            <a:pPr marL="571500" lvl="1" indent="-342900" algn="just">
              <a:buFont typeface="Wingdings" pitchFamily="2" charset="2"/>
              <a:buAutoNum type="alphaLcParenR"/>
            </a:pPr>
            <a:r>
              <a:rPr lang="pt-PT" sz="2400" dirty="0"/>
              <a:t>diferença </a:t>
            </a:r>
            <a:r>
              <a:rPr lang="en-US" sz="2400" dirty="0"/>
              <a:t>entre a quantidade de energia perdida para a atmosfera e a energia recebida na superfície terrestre. </a:t>
            </a:r>
          </a:p>
          <a:p>
            <a:pPr marL="571500" lvl="1" indent="-342900" algn="just">
              <a:buAutoNum type="alphaLcParenR"/>
            </a:pPr>
            <a:r>
              <a:rPr lang="en-US" sz="2400" dirty="0"/>
              <a:t>soma da quantidade de energia perdida para a atmosfera e a energia recebida na superfície terrestre.</a:t>
            </a:r>
          </a:p>
          <a:p>
            <a:pPr marL="571500" lvl="1" indent="-342900" algn="just">
              <a:buAutoNum type="alphaLcParenR"/>
            </a:pPr>
            <a:r>
              <a:rPr lang="en-US" sz="2400" dirty="0"/>
              <a:t>diferença entre a quantidade de energia recebida na superfície terrestre e a energia perdida para a atmosfera. </a:t>
            </a:r>
          </a:p>
          <a:p>
            <a:pPr marL="571500" lvl="1" indent="-342900" algn="just">
              <a:buAutoNum type="alphaLcParenR"/>
            </a:pPr>
            <a:r>
              <a:rPr lang="en-US" sz="2400" dirty="0"/>
              <a:t>a quantidade de energia recebida pela superfície terrestre.</a:t>
            </a:r>
          </a:p>
          <a:p>
            <a:pPr marL="571500" lvl="1" indent="-342900" algn="just">
              <a:buAutoNum type="alphaLcParenR"/>
            </a:pPr>
            <a:endParaRPr lang="en-US" sz="2400" dirty="0"/>
          </a:p>
        </p:txBody>
      </p:sp>
      <p:grpSp>
        <p:nvGrpSpPr>
          <p:cNvPr id="4" name="Grupo 3"/>
          <p:cNvGrpSpPr/>
          <p:nvPr/>
        </p:nvGrpSpPr>
        <p:grpSpPr>
          <a:xfrm>
            <a:off x="251520" y="6021288"/>
            <a:ext cx="8892481" cy="836712"/>
            <a:chOff x="251520" y="6021288"/>
            <a:chExt cx="8892481" cy="836712"/>
          </a:xfrm>
        </p:grpSpPr>
        <p:pic>
          <p:nvPicPr>
            <p:cNvPr id="5" name="Picture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  <p:cxnSp>
        <p:nvCxnSpPr>
          <p:cNvPr id="7" name="Conexão recta 6"/>
          <p:cNvCxnSpPr/>
          <p:nvPr/>
        </p:nvCxnSpPr>
        <p:spPr>
          <a:xfrm>
            <a:off x="1180752" y="4748981"/>
            <a:ext cx="680029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xão recta 9"/>
          <p:cNvCxnSpPr/>
          <p:nvPr/>
        </p:nvCxnSpPr>
        <p:spPr>
          <a:xfrm>
            <a:off x="1180752" y="5102942"/>
            <a:ext cx="680029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xão recta 10"/>
          <p:cNvCxnSpPr/>
          <p:nvPr/>
        </p:nvCxnSpPr>
        <p:spPr>
          <a:xfrm>
            <a:off x="1151256" y="5442156"/>
            <a:ext cx="364197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68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Questão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0"/>
            <a:ext cx="7556313" cy="3714957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O albedo é:</a:t>
            </a:r>
          </a:p>
          <a:p>
            <a:pPr marL="571500" lvl="1" indent="-342900" algn="just">
              <a:buAutoNum type="alphaLcParenR"/>
            </a:pPr>
            <a:endParaRPr lang="en-US" sz="2400" dirty="0"/>
          </a:p>
          <a:p>
            <a:pPr marL="571500" lvl="1" indent="-342900" algn="just">
              <a:buFont typeface="Wingdings" pitchFamily="2" charset="2"/>
              <a:buAutoNum type="alphaLcParenR"/>
            </a:pPr>
            <a:r>
              <a:rPr lang="pt-PT" sz="2400" dirty="0"/>
              <a:t>maior nas florestas e matas.</a:t>
            </a:r>
          </a:p>
          <a:p>
            <a:pPr marL="571500" lvl="1" indent="-342900" algn="just">
              <a:buFont typeface="Wingdings" pitchFamily="2" charset="2"/>
              <a:buAutoNum type="alphaLcParenR"/>
            </a:pPr>
            <a:r>
              <a:rPr lang="pt-PT" sz="2400" dirty="0"/>
              <a:t>maior em superfícies escuras como o asfalto das estradas.</a:t>
            </a:r>
            <a:endParaRPr lang="en-US" sz="2400" dirty="0"/>
          </a:p>
          <a:p>
            <a:pPr marL="571500" lvl="1" indent="-342900" algn="just">
              <a:buFont typeface="Wingdings" pitchFamily="2" charset="2"/>
              <a:buAutoNum type="alphaLcParenR"/>
            </a:pPr>
            <a:r>
              <a:rPr lang="pt-PT" sz="2400" dirty="0"/>
              <a:t>maior nas superfície mais claras, como os desertos de areia. </a:t>
            </a:r>
          </a:p>
          <a:p>
            <a:pPr marL="571500" lvl="1" indent="-342900" algn="just">
              <a:buFont typeface="Wingdings" pitchFamily="2" charset="2"/>
              <a:buAutoNum type="alphaLcParenR"/>
            </a:pPr>
            <a:r>
              <a:rPr lang="pt-PT" sz="2400" dirty="0"/>
              <a:t>menor em superfícies claras como a areia.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251520" y="6021288"/>
            <a:ext cx="8892481" cy="836712"/>
            <a:chOff x="251520" y="6021288"/>
            <a:chExt cx="8892481" cy="836712"/>
          </a:xfrm>
        </p:grpSpPr>
        <p:pic>
          <p:nvPicPr>
            <p:cNvPr id="5" name="Picture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43" y="6021288"/>
              <a:ext cx="1803258" cy="836712"/>
            </a:xfrm>
            <a:prstGeom prst="rect">
              <a:avLst/>
            </a:prstGeom>
          </p:spPr>
        </p:pic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362343"/>
              <a:ext cx="1002972" cy="333654"/>
            </a:xfrm>
            <a:prstGeom prst="rect">
              <a:avLst/>
            </a:prstGeom>
          </p:spPr>
        </p:pic>
      </p:grpSp>
      <p:cxnSp>
        <p:nvCxnSpPr>
          <p:cNvPr id="7" name="Conexão recta 6"/>
          <p:cNvCxnSpPr/>
          <p:nvPr/>
        </p:nvCxnSpPr>
        <p:spPr>
          <a:xfrm>
            <a:off x="1166004" y="4601497"/>
            <a:ext cx="680029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xão recta 8"/>
          <p:cNvCxnSpPr/>
          <p:nvPr/>
        </p:nvCxnSpPr>
        <p:spPr>
          <a:xfrm>
            <a:off x="1166004" y="4984955"/>
            <a:ext cx="249159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274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3832" y="4772740"/>
            <a:ext cx="2374032" cy="1470025"/>
          </a:xfrm>
        </p:spPr>
        <p:txBody>
          <a:bodyPr>
            <a:normAutofit/>
          </a:bodyPr>
          <a:lstStyle/>
          <a:p>
            <a:r>
              <a:rPr lang="pt-PT" sz="6600" dirty="0"/>
              <a:t>FIM!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219" y="2204147"/>
            <a:ext cx="4869160" cy="48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516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Advantage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dvantage">
      <a:majorFont>
        <a:latin typeface="Rockwell"/>
        <a:ea typeface=""/>
        <a:cs typeface=""/>
        <a:font script="Jpan" typeface="ＭＳ ゴシック"/>
      </a:majorFont>
      <a:minorFont>
        <a:latin typeface="Rockwell"/>
        <a:ea typeface=""/>
        <a:cs typeface=""/>
        <a:font script="Jpan" typeface="ＭＳ ゴシック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400</TotalTime>
  <Words>1174</Words>
  <Application>Microsoft Office PowerPoint</Application>
  <PresentationFormat>On-screen Show (4:3)</PresentationFormat>
  <Paragraphs>156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Calibri</vt:lpstr>
      <vt:lpstr>Rockwell</vt:lpstr>
      <vt:lpstr>Wingdings</vt:lpstr>
      <vt:lpstr>Advantage</vt:lpstr>
      <vt:lpstr>Sistema Terra</vt:lpstr>
      <vt:lpstr>Índice</vt:lpstr>
      <vt:lpstr>Sistema Terra</vt:lpstr>
      <vt:lpstr>Subsistemas terrestres</vt:lpstr>
      <vt:lpstr>Subsistemas terrestres</vt:lpstr>
      <vt:lpstr>Subsistemas terrestres</vt:lpstr>
      <vt:lpstr>Exercício</vt:lpstr>
      <vt:lpstr>Questão</vt:lpstr>
      <vt:lpstr>Questão</vt:lpstr>
      <vt:lpstr>Questão</vt:lpstr>
      <vt:lpstr>Atmosfera</vt:lpstr>
      <vt:lpstr>Funções da atmosfera</vt:lpstr>
      <vt:lpstr>Composição da atmosfera</vt:lpstr>
      <vt:lpstr>PowerPoint Presentation</vt:lpstr>
      <vt:lpstr>Radiação Solar</vt:lpstr>
      <vt:lpstr>Espetro eletromagnético</vt:lpstr>
      <vt:lpstr>Efeitos da atmosfera na radiação solar</vt:lpstr>
      <vt:lpstr>Efeitos da atmosfera na radiação solar</vt:lpstr>
      <vt:lpstr>Efeitos da atmosfera na radiação solar</vt:lpstr>
      <vt:lpstr>Efeitos da atmosfera na radiação solar</vt:lpstr>
      <vt:lpstr>Efeitos da atmosfera na radiação solar</vt:lpstr>
      <vt:lpstr>Albedo</vt:lpstr>
      <vt:lpstr>Exemplos de albedo diferente</vt:lpstr>
      <vt:lpstr>Balanço energético da Terra</vt:lpstr>
      <vt:lpstr>Balanço energético da Terra</vt:lpstr>
      <vt:lpstr>Balanço energético da Terra</vt:lpstr>
      <vt:lpstr>Questão</vt:lpstr>
      <vt:lpstr>Questão</vt:lpstr>
      <vt:lpstr>Questão</vt:lpstr>
      <vt:lpstr>Questão</vt:lpstr>
      <vt:lpstr>Questão</vt:lpstr>
      <vt:lpstr>FIM!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Terra</dc:title>
  <dc:creator>aa bb</dc:creator>
  <cp:lastModifiedBy>Joana Lopes</cp:lastModifiedBy>
  <cp:revision>25</cp:revision>
  <dcterms:created xsi:type="dcterms:W3CDTF">2015-05-04T18:25:21Z</dcterms:created>
  <dcterms:modified xsi:type="dcterms:W3CDTF">2017-02-01T09:19:23Z</dcterms:modified>
</cp:coreProperties>
</file>