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5"/>
  </p:notesMasterIdLst>
  <p:sldIdLst>
    <p:sldId id="256" r:id="rId2"/>
    <p:sldId id="290" r:id="rId3"/>
    <p:sldId id="257" r:id="rId4"/>
    <p:sldId id="258" r:id="rId5"/>
    <p:sldId id="259" r:id="rId6"/>
    <p:sldId id="273" r:id="rId7"/>
    <p:sldId id="260" r:id="rId8"/>
    <p:sldId id="261" r:id="rId9"/>
    <p:sldId id="262" r:id="rId10"/>
    <p:sldId id="263" r:id="rId11"/>
    <p:sldId id="274" r:id="rId12"/>
    <p:sldId id="264" r:id="rId13"/>
    <p:sldId id="265" r:id="rId14"/>
    <p:sldId id="266" r:id="rId15"/>
    <p:sldId id="267" r:id="rId16"/>
    <p:sldId id="275" r:id="rId17"/>
    <p:sldId id="268" r:id="rId18"/>
    <p:sldId id="269" r:id="rId19"/>
    <p:sldId id="270" r:id="rId20"/>
    <p:sldId id="271" r:id="rId21"/>
    <p:sldId id="272" r:id="rId22"/>
    <p:sldId id="276" r:id="rId23"/>
    <p:sldId id="277" r:id="rId24"/>
    <p:sldId id="278" r:id="rId25"/>
    <p:sldId id="279" r:id="rId26"/>
    <p:sldId id="281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2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84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88F5E8-63A0-1A4B-B7FF-C2A0DCF60F9C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E5F40E-ABA1-F44C-B3B0-19A482DA0FE9}">
      <dgm:prSet phldrT="[Text]"/>
      <dgm:spPr/>
      <dgm:t>
        <a:bodyPr/>
        <a:lstStyle/>
        <a:p>
          <a:r>
            <a:rPr lang="en-US" dirty="0" smtClean="0"/>
            <a:t>Poluição atmosférica</a:t>
          </a:r>
          <a:endParaRPr lang="en-US" dirty="0"/>
        </a:p>
      </dgm:t>
    </dgm:pt>
    <dgm:pt modelId="{DD0B90ED-C478-164E-B9F2-A14470DB372E}" type="parTrans" cxnId="{1295CCE9-E980-9749-AF79-00EB76553B29}">
      <dgm:prSet/>
      <dgm:spPr/>
      <dgm:t>
        <a:bodyPr/>
        <a:lstStyle/>
        <a:p>
          <a:endParaRPr lang="en-US"/>
        </a:p>
      </dgm:t>
    </dgm:pt>
    <dgm:pt modelId="{CF5FE94C-90FA-4E42-956A-11EF43A722C8}" type="sibTrans" cxnId="{1295CCE9-E980-9749-AF79-00EB76553B29}">
      <dgm:prSet/>
      <dgm:spPr/>
      <dgm:t>
        <a:bodyPr/>
        <a:lstStyle/>
        <a:p>
          <a:endParaRPr lang="en-US"/>
        </a:p>
      </dgm:t>
    </dgm:pt>
    <dgm:pt modelId="{887C1C2F-050D-E942-869A-DE9EF4009909}">
      <dgm:prSet phldrT="[Text]"/>
      <dgm:spPr/>
      <dgm:t>
        <a:bodyPr/>
        <a:lstStyle/>
        <a:p>
          <a:r>
            <a:rPr lang="en-US" i="1" dirty="0" smtClean="0"/>
            <a:t>Smog</a:t>
          </a:r>
          <a:endParaRPr lang="en-US" i="1" dirty="0"/>
        </a:p>
      </dgm:t>
    </dgm:pt>
    <dgm:pt modelId="{739E076C-AB94-2B4D-96C3-A1B9FC15F386}" type="parTrans" cxnId="{E599CDBC-CE74-BE4E-B97B-B0B5211C219F}">
      <dgm:prSet/>
      <dgm:spPr/>
      <dgm:t>
        <a:bodyPr/>
        <a:lstStyle/>
        <a:p>
          <a:endParaRPr lang="en-US"/>
        </a:p>
      </dgm:t>
    </dgm:pt>
    <dgm:pt modelId="{0A69E307-E80A-5F43-98DA-952506551B2F}" type="sibTrans" cxnId="{E599CDBC-CE74-BE4E-B97B-B0B5211C219F}">
      <dgm:prSet/>
      <dgm:spPr/>
      <dgm:t>
        <a:bodyPr/>
        <a:lstStyle/>
        <a:p>
          <a:endParaRPr lang="en-US"/>
        </a:p>
      </dgm:t>
    </dgm:pt>
    <dgm:pt modelId="{7F53AE04-3CD4-A944-98EA-36E901AF4FEB}">
      <dgm:prSet phldrT="[Text]"/>
      <dgm:spPr/>
      <dgm:t>
        <a:bodyPr/>
        <a:lstStyle/>
        <a:p>
          <a:r>
            <a:rPr lang="en-US" dirty="0" smtClean="0"/>
            <a:t>Chuvas ácidas</a:t>
          </a:r>
          <a:endParaRPr lang="en-US" dirty="0"/>
        </a:p>
      </dgm:t>
    </dgm:pt>
    <dgm:pt modelId="{3244E29A-B9C9-174E-90DF-996C6DE92296}" type="parTrans" cxnId="{6655DF69-BA59-F049-BDB4-084C683D1138}">
      <dgm:prSet/>
      <dgm:spPr/>
      <dgm:t>
        <a:bodyPr/>
        <a:lstStyle/>
        <a:p>
          <a:endParaRPr lang="en-US"/>
        </a:p>
      </dgm:t>
    </dgm:pt>
    <dgm:pt modelId="{6C627A9A-9699-744F-B639-7A6E327A419B}" type="sibTrans" cxnId="{6655DF69-BA59-F049-BDB4-084C683D1138}">
      <dgm:prSet/>
      <dgm:spPr/>
      <dgm:t>
        <a:bodyPr/>
        <a:lstStyle/>
        <a:p>
          <a:endParaRPr lang="en-US"/>
        </a:p>
      </dgm:t>
    </dgm:pt>
    <dgm:pt modelId="{5AE99CBC-1B13-9D41-99EB-BE1F2AAF955A}">
      <dgm:prSet/>
      <dgm:spPr/>
      <dgm:t>
        <a:bodyPr/>
        <a:lstStyle/>
        <a:p>
          <a:r>
            <a:rPr lang="en-US" dirty="0" smtClean="0"/>
            <a:t>Efeito de </a:t>
          </a:r>
          <a:r>
            <a:rPr lang="en-US" dirty="0" err="1" smtClean="0"/>
            <a:t>estufa</a:t>
          </a:r>
          <a:endParaRPr lang="en-US" dirty="0"/>
        </a:p>
      </dgm:t>
    </dgm:pt>
    <dgm:pt modelId="{09802602-472B-F14B-B777-817908A9888E}" type="parTrans" cxnId="{BE8DF0D6-EBA8-9648-BEE5-27792C7A1E56}">
      <dgm:prSet/>
      <dgm:spPr/>
      <dgm:t>
        <a:bodyPr/>
        <a:lstStyle/>
        <a:p>
          <a:endParaRPr lang="en-US"/>
        </a:p>
      </dgm:t>
    </dgm:pt>
    <dgm:pt modelId="{DF5F3950-DF9F-DE48-BAA2-0366B8576E6C}" type="sibTrans" cxnId="{BE8DF0D6-EBA8-9648-BEE5-27792C7A1E56}">
      <dgm:prSet/>
      <dgm:spPr/>
      <dgm:t>
        <a:bodyPr/>
        <a:lstStyle/>
        <a:p>
          <a:endParaRPr lang="en-US"/>
        </a:p>
      </dgm:t>
    </dgm:pt>
    <dgm:pt modelId="{15C8BEB7-D52B-6C4A-A774-F520F55A1979}">
      <dgm:prSet/>
      <dgm:spPr/>
      <dgm:t>
        <a:bodyPr/>
        <a:lstStyle/>
        <a:p>
          <a:r>
            <a:rPr lang="en-US" dirty="0" smtClean="0"/>
            <a:t>Alterações climáticas</a:t>
          </a:r>
          <a:endParaRPr lang="en-US" dirty="0"/>
        </a:p>
      </dgm:t>
    </dgm:pt>
    <dgm:pt modelId="{7A509245-6026-4646-B755-05794167D71D}" type="parTrans" cxnId="{DDB32F02-5159-6E4A-B376-6F131F11D020}">
      <dgm:prSet/>
      <dgm:spPr/>
      <dgm:t>
        <a:bodyPr/>
        <a:lstStyle/>
        <a:p>
          <a:endParaRPr lang="en-US"/>
        </a:p>
      </dgm:t>
    </dgm:pt>
    <dgm:pt modelId="{A51B3FFE-843F-5849-8E88-E7EC9AE792E4}" type="sibTrans" cxnId="{DDB32F02-5159-6E4A-B376-6F131F11D020}">
      <dgm:prSet/>
      <dgm:spPr/>
      <dgm:t>
        <a:bodyPr/>
        <a:lstStyle/>
        <a:p>
          <a:endParaRPr lang="en-US"/>
        </a:p>
      </dgm:t>
    </dgm:pt>
    <dgm:pt modelId="{E35A448F-5DD7-1E47-88A8-AB7EE432DE5C}">
      <dgm:prSet/>
      <dgm:spPr/>
      <dgm:t>
        <a:bodyPr/>
        <a:lstStyle/>
        <a:p>
          <a:r>
            <a:rPr lang="en-US" dirty="0" smtClean="0"/>
            <a:t>Camada de ozono</a:t>
          </a:r>
          <a:endParaRPr lang="en-US" dirty="0"/>
        </a:p>
      </dgm:t>
    </dgm:pt>
    <dgm:pt modelId="{21E01455-3E97-6F44-B9D2-69AA2E71847B}" type="parTrans" cxnId="{CBA9DC81-504F-3A46-810F-A1CA584D4EC3}">
      <dgm:prSet/>
      <dgm:spPr/>
      <dgm:t>
        <a:bodyPr/>
        <a:lstStyle/>
        <a:p>
          <a:endParaRPr lang="en-US"/>
        </a:p>
      </dgm:t>
    </dgm:pt>
    <dgm:pt modelId="{CC187216-B2DA-7648-B8FE-127EB22F2254}" type="sibTrans" cxnId="{CBA9DC81-504F-3A46-810F-A1CA584D4EC3}">
      <dgm:prSet/>
      <dgm:spPr/>
      <dgm:t>
        <a:bodyPr/>
        <a:lstStyle/>
        <a:p>
          <a:endParaRPr lang="en-US"/>
        </a:p>
      </dgm:t>
    </dgm:pt>
    <dgm:pt modelId="{74D9F3C3-B9DD-D74B-8611-A26D70D53C02}">
      <dgm:prSet/>
      <dgm:spPr/>
      <dgm:t>
        <a:bodyPr/>
        <a:lstStyle/>
        <a:p>
          <a:r>
            <a:rPr lang="en-US" dirty="0" smtClean="0"/>
            <a:t>Retrato de Portugal</a:t>
          </a:r>
          <a:endParaRPr lang="en-US" dirty="0"/>
        </a:p>
      </dgm:t>
    </dgm:pt>
    <dgm:pt modelId="{2C818649-EA0B-7C49-8E82-7AEFBB4E3F55}" type="sibTrans" cxnId="{746C5C2A-9B8D-C646-A355-EB366A947950}">
      <dgm:prSet/>
      <dgm:spPr/>
      <dgm:t>
        <a:bodyPr/>
        <a:lstStyle/>
        <a:p>
          <a:endParaRPr lang="en-US"/>
        </a:p>
      </dgm:t>
    </dgm:pt>
    <dgm:pt modelId="{3B4E433A-6558-0B4F-97A9-F49E05CB9949}" type="parTrans" cxnId="{746C5C2A-9B8D-C646-A355-EB366A947950}">
      <dgm:prSet/>
      <dgm:spPr/>
      <dgm:t>
        <a:bodyPr/>
        <a:lstStyle/>
        <a:p>
          <a:endParaRPr lang="en-US"/>
        </a:p>
      </dgm:t>
    </dgm:pt>
    <dgm:pt modelId="{E62D4973-12CE-9240-B3DC-4CF11B54763B}">
      <dgm:prSet/>
      <dgm:spPr/>
      <dgm:t>
        <a:bodyPr/>
        <a:lstStyle/>
        <a:p>
          <a:endParaRPr lang="en-US" dirty="0"/>
        </a:p>
      </dgm:t>
    </dgm:pt>
    <dgm:pt modelId="{2D2C3E1E-5CB4-0C45-BC76-58734C4DB306}" type="sibTrans" cxnId="{055EC691-3D0F-6546-A49D-E769B29856CC}">
      <dgm:prSet/>
      <dgm:spPr/>
      <dgm:t>
        <a:bodyPr/>
        <a:lstStyle/>
        <a:p>
          <a:endParaRPr lang="en-US"/>
        </a:p>
      </dgm:t>
    </dgm:pt>
    <dgm:pt modelId="{89E7F28F-8D23-144A-889F-FC76D74FA1F6}" type="parTrans" cxnId="{055EC691-3D0F-6546-A49D-E769B29856CC}">
      <dgm:prSet/>
      <dgm:spPr/>
      <dgm:t>
        <a:bodyPr/>
        <a:lstStyle/>
        <a:p>
          <a:endParaRPr lang="en-US"/>
        </a:p>
      </dgm:t>
    </dgm:pt>
    <dgm:pt modelId="{D6083B6D-37CC-0D4B-98AC-94C9E55F3521}" type="pres">
      <dgm:prSet presAssocID="{D788F5E8-63A0-1A4B-B7FF-C2A0DCF60F9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52A6556B-6804-6246-AFCB-5727A90225A9}" type="pres">
      <dgm:prSet presAssocID="{D788F5E8-63A0-1A4B-B7FF-C2A0DCF60F9C}" presName="Name1" presStyleCnt="0"/>
      <dgm:spPr/>
    </dgm:pt>
    <dgm:pt modelId="{C0701765-AEDD-434B-9692-86D9564DEC92}" type="pres">
      <dgm:prSet presAssocID="{D788F5E8-63A0-1A4B-B7FF-C2A0DCF60F9C}" presName="cycle" presStyleCnt="0"/>
      <dgm:spPr/>
    </dgm:pt>
    <dgm:pt modelId="{61ED0182-820D-8E4E-A577-A01C818D800A}" type="pres">
      <dgm:prSet presAssocID="{D788F5E8-63A0-1A4B-B7FF-C2A0DCF60F9C}" presName="srcNode" presStyleLbl="node1" presStyleIdx="0" presStyleCnt="7"/>
      <dgm:spPr/>
    </dgm:pt>
    <dgm:pt modelId="{F97F7133-D4F0-D04B-93C0-A557E40D60BA}" type="pres">
      <dgm:prSet presAssocID="{D788F5E8-63A0-1A4B-B7FF-C2A0DCF60F9C}" presName="conn" presStyleLbl="parChTrans1D2" presStyleIdx="0" presStyleCnt="1"/>
      <dgm:spPr/>
      <dgm:t>
        <a:bodyPr/>
        <a:lstStyle/>
        <a:p>
          <a:endParaRPr lang="pt-PT"/>
        </a:p>
      </dgm:t>
    </dgm:pt>
    <dgm:pt modelId="{F255587B-12F1-114B-8CCE-8E6E8E4A6AA3}" type="pres">
      <dgm:prSet presAssocID="{D788F5E8-63A0-1A4B-B7FF-C2A0DCF60F9C}" presName="extraNode" presStyleLbl="node1" presStyleIdx="0" presStyleCnt="7"/>
      <dgm:spPr/>
    </dgm:pt>
    <dgm:pt modelId="{201CDACB-77D4-194C-870A-B3FCA8D99C15}" type="pres">
      <dgm:prSet presAssocID="{D788F5E8-63A0-1A4B-B7FF-C2A0DCF60F9C}" presName="dstNode" presStyleLbl="node1" presStyleIdx="0" presStyleCnt="7"/>
      <dgm:spPr/>
    </dgm:pt>
    <dgm:pt modelId="{68D1DA82-93AF-8248-B20D-22503DE0D604}" type="pres">
      <dgm:prSet presAssocID="{91E5F40E-ABA1-F44C-B3B0-19A482DA0FE9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5517EC0-AEC1-FD4E-A460-79235D5F7BF8}" type="pres">
      <dgm:prSet presAssocID="{91E5F40E-ABA1-F44C-B3B0-19A482DA0FE9}" presName="accent_1" presStyleCnt="0"/>
      <dgm:spPr/>
    </dgm:pt>
    <dgm:pt modelId="{C9F78DC4-EF67-8B48-A9CC-3F7FB13D47C4}" type="pres">
      <dgm:prSet presAssocID="{91E5F40E-ABA1-F44C-B3B0-19A482DA0FE9}" presName="accentRepeatNode" presStyleLbl="solidFgAcc1" presStyleIdx="0" presStyleCnt="7"/>
      <dgm:spPr/>
    </dgm:pt>
    <dgm:pt modelId="{76C1F28D-BF71-4D4A-A0CE-B2FE0BC0D956}" type="pres">
      <dgm:prSet presAssocID="{887C1C2F-050D-E942-869A-DE9EF400990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03F36E-1207-974F-9D84-56FEEF3A3BA4}" type="pres">
      <dgm:prSet presAssocID="{887C1C2F-050D-E942-869A-DE9EF4009909}" presName="accent_2" presStyleCnt="0"/>
      <dgm:spPr/>
    </dgm:pt>
    <dgm:pt modelId="{60EB2707-2507-1842-8225-D1BD752EF3AC}" type="pres">
      <dgm:prSet presAssocID="{887C1C2F-050D-E942-869A-DE9EF4009909}" presName="accentRepeatNode" presStyleLbl="solidFgAcc1" presStyleIdx="1" presStyleCnt="7"/>
      <dgm:spPr/>
    </dgm:pt>
    <dgm:pt modelId="{F18D3308-EF16-814D-ABEF-ADA7C728CC5F}" type="pres">
      <dgm:prSet presAssocID="{7F53AE04-3CD4-A944-98EA-36E901AF4FEB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E545D3E-B0F5-0E4B-9921-FE8D45464301}" type="pres">
      <dgm:prSet presAssocID="{7F53AE04-3CD4-A944-98EA-36E901AF4FEB}" presName="accent_3" presStyleCnt="0"/>
      <dgm:spPr/>
    </dgm:pt>
    <dgm:pt modelId="{56895F6F-93DE-854D-A48F-0B2AE1C64C4A}" type="pres">
      <dgm:prSet presAssocID="{7F53AE04-3CD4-A944-98EA-36E901AF4FEB}" presName="accentRepeatNode" presStyleLbl="solidFgAcc1" presStyleIdx="2" presStyleCnt="7"/>
      <dgm:spPr/>
    </dgm:pt>
    <dgm:pt modelId="{DC83580F-EBB3-A343-B8CA-EA5EEA185E43}" type="pres">
      <dgm:prSet presAssocID="{5AE99CBC-1B13-9D41-99EB-BE1F2AAF955A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929CB-F625-5746-9A65-06A4FC00EB2C}" type="pres">
      <dgm:prSet presAssocID="{5AE99CBC-1B13-9D41-99EB-BE1F2AAF955A}" presName="accent_4" presStyleCnt="0"/>
      <dgm:spPr/>
    </dgm:pt>
    <dgm:pt modelId="{54B4C4AE-9A04-5744-B086-DAA7EFCB9001}" type="pres">
      <dgm:prSet presAssocID="{5AE99CBC-1B13-9D41-99EB-BE1F2AAF955A}" presName="accentRepeatNode" presStyleLbl="solidFgAcc1" presStyleIdx="3" presStyleCnt="7"/>
      <dgm:spPr/>
    </dgm:pt>
    <dgm:pt modelId="{2FF3F080-6CEC-7140-9DAF-0940812B21DC}" type="pres">
      <dgm:prSet presAssocID="{15C8BEB7-D52B-6C4A-A774-F520F55A1979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9E629-DD48-5642-BF36-5F61B31C1F9B}" type="pres">
      <dgm:prSet presAssocID="{15C8BEB7-D52B-6C4A-A774-F520F55A1979}" presName="accent_5" presStyleCnt="0"/>
      <dgm:spPr/>
    </dgm:pt>
    <dgm:pt modelId="{85DA9F98-4554-A347-B87A-F222EF6E50C7}" type="pres">
      <dgm:prSet presAssocID="{15C8BEB7-D52B-6C4A-A774-F520F55A1979}" presName="accentRepeatNode" presStyleLbl="solidFgAcc1" presStyleIdx="4" presStyleCnt="7"/>
      <dgm:spPr/>
    </dgm:pt>
    <dgm:pt modelId="{03E50DCF-F0DC-3F4B-A0A4-5805AFEFD0BA}" type="pres">
      <dgm:prSet presAssocID="{E35A448F-5DD7-1E47-88A8-AB7EE432DE5C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25B5301-9172-104D-8883-BE93FD29DED9}" type="pres">
      <dgm:prSet presAssocID="{E35A448F-5DD7-1E47-88A8-AB7EE432DE5C}" presName="accent_6" presStyleCnt="0"/>
      <dgm:spPr/>
    </dgm:pt>
    <dgm:pt modelId="{15D4A9C7-5D5C-BE49-A288-6A3DE0F61B1F}" type="pres">
      <dgm:prSet presAssocID="{E35A448F-5DD7-1E47-88A8-AB7EE432DE5C}" presName="accentRepeatNode" presStyleLbl="solidFgAcc1" presStyleIdx="5" presStyleCnt="7"/>
      <dgm:spPr/>
    </dgm:pt>
    <dgm:pt modelId="{558FE33D-B559-7742-9318-316BD6742714}" type="pres">
      <dgm:prSet presAssocID="{74D9F3C3-B9DD-D74B-8611-A26D70D53C02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03337-6283-4B4F-AA8C-65F41A8395B3}" type="pres">
      <dgm:prSet presAssocID="{74D9F3C3-B9DD-D74B-8611-A26D70D53C02}" presName="accent_7" presStyleCnt="0"/>
      <dgm:spPr/>
    </dgm:pt>
    <dgm:pt modelId="{8ED843B0-40BD-EF4A-9514-86DD515625C2}" type="pres">
      <dgm:prSet presAssocID="{74D9F3C3-B9DD-D74B-8611-A26D70D53C02}" presName="accentRepeatNode" presStyleLbl="solidFgAcc1" presStyleIdx="6" presStyleCnt="7"/>
      <dgm:spPr/>
    </dgm:pt>
  </dgm:ptLst>
  <dgm:cxnLst>
    <dgm:cxn modelId="{055EC691-3D0F-6546-A49D-E769B29856CC}" srcId="{D788F5E8-63A0-1A4B-B7FF-C2A0DCF60F9C}" destId="{E62D4973-12CE-9240-B3DC-4CF11B54763B}" srcOrd="7" destOrd="0" parTransId="{89E7F28F-8D23-144A-889F-FC76D74FA1F6}" sibTransId="{2D2C3E1E-5CB4-0C45-BC76-58734C4DB306}"/>
    <dgm:cxn modelId="{CBA9DC81-504F-3A46-810F-A1CA584D4EC3}" srcId="{D788F5E8-63A0-1A4B-B7FF-C2A0DCF60F9C}" destId="{E35A448F-5DD7-1E47-88A8-AB7EE432DE5C}" srcOrd="5" destOrd="0" parTransId="{21E01455-3E97-6F44-B9D2-69AA2E71847B}" sibTransId="{CC187216-B2DA-7648-B8FE-127EB22F2254}"/>
    <dgm:cxn modelId="{F0B65EB7-A5AA-CE49-B856-3F89A0EDA339}" type="presOf" srcId="{887C1C2F-050D-E942-869A-DE9EF4009909}" destId="{76C1F28D-BF71-4D4A-A0CE-B2FE0BC0D956}" srcOrd="0" destOrd="0" presId="urn:microsoft.com/office/officeart/2008/layout/VerticalCurvedList"/>
    <dgm:cxn modelId="{E599CDBC-CE74-BE4E-B97B-B0B5211C219F}" srcId="{D788F5E8-63A0-1A4B-B7FF-C2A0DCF60F9C}" destId="{887C1C2F-050D-E942-869A-DE9EF4009909}" srcOrd="1" destOrd="0" parTransId="{739E076C-AB94-2B4D-96C3-A1B9FC15F386}" sibTransId="{0A69E307-E80A-5F43-98DA-952506551B2F}"/>
    <dgm:cxn modelId="{A38A305E-9054-BB4C-B525-E574B57A5817}" type="presOf" srcId="{15C8BEB7-D52B-6C4A-A774-F520F55A1979}" destId="{2FF3F080-6CEC-7140-9DAF-0940812B21DC}" srcOrd="0" destOrd="0" presId="urn:microsoft.com/office/officeart/2008/layout/VerticalCurvedList"/>
    <dgm:cxn modelId="{B86B8C7E-8E48-054E-A96E-8F0DD9520074}" type="presOf" srcId="{CF5FE94C-90FA-4E42-956A-11EF43A722C8}" destId="{F97F7133-D4F0-D04B-93C0-A557E40D60BA}" srcOrd="0" destOrd="0" presId="urn:microsoft.com/office/officeart/2008/layout/VerticalCurvedList"/>
    <dgm:cxn modelId="{6655DF69-BA59-F049-BDB4-084C683D1138}" srcId="{D788F5E8-63A0-1A4B-B7FF-C2A0DCF60F9C}" destId="{7F53AE04-3CD4-A944-98EA-36E901AF4FEB}" srcOrd="2" destOrd="0" parTransId="{3244E29A-B9C9-174E-90DF-996C6DE92296}" sibTransId="{6C627A9A-9699-744F-B639-7A6E327A419B}"/>
    <dgm:cxn modelId="{EDFABB92-9D0C-9D4E-BCE3-67A91F7F8B2D}" type="presOf" srcId="{5AE99CBC-1B13-9D41-99EB-BE1F2AAF955A}" destId="{DC83580F-EBB3-A343-B8CA-EA5EEA185E43}" srcOrd="0" destOrd="0" presId="urn:microsoft.com/office/officeart/2008/layout/VerticalCurvedList"/>
    <dgm:cxn modelId="{BE8DF0D6-EBA8-9648-BEE5-27792C7A1E56}" srcId="{D788F5E8-63A0-1A4B-B7FF-C2A0DCF60F9C}" destId="{5AE99CBC-1B13-9D41-99EB-BE1F2AAF955A}" srcOrd="3" destOrd="0" parTransId="{09802602-472B-F14B-B777-817908A9888E}" sibTransId="{DF5F3950-DF9F-DE48-BAA2-0366B8576E6C}"/>
    <dgm:cxn modelId="{004037FC-003B-6845-A9AF-EBBC1C9A7053}" type="presOf" srcId="{91E5F40E-ABA1-F44C-B3B0-19A482DA0FE9}" destId="{68D1DA82-93AF-8248-B20D-22503DE0D604}" srcOrd="0" destOrd="0" presId="urn:microsoft.com/office/officeart/2008/layout/VerticalCurvedList"/>
    <dgm:cxn modelId="{93C06D1B-EA8E-D24A-95FC-4D32C57FB6E6}" type="presOf" srcId="{7F53AE04-3CD4-A944-98EA-36E901AF4FEB}" destId="{F18D3308-EF16-814D-ABEF-ADA7C728CC5F}" srcOrd="0" destOrd="0" presId="urn:microsoft.com/office/officeart/2008/layout/VerticalCurvedList"/>
    <dgm:cxn modelId="{DDB32F02-5159-6E4A-B376-6F131F11D020}" srcId="{D788F5E8-63A0-1A4B-B7FF-C2A0DCF60F9C}" destId="{15C8BEB7-D52B-6C4A-A774-F520F55A1979}" srcOrd="4" destOrd="0" parTransId="{7A509245-6026-4646-B755-05794167D71D}" sibTransId="{A51B3FFE-843F-5849-8E88-E7EC9AE792E4}"/>
    <dgm:cxn modelId="{746C5C2A-9B8D-C646-A355-EB366A947950}" srcId="{D788F5E8-63A0-1A4B-B7FF-C2A0DCF60F9C}" destId="{74D9F3C3-B9DD-D74B-8611-A26D70D53C02}" srcOrd="6" destOrd="0" parTransId="{3B4E433A-6558-0B4F-97A9-F49E05CB9949}" sibTransId="{2C818649-EA0B-7C49-8E82-7AEFBB4E3F55}"/>
    <dgm:cxn modelId="{26F654AC-3805-CF48-9C62-344D0E6A7A23}" type="presOf" srcId="{D788F5E8-63A0-1A4B-B7FF-C2A0DCF60F9C}" destId="{D6083B6D-37CC-0D4B-98AC-94C9E55F3521}" srcOrd="0" destOrd="0" presId="urn:microsoft.com/office/officeart/2008/layout/VerticalCurvedList"/>
    <dgm:cxn modelId="{00FCFE13-F3AD-7046-9A3D-D82716FC5A21}" type="presOf" srcId="{E35A448F-5DD7-1E47-88A8-AB7EE432DE5C}" destId="{03E50DCF-F0DC-3F4B-A0A4-5805AFEFD0BA}" srcOrd="0" destOrd="0" presId="urn:microsoft.com/office/officeart/2008/layout/VerticalCurvedList"/>
    <dgm:cxn modelId="{1295CCE9-E980-9749-AF79-00EB76553B29}" srcId="{D788F5E8-63A0-1A4B-B7FF-C2A0DCF60F9C}" destId="{91E5F40E-ABA1-F44C-B3B0-19A482DA0FE9}" srcOrd="0" destOrd="0" parTransId="{DD0B90ED-C478-164E-B9F2-A14470DB372E}" sibTransId="{CF5FE94C-90FA-4E42-956A-11EF43A722C8}"/>
    <dgm:cxn modelId="{42C9B0CB-5265-4D4F-AFBC-B96480F39E7E}" type="presOf" srcId="{74D9F3C3-B9DD-D74B-8611-A26D70D53C02}" destId="{558FE33D-B559-7742-9318-316BD6742714}" srcOrd="0" destOrd="0" presId="urn:microsoft.com/office/officeart/2008/layout/VerticalCurvedList"/>
    <dgm:cxn modelId="{1FCE2D1F-5E69-094C-9C42-888AA799EE1D}" type="presParOf" srcId="{D6083B6D-37CC-0D4B-98AC-94C9E55F3521}" destId="{52A6556B-6804-6246-AFCB-5727A90225A9}" srcOrd="0" destOrd="0" presId="urn:microsoft.com/office/officeart/2008/layout/VerticalCurvedList"/>
    <dgm:cxn modelId="{890CA7E2-3AA4-044B-9CF5-4B49E05867DE}" type="presParOf" srcId="{52A6556B-6804-6246-AFCB-5727A90225A9}" destId="{C0701765-AEDD-434B-9692-86D9564DEC92}" srcOrd="0" destOrd="0" presId="urn:microsoft.com/office/officeart/2008/layout/VerticalCurvedList"/>
    <dgm:cxn modelId="{807654EB-8AD0-3B42-8B0D-E66E02B619FB}" type="presParOf" srcId="{C0701765-AEDD-434B-9692-86D9564DEC92}" destId="{61ED0182-820D-8E4E-A577-A01C818D800A}" srcOrd="0" destOrd="0" presId="urn:microsoft.com/office/officeart/2008/layout/VerticalCurvedList"/>
    <dgm:cxn modelId="{EAF3889F-0A22-694F-A6C0-AB6B291E46C2}" type="presParOf" srcId="{C0701765-AEDD-434B-9692-86D9564DEC92}" destId="{F97F7133-D4F0-D04B-93C0-A557E40D60BA}" srcOrd="1" destOrd="0" presId="urn:microsoft.com/office/officeart/2008/layout/VerticalCurvedList"/>
    <dgm:cxn modelId="{7F77CE52-4467-8F47-83C9-2FDA38B5BCD2}" type="presParOf" srcId="{C0701765-AEDD-434B-9692-86D9564DEC92}" destId="{F255587B-12F1-114B-8CCE-8E6E8E4A6AA3}" srcOrd="2" destOrd="0" presId="urn:microsoft.com/office/officeart/2008/layout/VerticalCurvedList"/>
    <dgm:cxn modelId="{F312E7FE-C95F-D845-9A6E-5F9383050218}" type="presParOf" srcId="{C0701765-AEDD-434B-9692-86D9564DEC92}" destId="{201CDACB-77D4-194C-870A-B3FCA8D99C15}" srcOrd="3" destOrd="0" presId="urn:microsoft.com/office/officeart/2008/layout/VerticalCurvedList"/>
    <dgm:cxn modelId="{6507DD07-F250-A945-85C7-7DECA1AA1950}" type="presParOf" srcId="{52A6556B-6804-6246-AFCB-5727A90225A9}" destId="{68D1DA82-93AF-8248-B20D-22503DE0D604}" srcOrd="1" destOrd="0" presId="urn:microsoft.com/office/officeart/2008/layout/VerticalCurvedList"/>
    <dgm:cxn modelId="{2774DB37-9736-6041-9848-77CB871F8493}" type="presParOf" srcId="{52A6556B-6804-6246-AFCB-5727A90225A9}" destId="{35517EC0-AEC1-FD4E-A460-79235D5F7BF8}" srcOrd="2" destOrd="0" presId="urn:microsoft.com/office/officeart/2008/layout/VerticalCurvedList"/>
    <dgm:cxn modelId="{F3FCAF53-2885-2245-A010-6B980D6EF076}" type="presParOf" srcId="{35517EC0-AEC1-FD4E-A460-79235D5F7BF8}" destId="{C9F78DC4-EF67-8B48-A9CC-3F7FB13D47C4}" srcOrd="0" destOrd="0" presId="urn:microsoft.com/office/officeart/2008/layout/VerticalCurvedList"/>
    <dgm:cxn modelId="{BF703282-86B6-9C45-9F0F-96F224B1A236}" type="presParOf" srcId="{52A6556B-6804-6246-AFCB-5727A90225A9}" destId="{76C1F28D-BF71-4D4A-A0CE-B2FE0BC0D956}" srcOrd="3" destOrd="0" presId="urn:microsoft.com/office/officeart/2008/layout/VerticalCurvedList"/>
    <dgm:cxn modelId="{17711FE3-B386-8543-82BA-D269E90E76DF}" type="presParOf" srcId="{52A6556B-6804-6246-AFCB-5727A90225A9}" destId="{6203F36E-1207-974F-9D84-56FEEF3A3BA4}" srcOrd="4" destOrd="0" presId="urn:microsoft.com/office/officeart/2008/layout/VerticalCurvedList"/>
    <dgm:cxn modelId="{1BC8E6D9-61DA-5243-BAE9-F9D7C0EA9CF2}" type="presParOf" srcId="{6203F36E-1207-974F-9D84-56FEEF3A3BA4}" destId="{60EB2707-2507-1842-8225-D1BD752EF3AC}" srcOrd="0" destOrd="0" presId="urn:microsoft.com/office/officeart/2008/layout/VerticalCurvedList"/>
    <dgm:cxn modelId="{9F434B52-7368-1643-9B5C-8670601A648F}" type="presParOf" srcId="{52A6556B-6804-6246-AFCB-5727A90225A9}" destId="{F18D3308-EF16-814D-ABEF-ADA7C728CC5F}" srcOrd="5" destOrd="0" presId="urn:microsoft.com/office/officeart/2008/layout/VerticalCurvedList"/>
    <dgm:cxn modelId="{1AA8C0BB-1238-9D40-BA69-FFF75AB2C856}" type="presParOf" srcId="{52A6556B-6804-6246-AFCB-5727A90225A9}" destId="{6E545D3E-B0F5-0E4B-9921-FE8D45464301}" srcOrd="6" destOrd="0" presId="urn:microsoft.com/office/officeart/2008/layout/VerticalCurvedList"/>
    <dgm:cxn modelId="{B1F52ECA-C544-B746-AC15-578DE5635773}" type="presParOf" srcId="{6E545D3E-B0F5-0E4B-9921-FE8D45464301}" destId="{56895F6F-93DE-854D-A48F-0B2AE1C64C4A}" srcOrd="0" destOrd="0" presId="urn:microsoft.com/office/officeart/2008/layout/VerticalCurvedList"/>
    <dgm:cxn modelId="{FA0AB633-1067-654D-806E-9F055B1DB751}" type="presParOf" srcId="{52A6556B-6804-6246-AFCB-5727A90225A9}" destId="{DC83580F-EBB3-A343-B8CA-EA5EEA185E43}" srcOrd="7" destOrd="0" presId="urn:microsoft.com/office/officeart/2008/layout/VerticalCurvedList"/>
    <dgm:cxn modelId="{6EAEE26E-D580-8C47-84A7-3D7E43FFB3CE}" type="presParOf" srcId="{52A6556B-6804-6246-AFCB-5727A90225A9}" destId="{2FE929CB-F625-5746-9A65-06A4FC00EB2C}" srcOrd="8" destOrd="0" presId="urn:microsoft.com/office/officeart/2008/layout/VerticalCurvedList"/>
    <dgm:cxn modelId="{EF89C141-6FBF-9E45-B39F-A5F27EC94942}" type="presParOf" srcId="{2FE929CB-F625-5746-9A65-06A4FC00EB2C}" destId="{54B4C4AE-9A04-5744-B086-DAA7EFCB9001}" srcOrd="0" destOrd="0" presId="urn:microsoft.com/office/officeart/2008/layout/VerticalCurvedList"/>
    <dgm:cxn modelId="{3D625E8B-7083-9C42-B4D6-9F460C23F71D}" type="presParOf" srcId="{52A6556B-6804-6246-AFCB-5727A90225A9}" destId="{2FF3F080-6CEC-7140-9DAF-0940812B21DC}" srcOrd="9" destOrd="0" presId="urn:microsoft.com/office/officeart/2008/layout/VerticalCurvedList"/>
    <dgm:cxn modelId="{C4E07384-BA8A-174A-BAF1-44C282D2BF66}" type="presParOf" srcId="{52A6556B-6804-6246-AFCB-5727A90225A9}" destId="{A059E629-DD48-5642-BF36-5F61B31C1F9B}" srcOrd="10" destOrd="0" presId="urn:microsoft.com/office/officeart/2008/layout/VerticalCurvedList"/>
    <dgm:cxn modelId="{F9FE746F-4C70-2D4E-A86E-F2AC38154426}" type="presParOf" srcId="{A059E629-DD48-5642-BF36-5F61B31C1F9B}" destId="{85DA9F98-4554-A347-B87A-F222EF6E50C7}" srcOrd="0" destOrd="0" presId="urn:microsoft.com/office/officeart/2008/layout/VerticalCurvedList"/>
    <dgm:cxn modelId="{6F864678-0ABE-8946-BCDC-614C6619B48A}" type="presParOf" srcId="{52A6556B-6804-6246-AFCB-5727A90225A9}" destId="{03E50DCF-F0DC-3F4B-A0A4-5805AFEFD0BA}" srcOrd="11" destOrd="0" presId="urn:microsoft.com/office/officeart/2008/layout/VerticalCurvedList"/>
    <dgm:cxn modelId="{73C722BA-7C17-604C-B17F-AA8B02F2153A}" type="presParOf" srcId="{52A6556B-6804-6246-AFCB-5727A90225A9}" destId="{A25B5301-9172-104D-8883-BE93FD29DED9}" srcOrd="12" destOrd="0" presId="urn:microsoft.com/office/officeart/2008/layout/VerticalCurvedList"/>
    <dgm:cxn modelId="{5314D3A6-B870-7C45-9094-F1C25044B94C}" type="presParOf" srcId="{A25B5301-9172-104D-8883-BE93FD29DED9}" destId="{15D4A9C7-5D5C-BE49-A288-6A3DE0F61B1F}" srcOrd="0" destOrd="0" presId="urn:microsoft.com/office/officeart/2008/layout/VerticalCurvedList"/>
    <dgm:cxn modelId="{2EF4D739-88D8-B04A-B748-FB77E7C93744}" type="presParOf" srcId="{52A6556B-6804-6246-AFCB-5727A90225A9}" destId="{558FE33D-B559-7742-9318-316BD6742714}" srcOrd="13" destOrd="0" presId="urn:microsoft.com/office/officeart/2008/layout/VerticalCurvedList"/>
    <dgm:cxn modelId="{0D8A0F96-21C6-7F45-B9A4-C605215DF1A0}" type="presParOf" srcId="{52A6556B-6804-6246-AFCB-5727A90225A9}" destId="{00603337-6283-4B4F-AA8C-65F41A8395B3}" srcOrd="14" destOrd="0" presId="urn:microsoft.com/office/officeart/2008/layout/VerticalCurvedList"/>
    <dgm:cxn modelId="{32F16431-6D8C-204B-B5F4-9B9756323B62}" type="presParOf" srcId="{00603337-6283-4B4F-AA8C-65F41A8395B3}" destId="{8ED843B0-40BD-EF4A-9514-86DD515625C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D6871-0131-2B47-8C04-7FED6F974DF8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5C59C-2346-0D46-8161-ADEB7117EA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18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85C59C-2346-0D46-8161-ADEB7117EA4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9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July 2, 2015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July 2,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Poluição</a:t>
            </a:r>
            <a:r>
              <a:rPr lang="en-US" b="1" dirty="0" smtClean="0"/>
              <a:t> </a:t>
            </a:r>
            <a:r>
              <a:rPr lang="en-US" b="1" dirty="0" err="1" smtClean="0"/>
              <a:t>atmosférica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86111" y="4421079"/>
            <a:ext cx="3683000" cy="1632587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Domínio: Riscos, Ambiente e Sociedade</a:t>
            </a:r>
          </a:p>
          <a:p>
            <a:r>
              <a:rPr lang="en-US" sz="1600" dirty="0" smtClean="0"/>
              <a:t>Subdomínio: </a:t>
            </a:r>
            <a:r>
              <a:rPr lang="en-US" sz="1600" dirty="0" err="1" smtClean="0"/>
              <a:t>Riscos</a:t>
            </a:r>
            <a:r>
              <a:rPr lang="en-US" sz="1600" dirty="0" smtClean="0"/>
              <a:t> </a:t>
            </a:r>
            <a:r>
              <a:rPr lang="en-US" sz="1600" dirty="0" err="1" smtClean="0"/>
              <a:t>mistos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41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06464"/>
          </a:xfrm>
        </p:spPr>
        <p:txBody>
          <a:bodyPr/>
          <a:lstStyle/>
          <a:p>
            <a:r>
              <a:rPr lang="en-US" b="1" dirty="0" smtClean="0"/>
              <a:t>Índice</a:t>
            </a:r>
            <a:endParaRPr lang="en-US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1511879"/>
              </p:ext>
            </p:extLst>
          </p:nvPr>
        </p:nvGraphicFramePr>
        <p:xfrm>
          <a:off x="2403352" y="1734128"/>
          <a:ext cx="5858168" cy="4601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2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94164"/>
          </a:xfrm>
        </p:spPr>
        <p:txBody>
          <a:bodyPr/>
          <a:lstStyle/>
          <a:p>
            <a:r>
              <a:rPr lang="en-US" b="1" dirty="0" smtClean="0"/>
              <a:t>Poluição atmosférica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778" y="2072232"/>
            <a:ext cx="7786394" cy="4278156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Introdução de substâncias na atmosfera por ação natural e pelo ser humano, que </a:t>
            </a:r>
            <a:r>
              <a:rPr lang="en-US" dirty="0" err="1" smtClean="0"/>
              <a:t>exercem</a:t>
            </a:r>
            <a:r>
              <a:rPr lang="en-US" dirty="0" smtClean="0"/>
              <a:t> </a:t>
            </a:r>
            <a:r>
              <a:rPr lang="en-US" dirty="0" err="1" smtClean="0"/>
              <a:t>um</a:t>
            </a:r>
            <a:r>
              <a:rPr lang="en-US" dirty="0" smtClean="0"/>
              <a:t> </a:t>
            </a:r>
            <a:r>
              <a:rPr lang="en-US" dirty="0" err="1" smtClean="0"/>
              <a:t>efeito</a:t>
            </a:r>
            <a:r>
              <a:rPr lang="en-US" dirty="0" smtClean="0"/>
              <a:t> </a:t>
            </a:r>
            <a:r>
              <a:rPr lang="en-US" dirty="0" err="1" smtClean="0"/>
              <a:t>nocivo</a:t>
            </a:r>
            <a:r>
              <a:rPr lang="en-US" dirty="0" smtClean="0"/>
              <a:t> sobre a </a:t>
            </a:r>
            <a:r>
              <a:rPr lang="en-US" dirty="0" err="1" smtClean="0"/>
              <a:t>saúde</a:t>
            </a:r>
            <a:r>
              <a:rPr lang="en-US" dirty="0" smtClean="0"/>
              <a:t> </a:t>
            </a:r>
            <a:r>
              <a:rPr lang="en-US" dirty="0" err="1" smtClean="0"/>
              <a:t>humana</a:t>
            </a:r>
            <a:r>
              <a:rPr lang="en-US" dirty="0" smtClean="0"/>
              <a:t> e/ou o ambiente.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Os poluentes podem ser:</a:t>
            </a:r>
          </a:p>
          <a:p>
            <a:pPr lvl="1" algn="just"/>
            <a:r>
              <a:rPr lang="en-US" b="1" dirty="0" smtClean="0"/>
              <a:t>primários</a:t>
            </a:r>
            <a:r>
              <a:rPr lang="en-US" dirty="0" smtClean="0"/>
              <a:t> – libertados </a:t>
            </a:r>
            <a:r>
              <a:rPr lang="en-US" dirty="0" err="1" smtClean="0"/>
              <a:t>diretamente</a:t>
            </a:r>
            <a:r>
              <a:rPr lang="en-US" dirty="0" smtClean="0"/>
              <a:t> para a atmosfera;</a:t>
            </a:r>
          </a:p>
          <a:p>
            <a:pPr lvl="1" algn="just"/>
            <a:r>
              <a:rPr lang="en-US" b="1" dirty="0" smtClean="0"/>
              <a:t>secundários</a:t>
            </a:r>
            <a:r>
              <a:rPr lang="en-US" dirty="0" smtClean="0"/>
              <a:t> – resultantes de reações químicas dos poluentes primários com os gases que compõem a atmosfera.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9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05" y="1027664"/>
            <a:ext cx="8037029" cy="57664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Principais fontes de poluição atmosférica</a:t>
            </a:r>
            <a:endParaRPr lang="en-US" sz="2800" b="1" dirty="0"/>
          </a:p>
        </p:txBody>
      </p:sp>
      <p:pic>
        <p:nvPicPr>
          <p:cNvPr id="6" name="Content Placeholder 5" descr="20142930_PPT_F060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0" b="-221"/>
          <a:stretch/>
        </p:blipFill>
        <p:spPr>
          <a:xfrm>
            <a:off x="678794" y="1790014"/>
            <a:ext cx="7841453" cy="4439382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1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7664"/>
            <a:ext cx="9144000" cy="69362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Consequências da poluição atmosférica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 </a:t>
            </a:r>
            <a:r>
              <a:rPr lang="en-US" sz="3200" b="1" i="1" dirty="0" smtClean="0"/>
              <a:t>Smog</a:t>
            </a:r>
          </a:p>
          <a:p>
            <a:pPr algn="ctr"/>
            <a:r>
              <a:rPr lang="en-US" sz="3200" b="1" dirty="0" smtClean="0"/>
              <a:t> </a:t>
            </a:r>
            <a:r>
              <a:rPr lang="en-US" sz="3200" b="1" dirty="0" err="1" smtClean="0"/>
              <a:t>Chuvas</a:t>
            </a:r>
            <a:r>
              <a:rPr lang="en-US" sz="3200" b="1" dirty="0" smtClean="0"/>
              <a:t> ácidas</a:t>
            </a:r>
          </a:p>
          <a:p>
            <a:pPr algn="ctr"/>
            <a:r>
              <a:rPr lang="en-US" sz="3200" b="1" dirty="0" smtClean="0"/>
              <a:t> </a:t>
            </a:r>
            <a:r>
              <a:rPr lang="en-US" sz="3200" b="1" dirty="0" err="1" smtClean="0"/>
              <a:t>Efeito</a:t>
            </a:r>
            <a:r>
              <a:rPr lang="en-US" sz="3200" b="1" dirty="0" smtClean="0"/>
              <a:t> de estufa</a:t>
            </a:r>
          </a:p>
          <a:p>
            <a:pPr algn="ctr"/>
            <a:r>
              <a:rPr lang="en-US" sz="3200" b="1" dirty="0" smtClean="0"/>
              <a:t> </a:t>
            </a:r>
            <a:r>
              <a:rPr lang="en-US" sz="3200" b="1" dirty="0" err="1" smtClean="0"/>
              <a:t>Alterações</a:t>
            </a:r>
            <a:r>
              <a:rPr lang="en-US" sz="3200" b="1" dirty="0" smtClean="0"/>
              <a:t> climáticas</a:t>
            </a:r>
          </a:p>
          <a:p>
            <a:pPr algn="ctr"/>
            <a:r>
              <a:rPr lang="en-US" sz="3200" b="1" dirty="0" smtClean="0"/>
              <a:t> </a:t>
            </a:r>
            <a:r>
              <a:rPr lang="en-US" sz="3200" b="1" dirty="0" err="1" smtClean="0"/>
              <a:t>Camada</a:t>
            </a:r>
            <a:r>
              <a:rPr lang="en-US" sz="3200" b="1" dirty="0" smtClean="0"/>
              <a:t> de ozono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smtClean="0"/>
              <a:t>Smog</a:t>
            </a:r>
            <a:endParaRPr lang="en-US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6164"/>
            <a:ext cx="7024744" cy="1143000"/>
          </a:xfrm>
        </p:spPr>
        <p:txBody>
          <a:bodyPr/>
          <a:lstStyle/>
          <a:p>
            <a:r>
              <a:rPr lang="en-US" b="1" i="1" dirty="0" smtClean="0"/>
              <a:t>Smog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58510" y="754086"/>
            <a:ext cx="5160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/>
              <a:t>Mistura</a:t>
            </a:r>
            <a:r>
              <a:rPr lang="en-US" sz="2800" dirty="0" smtClean="0"/>
              <a:t> de poluentes na atmosfera, </a:t>
            </a:r>
            <a:r>
              <a:rPr lang="en-US" sz="2800" dirty="0" err="1" smtClean="0"/>
              <a:t>produzindo</a:t>
            </a:r>
            <a:r>
              <a:rPr lang="en-US" sz="2800" dirty="0" smtClean="0"/>
              <a:t> </a:t>
            </a:r>
            <a:r>
              <a:rPr lang="en-US" sz="2800" dirty="0" err="1" smtClean="0"/>
              <a:t>uma</a:t>
            </a:r>
            <a:r>
              <a:rPr lang="en-US" sz="2800" dirty="0" smtClean="0"/>
              <a:t> forma de nevoeiro.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186339" y="6201087"/>
            <a:ext cx="5998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Smog</a:t>
            </a:r>
            <a:r>
              <a:rPr lang="en-US" b="1" dirty="0" smtClean="0"/>
              <a:t> em Changsha, </a:t>
            </a:r>
            <a:r>
              <a:rPr lang="en-US" b="1" dirty="0" err="1" smtClean="0"/>
              <a:t>província</a:t>
            </a:r>
            <a:r>
              <a:rPr lang="en-US" b="1" dirty="0" smtClean="0"/>
              <a:t> de Hunan, China</a:t>
            </a:r>
            <a:endParaRPr lang="en-US" b="1" dirty="0"/>
          </a:p>
        </p:txBody>
      </p:sp>
      <p:pic>
        <p:nvPicPr>
          <p:cNvPr id="7" name="Content Placeholder 6" descr="20142930_PPT_F073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7" b="8157"/>
          <a:stretch/>
        </p:blipFill>
        <p:spPr>
          <a:xfrm>
            <a:off x="1043492" y="2082637"/>
            <a:ext cx="6777317" cy="4176888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84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26587"/>
            <a:ext cx="7024744" cy="1143000"/>
          </a:xfrm>
        </p:spPr>
        <p:txBody>
          <a:bodyPr/>
          <a:lstStyle/>
          <a:p>
            <a:r>
              <a:rPr lang="en-US" b="1" dirty="0" smtClean="0"/>
              <a:t>Causas do </a:t>
            </a:r>
            <a:r>
              <a:rPr lang="en-US" b="1" i="1" dirty="0" smtClean="0"/>
              <a:t>smog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0" y="2033906"/>
            <a:ext cx="7327719" cy="2171753"/>
          </a:xfrm>
        </p:spPr>
        <p:txBody>
          <a:bodyPr>
            <a:noAutofit/>
          </a:bodyPr>
          <a:lstStyle/>
          <a:p>
            <a:r>
              <a:rPr lang="en-US" sz="2800" dirty="0" smtClean="0"/>
              <a:t>Poluentes atmosféricos libertados por:</a:t>
            </a:r>
          </a:p>
          <a:p>
            <a:pPr lvl="1"/>
            <a:r>
              <a:rPr lang="en-US" sz="2400" dirty="0" smtClean="0"/>
              <a:t>indústrias; </a:t>
            </a:r>
          </a:p>
          <a:p>
            <a:pPr lvl="1"/>
            <a:r>
              <a:rPr lang="en-US" sz="2400" dirty="0"/>
              <a:t>t</a:t>
            </a:r>
            <a:r>
              <a:rPr lang="en-US" sz="2400" dirty="0" smtClean="0"/>
              <a:t>ransportes – queima de combustíveis fósseis;</a:t>
            </a:r>
          </a:p>
          <a:p>
            <a:pPr lvl="1"/>
            <a:r>
              <a:rPr lang="en-US" sz="2400" dirty="0"/>
              <a:t>i</a:t>
            </a:r>
            <a:r>
              <a:rPr lang="en-US" sz="2400" dirty="0" smtClean="0"/>
              <a:t>ncêndios.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043492" y="5297560"/>
            <a:ext cx="70247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Incêndios florestais na Rússia: </a:t>
            </a:r>
            <a:r>
              <a:rPr lang="pt-BR" dirty="0" smtClean="0"/>
              <a:t>fumo </a:t>
            </a:r>
            <a:r>
              <a:rPr lang="pt-BR" dirty="0"/>
              <a:t>e </a:t>
            </a:r>
            <a:r>
              <a:rPr lang="pt-BR" i="1" dirty="0" smtClean="0"/>
              <a:t>smog</a:t>
            </a:r>
            <a:r>
              <a:rPr lang="pt-BR" dirty="0" smtClean="0"/>
              <a:t> cobriram Moscovo, </a:t>
            </a:r>
            <a:r>
              <a:rPr lang="pt-BR" dirty="0"/>
              <a:t>transformando o céu </a:t>
            </a:r>
            <a:r>
              <a:rPr lang="pt-BR" dirty="0" smtClean="0"/>
              <a:t>alaranjado.</a:t>
            </a:r>
          </a:p>
          <a:p>
            <a:pPr algn="r"/>
            <a:r>
              <a:rPr lang="en-US" sz="1400" dirty="0" smtClean="0"/>
              <a:t>Fonte: www.telegraph.com.uk</a:t>
            </a:r>
            <a:endParaRPr lang="en-US" sz="1400" dirty="0"/>
          </a:p>
        </p:txBody>
      </p:sp>
      <p:pic>
        <p:nvPicPr>
          <p:cNvPr id="6" name="Picture 5" descr="Captura de ecrã 2015-05-12, às 10.43.1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723" y="3511570"/>
            <a:ext cx="4883791" cy="3012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6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1892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Condições naturais que agravam o </a:t>
            </a:r>
            <a:r>
              <a:rPr lang="en-US" b="1" i="1" dirty="0" smtClean="0"/>
              <a:t>smog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Inversões térmicas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Morfologia do terreno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65" y="2557452"/>
            <a:ext cx="4482256" cy="39280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266" y="2567330"/>
            <a:ext cx="4470984" cy="391815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3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43288"/>
            <a:ext cx="7024744" cy="1143000"/>
          </a:xfrm>
        </p:spPr>
        <p:txBody>
          <a:bodyPr/>
          <a:lstStyle/>
          <a:p>
            <a:r>
              <a:rPr lang="en-US" dirty="0" smtClean="0"/>
              <a:t>Consequências do </a:t>
            </a:r>
            <a:r>
              <a:rPr lang="en-US" i="1" dirty="0" smtClean="0"/>
              <a:t>smog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1" y="2005385"/>
            <a:ext cx="7160627" cy="44285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b="1" dirty="0" smtClean="0"/>
              <a:t>Para a saúde humana:</a:t>
            </a:r>
          </a:p>
          <a:p>
            <a:pPr algn="just"/>
            <a:endParaRPr lang="en-US" dirty="0" smtClean="0"/>
          </a:p>
          <a:p>
            <a:pPr lvl="2" algn="just"/>
            <a:r>
              <a:rPr lang="en-US" sz="2800" dirty="0" smtClean="0"/>
              <a:t> </a:t>
            </a:r>
            <a:r>
              <a:rPr lang="en-US" sz="2800" dirty="0" err="1" smtClean="0"/>
              <a:t>irritação</a:t>
            </a:r>
            <a:r>
              <a:rPr lang="en-US" sz="2800" dirty="0" smtClean="0"/>
              <a:t> dos olhos;</a:t>
            </a:r>
          </a:p>
          <a:p>
            <a:pPr lvl="2" algn="just"/>
            <a:r>
              <a:rPr lang="en-US" sz="2800" dirty="0" smtClean="0"/>
              <a:t> </a:t>
            </a:r>
            <a:r>
              <a:rPr lang="en-US" sz="2800" dirty="0" err="1" smtClean="0"/>
              <a:t>inflamação</a:t>
            </a:r>
            <a:r>
              <a:rPr lang="en-US" sz="2800" dirty="0" smtClean="0"/>
              <a:t> do tecido pulmonar (dando origem a dores no peito);</a:t>
            </a:r>
          </a:p>
          <a:p>
            <a:pPr lvl="2" algn="just"/>
            <a:r>
              <a:rPr lang="en-US" sz="2800" dirty="0" smtClean="0"/>
              <a:t> </a:t>
            </a:r>
            <a:r>
              <a:rPr lang="en-US" sz="2800" dirty="0" err="1" smtClean="0"/>
              <a:t>cancro</a:t>
            </a:r>
            <a:r>
              <a:rPr lang="en-US" sz="2800" dirty="0" smtClean="0"/>
              <a:t> do pulmão;</a:t>
            </a:r>
          </a:p>
          <a:p>
            <a:pPr lvl="2" algn="just"/>
            <a:r>
              <a:rPr lang="en-US" sz="2800" dirty="0" smtClean="0"/>
              <a:t> </a:t>
            </a:r>
            <a:r>
              <a:rPr lang="en-US" sz="2800" dirty="0" err="1" smtClean="0"/>
              <a:t>ataques</a:t>
            </a:r>
            <a:r>
              <a:rPr lang="en-US" sz="2800" dirty="0" smtClean="0"/>
              <a:t> de asma;</a:t>
            </a:r>
          </a:p>
          <a:p>
            <a:pPr lvl="2" algn="just"/>
            <a:r>
              <a:rPr lang="en-US" sz="2800" dirty="0" smtClean="0"/>
              <a:t> pneumonia;</a:t>
            </a:r>
          </a:p>
          <a:p>
            <a:pPr lvl="2" algn="just"/>
            <a:r>
              <a:rPr lang="en-US" sz="2800" dirty="0" smtClean="0"/>
              <a:t> </a:t>
            </a:r>
            <a:r>
              <a:rPr lang="en-US" sz="2800" dirty="0" err="1" smtClean="0"/>
              <a:t>constipações</a:t>
            </a:r>
            <a:r>
              <a:rPr lang="en-US" sz="2800" dirty="0" smtClean="0"/>
              <a:t>;	</a:t>
            </a:r>
          </a:p>
          <a:p>
            <a:pPr lvl="2" algn="just"/>
            <a:r>
              <a:rPr lang="en-US" sz="2800" dirty="0" smtClean="0"/>
              <a:t> …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3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Chuvas ácidas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93164"/>
            <a:ext cx="7024744" cy="1143000"/>
          </a:xfrm>
        </p:spPr>
        <p:txBody>
          <a:bodyPr/>
          <a:lstStyle/>
          <a:p>
            <a:r>
              <a:rPr lang="en-US" b="1" dirty="0" smtClean="0"/>
              <a:t>Chuvas ácidas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026781" y="5447963"/>
            <a:ext cx="443611" cy="250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87355" y="5867750"/>
            <a:ext cx="443611" cy="250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43490" y="2770307"/>
            <a:ext cx="7143920" cy="267765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C</a:t>
            </a:r>
            <a:r>
              <a:rPr lang="pt-PT" sz="2800" dirty="0" err="1" smtClean="0"/>
              <a:t>huva</a:t>
            </a:r>
            <a:r>
              <a:rPr lang="pt-PT" sz="2800" dirty="0" smtClean="0"/>
              <a:t> com alto teor de acidez devido à grande concentração de dióxido de enxofre e de monóxido de azoto, que reage com as partículas de água, formando ácido nítrico e ácido sulfúrico.</a:t>
            </a:r>
            <a:endParaRPr lang="en-US" sz="2800" dirty="0"/>
          </a:p>
        </p:txBody>
      </p:sp>
      <p:pic>
        <p:nvPicPr>
          <p:cNvPr id="9" name="Content Placeholder 8" descr="20142930_PPT_F063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8" b="-272"/>
          <a:stretch/>
        </p:blipFill>
        <p:spPr>
          <a:xfrm>
            <a:off x="1290917" y="2216665"/>
            <a:ext cx="6777317" cy="4233334"/>
          </a:xfrm>
        </p:spPr>
      </p:pic>
      <p:sp>
        <p:nvSpPr>
          <p:cNvPr id="10" name="TextBox 9"/>
          <p:cNvSpPr txBox="1"/>
          <p:nvPr/>
        </p:nvSpPr>
        <p:spPr>
          <a:xfrm>
            <a:off x="1470391" y="6080667"/>
            <a:ext cx="3877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Formação de chuvas ácidas. </a:t>
            </a:r>
            <a:endParaRPr lang="en-US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8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024742" cy="3842908"/>
          </a:xfrm>
        </p:spPr>
        <p:txBody>
          <a:bodyPr/>
          <a:lstStyle/>
          <a:p>
            <a:pPr algn="just"/>
            <a:r>
              <a:rPr lang="en-US" dirty="0" smtClean="0"/>
              <a:t>O dióxido de enxofre e o monóxido de azoto podem ter origem:</a:t>
            </a:r>
          </a:p>
          <a:p>
            <a:pPr algn="just"/>
            <a:endParaRPr lang="en-US" dirty="0" smtClean="0"/>
          </a:p>
          <a:p>
            <a:pPr lvl="1"/>
            <a:r>
              <a:rPr lang="en-US" b="1" dirty="0"/>
              <a:t>n</a:t>
            </a:r>
            <a:r>
              <a:rPr lang="en-US" b="1" dirty="0" smtClean="0"/>
              <a:t>atural </a:t>
            </a:r>
            <a:r>
              <a:rPr lang="en-US" dirty="0" smtClean="0"/>
              <a:t>– atividade vulcânica e decomposição biológica;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b="1" dirty="0" smtClean="0"/>
              <a:t>antrópica</a:t>
            </a:r>
            <a:r>
              <a:rPr lang="en-US" dirty="0" smtClean="0"/>
              <a:t> – queima de combustíveis fósseis na indústria, em centrais termoelétricas 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transportes</a:t>
            </a:r>
            <a:r>
              <a:rPr lang="en-US" dirty="0" smtClean="0"/>
              <a:t>.</a:t>
            </a:r>
            <a:endParaRPr lang="en-US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8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456164"/>
            <a:ext cx="7600382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Distribuição das chuvas ácidas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43492" y="5475740"/>
            <a:ext cx="7244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Por ação dos ventos, estas chuvas podem precipitar em locais afastados das fontes poluidoras.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10" name="Marcador de Posição de Conteúdo 9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17" y="1626645"/>
            <a:ext cx="6486979" cy="3508375"/>
          </a:xfr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9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7129" y="4358508"/>
            <a:ext cx="73802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Consequências</a:t>
            </a:r>
            <a:r>
              <a:rPr lang="en-US" sz="2000" dirty="0" smtClean="0"/>
              <a:t> também para a </a:t>
            </a:r>
            <a:r>
              <a:rPr lang="en-US" sz="2000" b="1" dirty="0" smtClean="0"/>
              <a:t>saúde humana </a:t>
            </a:r>
            <a:r>
              <a:rPr lang="en-US" sz="2000" dirty="0" smtClean="0"/>
              <a:t>através do agravamento de: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/>
              <a:t>doenças respiratórias;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a</a:t>
            </a:r>
            <a:r>
              <a:rPr lang="en-US" sz="2000" dirty="0" smtClean="0"/>
              <a:t>lergias;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/>
              <a:t>c</a:t>
            </a:r>
            <a:r>
              <a:rPr lang="en-US" sz="2000" dirty="0" smtClean="0"/>
              <a:t>onstipações.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1" y="707004"/>
            <a:ext cx="9144000" cy="365150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6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675052"/>
            <a:ext cx="3313355" cy="1702160"/>
          </a:xfrm>
        </p:spPr>
        <p:txBody>
          <a:bodyPr/>
          <a:lstStyle/>
          <a:p>
            <a:r>
              <a:rPr lang="en-US" b="1" dirty="0" smtClean="0"/>
              <a:t>Efeito de estufa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6164"/>
            <a:ext cx="7024744" cy="1143000"/>
          </a:xfrm>
        </p:spPr>
        <p:txBody>
          <a:bodyPr/>
          <a:lstStyle/>
          <a:p>
            <a:r>
              <a:rPr lang="en-US" b="1" dirty="0" smtClean="0"/>
              <a:t>Efeito de estufa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53175" y="2194989"/>
            <a:ext cx="6984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A</a:t>
            </a:r>
            <a:r>
              <a:rPr lang="pt-PT" sz="2800" dirty="0" err="1" smtClean="0"/>
              <a:t>quecimento</a:t>
            </a:r>
            <a:r>
              <a:rPr lang="pt-PT" sz="2800" dirty="0" smtClean="0"/>
              <a:t> produzido na superfície terrestre pela retenção dos raios infravermelhos.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04828" y="5812558"/>
            <a:ext cx="3697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Efeito de estufa natural.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10822" y="5780292"/>
            <a:ext cx="3697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Aumento do efeito de estufa.</a:t>
            </a:r>
            <a:endParaRPr lang="en-US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2" y="1879114"/>
            <a:ext cx="8148637" cy="3764670"/>
          </a:xfr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452"/>
          </a:xfrm>
        </p:spPr>
        <p:txBody>
          <a:bodyPr/>
          <a:lstStyle/>
          <a:p>
            <a:r>
              <a:rPr lang="en-US" b="1" dirty="0" smtClean="0"/>
              <a:t>Principais GEE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42" y="1972710"/>
            <a:ext cx="7585886" cy="350897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Por ação dos </a:t>
            </a:r>
            <a:r>
              <a:rPr lang="en-US" b="1" dirty="0"/>
              <a:t>g</a:t>
            </a:r>
            <a:r>
              <a:rPr lang="en-US" b="1" dirty="0" smtClean="0"/>
              <a:t>ases de </a:t>
            </a:r>
            <a:r>
              <a:rPr lang="en-US" b="1" dirty="0" err="1" smtClean="0"/>
              <a:t>efeito</a:t>
            </a:r>
            <a:r>
              <a:rPr lang="en-US" b="1" dirty="0" smtClean="0"/>
              <a:t> de </a:t>
            </a:r>
            <a:r>
              <a:rPr lang="en-US" b="1" dirty="0" err="1" smtClean="0"/>
              <a:t>estufa</a:t>
            </a:r>
            <a:r>
              <a:rPr lang="en-US" dirty="0" smtClean="0"/>
              <a:t> (GEE), a energia libertada pela superfície terrestre é absorvida de forma seletiva e difundida, evitando a sua libertação para o </a:t>
            </a:r>
            <a:r>
              <a:rPr lang="en-US" dirty="0" err="1" smtClean="0"/>
              <a:t>Espaço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lvl="1" algn="ctr"/>
            <a:r>
              <a:rPr lang="en-US" dirty="0" smtClean="0"/>
              <a:t>Vapor de água</a:t>
            </a:r>
          </a:p>
          <a:p>
            <a:pPr lvl="1" algn="ctr"/>
            <a:r>
              <a:rPr lang="en-US" dirty="0" smtClean="0"/>
              <a:t>Dióxido de carbono</a:t>
            </a:r>
          </a:p>
          <a:p>
            <a:pPr lvl="1" algn="ctr"/>
            <a:r>
              <a:rPr lang="en-US" dirty="0" smtClean="0"/>
              <a:t>Metano</a:t>
            </a:r>
          </a:p>
          <a:p>
            <a:pPr lvl="1" algn="ctr"/>
            <a:r>
              <a:rPr lang="en-US" dirty="0" smtClean="0"/>
              <a:t>Óxido nitroso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7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487" y="639072"/>
            <a:ext cx="7886647" cy="777183"/>
          </a:xfrm>
        </p:spPr>
        <p:txBody>
          <a:bodyPr>
            <a:normAutofit/>
          </a:bodyPr>
          <a:lstStyle/>
          <a:p>
            <a:r>
              <a:rPr lang="en-US" b="1" dirty="0" smtClean="0"/>
              <a:t>Evolução da libertação de GEE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6" y="1521370"/>
            <a:ext cx="4884100" cy="4553993"/>
          </a:xfr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67" y="1027664"/>
            <a:ext cx="7970987" cy="6936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Evolução dos GEE por tipo de gás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54" y="2252578"/>
            <a:ext cx="7686296" cy="3775592"/>
          </a:xfr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9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76183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Emissões totais de CO</a:t>
            </a:r>
            <a:r>
              <a:rPr lang="en-US" sz="3200" b="1" baseline="-25000" dirty="0" smtClean="0"/>
              <a:t>2</a:t>
            </a:r>
            <a:r>
              <a:rPr lang="en-US" sz="3200" b="1" dirty="0" smtClean="0"/>
              <a:t>, em 2013 </a:t>
            </a:r>
            <a:r>
              <a:rPr lang="en-US" sz="2000" b="1" dirty="0" smtClean="0"/>
              <a:t>(milhões de toneladas de CO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)</a:t>
            </a:r>
            <a:endParaRPr lang="en-US" sz="20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Marcador de Posição de Conteúdo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13" y="1957388"/>
            <a:ext cx="8036199" cy="4359638"/>
          </a:xfr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8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691764"/>
            <a:ext cx="3313355" cy="1702160"/>
          </a:xfrm>
        </p:spPr>
        <p:txBody>
          <a:bodyPr/>
          <a:lstStyle/>
          <a:p>
            <a:r>
              <a:rPr lang="en-US" b="1" dirty="0" smtClean="0"/>
              <a:t>Alterações climáticas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0280"/>
            <a:ext cx="7024744" cy="1143000"/>
          </a:xfrm>
        </p:spPr>
        <p:txBody>
          <a:bodyPr/>
          <a:lstStyle/>
          <a:p>
            <a:r>
              <a:rPr lang="en-US" b="1" dirty="0" smtClean="0"/>
              <a:t>Alterações climáticas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106401"/>
            <a:ext cx="6777317" cy="968522"/>
          </a:xfrm>
        </p:spPr>
        <p:txBody>
          <a:bodyPr/>
          <a:lstStyle/>
          <a:p>
            <a:r>
              <a:rPr lang="en-US" dirty="0" smtClean="0"/>
              <a:t>Fenómenos extremos são cada vez mais frequentes.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65667" y="2968038"/>
            <a:ext cx="5418667" cy="3530806"/>
            <a:chOff x="465667" y="2968038"/>
            <a:chExt cx="5418667" cy="3530806"/>
          </a:xfrm>
        </p:grpSpPr>
        <p:pic>
          <p:nvPicPr>
            <p:cNvPr id="4" name="Picture 3" descr="20142930_PPT_F075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667" y="2990257"/>
              <a:ext cx="5418667" cy="3508587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340557" y="2968038"/>
              <a:ext cx="18626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Secas</a:t>
              </a:r>
              <a:endParaRPr lang="en-US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400779" y="2968038"/>
            <a:ext cx="5432777" cy="3508962"/>
            <a:chOff x="3400779" y="2968038"/>
            <a:chExt cx="5432777" cy="3508962"/>
          </a:xfrm>
        </p:grpSpPr>
        <p:pic>
          <p:nvPicPr>
            <p:cNvPr id="14" name="Picture 13" descr="20142930_PPT_F074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0779" y="2968038"/>
              <a:ext cx="5263444" cy="350896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408333" y="2990257"/>
              <a:ext cx="1425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Furacões</a:t>
              </a:r>
              <a:endParaRPr lang="en-US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71890" y="3012101"/>
            <a:ext cx="5272214" cy="3508962"/>
            <a:chOff x="1873708" y="2968038"/>
            <a:chExt cx="5272214" cy="3508962"/>
          </a:xfrm>
        </p:grpSpPr>
        <p:pic>
          <p:nvPicPr>
            <p:cNvPr id="19" name="Picture 18" descr="20142930_PPT_F076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708" y="2968038"/>
              <a:ext cx="5272214" cy="350896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631265" y="2968038"/>
              <a:ext cx="1514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Inundações</a:t>
              </a:r>
              <a:endParaRPr lang="en-US" b="1" dirty="0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6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561" y="1027664"/>
            <a:ext cx="8237537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A que se devem as alterações climáticas?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562" y="2490020"/>
            <a:ext cx="8120574" cy="3994059"/>
          </a:xfrm>
        </p:spPr>
        <p:txBody>
          <a:bodyPr>
            <a:normAutofit/>
          </a:bodyPr>
          <a:lstStyle/>
          <a:p>
            <a:pPr marL="68580" indent="0" algn="just">
              <a:lnSpc>
                <a:spcPct val="130000"/>
              </a:lnSpc>
              <a:buNone/>
            </a:pPr>
            <a:r>
              <a:rPr lang="en-US" dirty="0" smtClean="0"/>
              <a:t>Devem-se à combinação de diversos fenómenos:</a:t>
            </a:r>
          </a:p>
          <a:p>
            <a:pPr lvl="1" algn="just">
              <a:lnSpc>
                <a:spcPct val="130000"/>
              </a:lnSpc>
            </a:pPr>
            <a:r>
              <a:rPr lang="en-US" dirty="0" smtClean="0"/>
              <a:t>à quantidade de energia emitida pelo Sol e respetiva variação interanual;</a:t>
            </a:r>
          </a:p>
          <a:p>
            <a:pPr lvl="1" algn="just">
              <a:lnSpc>
                <a:spcPct val="130000"/>
              </a:lnSpc>
            </a:pPr>
            <a:r>
              <a:rPr lang="fr-FR" dirty="0" smtClean="0"/>
              <a:t>à</a:t>
            </a:r>
            <a:r>
              <a:rPr lang="en-US" dirty="0" smtClean="0"/>
              <a:t>s alterações na reflexão da superfície terrestre e da atmosfera;</a:t>
            </a:r>
          </a:p>
          <a:p>
            <a:pPr lvl="1" algn="just">
              <a:lnSpc>
                <a:spcPct val="130000"/>
              </a:lnSpc>
            </a:pPr>
            <a:r>
              <a:rPr lang="en-US" dirty="0" smtClean="0"/>
              <a:t> ao acréscimo de GEE na atmosfera, com o consequente aumento do efeito de estufa.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6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271" y="877256"/>
            <a:ext cx="81707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Impactes globais atribuídos às alterações climáticas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4" y="2364919"/>
            <a:ext cx="8081414" cy="3814763"/>
          </a:xfr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9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Camada de ozono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43298"/>
            <a:ext cx="7024744" cy="1143000"/>
          </a:xfrm>
        </p:spPr>
        <p:txBody>
          <a:bodyPr/>
          <a:lstStyle/>
          <a:p>
            <a:r>
              <a:rPr lang="en-US" dirty="0" smtClean="0"/>
              <a:t>Ozono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614" y="2323652"/>
            <a:ext cx="7652722" cy="3792773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</a:pPr>
            <a:r>
              <a:rPr lang="en-US" dirty="0" smtClean="0"/>
              <a:t>O ozono é uma molécula relativamente instável constituída por 3 átomos de </a:t>
            </a:r>
            <a:r>
              <a:rPr lang="en-US" dirty="0" err="1" smtClean="0"/>
              <a:t>oxigénio</a:t>
            </a:r>
            <a:r>
              <a:rPr lang="en-US" dirty="0" smtClean="0"/>
              <a:t>.</a:t>
            </a:r>
          </a:p>
          <a:p>
            <a:pPr algn="just">
              <a:lnSpc>
                <a:spcPct val="130000"/>
              </a:lnSpc>
            </a:pPr>
            <a:r>
              <a:rPr lang="en-US" dirty="0" smtClean="0"/>
              <a:t>Ao nível da troposfera, constitui um gás extremamente poluente.</a:t>
            </a:r>
          </a:p>
          <a:p>
            <a:pPr algn="just">
              <a:lnSpc>
                <a:spcPct val="130000"/>
              </a:lnSpc>
            </a:pPr>
            <a:r>
              <a:rPr lang="en-US" dirty="0" smtClean="0"/>
              <a:t>Na estratosfera, protege a superfície terrestre da radiação ultravioleta, formando a </a:t>
            </a:r>
            <a:r>
              <a:rPr lang="en-US" b="1" dirty="0" smtClean="0"/>
              <a:t>camada de ozono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3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Formação do </a:t>
            </a:r>
            <a:br>
              <a:rPr lang="en-US" b="1" dirty="0" smtClean="0"/>
            </a:br>
            <a:r>
              <a:rPr lang="en-US" b="1" dirty="0" smtClean="0"/>
              <a:t>ozono estratosférico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43491" y="4396811"/>
            <a:ext cx="7324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A combinação de um átomo de oxigénio com uma molécula de oxigénio forma ozono.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887219" y="2227278"/>
            <a:ext cx="748046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 smtClean="0">
                <a:solidFill>
                  <a:prstClr val="black"/>
                </a:solidFill>
              </a:rPr>
              <a:t>Por </a:t>
            </a:r>
            <a:r>
              <a:rPr lang="en-US" sz="2400" dirty="0">
                <a:solidFill>
                  <a:prstClr val="black"/>
                </a:solidFill>
              </a:rPr>
              <a:t>ação da radiação UV, uma molécula de oxigénio é separada em dois átomos de oxigénio.</a:t>
            </a:r>
          </a:p>
        </p:txBody>
      </p:sp>
      <p:pic>
        <p:nvPicPr>
          <p:cNvPr id="9" name="Content Placeholder 8" descr="20142930_PPT_F071.pn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6" t="49999" r="-1378" b="1208"/>
          <a:stretch/>
        </p:blipFill>
        <p:spPr>
          <a:xfrm>
            <a:off x="2558420" y="5227808"/>
            <a:ext cx="5570567" cy="1257292"/>
          </a:xfrm>
        </p:spPr>
      </p:pic>
      <p:pic>
        <p:nvPicPr>
          <p:cNvPr id="10" name="Content Placeholder 8" descr="20142930_PPT_F071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4" r="-1148" b="51207"/>
          <a:stretch/>
        </p:blipFill>
        <p:spPr>
          <a:xfrm>
            <a:off x="2613204" y="3139519"/>
            <a:ext cx="5461000" cy="12572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2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146" y="660010"/>
            <a:ext cx="7611772" cy="77718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Depleção da camada de ozono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71424"/>
            <a:ext cx="7344426" cy="461238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Este fenómeno consiste na </a:t>
            </a:r>
            <a:r>
              <a:rPr lang="en-US" b="1" dirty="0" smtClean="0"/>
              <a:t>destruição química da camada de ozono estratosférico, para além das causas naturais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destruição</a:t>
            </a:r>
            <a:r>
              <a:rPr lang="en-US" dirty="0" smtClean="0"/>
              <a:t> aconteceu devido à intensificação da libertação de gases prejudiciais à </a:t>
            </a:r>
            <a:r>
              <a:rPr lang="en-US" dirty="0" err="1" smtClean="0"/>
              <a:t>atmosfera</a:t>
            </a:r>
            <a:r>
              <a:rPr lang="en-US" dirty="0" smtClean="0"/>
              <a:t>, como:</a:t>
            </a:r>
          </a:p>
          <a:p>
            <a:pPr lvl="1" algn="just"/>
            <a:r>
              <a:rPr lang="en-US" dirty="0" smtClean="0"/>
              <a:t>clorofluorocarbonetos (CFC);</a:t>
            </a:r>
          </a:p>
          <a:p>
            <a:pPr lvl="1" algn="just"/>
            <a:r>
              <a:rPr lang="en-US" dirty="0" smtClean="0"/>
              <a:t>hidroclorofluorocarbonetos (HCFC); </a:t>
            </a:r>
          </a:p>
          <a:p>
            <a:pPr lvl="1" algn="just"/>
            <a:r>
              <a:rPr lang="en-US" i="1" dirty="0" err="1" smtClean="0"/>
              <a:t>halon</a:t>
            </a:r>
            <a:r>
              <a:rPr lang="en-US" dirty="0" err="1" smtClean="0"/>
              <a:t>s</a:t>
            </a:r>
            <a:r>
              <a:rPr lang="en-US" dirty="0" smtClean="0"/>
              <a:t>; </a:t>
            </a:r>
          </a:p>
          <a:p>
            <a:pPr lvl="1" algn="just"/>
            <a:r>
              <a:rPr lang="en-US" dirty="0" smtClean="0"/>
              <a:t>brometo de </a:t>
            </a:r>
            <a:r>
              <a:rPr lang="en-US" dirty="0" err="1" smtClean="0"/>
              <a:t>metilo</a:t>
            </a:r>
            <a:r>
              <a:rPr lang="en-US" dirty="0"/>
              <a:t>;</a:t>
            </a:r>
            <a:r>
              <a:rPr lang="en-US" dirty="0" smtClean="0"/>
              <a:t>  </a:t>
            </a:r>
          </a:p>
          <a:p>
            <a:pPr lvl="1" algn="just"/>
            <a:r>
              <a:rPr lang="en-US" dirty="0" smtClean="0"/>
              <a:t>tetracloreto de carbono.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9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Consequências da depleção da camada de ozono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8" b="3607"/>
          <a:stretch/>
        </p:blipFill>
        <p:spPr>
          <a:xfrm>
            <a:off x="761111" y="2085965"/>
            <a:ext cx="7615237" cy="44577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8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Recuperação da camada de ozono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842908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O </a:t>
            </a:r>
            <a:r>
              <a:rPr lang="en-US" b="1" dirty="0" smtClean="0"/>
              <a:t>Protocolo de Montreal</a:t>
            </a:r>
            <a:r>
              <a:rPr lang="en-US" dirty="0" smtClean="0"/>
              <a:t> teve um papel fundamental na recuperação da camada de ozono, uma vez que levou à </a:t>
            </a:r>
            <a:r>
              <a:rPr lang="en-US" b="1" dirty="0" smtClean="0"/>
              <a:t>progressiva proibição da utilização de substâncias que empobreciam esta camada.</a:t>
            </a:r>
          </a:p>
          <a:p>
            <a:pPr marL="68580" indent="0" algn="just">
              <a:buNone/>
            </a:pPr>
            <a:endParaRPr lang="en-US" b="1" dirty="0" smtClean="0"/>
          </a:p>
          <a:p>
            <a:pPr algn="just"/>
            <a:r>
              <a:rPr lang="en-US" dirty="0" smtClean="0"/>
              <a:t>Desta forma, a camada de ozono tem vindo a regenerar-se progressivamente.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1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42930_PPT_F072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548" b="-25548"/>
          <a:stretch>
            <a:fillRect/>
          </a:stretch>
        </p:blipFill>
        <p:spPr>
          <a:xfrm>
            <a:off x="-310444" y="851219"/>
            <a:ext cx="9835444" cy="509233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62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Mitigação da poluição atmosférica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995" y="635035"/>
            <a:ext cx="7149239" cy="885711"/>
          </a:xfrm>
        </p:spPr>
        <p:txBody>
          <a:bodyPr>
            <a:normAutofit/>
          </a:bodyPr>
          <a:lstStyle/>
          <a:p>
            <a:r>
              <a:rPr lang="en-US" b="1" dirty="0" smtClean="0"/>
              <a:t>Ações coletivas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905" y="1520746"/>
            <a:ext cx="7535759" cy="4846352"/>
          </a:xfrm>
        </p:spPr>
        <p:txBody>
          <a:bodyPr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en-US" dirty="0" smtClean="0"/>
              <a:t>Introduzir novas tecnologias no campo da </a:t>
            </a:r>
            <a:r>
              <a:rPr lang="en-US" dirty="0" err="1" smtClean="0"/>
              <a:t>eficiência</a:t>
            </a:r>
            <a:r>
              <a:rPr lang="en-US" dirty="0" smtClean="0"/>
              <a:t> </a:t>
            </a:r>
            <a:r>
              <a:rPr lang="en-US" dirty="0" err="1" smtClean="0"/>
              <a:t>energética</a:t>
            </a:r>
            <a:r>
              <a:rPr lang="en-US" dirty="0"/>
              <a:t>.</a:t>
            </a:r>
            <a:endParaRPr lang="en-US" dirty="0" smtClean="0"/>
          </a:p>
          <a:p>
            <a:pPr algn="just">
              <a:lnSpc>
                <a:spcPct val="140000"/>
              </a:lnSpc>
            </a:pPr>
            <a:r>
              <a:rPr lang="en-US" dirty="0" err="1" smtClean="0"/>
              <a:t>Aumentar</a:t>
            </a:r>
            <a:r>
              <a:rPr lang="en-US" dirty="0" smtClean="0"/>
              <a:t> a </a:t>
            </a:r>
            <a:r>
              <a:rPr lang="en-US" dirty="0" err="1" smtClean="0"/>
              <a:t>rentabilização</a:t>
            </a:r>
            <a:r>
              <a:rPr lang="en-US" dirty="0" smtClean="0"/>
              <a:t> dos </a:t>
            </a:r>
            <a:r>
              <a:rPr lang="en-US" dirty="0" err="1" smtClean="0"/>
              <a:t>combustíveis</a:t>
            </a:r>
            <a:r>
              <a:rPr lang="en-US" dirty="0" smtClean="0"/>
              <a:t> </a:t>
            </a:r>
            <a:r>
              <a:rPr lang="en-US" dirty="0" err="1" smtClean="0"/>
              <a:t>alternativos</a:t>
            </a:r>
            <a:r>
              <a:rPr lang="en-US" dirty="0"/>
              <a:t>.</a:t>
            </a:r>
            <a:endParaRPr lang="en-US" dirty="0" smtClean="0"/>
          </a:p>
          <a:p>
            <a:pPr algn="just">
              <a:lnSpc>
                <a:spcPct val="140000"/>
              </a:lnSpc>
            </a:pPr>
            <a:r>
              <a:rPr lang="en-US" dirty="0" err="1" smtClean="0"/>
              <a:t>Potenciar</a:t>
            </a:r>
            <a:r>
              <a:rPr lang="en-US" dirty="0" smtClean="0"/>
              <a:t> a eletrónica de valor </a:t>
            </a:r>
            <a:r>
              <a:rPr lang="en-US" dirty="0" err="1" smtClean="0"/>
              <a:t>acrescentado</a:t>
            </a:r>
            <a:r>
              <a:rPr lang="en-US" dirty="0" smtClean="0"/>
              <a:t>.</a:t>
            </a:r>
          </a:p>
          <a:p>
            <a:pPr algn="just">
              <a:lnSpc>
                <a:spcPct val="140000"/>
              </a:lnSpc>
            </a:pPr>
            <a:r>
              <a:rPr lang="en-US" dirty="0" smtClean="0"/>
              <a:t>Melhorar o </a:t>
            </a:r>
            <a:r>
              <a:rPr lang="en-US" dirty="0" err="1" smtClean="0"/>
              <a:t>planeamento</a:t>
            </a:r>
            <a:r>
              <a:rPr lang="en-US" dirty="0" smtClean="0"/>
              <a:t> </a:t>
            </a:r>
            <a:r>
              <a:rPr lang="en-US" dirty="0" err="1" smtClean="0"/>
              <a:t>urbano</a:t>
            </a:r>
            <a:r>
              <a:rPr lang="en-US" dirty="0" smtClean="0"/>
              <a:t>.</a:t>
            </a:r>
          </a:p>
          <a:p>
            <a:pPr algn="just">
              <a:lnSpc>
                <a:spcPct val="140000"/>
              </a:lnSpc>
            </a:pPr>
            <a:r>
              <a:rPr lang="en-US" dirty="0" smtClean="0"/>
              <a:t>Promover a sensibilização da sociedade para as temáticas ambientais.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2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995" y="635035"/>
            <a:ext cx="7149239" cy="885711"/>
          </a:xfrm>
        </p:spPr>
        <p:txBody>
          <a:bodyPr>
            <a:normAutofit/>
          </a:bodyPr>
          <a:lstStyle/>
          <a:p>
            <a:r>
              <a:rPr lang="en-US" b="1" dirty="0" smtClean="0"/>
              <a:t>Ações individuais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905" y="1520746"/>
            <a:ext cx="7535759" cy="508031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/>
              <a:t>Utilizar</a:t>
            </a:r>
            <a:r>
              <a:rPr lang="pt-PT" dirty="0" smtClean="0"/>
              <a:t> de forma consciente e eficiente a energia elétrica.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A</a:t>
            </a:r>
            <a:r>
              <a:rPr lang="pt-PT" dirty="0" err="1" smtClean="0"/>
              <a:t>dquirir</a:t>
            </a:r>
            <a:r>
              <a:rPr lang="pt-PT" dirty="0" smtClean="0"/>
              <a:t> veículos com baixas emissões poluentes e mantê-los em bom estado.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V</a:t>
            </a:r>
            <a:r>
              <a:rPr lang="pt-PT" dirty="0" err="1" smtClean="0"/>
              <a:t>erificar</a:t>
            </a:r>
            <a:r>
              <a:rPr lang="pt-PT" dirty="0" smtClean="0"/>
              <a:t> com regularidade o isolamento térmico das habitações.</a:t>
            </a:r>
            <a:endParaRPr lang="en-US" dirty="0" smtClean="0"/>
          </a:p>
          <a:p>
            <a:pPr algn="just">
              <a:lnSpc>
                <a:spcPct val="140000"/>
              </a:lnSpc>
            </a:pPr>
            <a:r>
              <a:rPr lang="en-US" dirty="0" smtClean="0"/>
              <a:t>U</a:t>
            </a:r>
            <a:r>
              <a:rPr lang="pt-PT" dirty="0" err="1" smtClean="0"/>
              <a:t>sar</a:t>
            </a:r>
            <a:r>
              <a:rPr lang="pt-PT" dirty="0" smtClean="0"/>
              <a:t> transportes públicos ou bicicletas.</a:t>
            </a:r>
            <a:endParaRPr lang="en-US" dirty="0" smtClean="0"/>
          </a:p>
          <a:p>
            <a:pPr>
              <a:lnSpc>
                <a:spcPct val="140000"/>
              </a:lnSpc>
            </a:pPr>
            <a:r>
              <a:rPr lang="en-US" dirty="0" smtClean="0"/>
              <a:t>T</a:t>
            </a:r>
            <a:r>
              <a:rPr lang="pt-PT" dirty="0" err="1" smtClean="0"/>
              <a:t>omar</a:t>
            </a:r>
            <a:r>
              <a:rPr lang="pt-PT" dirty="0" smtClean="0"/>
              <a:t> consciência das consequências ambientais dos nossos atos.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5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1027664"/>
            <a:ext cx="7507843" cy="877336"/>
          </a:xfrm>
        </p:spPr>
        <p:txBody>
          <a:bodyPr>
            <a:normAutofit/>
          </a:bodyPr>
          <a:lstStyle/>
          <a:p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Seleciona </a:t>
            </a:r>
            <a:r>
              <a:rPr lang="en-US" dirty="0" smtClean="0"/>
              <a:t>as consequências da poluição atmosférica.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3556" y="6491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384895"/>
              </p:ext>
            </p:extLst>
          </p:nvPr>
        </p:nvGraphicFramePr>
        <p:xfrm>
          <a:off x="1524000" y="3396710"/>
          <a:ext cx="6096000" cy="2773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667"/>
                <a:gridCol w="5249333"/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Falta de água.</a:t>
                      </a:r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 smtClean="0"/>
                        <a:t>Smog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Alterações climáticas.</a:t>
                      </a:r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Descida global da temperatura.</a:t>
                      </a:r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Depleção da camada de ozono.</a:t>
                      </a:r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Diminuição do efeito de </a:t>
                      </a:r>
                      <a:r>
                        <a:rPr lang="en-US" sz="2000" dirty="0" err="1" smtClean="0"/>
                        <a:t>estufa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Chuvas ácidas.</a:t>
                      </a:r>
                      <a:endParaRPr lang="en-US" sz="2000" dirty="0"/>
                    </a:p>
                  </a:txBody>
                  <a:tcPr>
                    <a:lnL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AF278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05522" y="3599699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×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2701" y="4006097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×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6812" y="4782202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×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6812" y="5572418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×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7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1027664"/>
            <a:ext cx="7507843" cy="877336"/>
          </a:xfrm>
        </p:spPr>
        <p:txBody>
          <a:bodyPr>
            <a:normAutofit/>
          </a:bodyPr>
          <a:lstStyle/>
          <a:p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352619" cy="3508977"/>
          </a:xfrm>
        </p:spPr>
        <p:txBody>
          <a:bodyPr/>
          <a:lstStyle/>
          <a:p>
            <a:r>
              <a:rPr lang="en-US" b="1" i="1" dirty="0" smtClean="0"/>
              <a:t>Smog</a:t>
            </a:r>
            <a:r>
              <a:rPr lang="en-US" b="1" dirty="0" smtClean="0"/>
              <a:t> </a:t>
            </a:r>
            <a:r>
              <a:rPr lang="en-US" dirty="0" smtClean="0"/>
              <a:t>é…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A – </a:t>
            </a:r>
            <a:r>
              <a:rPr lang="en-US" dirty="0" smtClean="0"/>
              <a:t>vapor de água que produz nevoeiro.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B – </a:t>
            </a:r>
            <a:r>
              <a:rPr lang="en-US" dirty="0" smtClean="0"/>
              <a:t>uma mistura de poluentes na superfí-cie terrestre, produzindo uma forma de pó. 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C – </a:t>
            </a:r>
            <a:r>
              <a:rPr lang="en-US" dirty="0" smtClean="0"/>
              <a:t>uma mistura de poluentes na atmosfera, produzindo uma forma de nevoeiro.</a:t>
            </a:r>
          </a:p>
          <a:p>
            <a:pPr marL="68580" indent="0" algn="just">
              <a:buNone/>
            </a:pPr>
            <a:r>
              <a:rPr lang="en-US" dirty="0" smtClean="0"/>
              <a:t>	</a:t>
            </a:r>
            <a:r>
              <a:rPr lang="en-US" b="1" dirty="0" smtClean="0"/>
              <a:t>D – </a:t>
            </a:r>
            <a:r>
              <a:rPr lang="en-US" dirty="0" smtClean="0"/>
              <a:t>vapor de água que condensa na superfície terrestre.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3556" y="6491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085822" y="4092223"/>
            <a:ext cx="7352622" cy="76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4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1027664"/>
            <a:ext cx="7507843" cy="877336"/>
          </a:xfrm>
        </p:spPr>
        <p:txBody>
          <a:bodyPr>
            <a:normAutofit/>
          </a:bodyPr>
          <a:lstStyle/>
          <a:p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705397" cy="3508977"/>
          </a:xfrm>
        </p:spPr>
        <p:txBody>
          <a:bodyPr/>
          <a:lstStyle/>
          <a:p>
            <a:r>
              <a:rPr lang="pt-PT" b="1" dirty="0" smtClean="0"/>
              <a:t>Completa </a:t>
            </a:r>
            <a:r>
              <a:rPr lang="pt-PT" dirty="0" smtClean="0"/>
              <a:t>a definição de chuva ácida.</a:t>
            </a:r>
            <a:endParaRPr lang="en-US" dirty="0" smtClean="0"/>
          </a:p>
          <a:p>
            <a:pPr marL="68580" indent="0">
              <a:lnSpc>
                <a:spcPct val="130000"/>
              </a:lnSpc>
              <a:buNone/>
            </a:pPr>
            <a:endParaRPr lang="en-US" dirty="0" smtClean="0"/>
          </a:p>
          <a:p>
            <a:pPr marL="68580" indent="0">
              <a:lnSpc>
                <a:spcPct val="13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C</a:t>
            </a:r>
            <a:r>
              <a:rPr lang="pt-PT" dirty="0" err="1" smtClean="0"/>
              <a:t>huva</a:t>
            </a:r>
            <a:r>
              <a:rPr lang="pt-PT" dirty="0" smtClean="0"/>
              <a:t> </a:t>
            </a:r>
            <a:r>
              <a:rPr lang="pt-PT" dirty="0"/>
              <a:t>com alto teor de </a:t>
            </a:r>
            <a:r>
              <a:rPr lang="pt-PT" u="sng" dirty="0" smtClean="0"/>
              <a:t>	    </a:t>
            </a:r>
            <a:r>
              <a:rPr lang="pt-PT" dirty="0" smtClean="0"/>
              <a:t> devido </a:t>
            </a:r>
            <a:r>
              <a:rPr lang="pt-PT" dirty="0"/>
              <a:t>à grande concentração de dióxido de </a:t>
            </a:r>
            <a:r>
              <a:rPr lang="pt-PT" u="sng" dirty="0" smtClean="0"/>
              <a:t>	      </a:t>
            </a:r>
            <a:r>
              <a:rPr lang="pt-PT" dirty="0" smtClean="0"/>
              <a:t> e </a:t>
            </a:r>
            <a:r>
              <a:rPr lang="pt-PT" dirty="0"/>
              <a:t>de monóxido </a:t>
            </a:r>
            <a:r>
              <a:rPr lang="pt-PT" dirty="0" smtClean="0"/>
              <a:t>de</a:t>
            </a:r>
            <a:r>
              <a:rPr lang="pt-PT" dirty="0"/>
              <a:t> </a:t>
            </a:r>
            <a:r>
              <a:rPr lang="pt-PT" u="sng" dirty="0" smtClean="0"/>
              <a:t>		</a:t>
            </a:r>
            <a:r>
              <a:rPr lang="pt-PT" dirty="0" smtClean="0"/>
              <a:t>, </a:t>
            </a:r>
            <a:r>
              <a:rPr lang="pt-PT" dirty="0"/>
              <a:t>que reage com as partículas </a:t>
            </a:r>
            <a:r>
              <a:rPr lang="pt-PT" dirty="0" smtClean="0"/>
              <a:t>de </a:t>
            </a:r>
            <a:r>
              <a:rPr lang="pt-PT" u="sng" dirty="0" smtClean="0"/>
              <a:t>		</a:t>
            </a:r>
            <a:r>
              <a:rPr lang="pt-PT" dirty="0" smtClean="0"/>
              <a:t>, </a:t>
            </a:r>
            <a:r>
              <a:rPr lang="pt-PT" dirty="0"/>
              <a:t>formando ácido </a:t>
            </a:r>
            <a:r>
              <a:rPr lang="pt-PT" u="sng" dirty="0" smtClean="0"/>
              <a:t>		</a:t>
            </a:r>
            <a:r>
              <a:rPr lang="pt-PT" dirty="0" smtClean="0"/>
              <a:t> e ácido </a:t>
            </a:r>
            <a:r>
              <a:rPr lang="pt-PT" u="sng" dirty="0" smtClean="0"/>
              <a:t>		</a:t>
            </a:r>
            <a:r>
              <a:rPr lang="pt-PT" dirty="0" smtClean="0"/>
              <a:t>.</a:t>
            </a:r>
            <a:endParaRPr lang="en-US" dirty="0"/>
          </a:p>
          <a:p>
            <a:pPr marL="6858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13556" y="6491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43223" y="3400778"/>
            <a:ext cx="119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2400" b="1" dirty="0" smtClean="0">
                <a:solidFill>
                  <a:srgbClr val="FF0000"/>
                </a:solidFill>
              </a:rPr>
              <a:t>cidez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1164" y="3862443"/>
            <a:ext cx="1317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enxofre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93068" y="4357512"/>
            <a:ext cx="1015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azoto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54400" y="4819177"/>
            <a:ext cx="978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água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69833" y="4789952"/>
            <a:ext cx="110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nítrico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5730" y="5260304"/>
            <a:ext cx="141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sulfúrico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92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1027664"/>
            <a:ext cx="7507843" cy="877336"/>
          </a:xfrm>
        </p:spPr>
        <p:txBody>
          <a:bodyPr>
            <a:normAutofit/>
          </a:bodyPr>
          <a:lstStyle/>
          <a:p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048" y="2323652"/>
            <a:ext cx="7352619" cy="350897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O efeito de estufa é agravado pela liberta-ção de gases como: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A – </a:t>
            </a:r>
            <a:r>
              <a:rPr lang="en-US" dirty="0" smtClean="0"/>
              <a:t>azoto e oxigénio.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B – </a:t>
            </a:r>
            <a:r>
              <a:rPr lang="en-US" dirty="0" smtClean="0"/>
              <a:t>oxigénio e dióxido de carbono. 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C – </a:t>
            </a:r>
            <a:r>
              <a:rPr lang="en-US" dirty="0" smtClean="0"/>
              <a:t>metano e hélio.</a:t>
            </a:r>
          </a:p>
          <a:p>
            <a:pPr marL="68580" indent="0" algn="just">
              <a:buNone/>
            </a:pPr>
            <a:r>
              <a:rPr lang="en-US" dirty="0" smtClean="0"/>
              <a:t>	</a:t>
            </a:r>
            <a:r>
              <a:rPr lang="en-US" b="1" dirty="0" smtClean="0"/>
              <a:t>D – </a:t>
            </a:r>
            <a:r>
              <a:rPr lang="en-US" dirty="0" smtClean="0"/>
              <a:t>dióxido de carbono e metano.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3556" y="6491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890155" y="4445000"/>
            <a:ext cx="5264177" cy="5362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1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1027664"/>
            <a:ext cx="7507843" cy="877336"/>
          </a:xfrm>
        </p:spPr>
        <p:txBody>
          <a:bodyPr>
            <a:normAutofit/>
          </a:bodyPr>
          <a:lstStyle/>
          <a:p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048" y="2323652"/>
            <a:ext cx="7352619" cy="3508977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A depleção da camada de ozono consiste na: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A – </a:t>
            </a:r>
            <a:r>
              <a:rPr lang="en-US" sz="2000" dirty="0" smtClean="0"/>
              <a:t>criação química </a:t>
            </a:r>
            <a:r>
              <a:rPr lang="en-US" sz="2000" dirty="0"/>
              <a:t>da camada de ozono </a:t>
            </a:r>
            <a:r>
              <a:rPr lang="en-US" sz="2000" dirty="0" smtClean="0"/>
              <a:t>	estratosférico</a:t>
            </a:r>
            <a:r>
              <a:rPr lang="en-US" sz="2000" dirty="0"/>
              <a:t>, para além das causas naturais.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B – </a:t>
            </a:r>
            <a:r>
              <a:rPr lang="en-US" sz="2000" dirty="0"/>
              <a:t>destruição química da camada de ozono </a:t>
            </a:r>
            <a:r>
              <a:rPr lang="en-US" sz="2000" dirty="0" smtClean="0"/>
              <a:t>	troposférico, </a:t>
            </a:r>
            <a:r>
              <a:rPr lang="en-US" sz="2000" dirty="0"/>
              <a:t>para além das causas naturais.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C – </a:t>
            </a:r>
            <a:r>
              <a:rPr lang="en-US" sz="2200" dirty="0"/>
              <a:t>destruição química da camada de ozono </a:t>
            </a:r>
            <a:r>
              <a:rPr lang="en-US" sz="2200" dirty="0" smtClean="0"/>
              <a:t>	estratosférico</a:t>
            </a:r>
            <a:r>
              <a:rPr lang="en-US" sz="2200" dirty="0"/>
              <a:t>, para além das causas naturais.</a:t>
            </a:r>
          </a:p>
          <a:p>
            <a:pPr marL="68580"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D – </a:t>
            </a:r>
            <a:r>
              <a:rPr lang="en-US" sz="2200" dirty="0" smtClean="0"/>
              <a:t>criação química </a:t>
            </a:r>
            <a:r>
              <a:rPr lang="en-US" sz="2200" dirty="0"/>
              <a:t>da camada de ozono </a:t>
            </a:r>
            <a:r>
              <a:rPr lang="en-US" sz="2200" dirty="0" smtClean="0"/>
              <a:t>	troposférico, </a:t>
            </a:r>
            <a:r>
              <a:rPr lang="en-US" sz="2200" dirty="0"/>
              <a:t>para além das causas naturais.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3556" y="6491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904265" y="4148667"/>
            <a:ext cx="5870957" cy="7337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4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886554"/>
            <a:ext cx="7507843" cy="877336"/>
          </a:xfrm>
        </p:spPr>
        <p:txBody>
          <a:bodyPr>
            <a:normAutofit/>
          </a:bodyPr>
          <a:lstStyle/>
          <a:p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444" y="2003778"/>
            <a:ext cx="7648223" cy="4148666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A depleção da camada de ozono consiste na:</a:t>
            </a:r>
          </a:p>
          <a:p>
            <a:pPr algn="just"/>
            <a:endParaRPr lang="en-US" dirty="0" smtClean="0"/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A – </a:t>
            </a:r>
            <a:r>
              <a:rPr lang="en-US" sz="2200" dirty="0" smtClean="0"/>
              <a:t>criação química </a:t>
            </a:r>
            <a:r>
              <a:rPr lang="en-US" sz="2200" dirty="0"/>
              <a:t>da camada de ozono </a:t>
            </a:r>
            <a:r>
              <a:rPr lang="en-US" sz="2200" dirty="0" smtClean="0"/>
              <a:t>	estratosférico</a:t>
            </a:r>
            <a:r>
              <a:rPr lang="en-US" sz="2200" dirty="0"/>
              <a:t>, para além das causas naturais.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B – </a:t>
            </a:r>
            <a:r>
              <a:rPr lang="en-US" sz="2200" dirty="0"/>
              <a:t>destruição química da camada de ozono </a:t>
            </a:r>
            <a:r>
              <a:rPr lang="en-US" sz="2200" dirty="0" smtClean="0"/>
              <a:t>	troposférico, </a:t>
            </a:r>
            <a:r>
              <a:rPr lang="en-US" sz="2200" dirty="0"/>
              <a:t>para além das causas naturais.</a:t>
            </a:r>
          </a:p>
          <a:p>
            <a:pPr marL="68580" indent="0">
              <a:buNone/>
            </a:pPr>
            <a:r>
              <a:rPr lang="en-US" dirty="0"/>
              <a:t>	</a:t>
            </a:r>
            <a:r>
              <a:rPr lang="en-US" b="1" dirty="0" smtClean="0"/>
              <a:t>C – </a:t>
            </a:r>
            <a:r>
              <a:rPr lang="en-US" sz="2200" dirty="0"/>
              <a:t>destruição química da camada de ozono </a:t>
            </a:r>
            <a:r>
              <a:rPr lang="en-US" sz="2200" dirty="0" smtClean="0"/>
              <a:t>	estratosférico</a:t>
            </a:r>
            <a:r>
              <a:rPr lang="en-US" sz="2200" dirty="0"/>
              <a:t>, para além das causas naturais.</a:t>
            </a:r>
          </a:p>
          <a:p>
            <a:pPr marL="68580"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D – </a:t>
            </a:r>
            <a:r>
              <a:rPr lang="en-US" sz="2200" dirty="0" smtClean="0"/>
              <a:t>criação química </a:t>
            </a:r>
            <a:r>
              <a:rPr lang="en-US" sz="2200" dirty="0"/>
              <a:t>da camada de ozono </a:t>
            </a:r>
            <a:r>
              <a:rPr lang="en-US" sz="2200" dirty="0" smtClean="0"/>
              <a:t>	troposférico, </a:t>
            </a:r>
            <a:r>
              <a:rPr lang="en-US" sz="2200" dirty="0"/>
              <a:t>para além das causas naturais.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3556" y="6491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622043" y="4487333"/>
            <a:ext cx="6435402" cy="7337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1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886554"/>
            <a:ext cx="7507843" cy="877336"/>
          </a:xfrm>
        </p:spPr>
        <p:txBody>
          <a:bodyPr>
            <a:normAutofit/>
          </a:bodyPr>
          <a:lstStyle/>
          <a:p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13556" y="6491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3492" y="2116668"/>
            <a:ext cx="6777317" cy="3715962"/>
          </a:xfrm>
        </p:spPr>
        <p:txBody>
          <a:bodyPr/>
          <a:lstStyle/>
          <a:p>
            <a:r>
              <a:rPr lang="en-US" b="1" dirty="0" smtClean="0"/>
              <a:t>Refere </a:t>
            </a:r>
            <a:r>
              <a:rPr lang="en-US" dirty="0" smtClean="0"/>
              <a:t>duas consequências da depleção da camada de ozono.</a:t>
            </a:r>
          </a:p>
          <a:p>
            <a:pPr lvl="8"/>
            <a:endParaRPr lang="en-US" dirty="0"/>
          </a:p>
          <a:p>
            <a:pPr marL="68580" indent="0">
              <a:buNone/>
            </a:pPr>
            <a:endParaRPr lang="en-US" dirty="0" smtClean="0"/>
          </a:p>
          <a:p>
            <a:r>
              <a:rPr lang="en-US" b="1" dirty="0" smtClean="0"/>
              <a:t>Menciona quatro </a:t>
            </a:r>
            <a:r>
              <a:rPr lang="en-US" dirty="0" smtClean="0"/>
              <a:t>ações individuais que podes tomar para proteger a atmosfera.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25223" y="3006892"/>
            <a:ext cx="6056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Cataratas nos olhos e cancro de pele, por exemplo.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489" y="4372845"/>
            <a:ext cx="7507843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dirty="0">
                <a:solidFill>
                  <a:srgbClr val="FF0000"/>
                </a:solidFill>
              </a:rPr>
              <a:t>Utilizar</a:t>
            </a:r>
            <a:r>
              <a:rPr lang="pt-PT" dirty="0">
                <a:solidFill>
                  <a:srgbClr val="FF0000"/>
                </a:solidFill>
              </a:rPr>
              <a:t> de forma consciente e eficiente a energia </a:t>
            </a:r>
            <a:r>
              <a:rPr lang="pt-PT" dirty="0" smtClean="0">
                <a:solidFill>
                  <a:srgbClr val="FF0000"/>
                </a:solidFill>
              </a:rPr>
              <a:t>elétrica.</a:t>
            </a:r>
            <a:endParaRPr lang="en-US" dirty="0">
              <a:solidFill>
                <a:srgbClr val="FF0000"/>
              </a:solidFill>
            </a:endParaRPr>
          </a:p>
          <a:p>
            <a:pPr algn="just">
              <a:lnSpc>
                <a:spcPct val="140000"/>
              </a:lnSpc>
            </a:pP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pt-PT" dirty="0" err="1">
                <a:solidFill>
                  <a:srgbClr val="FF0000"/>
                </a:solidFill>
              </a:rPr>
              <a:t>dquirir</a:t>
            </a:r>
            <a:r>
              <a:rPr lang="pt-PT" dirty="0">
                <a:solidFill>
                  <a:srgbClr val="FF0000"/>
                </a:solidFill>
              </a:rPr>
              <a:t> veículos com baixas emissões poluentes e mantê-los em bom </a:t>
            </a:r>
            <a:r>
              <a:rPr lang="pt-PT" dirty="0" smtClean="0">
                <a:solidFill>
                  <a:srgbClr val="FF0000"/>
                </a:solidFill>
              </a:rPr>
              <a:t>estado.</a:t>
            </a:r>
            <a:endParaRPr lang="en-US" dirty="0">
              <a:solidFill>
                <a:srgbClr val="FF0000"/>
              </a:solidFill>
            </a:endParaRPr>
          </a:p>
          <a:p>
            <a:pPr algn="just">
              <a:lnSpc>
                <a:spcPct val="140000"/>
              </a:lnSpc>
            </a:pPr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pt-PT" dirty="0" err="1">
                <a:solidFill>
                  <a:srgbClr val="FF0000"/>
                </a:solidFill>
              </a:rPr>
              <a:t>erificar</a:t>
            </a:r>
            <a:r>
              <a:rPr lang="pt-PT" dirty="0">
                <a:solidFill>
                  <a:srgbClr val="FF0000"/>
                </a:solidFill>
              </a:rPr>
              <a:t> com regularidade o isolamento térmico das </a:t>
            </a:r>
            <a:r>
              <a:rPr lang="pt-PT" dirty="0" smtClean="0">
                <a:solidFill>
                  <a:srgbClr val="FF0000"/>
                </a:solidFill>
              </a:rPr>
              <a:t>habitações.</a:t>
            </a:r>
            <a:endParaRPr lang="en-US" dirty="0">
              <a:solidFill>
                <a:srgbClr val="FF0000"/>
              </a:solidFill>
            </a:endParaRPr>
          </a:p>
          <a:p>
            <a:pPr algn="just">
              <a:lnSpc>
                <a:spcPct val="140000"/>
              </a:lnSpc>
            </a:pPr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pt-PT" dirty="0" err="1">
                <a:solidFill>
                  <a:srgbClr val="FF0000"/>
                </a:solidFill>
              </a:rPr>
              <a:t>sar</a:t>
            </a:r>
            <a:r>
              <a:rPr lang="pt-PT" dirty="0">
                <a:solidFill>
                  <a:srgbClr val="FF0000"/>
                </a:solidFill>
              </a:rPr>
              <a:t> transportes públicos ou </a:t>
            </a:r>
            <a:r>
              <a:rPr lang="pt-PT" dirty="0" smtClean="0">
                <a:solidFill>
                  <a:srgbClr val="FF0000"/>
                </a:solidFill>
              </a:rPr>
              <a:t>bicicletas.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28" y="6524346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1588" cy="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0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192153" y="2314489"/>
            <a:ext cx="25717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8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Fim!</a:t>
            </a:r>
            <a:endParaRPr lang="pt-PT" sz="8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891" y="1426354"/>
            <a:ext cx="486916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3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424</TotalTime>
  <Words>1009</Words>
  <Application>Microsoft Office PowerPoint</Application>
  <PresentationFormat>On-screen Show (4:3)</PresentationFormat>
  <Paragraphs>191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Century Gothic</vt:lpstr>
      <vt:lpstr>Wingdings 2</vt:lpstr>
      <vt:lpstr>Austin</vt:lpstr>
      <vt:lpstr>Poluição atmosférica</vt:lpstr>
      <vt:lpstr>Índice</vt:lpstr>
      <vt:lpstr>Poluição atmosférica</vt:lpstr>
      <vt:lpstr>Principais fontes de poluição atmosférica</vt:lpstr>
      <vt:lpstr>Consequências da poluição atmosférica</vt:lpstr>
      <vt:lpstr>Smog</vt:lpstr>
      <vt:lpstr>Smog </vt:lpstr>
      <vt:lpstr>Causas do smog</vt:lpstr>
      <vt:lpstr>Condições naturais que agravam o smog</vt:lpstr>
      <vt:lpstr>Consequências do smog</vt:lpstr>
      <vt:lpstr>Chuvas ácidas</vt:lpstr>
      <vt:lpstr>Chuvas ácidas</vt:lpstr>
      <vt:lpstr>PowerPoint Presentation</vt:lpstr>
      <vt:lpstr>Distribuição das chuvas ácidas</vt:lpstr>
      <vt:lpstr>PowerPoint Presentation</vt:lpstr>
      <vt:lpstr>Efeito de estufa</vt:lpstr>
      <vt:lpstr>Efeito de estufa</vt:lpstr>
      <vt:lpstr>Principais GEE</vt:lpstr>
      <vt:lpstr>Evolução da libertação de GEE</vt:lpstr>
      <vt:lpstr>Evolução dos GEE por tipo de gás</vt:lpstr>
      <vt:lpstr>Emissões totais de CO2, em 2013 (milhões de toneladas de CO2)</vt:lpstr>
      <vt:lpstr>Alterações climáticas</vt:lpstr>
      <vt:lpstr>Alterações climáticas</vt:lpstr>
      <vt:lpstr>A que se devem as alterações climáticas?</vt:lpstr>
      <vt:lpstr>Impactes globais atribuídos às alterações climáticas</vt:lpstr>
      <vt:lpstr>Camada de ozono</vt:lpstr>
      <vt:lpstr>Ozono </vt:lpstr>
      <vt:lpstr>Formação do  ozono estratosférico</vt:lpstr>
      <vt:lpstr>Depleção da camada de ozono</vt:lpstr>
      <vt:lpstr>Consequências da depleção da camada de ozono</vt:lpstr>
      <vt:lpstr>Recuperação da camada de ozono</vt:lpstr>
      <vt:lpstr>PowerPoint Presentation</vt:lpstr>
      <vt:lpstr>Mitigação da poluição atmosférica</vt:lpstr>
      <vt:lpstr>Ações coletivas</vt:lpstr>
      <vt:lpstr>Ações individuais</vt:lpstr>
      <vt:lpstr>Aplica o que aprendeste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Poluição Atmosférica</dc:title>
  <dc:creator>aa bb</dc:creator>
  <cp:lastModifiedBy>Joana Lopes</cp:lastModifiedBy>
  <cp:revision>42</cp:revision>
  <dcterms:created xsi:type="dcterms:W3CDTF">2015-05-12T09:19:51Z</dcterms:created>
  <dcterms:modified xsi:type="dcterms:W3CDTF">2015-07-02T11:11:51Z</dcterms:modified>
</cp:coreProperties>
</file>