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9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5173"/>
    <a:srgbClr val="308298"/>
    <a:srgbClr val="53B0C9"/>
    <a:srgbClr val="689CDA"/>
    <a:srgbClr val="2F70BF"/>
    <a:srgbClr val="235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dirty="0" smtClean="0"/>
              <a:t>Faça clique para editar o estilo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45"/>
          <a:stretch/>
        </p:blipFill>
        <p:spPr>
          <a:xfrm rot="16200000">
            <a:off x="4781289" y="2456032"/>
            <a:ext cx="6851088" cy="1939024"/>
          </a:xfrm>
          <a:prstGeom prst="rect">
            <a:avLst/>
          </a:prstGeom>
        </p:spPr>
      </p:pic>
      <p:sp>
        <p:nvSpPr>
          <p:cNvPr id="11" name="Lua 10"/>
          <p:cNvSpPr/>
          <p:nvPr userDrawn="1"/>
        </p:nvSpPr>
        <p:spPr>
          <a:xfrm rot="6593696" flipV="1">
            <a:off x="-1451883" y="1425268"/>
            <a:ext cx="2318629" cy="8724624"/>
          </a:xfrm>
          <a:custGeom>
            <a:avLst/>
            <a:gdLst>
              <a:gd name="connsiteX0" fmla="*/ 2108706 w 2108706"/>
              <a:gd name="connsiteY0" fmla="*/ 5849579 h 5849579"/>
              <a:gd name="connsiteX1" fmla="*/ 0 w 2108706"/>
              <a:gd name="connsiteY1" fmla="*/ 2924789 h 5849579"/>
              <a:gd name="connsiteX2" fmla="*/ 2108706 w 2108706"/>
              <a:gd name="connsiteY2" fmla="*/ -1 h 5849579"/>
              <a:gd name="connsiteX3" fmla="*/ 618483 w 2108706"/>
              <a:gd name="connsiteY3" fmla="*/ 2924788 h 5849579"/>
              <a:gd name="connsiteX4" fmla="*/ 2108706 w 2108706"/>
              <a:gd name="connsiteY4" fmla="*/ 5849577 h 5849579"/>
              <a:gd name="connsiteX5" fmla="*/ 2108706 w 2108706"/>
              <a:gd name="connsiteY5" fmla="*/ 5849579 h 5849579"/>
              <a:gd name="connsiteX0" fmla="*/ 2108706 w 2108706"/>
              <a:gd name="connsiteY0" fmla="*/ 5849580 h 5854668"/>
              <a:gd name="connsiteX1" fmla="*/ 0 w 2108706"/>
              <a:gd name="connsiteY1" fmla="*/ 2924790 h 5854668"/>
              <a:gd name="connsiteX2" fmla="*/ 2108706 w 2108706"/>
              <a:gd name="connsiteY2" fmla="*/ 0 h 5854668"/>
              <a:gd name="connsiteX3" fmla="*/ 618483 w 2108706"/>
              <a:gd name="connsiteY3" fmla="*/ 2924789 h 5854668"/>
              <a:gd name="connsiteX4" fmla="*/ 2108706 w 2108706"/>
              <a:gd name="connsiteY4" fmla="*/ 5849578 h 5854668"/>
              <a:gd name="connsiteX5" fmla="*/ 2108706 w 2108706"/>
              <a:gd name="connsiteY5" fmla="*/ 5849580 h 5854668"/>
              <a:gd name="connsiteX0" fmla="*/ 2330521 w 2330521"/>
              <a:gd name="connsiteY0" fmla="*/ 8999030 h 9000633"/>
              <a:gd name="connsiteX1" fmla="*/ 1003 w 2330521"/>
              <a:gd name="connsiteY1" fmla="*/ 2924790 h 9000633"/>
              <a:gd name="connsiteX2" fmla="*/ 2109709 w 2330521"/>
              <a:gd name="connsiteY2" fmla="*/ 0 h 9000633"/>
              <a:gd name="connsiteX3" fmla="*/ 619486 w 2330521"/>
              <a:gd name="connsiteY3" fmla="*/ 2924789 h 9000633"/>
              <a:gd name="connsiteX4" fmla="*/ 2109709 w 2330521"/>
              <a:gd name="connsiteY4" fmla="*/ 5849578 h 9000633"/>
              <a:gd name="connsiteX5" fmla="*/ 2330521 w 2330521"/>
              <a:gd name="connsiteY5" fmla="*/ 8999030 h 9000633"/>
              <a:gd name="connsiteX0" fmla="*/ 2332420 w 2332420"/>
              <a:gd name="connsiteY0" fmla="*/ 8713900 h 8715487"/>
              <a:gd name="connsiteX1" fmla="*/ 2902 w 2332420"/>
              <a:gd name="connsiteY1" fmla="*/ 2639660 h 8715487"/>
              <a:gd name="connsiteX2" fmla="*/ 1974477 w 2332420"/>
              <a:gd name="connsiteY2" fmla="*/ 0 h 8715487"/>
              <a:gd name="connsiteX3" fmla="*/ 621385 w 2332420"/>
              <a:gd name="connsiteY3" fmla="*/ 2639659 h 8715487"/>
              <a:gd name="connsiteX4" fmla="*/ 2111608 w 2332420"/>
              <a:gd name="connsiteY4" fmla="*/ 5564448 h 8715487"/>
              <a:gd name="connsiteX5" fmla="*/ 2332420 w 2332420"/>
              <a:gd name="connsiteY5" fmla="*/ 8713900 h 8715487"/>
              <a:gd name="connsiteX0" fmla="*/ 2332420 w 3316457"/>
              <a:gd name="connsiteY0" fmla="*/ 8713900 h 8980169"/>
              <a:gd name="connsiteX1" fmla="*/ 2902 w 3316457"/>
              <a:gd name="connsiteY1" fmla="*/ 2639660 h 8980169"/>
              <a:gd name="connsiteX2" fmla="*/ 1974477 w 3316457"/>
              <a:gd name="connsiteY2" fmla="*/ 0 h 8980169"/>
              <a:gd name="connsiteX3" fmla="*/ 621385 w 3316457"/>
              <a:gd name="connsiteY3" fmla="*/ 2639659 h 8980169"/>
              <a:gd name="connsiteX4" fmla="*/ 3316457 w 3316457"/>
              <a:gd name="connsiteY4" fmla="*/ 8980169 h 8980169"/>
              <a:gd name="connsiteX5" fmla="*/ 2332420 w 3316457"/>
              <a:gd name="connsiteY5" fmla="*/ 8713900 h 8980169"/>
              <a:gd name="connsiteX0" fmla="*/ 2332420 w 2645874"/>
              <a:gd name="connsiteY0" fmla="*/ 8713900 h 8724624"/>
              <a:gd name="connsiteX1" fmla="*/ 2902 w 2645874"/>
              <a:gd name="connsiteY1" fmla="*/ 2639660 h 8724624"/>
              <a:gd name="connsiteX2" fmla="*/ 1974477 w 2645874"/>
              <a:gd name="connsiteY2" fmla="*/ 0 h 8724624"/>
              <a:gd name="connsiteX3" fmla="*/ 621385 w 2645874"/>
              <a:gd name="connsiteY3" fmla="*/ 2639659 h 8724624"/>
              <a:gd name="connsiteX4" fmla="*/ 2645874 w 2645874"/>
              <a:gd name="connsiteY4" fmla="*/ 8724624 h 8724624"/>
              <a:gd name="connsiteX5" fmla="*/ 2332420 w 2645874"/>
              <a:gd name="connsiteY5" fmla="*/ 8713900 h 8724624"/>
              <a:gd name="connsiteX0" fmla="*/ 2005175 w 2318629"/>
              <a:gd name="connsiteY0" fmla="*/ 8713900 h 8724624"/>
              <a:gd name="connsiteX1" fmla="*/ 4464 w 2318629"/>
              <a:gd name="connsiteY1" fmla="*/ 3010882 h 8724624"/>
              <a:gd name="connsiteX2" fmla="*/ 1647232 w 2318629"/>
              <a:gd name="connsiteY2" fmla="*/ 0 h 8724624"/>
              <a:gd name="connsiteX3" fmla="*/ 294140 w 2318629"/>
              <a:gd name="connsiteY3" fmla="*/ 2639659 h 8724624"/>
              <a:gd name="connsiteX4" fmla="*/ 2318629 w 2318629"/>
              <a:gd name="connsiteY4" fmla="*/ 8724624 h 8724624"/>
              <a:gd name="connsiteX5" fmla="*/ 2005175 w 2318629"/>
              <a:gd name="connsiteY5" fmla="*/ 8713900 h 872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8629" h="8724624">
                <a:moveTo>
                  <a:pt x="2005175" y="8713900"/>
                </a:moveTo>
                <a:cubicBezTo>
                  <a:pt x="170714" y="8814660"/>
                  <a:pt x="64121" y="4463199"/>
                  <a:pt x="4464" y="3010882"/>
                </a:cubicBezTo>
                <a:cubicBezTo>
                  <a:pt x="-55193" y="1558565"/>
                  <a:pt x="482626" y="0"/>
                  <a:pt x="1647232" y="0"/>
                </a:cubicBezTo>
                <a:cubicBezTo>
                  <a:pt x="754018" y="438771"/>
                  <a:pt x="294140" y="1325362"/>
                  <a:pt x="294140" y="2639659"/>
                </a:cubicBezTo>
                <a:cubicBezTo>
                  <a:pt x="294140" y="3953957"/>
                  <a:pt x="1425415" y="8285853"/>
                  <a:pt x="2318629" y="8724624"/>
                </a:cubicBezTo>
                <a:lnTo>
                  <a:pt x="2005175" y="87139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Lua 10"/>
          <p:cNvSpPr/>
          <p:nvPr userDrawn="1"/>
        </p:nvSpPr>
        <p:spPr>
          <a:xfrm rot="6593696" flipV="1">
            <a:off x="-2243971" y="1101856"/>
            <a:ext cx="2318629" cy="8724624"/>
          </a:xfrm>
          <a:custGeom>
            <a:avLst/>
            <a:gdLst>
              <a:gd name="connsiteX0" fmla="*/ 2108706 w 2108706"/>
              <a:gd name="connsiteY0" fmla="*/ 5849579 h 5849579"/>
              <a:gd name="connsiteX1" fmla="*/ 0 w 2108706"/>
              <a:gd name="connsiteY1" fmla="*/ 2924789 h 5849579"/>
              <a:gd name="connsiteX2" fmla="*/ 2108706 w 2108706"/>
              <a:gd name="connsiteY2" fmla="*/ -1 h 5849579"/>
              <a:gd name="connsiteX3" fmla="*/ 618483 w 2108706"/>
              <a:gd name="connsiteY3" fmla="*/ 2924788 h 5849579"/>
              <a:gd name="connsiteX4" fmla="*/ 2108706 w 2108706"/>
              <a:gd name="connsiteY4" fmla="*/ 5849577 h 5849579"/>
              <a:gd name="connsiteX5" fmla="*/ 2108706 w 2108706"/>
              <a:gd name="connsiteY5" fmla="*/ 5849579 h 5849579"/>
              <a:gd name="connsiteX0" fmla="*/ 2108706 w 2108706"/>
              <a:gd name="connsiteY0" fmla="*/ 5849580 h 5854668"/>
              <a:gd name="connsiteX1" fmla="*/ 0 w 2108706"/>
              <a:gd name="connsiteY1" fmla="*/ 2924790 h 5854668"/>
              <a:gd name="connsiteX2" fmla="*/ 2108706 w 2108706"/>
              <a:gd name="connsiteY2" fmla="*/ 0 h 5854668"/>
              <a:gd name="connsiteX3" fmla="*/ 618483 w 2108706"/>
              <a:gd name="connsiteY3" fmla="*/ 2924789 h 5854668"/>
              <a:gd name="connsiteX4" fmla="*/ 2108706 w 2108706"/>
              <a:gd name="connsiteY4" fmla="*/ 5849578 h 5854668"/>
              <a:gd name="connsiteX5" fmla="*/ 2108706 w 2108706"/>
              <a:gd name="connsiteY5" fmla="*/ 5849580 h 5854668"/>
              <a:gd name="connsiteX0" fmla="*/ 2330521 w 2330521"/>
              <a:gd name="connsiteY0" fmla="*/ 8999030 h 9000633"/>
              <a:gd name="connsiteX1" fmla="*/ 1003 w 2330521"/>
              <a:gd name="connsiteY1" fmla="*/ 2924790 h 9000633"/>
              <a:gd name="connsiteX2" fmla="*/ 2109709 w 2330521"/>
              <a:gd name="connsiteY2" fmla="*/ 0 h 9000633"/>
              <a:gd name="connsiteX3" fmla="*/ 619486 w 2330521"/>
              <a:gd name="connsiteY3" fmla="*/ 2924789 h 9000633"/>
              <a:gd name="connsiteX4" fmla="*/ 2109709 w 2330521"/>
              <a:gd name="connsiteY4" fmla="*/ 5849578 h 9000633"/>
              <a:gd name="connsiteX5" fmla="*/ 2330521 w 2330521"/>
              <a:gd name="connsiteY5" fmla="*/ 8999030 h 9000633"/>
              <a:gd name="connsiteX0" fmla="*/ 2332420 w 2332420"/>
              <a:gd name="connsiteY0" fmla="*/ 8713900 h 8715487"/>
              <a:gd name="connsiteX1" fmla="*/ 2902 w 2332420"/>
              <a:gd name="connsiteY1" fmla="*/ 2639660 h 8715487"/>
              <a:gd name="connsiteX2" fmla="*/ 1974477 w 2332420"/>
              <a:gd name="connsiteY2" fmla="*/ 0 h 8715487"/>
              <a:gd name="connsiteX3" fmla="*/ 621385 w 2332420"/>
              <a:gd name="connsiteY3" fmla="*/ 2639659 h 8715487"/>
              <a:gd name="connsiteX4" fmla="*/ 2111608 w 2332420"/>
              <a:gd name="connsiteY4" fmla="*/ 5564448 h 8715487"/>
              <a:gd name="connsiteX5" fmla="*/ 2332420 w 2332420"/>
              <a:gd name="connsiteY5" fmla="*/ 8713900 h 8715487"/>
              <a:gd name="connsiteX0" fmla="*/ 2332420 w 3316457"/>
              <a:gd name="connsiteY0" fmla="*/ 8713900 h 8980169"/>
              <a:gd name="connsiteX1" fmla="*/ 2902 w 3316457"/>
              <a:gd name="connsiteY1" fmla="*/ 2639660 h 8980169"/>
              <a:gd name="connsiteX2" fmla="*/ 1974477 w 3316457"/>
              <a:gd name="connsiteY2" fmla="*/ 0 h 8980169"/>
              <a:gd name="connsiteX3" fmla="*/ 621385 w 3316457"/>
              <a:gd name="connsiteY3" fmla="*/ 2639659 h 8980169"/>
              <a:gd name="connsiteX4" fmla="*/ 3316457 w 3316457"/>
              <a:gd name="connsiteY4" fmla="*/ 8980169 h 8980169"/>
              <a:gd name="connsiteX5" fmla="*/ 2332420 w 3316457"/>
              <a:gd name="connsiteY5" fmla="*/ 8713900 h 8980169"/>
              <a:gd name="connsiteX0" fmla="*/ 2332420 w 2645874"/>
              <a:gd name="connsiteY0" fmla="*/ 8713900 h 8724624"/>
              <a:gd name="connsiteX1" fmla="*/ 2902 w 2645874"/>
              <a:gd name="connsiteY1" fmla="*/ 2639660 h 8724624"/>
              <a:gd name="connsiteX2" fmla="*/ 1974477 w 2645874"/>
              <a:gd name="connsiteY2" fmla="*/ 0 h 8724624"/>
              <a:gd name="connsiteX3" fmla="*/ 621385 w 2645874"/>
              <a:gd name="connsiteY3" fmla="*/ 2639659 h 8724624"/>
              <a:gd name="connsiteX4" fmla="*/ 2645874 w 2645874"/>
              <a:gd name="connsiteY4" fmla="*/ 8724624 h 8724624"/>
              <a:gd name="connsiteX5" fmla="*/ 2332420 w 2645874"/>
              <a:gd name="connsiteY5" fmla="*/ 8713900 h 8724624"/>
              <a:gd name="connsiteX0" fmla="*/ 2005175 w 2318629"/>
              <a:gd name="connsiteY0" fmla="*/ 8713900 h 8724624"/>
              <a:gd name="connsiteX1" fmla="*/ 4464 w 2318629"/>
              <a:gd name="connsiteY1" fmla="*/ 3010882 h 8724624"/>
              <a:gd name="connsiteX2" fmla="*/ 1647232 w 2318629"/>
              <a:gd name="connsiteY2" fmla="*/ 0 h 8724624"/>
              <a:gd name="connsiteX3" fmla="*/ 294140 w 2318629"/>
              <a:gd name="connsiteY3" fmla="*/ 2639659 h 8724624"/>
              <a:gd name="connsiteX4" fmla="*/ 2318629 w 2318629"/>
              <a:gd name="connsiteY4" fmla="*/ 8724624 h 8724624"/>
              <a:gd name="connsiteX5" fmla="*/ 2005175 w 2318629"/>
              <a:gd name="connsiteY5" fmla="*/ 8713900 h 872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8629" h="8724624">
                <a:moveTo>
                  <a:pt x="2005175" y="8713900"/>
                </a:moveTo>
                <a:cubicBezTo>
                  <a:pt x="170714" y="8814660"/>
                  <a:pt x="64121" y="4463199"/>
                  <a:pt x="4464" y="3010882"/>
                </a:cubicBezTo>
                <a:cubicBezTo>
                  <a:pt x="-55193" y="1558565"/>
                  <a:pt x="482626" y="0"/>
                  <a:pt x="1647232" y="0"/>
                </a:cubicBezTo>
                <a:cubicBezTo>
                  <a:pt x="754018" y="438771"/>
                  <a:pt x="294140" y="1325362"/>
                  <a:pt x="294140" y="2639659"/>
                </a:cubicBezTo>
                <a:cubicBezTo>
                  <a:pt x="294140" y="3953957"/>
                  <a:pt x="1425415" y="8285853"/>
                  <a:pt x="2318629" y="8724624"/>
                </a:cubicBezTo>
                <a:lnTo>
                  <a:pt x="2005175" y="871390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1105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10"/>
          <a:stretch/>
        </p:blipFill>
        <p:spPr>
          <a:xfrm rot="5400000">
            <a:off x="-2401401" y="2401401"/>
            <a:ext cx="6858000" cy="205519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9" name="Lua 10"/>
          <p:cNvSpPr/>
          <p:nvPr userDrawn="1"/>
        </p:nvSpPr>
        <p:spPr>
          <a:xfrm rot="15006304" flipH="1" flipV="1">
            <a:off x="7909158" y="1928053"/>
            <a:ext cx="2318629" cy="8724624"/>
          </a:xfrm>
          <a:custGeom>
            <a:avLst/>
            <a:gdLst>
              <a:gd name="connsiteX0" fmla="*/ 2108706 w 2108706"/>
              <a:gd name="connsiteY0" fmla="*/ 5849579 h 5849579"/>
              <a:gd name="connsiteX1" fmla="*/ 0 w 2108706"/>
              <a:gd name="connsiteY1" fmla="*/ 2924789 h 5849579"/>
              <a:gd name="connsiteX2" fmla="*/ 2108706 w 2108706"/>
              <a:gd name="connsiteY2" fmla="*/ -1 h 5849579"/>
              <a:gd name="connsiteX3" fmla="*/ 618483 w 2108706"/>
              <a:gd name="connsiteY3" fmla="*/ 2924788 h 5849579"/>
              <a:gd name="connsiteX4" fmla="*/ 2108706 w 2108706"/>
              <a:gd name="connsiteY4" fmla="*/ 5849577 h 5849579"/>
              <a:gd name="connsiteX5" fmla="*/ 2108706 w 2108706"/>
              <a:gd name="connsiteY5" fmla="*/ 5849579 h 5849579"/>
              <a:gd name="connsiteX0" fmla="*/ 2108706 w 2108706"/>
              <a:gd name="connsiteY0" fmla="*/ 5849580 h 5854668"/>
              <a:gd name="connsiteX1" fmla="*/ 0 w 2108706"/>
              <a:gd name="connsiteY1" fmla="*/ 2924790 h 5854668"/>
              <a:gd name="connsiteX2" fmla="*/ 2108706 w 2108706"/>
              <a:gd name="connsiteY2" fmla="*/ 0 h 5854668"/>
              <a:gd name="connsiteX3" fmla="*/ 618483 w 2108706"/>
              <a:gd name="connsiteY3" fmla="*/ 2924789 h 5854668"/>
              <a:gd name="connsiteX4" fmla="*/ 2108706 w 2108706"/>
              <a:gd name="connsiteY4" fmla="*/ 5849578 h 5854668"/>
              <a:gd name="connsiteX5" fmla="*/ 2108706 w 2108706"/>
              <a:gd name="connsiteY5" fmla="*/ 5849580 h 5854668"/>
              <a:gd name="connsiteX0" fmla="*/ 2330521 w 2330521"/>
              <a:gd name="connsiteY0" fmla="*/ 8999030 h 9000633"/>
              <a:gd name="connsiteX1" fmla="*/ 1003 w 2330521"/>
              <a:gd name="connsiteY1" fmla="*/ 2924790 h 9000633"/>
              <a:gd name="connsiteX2" fmla="*/ 2109709 w 2330521"/>
              <a:gd name="connsiteY2" fmla="*/ 0 h 9000633"/>
              <a:gd name="connsiteX3" fmla="*/ 619486 w 2330521"/>
              <a:gd name="connsiteY3" fmla="*/ 2924789 h 9000633"/>
              <a:gd name="connsiteX4" fmla="*/ 2109709 w 2330521"/>
              <a:gd name="connsiteY4" fmla="*/ 5849578 h 9000633"/>
              <a:gd name="connsiteX5" fmla="*/ 2330521 w 2330521"/>
              <a:gd name="connsiteY5" fmla="*/ 8999030 h 9000633"/>
              <a:gd name="connsiteX0" fmla="*/ 2332420 w 2332420"/>
              <a:gd name="connsiteY0" fmla="*/ 8713900 h 8715487"/>
              <a:gd name="connsiteX1" fmla="*/ 2902 w 2332420"/>
              <a:gd name="connsiteY1" fmla="*/ 2639660 h 8715487"/>
              <a:gd name="connsiteX2" fmla="*/ 1974477 w 2332420"/>
              <a:gd name="connsiteY2" fmla="*/ 0 h 8715487"/>
              <a:gd name="connsiteX3" fmla="*/ 621385 w 2332420"/>
              <a:gd name="connsiteY3" fmla="*/ 2639659 h 8715487"/>
              <a:gd name="connsiteX4" fmla="*/ 2111608 w 2332420"/>
              <a:gd name="connsiteY4" fmla="*/ 5564448 h 8715487"/>
              <a:gd name="connsiteX5" fmla="*/ 2332420 w 2332420"/>
              <a:gd name="connsiteY5" fmla="*/ 8713900 h 8715487"/>
              <a:gd name="connsiteX0" fmla="*/ 2332420 w 3316457"/>
              <a:gd name="connsiteY0" fmla="*/ 8713900 h 8980169"/>
              <a:gd name="connsiteX1" fmla="*/ 2902 w 3316457"/>
              <a:gd name="connsiteY1" fmla="*/ 2639660 h 8980169"/>
              <a:gd name="connsiteX2" fmla="*/ 1974477 w 3316457"/>
              <a:gd name="connsiteY2" fmla="*/ 0 h 8980169"/>
              <a:gd name="connsiteX3" fmla="*/ 621385 w 3316457"/>
              <a:gd name="connsiteY3" fmla="*/ 2639659 h 8980169"/>
              <a:gd name="connsiteX4" fmla="*/ 3316457 w 3316457"/>
              <a:gd name="connsiteY4" fmla="*/ 8980169 h 8980169"/>
              <a:gd name="connsiteX5" fmla="*/ 2332420 w 3316457"/>
              <a:gd name="connsiteY5" fmla="*/ 8713900 h 8980169"/>
              <a:gd name="connsiteX0" fmla="*/ 2332420 w 2645874"/>
              <a:gd name="connsiteY0" fmla="*/ 8713900 h 8724624"/>
              <a:gd name="connsiteX1" fmla="*/ 2902 w 2645874"/>
              <a:gd name="connsiteY1" fmla="*/ 2639660 h 8724624"/>
              <a:gd name="connsiteX2" fmla="*/ 1974477 w 2645874"/>
              <a:gd name="connsiteY2" fmla="*/ 0 h 8724624"/>
              <a:gd name="connsiteX3" fmla="*/ 621385 w 2645874"/>
              <a:gd name="connsiteY3" fmla="*/ 2639659 h 8724624"/>
              <a:gd name="connsiteX4" fmla="*/ 2645874 w 2645874"/>
              <a:gd name="connsiteY4" fmla="*/ 8724624 h 8724624"/>
              <a:gd name="connsiteX5" fmla="*/ 2332420 w 2645874"/>
              <a:gd name="connsiteY5" fmla="*/ 8713900 h 8724624"/>
              <a:gd name="connsiteX0" fmla="*/ 2005175 w 2318629"/>
              <a:gd name="connsiteY0" fmla="*/ 8713900 h 8724624"/>
              <a:gd name="connsiteX1" fmla="*/ 4464 w 2318629"/>
              <a:gd name="connsiteY1" fmla="*/ 3010882 h 8724624"/>
              <a:gd name="connsiteX2" fmla="*/ 1647232 w 2318629"/>
              <a:gd name="connsiteY2" fmla="*/ 0 h 8724624"/>
              <a:gd name="connsiteX3" fmla="*/ 294140 w 2318629"/>
              <a:gd name="connsiteY3" fmla="*/ 2639659 h 8724624"/>
              <a:gd name="connsiteX4" fmla="*/ 2318629 w 2318629"/>
              <a:gd name="connsiteY4" fmla="*/ 8724624 h 8724624"/>
              <a:gd name="connsiteX5" fmla="*/ 2005175 w 2318629"/>
              <a:gd name="connsiteY5" fmla="*/ 8713900 h 872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8629" h="8724624">
                <a:moveTo>
                  <a:pt x="2005175" y="8713900"/>
                </a:moveTo>
                <a:cubicBezTo>
                  <a:pt x="170714" y="8814660"/>
                  <a:pt x="64121" y="4463199"/>
                  <a:pt x="4464" y="3010882"/>
                </a:cubicBezTo>
                <a:cubicBezTo>
                  <a:pt x="-55193" y="1558565"/>
                  <a:pt x="482626" y="0"/>
                  <a:pt x="1647232" y="0"/>
                </a:cubicBezTo>
                <a:cubicBezTo>
                  <a:pt x="754018" y="438771"/>
                  <a:pt x="294140" y="1325362"/>
                  <a:pt x="294140" y="2639659"/>
                </a:cubicBezTo>
                <a:cubicBezTo>
                  <a:pt x="294140" y="3953957"/>
                  <a:pt x="1425415" y="8285853"/>
                  <a:pt x="2318629" y="8724624"/>
                </a:cubicBezTo>
                <a:lnTo>
                  <a:pt x="2005175" y="87139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Lua 10"/>
          <p:cNvSpPr/>
          <p:nvPr userDrawn="1"/>
        </p:nvSpPr>
        <p:spPr>
          <a:xfrm rot="15006304" flipH="1" flipV="1">
            <a:off x="8629237" y="1748668"/>
            <a:ext cx="2318629" cy="8724624"/>
          </a:xfrm>
          <a:custGeom>
            <a:avLst/>
            <a:gdLst>
              <a:gd name="connsiteX0" fmla="*/ 2108706 w 2108706"/>
              <a:gd name="connsiteY0" fmla="*/ 5849579 h 5849579"/>
              <a:gd name="connsiteX1" fmla="*/ 0 w 2108706"/>
              <a:gd name="connsiteY1" fmla="*/ 2924789 h 5849579"/>
              <a:gd name="connsiteX2" fmla="*/ 2108706 w 2108706"/>
              <a:gd name="connsiteY2" fmla="*/ -1 h 5849579"/>
              <a:gd name="connsiteX3" fmla="*/ 618483 w 2108706"/>
              <a:gd name="connsiteY3" fmla="*/ 2924788 h 5849579"/>
              <a:gd name="connsiteX4" fmla="*/ 2108706 w 2108706"/>
              <a:gd name="connsiteY4" fmla="*/ 5849577 h 5849579"/>
              <a:gd name="connsiteX5" fmla="*/ 2108706 w 2108706"/>
              <a:gd name="connsiteY5" fmla="*/ 5849579 h 5849579"/>
              <a:gd name="connsiteX0" fmla="*/ 2108706 w 2108706"/>
              <a:gd name="connsiteY0" fmla="*/ 5849580 h 5854668"/>
              <a:gd name="connsiteX1" fmla="*/ 0 w 2108706"/>
              <a:gd name="connsiteY1" fmla="*/ 2924790 h 5854668"/>
              <a:gd name="connsiteX2" fmla="*/ 2108706 w 2108706"/>
              <a:gd name="connsiteY2" fmla="*/ 0 h 5854668"/>
              <a:gd name="connsiteX3" fmla="*/ 618483 w 2108706"/>
              <a:gd name="connsiteY3" fmla="*/ 2924789 h 5854668"/>
              <a:gd name="connsiteX4" fmla="*/ 2108706 w 2108706"/>
              <a:gd name="connsiteY4" fmla="*/ 5849578 h 5854668"/>
              <a:gd name="connsiteX5" fmla="*/ 2108706 w 2108706"/>
              <a:gd name="connsiteY5" fmla="*/ 5849580 h 5854668"/>
              <a:gd name="connsiteX0" fmla="*/ 2330521 w 2330521"/>
              <a:gd name="connsiteY0" fmla="*/ 8999030 h 9000633"/>
              <a:gd name="connsiteX1" fmla="*/ 1003 w 2330521"/>
              <a:gd name="connsiteY1" fmla="*/ 2924790 h 9000633"/>
              <a:gd name="connsiteX2" fmla="*/ 2109709 w 2330521"/>
              <a:gd name="connsiteY2" fmla="*/ 0 h 9000633"/>
              <a:gd name="connsiteX3" fmla="*/ 619486 w 2330521"/>
              <a:gd name="connsiteY3" fmla="*/ 2924789 h 9000633"/>
              <a:gd name="connsiteX4" fmla="*/ 2109709 w 2330521"/>
              <a:gd name="connsiteY4" fmla="*/ 5849578 h 9000633"/>
              <a:gd name="connsiteX5" fmla="*/ 2330521 w 2330521"/>
              <a:gd name="connsiteY5" fmla="*/ 8999030 h 9000633"/>
              <a:gd name="connsiteX0" fmla="*/ 2332420 w 2332420"/>
              <a:gd name="connsiteY0" fmla="*/ 8713900 h 8715487"/>
              <a:gd name="connsiteX1" fmla="*/ 2902 w 2332420"/>
              <a:gd name="connsiteY1" fmla="*/ 2639660 h 8715487"/>
              <a:gd name="connsiteX2" fmla="*/ 1974477 w 2332420"/>
              <a:gd name="connsiteY2" fmla="*/ 0 h 8715487"/>
              <a:gd name="connsiteX3" fmla="*/ 621385 w 2332420"/>
              <a:gd name="connsiteY3" fmla="*/ 2639659 h 8715487"/>
              <a:gd name="connsiteX4" fmla="*/ 2111608 w 2332420"/>
              <a:gd name="connsiteY4" fmla="*/ 5564448 h 8715487"/>
              <a:gd name="connsiteX5" fmla="*/ 2332420 w 2332420"/>
              <a:gd name="connsiteY5" fmla="*/ 8713900 h 8715487"/>
              <a:gd name="connsiteX0" fmla="*/ 2332420 w 3316457"/>
              <a:gd name="connsiteY0" fmla="*/ 8713900 h 8980169"/>
              <a:gd name="connsiteX1" fmla="*/ 2902 w 3316457"/>
              <a:gd name="connsiteY1" fmla="*/ 2639660 h 8980169"/>
              <a:gd name="connsiteX2" fmla="*/ 1974477 w 3316457"/>
              <a:gd name="connsiteY2" fmla="*/ 0 h 8980169"/>
              <a:gd name="connsiteX3" fmla="*/ 621385 w 3316457"/>
              <a:gd name="connsiteY3" fmla="*/ 2639659 h 8980169"/>
              <a:gd name="connsiteX4" fmla="*/ 3316457 w 3316457"/>
              <a:gd name="connsiteY4" fmla="*/ 8980169 h 8980169"/>
              <a:gd name="connsiteX5" fmla="*/ 2332420 w 3316457"/>
              <a:gd name="connsiteY5" fmla="*/ 8713900 h 8980169"/>
              <a:gd name="connsiteX0" fmla="*/ 2332420 w 2645874"/>
              <a:gd name="connsiteY0" fmla="*/ 8713900 h 8724624"/>
              <a:gd name="connsiteX1" fmla="*/ 2902 w 2645874"/>
              <a:gd name="connsiteY1" fmla="*/ 2639660 h 8724624"/>
              <a:gd name="connsiteX2" fmla="*/ 1974477 w 2645874"/>
              <a:gd name="connsiteY2" fmla="*/ 0 h 8724624"/>
              <a:gd name="connsiteX3" fmla="*/ 621385 w 2645874"/>
              <a:gd name="connsiteY3" fmla="*/ 2639659 h 8724624"/>
              <a:gd name="connsiteX4" fmla="*/ 2645874 w 2645874"/>
              <a:gd name="connsiteY4" fmla="*/ 8724624 h 8724624"/>
              <a:gd name="connsiteX5" fmla="*/ 2332420 w 2645874"/>
              <a:gd name="connsiteY5" fmla="*/ 8713900 h 8724624"/>
              <a:gd name="connsiteX0" fmla="*/ 2005175 w 2318629"/>
              <a:gd name="connsiteY0" fmla="*/ 8713900 h 8724624"/>
              <a:gd name="connsiteX1" fmla="*/ 4464 w 2318629"/>
              <a:gd name="connsiteY1" fmla="*/ 3010882 h 8724624"/>
              <a:gd name="connsiteX2" fmla="*/ 1647232 w 2318629"/>
              <a:gd name="connsiteY2" fmla="*/ 0 h 8724624"/>
              <a:gd name="connsiteX3" fmla="*/ 294140 w 2318629"/>
              <a:gd name="connsiteY3" fmla="*/ 2639659 h 8724624"/>
              <a:gd name="connsiteX4" fmla="*/ 2318629 w 2318629"/>
              <a:gd name="connsiteY4" fmla="*/ 8724624 h 8724624"/>
              <a:gd name="connsiteX5" fmla="*/ 2005175 w 2318629"/>
              <a:gd name="connsiteY5" fmla="*/ 8713900 h 872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8629" h="8724624">
                <a:moveTo>
                  <a:pt x="2005175" y="8713900"/>
                </a:moveTo>
                <a:cubicBezTo>
                  <a:pt x="170714" y="8814660"/>
                  <a:pt x="64121" y="4463199"/>
                  <a:pt x="4464" y="3010882"/>
                </a:cubicBezTo>
                <a:cubicBezTo>
                  <a:pt x="-55193" y="1558565"/>
                  <a:pt x="482626" y="0"/>
                  <a:pt x="1647232" y="0"/>
                </a:cubicBezTo>
                <a:cubicBezTo>
                  <a:pt x="754018" y="438771"/>
                  <a:pt x="294140" y="1325362"/>
                  <a:pt x="294140" y="2639659"/>
                </a:cubicBezTo>
                <a:cubicBezTo>
                  <a:pt x="294140" y="3953957"/>
                  <a:pt x="1425415" y="8285853"/>
                  <a:pt x="2318629" y="8724624"/>
                </a:cubicBezTo>
                <a:lnTo>
                  <a:pt x="2005175" y="871390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3826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5239"/>
            <a:ext cx="9144000" cy="470916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437112"/>
            <a:ext cx="7772400" cy="97182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3861048"/>
            <a:ext cx="7772400" cy="545852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dirty="0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8" name="Marcador de Posição do Texto 2"/>
          <p:cNvSpPr>
            <a:spLocks noGrp="1"/>
          </p:cNvSpPr>
          <p:nvPr>
            <p:ph type="body" idx="13"/>
          </p:nvPr>
        </p:nvSpPr>
        <p:spPr>
          <a:xfrm>
            <a:off x="976064" y="4509120"/>
            <a:ext cx="7556376" cy="545852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dirty="0" smtClean="0"/>
              <a:t>Clique para editar os estilos</a:t>
            </a:r>
          </a:p>
        </p:txBody>
      </p:sp>
    </p:spTree>
    <p:extLst>
      <p:ext uri="{BB962C8B-B14F-4D97-AF65-F5344CB8AC3E}">
        <p14:creationId xmlns:p14="http://schemas.microsoft.com/office/powerpoint/2010/main" val="325536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711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1480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3198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8040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1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0870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718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5DEB17-C21C-4D19-B329-62AE3FA288EC}" type="datetimeFigureOut">
              <a:rPr lang="pt-PT" smtClean="0"/>
              <a:pPr/>
              <a:t>28/05/2015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CAE5F2-E76D-4F85-B789-B7588A93137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970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8" name="CaixaDeTexto 7"/>
          <p:cNvSpPr txBox="1"/>
          <p:nvPr userDrawn="1"/>
        </p:nvSpPr>
        <p:spPr>
          <a:xfrm>
            <a:off x="8316416" y="11663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tx2">
                    <a:lumMod val="75000"/>
                  </a:schemeClr>
                </a:solidFill>
              </a:rPr>
              <a:t>GPS 9</a:t>
            </a:r>
            <a:endParaRPr lang="pt-PT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41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11560" y="1196752"/>
            <a:ext cx="5040559" cy="971823"/>
          </a:xfrm>
        </p:spPr>
        <p:txBody>
          <a:bodyPr>
            <a:noAutofit/>
          </a:bodyPr>
          <a:lstStyle/>
          <a:p>
            <a:r>
              <a:rPr lang="pt-PT" sz="6000" dirty="0" smtClean="0">
                <a:solidFill>
                  <a:schemeClr val="tx2">
                    <a:lumMod val="75000"/>
                  </a:schemeClr>
                </a:solidFill>
              </a:rPr>
              <a:t>HIDROSFERA</a:t>
            </a:r>
            <a:endParaRPr lang="pt-PT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idx="1"/>
          </p:nvPr>
        </p:nvSpPr>
        <p:spPr>
          <a:xfrm>
            <a:off x="942801" y="4611340"/>
            <a:ext cx="7772400" cy="545852"/>
          </a:xfrm>
        </p:spPr>
        <p:txBody>
          <a:bodyPr>
            <a:noAutofit/>
          </a:bodyPr>
          <a:lstStyle/>
          <a:p>
            <a:r>
              <a:rPr lang="pt-PT" dirty="0" smtClean="0"/>
              <a:t>Domínio: </a:t>
            </a:r>
          </a:p>
          <a:p>
            <a:r>
              <a:rPr lang="pt-PT" b="1" dirty="0" smtClean="0">
                <a:solidFill>
                  <a:schemeClr val="bg1">
                    <a:lumMod val="50000"/>
                  </a:schemeClr>
                </a:solidFill>
              </a:rPr>
              <a:t>Riscos, Ambiente e Sociedade</a:t>
            </a:r>
            <a:endParaRPr lang="pt-PT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Marcador de Posição do Texto 4"/>
          <p:cNvSpPr>
            <a:spLocks noGrp="1"/>
          </p:cNvSpPr>
          <p:nvPr>
            <p:ph type="body" idx="1"/>
          </p:nvPr>
        </p:nvSpPr>
        <p:spPr>
          <a:xfrm>
            <a:off x="976064" y="5403428"/>
            <a:ext cx="7772400" cy="545852"/>
          </a:xfrm>
        </p:spPr>
        <p:txBody>
          <a:bodyPr>
            <a:noAutofit/>
          </a:bodyPr>
          <a:lstStyle/>
          <a:p>
            <a:r>
              <a:rPr lang="pt-PT" dirty="0" smtClean="0"/>
              <a:t>Subdomínio:</a:t>
            </a:r>
          </a:p>
          <a:p>
            <a:r>
              <a:rPr lang="pt-PT" b="1" dirty="0" smtClean="0">
                <a:solidFill>
                  <a:schemeClr val="bg1">
                    <a:lumMod val="50000"/>
                  </a:schemeClr>
                </a:solidFill>
              </a:rPr>
              <a:t>Riscos mistos</a:t>
            </a:r>
            <a:endParaRPr lang="pt-PT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95516"/>
            <a:ext cx="1002972" cy="3336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1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6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</a:t>
            </a:r>
            <a:endParaRPr lang="pt-PT" dirty="0"/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1927225" y="2785194"/>
            <a:ext cx="5311775" cy="688975"/>
            <a:chOff x="720" y="1392"/>
            <a:chExt cx="4058" cy="480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/>
            <a:p>
              <a:endParaRPr lang="pt-PT"/>
            </a:p>
          </p:txBody>
        </p:sp>
        <p:grpSp>
          <p:nvGrpSpPr>
            <p:cNvPr id="16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</p:grp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927225" y="1921594"/>
            <a:ext cx="5311775" cy="688975"/>
            <a:chOff x="720" y="1392"/>
            <a:chExt cx="4058" cy="480"/>
          </a:xfr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0" name="AutoShape 1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/>
            <a:p>
              <a:endParaRPr lang="pt-PT"/>
            </a:p>
          </p:txBody>
        </p:sp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22" name="AutoShape 2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3" name="AutoShape 2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</p:grpSp>
      </p:grpSp>
      <p:sp>
        <p:nvSpPr>
          <p:cNvPr id="24" name="Text Box 23"/>
          <p:cNvSpPr txBox="1">
            <a:spLocks noChangeArrowheads="1"/>
          </p:cNvSpPr>
          <p:nvPr/>
        </p:nvSpPr>
        <p:spPr bwMode="white">
          <a:xfrm>
            <a:off x="2393950" y="2035894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Hidrosfera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–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ciclo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hidrológico</a:t>
            </a:r>
            <a:endParaRPr lang="en-US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white">
          <a:xfrm>
            <a:off x="2405063" y="2893144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Distribuição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dos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recursos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hídricos</a:t>
            </a:r>
            <a:endParaRPr lang="en-US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6" name="Picture 29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 l="42606" t="64474" r="19473"/>
          <a:stretch>
            <a:fillRect/>
          </a:stretch>
        </p:blipFill>
        <p:spPr bwMode="auto">
          <a:xfrm>
            <a:off x="1743075" y="2774082"/>
            <a:ext cx="792163" cy="949325"/>
          </a:xfrm>
          <a:prstGeom prst="rect">
            <a:avLst/>
          </a:prstGeom>
          <a:noFill/>
        </p:spPr>
      </p:pic>
      <p:pic>
        <p:nvPicPr>
          <p:cNvPr id="27" name="Picture 30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 l="42606" t="64474" r="19473"/>
          <a:stretch>
            <a:fillRect/>
          </a:stretch>
        </p:blipFill>
        <p:spPr bwMode="auto">
          <a:xfrm>
            <a:off x="1731963" y="1916832"/>
            <a:ext cx="792162" cy="949325"/>
          </a:xfrm>
          <a:prstGeom prst="rect">
            <a:avLst/>
          </a:prstGeom>
          <a:noFill/>
        </p:spPr>
      </p:pic>
      <p:sp>
        <p:nvSpPr>
          <p:cNvPr id="28" name="Text Box 32"/>
          <p:cNvSpPr txBox="1">
            <a:spLocks noChangeArrowheads="1"/>
          </p:cNvSpPr>
          <p:nvPr/>
        </p:nvSpPr>
        <p:spPr bwMode="white">
          <a:xfrm>
            <a:off x="2052638" y="2013669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cs typeface="Arial" charset="0"/>
              </a:rPr>
              <a:t>1</a:t>
            </a:r>
          </a:p>
        </p:txBody>
      </p:sp>
      <p:sp>
        <p:nvSpPr>
          <p:cNvPr id="29" name="Text Box 33"/>
          <p:cNvSpPr txBox="1">
            <a:spLocks noChangeArrowheads="1"/>
          </p:cNvSpPr>
          <p:nvPr/>
        </p:nvSpPr>
        <p:spPr bwMode="white">
          <a:xfrm>
            <a:off x="2065338" y="2872507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2</a:t>
            </a:r>
          </a:p>
        </p:txBody>
      </p:sp>
      <p:grpSp>
        <p:nvGrpSpPr>
          <p:cNvPr id="30" name="Group 3"/>
          <p:cNvGrpSpPr>
            <a:grpSpLocks/>
          </p:cNvGrpSpPr>
          <p:nvPr/>
        </p:nvGrpSpPr>
        <p:grpSpPr bwMode="auto">
          <a:xfrm>
            <a:off x="1924521" y="4579019"/>
            <a:ext cx="5311775" cy="688975"/>
            <a:chOff x="720" y="1392"/>
            <a:chExt cx="4058" cy="480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1" name="AutoShape 4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/>
            <a:p>
              <a:endParaRPr lang="pt-PT"/>
            </a:p>
          </p:txBody>
        </p:sp>
        <p:grpSp>
          <p:nvGrpSpPr>
            <p:cNvPr id="32" name="Group 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33" name="AutoShape 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34" name="AutoShape 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</p:grpSp>
      </p:grpSp>
      <p:grpSp>
        <p:nvGrpSpPr>
          <p:cNvPr id="35" name="Group 18"/>
          <p:cNvGrpSpPr>
            <a:grpSpLocks/>
          </p:cNvGrpSpPr>
          <p:nvPr/>
        </p:nvGrpSpPr>
        <p:grpSpPr bwMode="auto">
          <a:xfrm>
            <a:off x="1924521" y="3715419"/>
            <a:ext cx="5311775" cy="688975"/>
            <a:chOff x="720" y="1392"/>
            <a:chExt cx="4058" cy="480"/>
          </a:xfr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36" name="AutoShape 19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none" anchor="ctr"/>
            <a:lstStyle/>
            <a:p>
              <a:endParaRPr lang="pt-PT"/>
            </a:p>
          </p:txBody>
        </p:sp>
        <p:grpSp>
          <p:nvGrpSpPr>
            <p:cNvPr id="37" name="Group 20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38" name="AutoShape 21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39" name="AutoShape 22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endParaRPr lang="pt-PT"/>
              </a:p>
            </p:txBody>
          </p:sp>
        </p:grpSp>
      </p:grpSp>
      <p:sp>
        <p:nvSpPr>
          <p:cNvPr id="40" name="Text Box 23"/>
          <p:cNvSpPr txBox="1">
            <a:spLocks noChangeArrowheads="1"/>
          </p:cNvSpPr>
          <p:nvPr/>
        </p:nvSpPr>
        <p:spPr bwMode="white">
          <a:xfrm>
            <a:off x="2391246" y="3829719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i="1" dirty="0" smtClean="0">
                <a:solidFill>
                  <a:schemeClr val="bg1"/>
                </a:solidFill>
                <a:cs typeface="Arial" charset="0"/>
              </a:rPr>
              <a:t>Stress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hídrico</a:t>
            </a:r>
            <a:endParaRPr lang="en-US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white">
          <a:xfrm>
            <a:off x="2402359" y="4686969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Disponibilidade</a:t>
            </a:r>
            <a:r>
              <a:rPr lang="en-US" sz="2400" b="1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cs typeface="Arial" charset="0"/>
              </a:rPr>
              <a:t>hídrica</a:t>
            </a:r>
            <a:endParaRPr lang="en-US" sz="240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42" name="Picture 29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 l="42606" t="64474" r="19473"/>
          <a:stretch>
            <a:fillRect/>
          </a:stretch>
        </p:blipFill>
        <p:spPr bwMode="auto">
          <a:xfrm>
            <a:off x="1740371" y="4567907"/>
            <a:ext cx="792163" cy="949325"/>
          </a:xfrm>
          <a:prstGeom prst="rect">
            <a:avLst/>
          </a:prstGeom>
          <a:noFill/>
        </p:spPr>
      </p:pic>
      <p:pic>
        <p:nvPicPr>
          <p:cNvPr id="43" name="Picture 30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</a:blip>
          <a:srcRect l="42606" t="64474" r="19473"/>
          <a:stretch>
            <a:fillRect/>
          </a:stretch>
        </p:blipFill>
        <p:spPr bwMode="auto">
          <a:xfrm>
            <a:off x="1729259" y="3710657"/>
            <a:ext cx="792162" cy="949325"/>
          </a:xfrm>
          <a:prstGeom prst="rect">
            <a:avLst/>
          </a:prstGeom>
          <a:noFill/>
        </p:spPr>
      </p:pic>
      <p:sp>
        <p:nvSpPr>
          <p:cNvPr id="44" name="Text Box 32"/>
          <p:cNvSpPr txBox="1">
            <a:spLocks noChangeArrowheads="1"/>
          </p:cNvSpPr>
          <p:nvPr/>
        </p:nvSpPr>
        <p:spPr bwMode="white">
          <a:xfrm>
            <a:off x="2049934" y="3807494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3</a:t>
            </a:r>
          </a:p>
        </p:txBody>
      </p:sp>
      <p:sp>
        <p:nvSpPr>
          <p:cNvPr id="45" name="Text Box 33"/>
          <p:cNvSpPr txBox="1">
            <a:spLocks noChangeArrowheads="1"/>
          </p:cNvSpPr>
          <p:nvPr/>
        </p:nvSpPr>
        <p:spPr bwMode="white">
          <a:xfrm>
            <a:off x="2062634" y="4666332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cs typeface="Arial" charset="0"/>
              </a:rPr>
              <a:t>4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0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8" grpId="0"/>
      <p:bldP spid="29" grpId="0"/>
      <p:bldP spid="40" grpId="0"/>
      <p:bldP spid="41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14586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Metas curriculares a trabalhar…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algn="just">
              <a:lnSpc>
                <a:spcPct val="170000"/>
              </a:lnSpc>
              <a:buNone/>
            </a:pPr>
            <a:r>
              <a:rPr lang="pt-PT" b="1" i="1" dirty="0" smtClean="0">
                <a:solidFill>
                  <a:schemeClr val="tx1"/>
                </a:solidFill>
              </a:rPr>
              <a:t>4. Compreender a importância da hidrosfera no sistema terrestre </a:t>
            </a:r>
            <a:endParaRPr lang="pt-PT" b="1" dirty="0" smtClean="0">
              <a:solidFill>
                <a:schemeClr val="tx1"/>
              </a:solidFill>
            </a:endParaRPr>
          </a:p>
          <a:p>
            <a:pPr marL="0" lvl="0" indent="0">
              <a:lnSpc>
                <a:spcPct val="170000"/>
              </a:lnSpc>
              <a:buNone/>
            </a:pPr>
            <a:r>
              <a:rPr lang="pt-PT" dirty="0" smtClean="0">
                <a:solidFill>
                  <a:schemeClr val="tx1"/>
                </a:solidFill>
              </a:rPr>
              <a:t>1. Definir hidrosfera, referindo a sua importância para a vida. </a:t>
            </a:r>
          </a:p>
          <a:p>
            <a:pPr marL="266700" lvl="0" indent="-266700">
              <a:lnSpc>
                <a:spcPct val="170000"/>
              </a:lnSpc>
              <a:buNone/>
            </a:pPr>
            <a:r>
              <a:rPr lang="pt-PT" dirty="0" smtClean="0">
                <a:solidFill>
                  <a:schemeClr val="tx1"/>
                </a:solidFill>
              </a:rPr>
              <a:t>2. Relacionar a distribuição dos recursos hídricos com as condições climáticas, </a:t>
            </a:r>
            <a:r>
              <a:rPr lang="pt-PT" dirty="0"/>
              <a:t> </a:t>
            </a:r>
            <a:r>
              <a:rPr lang="pt-PT" dirty="0" smtClean="0"/>
              <a:t>          </a:t>
            </a:r>
            <a:r>
              <a:rPr lang="pt-PT" dirty="0" smtClean="0">
                <a:solidFill>
                  <a:schemeClr val="tx1"/>
                </a:solidFill>
              </a:rPr>
              <a:t>geomorfológicas, fluviais, límnicas e lagunares das áreas do globo. </a:t>
            </a:r>
          </a:p>
          <a:p>
            <a:pPr marL="266700" lvl="0" indent="-266700">
              <a:lnSpc>
                <a:spcPct val="170000"/>
              </a:lnSpc>
              <a:buNone/>
            </a:pPr>
            <a:r>
              <a:rPr lang="pt-PT" dirty="0" smtClean="0">
                <a:solidFill>
                  <a:schemeClr val="tx1"/>
                </a:solidFill>
              </a:rPr>
              <a:t>3. Relacionar o grau de desenvolvimento dos países com o maior ou menor consumo  de água. </a:t>
            </a:r>
          </a:p>
          <a:p>
            <a:pPr marL="0" lvl="0" indent="0">
              <a:lnSpc>
                <a:spcPct val="170000"/>
              </a:lnSpc>
              <a:buNone/>
            </a:pPr>
            <a:r>
              <a:rPr lang="pt-PT" dirty="0" smtClean="0">
                <a:solidFill>
                  <a:schemeClr val="tx1"/>
                </a:solidFill>
              </a:rPr>
              <a:t>4. Identificar as regiões do Globo com maior e menor </a:t>
            </a:r>
            <a:r>
              <a:rPr lang="pt-PT" i="1" dirty="0" smtClean="0">
                <a:solidFill>
                  <a:schemeClr val="tx1"/>
                </a:solidFill>
              </a:rPr>
              <a:t>stress</a:t>
            </a:r>
            <a:r>
              <a:rPr lang="pt-PT" dirty="0" smtClean="0">
                <a:solidFill>
                  <a:schemeClr val="tx1"/>
                </a:solidFill>
              </a:rPr>
              <a:t> </a:t>
            </a:r>
            <a:r>
              <a:rPr lang="pt-PT" dirty="0"/>
              <a:t>h</a:t>
            </a:r>
            <a:r>
              <a:rPr lang="pt-PT" dirty="0" smtClean="0">
                <a:solidFill>
                  <a:schemeClr val="tx1"/>
                </a:solidFill>
              </a:rPr>
              <a:t>ídrico. </a:t>
            </a:r>
          </a:p>
          <a:p>
            <a:pPr marL="180975" lvl="0" indent="-180975">
              <a:lnSpc>
                <a:spcPct val="170000"/>
              </a:lnSpc>
              <a:buNone/>
            </a:pPr>
            <a:r>
              <a:rPr lang="pt-PT" dirty="0" smtClean="0">
                <a:solidFill>
                  <a:schemeClr val="tx1"/>
                </a:solidFill>
              </a:rPr>
              <a:t>5. Inferir os efeitos da irregular disponibilidade de água nas atividades humanas e no ambiente.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792" y="-377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2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Hidrosfera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 smtClean="0"/>
              <a:t>Ciclo hidrológico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9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Hidrosfera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1309058"/>
            <a:ext cx="7416824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pt-P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hidrosfera</a:t>
            </a:r>
            <a:r>
              <a:rPr lang="pt-P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constitui a camada líquida da Terra, ou seja, o conjunto das águas continentais, oceânicas e atmosférica. Desse conjunto, apenas 2,5% da água é doce e desta só 0,4% se encontra na atmosfera e na superfície da Terra no estado líquido. </a:t>
            </a:r>
            <a:endParaRPr lang="pt-PT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71" y="3520311"/>
            <a:ext cx="5209753" cy="2383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Ciclo hidrológico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  <p:pic>
        <p:nvPicPr>
          <p:cNvPr id="1026" name="875EBC52-958E-4FF2-A6B2-AEE6DEAFF952" descr="FE2473A6-0475-4AE7-8B48-C60711CA1B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843117" cy="422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7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7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85974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403648" y="1484784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latin typeface="Arial" pitchFamily="34" charset="0"/>
                <a:cs typeface="Arial" pitchFamily="34" charset="0"/>
              </a:rPr>
              <a:t>Os recursos hídricos encontram-se desigualmente repartidos a nível mundial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 são vários os </a:t>
            </a:r>
            <a:r>
              <a:rPr lang="pt-PT" dirty="0">
                <a:latin typeface="Arial" pitchFamily="34" charset="0"/>
                <a:cs typeface="Arial" pitchFamily="34" charset="0"/>
              </a:rPr>
              <a:t>fatores que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interferem </a:t>
            </a:r>
            <a:r>
              <a:rPr lang="pt-PT" dirty="0">
                <a:latin typeface="Arial" pitchFamily="34" charset="0"/>
                <a:cs typeface="Arial" pitchFamily="34" charset="0"/>
              </a:rPr>
              <a:t>nessa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distribuição. 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1826907" y="2780928"/>
            <a:ext cx="6339976" cy="3037780"/>
            <a:chOff x="1826907" y="2780928"/>
            <a:chExt cx="6339976" cy="3037780"/>
          </a:xfrm>
        </p:grpSpPr>
        <p:sp>
          <p:nvSpPr>
            <p:cNvPr id="5" name="CaixaDeTexto 4"/>
            <p:cNvSpPr txBox="1"/>
            <p:nvPr/>
          </p:nvSpPr>
          <p:spPr>
            <a:xfrm rot="16200000">
              <a:off x="1077544" y="3861048"/>
              <a:ext cx="2520282" cy="102155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pt-PT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Recursos hídricos</a:t>
              </a:r>
            </a:p>
            <a:p>
              <a:pPr algn="ctr"/>
              <a:endParaRPr lang="pt-PT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275856" y="3861048"/>
              <a:ext cx="2664296" cy="102155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endParaRPr lang="pt-PT" b="1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pt-PT" b="1" dirty="0" smtClean="0">
                  <a:latin typeface="Arial" pitchFamily="34" charset="0"/>
                  <a:cs typeface="Arial" pitchFamily="34" charset="0"/>
                </a:rPr>
                <a:t>Condições climáticas</a:t>
              </a:r>
            </a:p>
            <a:p>
              <a:endParaRPr lang="pt-PT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6438691" y="2780928"/>
              <a:ext cx="1728192" cy="102155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endParaRPr lang="pt-PT" b="1" dirty="0" smtClean="0"/>
            </a:p>
            <a:p>
              <a:pPr algn="ctr"/>
              <a:r>
                <a:rPr lang="pt-PT" b="1" dirty="0" smtClean="0"/>
                <a:t>Temperatura</a:t>
              </a:r>
            </a:p>
            <a:p>
              <a:r>
                <a:rPr lang="pt-PT" b="1" dirty="0" smtClean="0"/>
                <a:t> </a:t>
              </a:r>
              <a:endParaRPr lang="pt-PT" b="1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6438691" y="4797152"/>
              <a:ext cx="1728192" cy="102155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endParaRPr lang="pt-PT" dirty="0" smtClean="0"/>
            </a:p>
            <a:p>
              <a:pPr algn="ctr"/>
              <a:r>
                <a:rPr lang="pt-PT" b="1" dirty="0" smtClean="0"/>
                <a:t>Precipitação</a:t>
              </a:r>
            </a:p>
            <a:p>
              <a:r>
                <a:rPr lang="pt-PT" dirty="0" smtClean="0"/>
                <a:t> </a:t>
              </a:r>
              <a:endParaRPr lang="pt-PT" dirty="0"/>
            </a:p>
          </p:txBody>
        </p:sp>
        <p:cxnSp>
          <p:nvCxnSpPr>
            <p:cNvPr id="15" name="Conexão em ângulos rectos 14"/>
            <p:cNvCxnSpPr>
              <a:stCxn id="6" idx="0"/>
              <a:endCxn id="7" idx="1"/>
            </p:cNvCxnSpPr>
            <p:nvPr/>
          </p:nvCxnSpPr>
          <p:spPr>
            <a:xfrm rot="5400000" flipH="1" flipV="1">
              <a:off x="5238676" y="2661034"/>
              <a:ext cx="569342" cy="1830687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em ângulos rectos 16"/>
            <p:cNvCxnSpPr>
              <a:stCxn id="6" idx="2"/>
              <a:endCxn id="8" idx="1"/>
            </p:cNvCxnSpPr>
            <p:nvPr/>
          </p:nvCxnSpPr>
          <p:spPr>
            <a:xfrm rot="16200000" flipH="1">
              <a:off x="5310684" y="4179923"/>
              <a:ext cx="425326" cy="1830687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>
              <a:stCxn id="5" idx="2"/>
              <a:endCxn id="6" idx="1"/>
            </p:cNvCxnSpPr>
            <p:nvPr/>
          </p:nvCxnSpPr>
          <p:spPr>
            <a:xfrm>
              <a:off x="2848463" y="4371826"/>
              <a:ext cx="42739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1180" y="481236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1268760"/>
            <a:ext cx="7488832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aridez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atinge cerca de 20% das terras emersas. Ou seja, estas áreas apresentam um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 balanço hídrico anual negativo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, isto é, um défice de precipitação em relação à evapotranspiração. 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12777" y="5786018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Índice de aridez, em 2014.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5979B1CC-0CD5-43D6-9127-C4C358392CC4" descr="E49F3C44-8EFC-4A2F-8868-09F87F34ED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713" y="2549828"/>
            <a:ext cx="6062041" cy="311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616640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1484784"/>
            <a:ext cx="7416824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b="1" dirty="0">
                <a:latin typeface="Arial" pitchFamily="34" charset="0"/>
                <a:cs typeface="Arial" pitchFamily="34" charset="0"/>
              </a:rPr>
              <a:t>características geomorfológicas</a:t>
            </a:r>
            <a:r>
              <a:rPr lang="pt-PT" dirty="0">
                <a:latin typeface="Arial" pitchFamily="34" charset="0"/>
                <a:cs typeface="Arial" pitchFamily="34" charset="0"/>
              </a:rPr>
              <a:t> condicionam também a ocorrência e a circulação da água, em particular o escoamento e a infiltração.</a:t>
            </a:r>
            <a:endParaRPr lang="pt-PT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1691680" y="3068960"/>
            <a:ext cx="6452307" cy="2520282"/>
            <a:chOff x="1720093" y="3212976"/>
            <a:chExt cx="6452307" cy="2520282"/>
          </a:xfrm>
        </p:grpSpPr>
        <p:sp>
          <p:nvSpPr>
            <p:cNvPr id="5" name="CaixaDeTexto 4"/>
            <p:cNvSpPr txBox="1"/>
            <p:nvPr/>
          </p:nvSpPr>
          <p:spPr>
            <a:xfrm rot="16200000">
              <a:off x="970730" y="3962339"/>
              <a:ext cx="2520282" cy="1021556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pt-PT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Recursos hídricos</a:t>
              </a:r>
            </a:p>
            <a:p>
              <a:pPr algn="ctr"/>
              <a:endParaRPr lang="pt-PT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203848" y="4115572"/>
              <a:ext cx="2664296" cy="71508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latin typeface="Arial" pitchFamily="34" charset="0"/>
                  <a:cs typeface="Arial" pitchFamily="34" charset="0"/>
                </a:rPr>
                <a:t>Condições geomorfológicas</a:t>
              </a:r>
              <a:endParaRPr lang="pt-PT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6444208" y="3296696"/>
              <a:ext cx="1728192" cy="408623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/>
                <a:t>Escoamento </a:t>
              </a:r>
              <a:endParaRPr lang="pt-PT" b="1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6444208" y="5218026"/>
              <a:ext cx="1728192" cy="408623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/>
                <a:t>Infiltração</a:t>
              </a:r>
              <a:endParaRPr lang="pt-PT" b="1" dirty="0"/>
            </a:p>
          </p:txBody>
        </p:sp>
        <p:cxnSp>
          <p:nvCxnSpPr>
            <p:cNvPr id="22" name="Conexão recta 21"/>
            <p:cNvCxnSpPr>
              <a:stCxn id="5" idx="2"/>
              <a:endCxn id="6" idx="1"/>
            </p:cNvCxnSpPr>
            <p:nvPr/>
          </p:nvCxnSpPr>
          <p:spPr>
            <a:xfrm>
              <a:off x="2741649" y="4473117"/>
              <a:ext cx="4621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xão em ângulos rectos 23"/>
            <p:cNvCxnSpPr>
              <a:stCxn id="6" idx="0"/>
              <a:endCxn id="7" idx="1"/>
            </p:cNvCxnSpPr>
            <p:nvPr/>
          </p:nvCxnSpPr>
          <p:spPr>
            <a:xfrm rot="5400000" flipH="1" flipV="1">
              <a:off x="5125886" y="2797250"/>
              <a:ext cx="728432" cy="1908212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em ângulos rectos 25"/>
            <p:cNvCxnSpPr>
              <a:stCxn id="6" idx="2"/>
              <a:endCxn id="8" idx="1"/>
            </p:cNvCxnSpPr>
            <p:nvPr/>
          </p:nvCxnSpPr>
          <p:spPr>
            <a:xfrm rot="16200000" flipH="1">
              <a:off x="5194264" y="4172393"/>
              <a:ext cx="591677" cy="1908212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4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90364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grpSp>
        <p:nvGrpSpPr>
          <p:cNvPr id="10" name="Grupo 9"/>
          <p:cNvGrpSpPr/>
          <p:nvPr/>
        </p:nvGrpSpPr>
        <p:grpSpPr>
          <a:xfrm>
            <a:off x="1547664" y="1542276"/>
            <a:ext cx="6859198" cy="1656184"/>
            <a:chOff x="1547664" y="1556792"/>
            <a:chExt cx="6859198" cy="1656184"/>
          </a:xfrm>
        </p:grpSpPr>
        <p:sp>
          <p:nvSpPr>
            <p:cNvPr id="4" name="Rectângulo 3"/>
            <p:cNvSpPr/>
            <p:nvPr/>
          </p:nvSpPr>
          <p:spPr>
            <a:xfrm>
              <a:off x="4067944" y="1628800"/>
              <a:ext cx="424847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 smtClean="0">
                  <a:latin typeface="Arial" pitchFamily="34" charset="0"/>
                  <a:cs typeface="Arial" pitchFamily="34" charset="0"/>
                </a:rPr>
                <a:t>Parcela de precipitação que não é devolvida à atmosfera pela evapotranspiração e que escorre à superfície ou em canais subterrâneos.</a:t>
              </a:r>
              <a:endParaRPr lang="pt-PT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ângulo 6"/>
            <p:cNvSpPr/>
            <p:nvPr/>
          </p:nvSpPr>
          <p:spPr>
            <a:xfrm>
              <a:off x="3798350" y="1556792"/>
              <a:ext cx="4608512" cy="1656184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Rectângulo arredondado 5"/>
            <p:cNvSpPr/>
            <p:nvPr/>
          </p:nvSpPr>
          <p:spPr>
            <a:xfrm>
              <a:off x="1547664" y="1556792"/>
              <a:ext cx="2520280" cy="165618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/>
                <a:t>Escoamento</a:t>
              </a:r>
              <a:endParaRPr lang="pt-PT" sz="2800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1547664" y="3573016"/>
            <a:ext cx="6859198" cy="1656184"/>
            <a:chOff x="1547664" y="3573016"/>
            <a:chExt cx="6859198" cy="1656184"/>
          </a:xfrm>
        </p:grpSpPr>
        <p:sp>
          <p:nvSpPr>
            <p:cNvPr id="5" name="Rectângulo 4"/>
            <p:cNvSpPr/>
            <p:nvPr/>
          </p:nvSpPr>
          <p:spPr>
            <a:xfrm>
              <a:off x="4062427" y="3966155"/>
              <a:ext cx="43444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 smtClean="0">
                  <a:latin typeface="Arial" pitchFamily="34" charset="0"/>
                  <a:cs typeface="Arial" pitchFamily="34" charset="0"/>
                </a:rPr>
                <a:t>Penetração de água no subsolo, através dos interstícios ou dos poros das rochas. </a:t>
              </a:r>
              <a:endParaRPr lang="pt-PT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3798350" y="3573016"/>
              <a:ext cx="4608512" cy="1656184"/>
            </a:xfrm>
            <a:prstGeom prst="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Rectângulo arredondado 8"/>
            <p:cNvSpPr/>
            <p:nvPr/>
          </p:nvSpPr>
          <p:spPr>
            <a:xfrm>
              <a:off x="1547664" y="3573016"/>
              <a:ext cx="2520280" cy="165618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/>
                <a:t>Infiltração</a:t>
              </a:r>
              <a:endParaRPr lang="pt-PT" sz="2800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551711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403648" y="1556792"/>
            <a:ext cx="74888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latin typeface="Arial" pitchFamily="34" charset="0"/>
                <a:cs typeface="Arial" pitchFamily="34" charset="0"/>
              </a:rPr>
              <a:t>O</a:t>
            </a:r>
            <a:r>
              <a:rPr lang="pt-PT" b="1" dirty="0">
                <a:latin typeface="Arial" pitchFamily="34" charset="0"/>
                <a:cs typeface="Arial" pitchFamily="34" charset="0"/>
              </a:rPr>
              <a:t> escoamento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depende sempre </a:t>
            </a:r>
            <a:r>
              <a:rPr lang="pt-PT" dirty="0">
                <a:latin typeface="Arial" pitchFamily="34" charset="0"/>
                <a:cs typeface="Arial" pitchFamily="34" charset="0"/>
              </a:rPr>
              <a:t>da conjugação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múltiplos fatores: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881276" y="2492896"/>
            <a:ext cx="5217538" cy="4086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Intensidade e duração da precipitação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1881276" y="3068960"/>
            <a:ext cx="5217538" cy="408623"/>
          </a:xfrm>
          <a:prstGeom prst="roundRect">
            <a:avLst/>
          </a:prstGeom>
          <a:solidFill>
            <a:srgbClr val="53B0C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Profundidade do solo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1881276" y="3645024"/>
            <a:ext cx="5217538" cy="408623"/>
          </a:xfrm>
          <a:prstGeom prst="roundRect">
            <a:avLst/>
          </a:prstGeom>
          <a:solidFill>
            <a:srgbClr val="30829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Cobertura vegetal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8" name="Rectângulo arredondado 7"/>
          <p:cNvSpPr/>
          <p:nvPr/>
        </p:nvSpPr>
        <p:spPr>
          <a:xfrm>
            <a:off x="1881276" y="4221088"/>
            <a:ext cx="5217537" cy="408623"/>
          </a:xfrm>
          <a:prstGeom prst="roundRect">
            <a:avLst/>
          </a:prstGeom>
          <a:solidFill>
            <a:srgbClr val="1F517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ubstrato rochoso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10" name="Rectângulo arredondado 9"/>
          <p:cNvSpPr/>
          <p:nvPr/>
        </p:nvSpPr>
        <p:spPr>
          <a:xfrm>
            <a:off x="1884319" y="4797152"/>
            <a:ext cx="5217537" cy="408623"/>
          </a:xfrm>
          <a:prstGeom prst="roundRect">
            <a:avLst/>
          </a:prstGeom>
          <a:solidFill>
            <a:srgbClr val="1F517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Declive do terreno</a:t>
            </a:r>
            <a:endParaRPr lang="pt-PT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4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398394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6" name="Rectângulo 5"/>
          <p:cNvSpPr/>
          <p:nvPr/>
        </p:nvSpPr>
        <p:spPr>
          <a:xfrm>
            <a:off x="2555776" y="5805264"/>
            <a:ext cx="280831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Variação do escoamento.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205312"/>
            <a:ext cx="3528392" cy="473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18356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5589240"/>
            <a:ext cx="55446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Avaliação da capacidade de retenção de água no solo.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1403648" y="1268760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A nível mundial, o Brasil é o país que possui a maior reserva de água subterrânea do mundo.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132856"/>
            <a:ext cx="6480720" cy="3521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3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1296" y="461994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1412776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 capacidade de retenção de água no solo depende, em grande medida, da 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permeabilidade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do mesmo. Podemos ter dois tipos de rochas: 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permeáveis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impermeáveis.</a:t>
            </a:r>
            <a:endParaRPr lang="pt-PT" sz="16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331640" y="2924944"/>
            <a:ext cx="7416824" cy="1800200"/>
            <a:chOff x="467544" y="2852936"/>
            <a:chExt cx="7992888" cy="1800200"/>
          </a:xfrm>
        </p:grpSpPr>
        <p:sp>
          <p:nvSpPr>
            <p:cNvPr id="6" name="Rectângulo 5"/>
            <p:cNvSpPr/>
            <p:nvPr/>
          </p:nvSpPr>
          <p:spPr>
            <a:xfrm>
              <a:off x="467544" y="2852936"/>
              <a:ext cx="3240360" cy="792088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Rochas</a:t>
              </a:r>
            </a:p>
            <a:p>
              <a:pPr algn="ctr"/>
              <a:r>
                <a:rPr lang="pt-PT" b="1" dirty="0" smtClean="0"/>
                <a:t> permeáveis</a:t>
              </a:r>
              <a:endParaRPr lang="pt-PT" b="1" dirty="0"/>
            </a:p>
          </p:txBody>
        </p:sp>
        <p:sp>
          <p:nvSpPr>
            <p:cNvPr id="7" name="Rectângulo 6"/>
            <p:cNvSpPr/>
            <p:nvPr/>
          </p:nvSpPr>
          <p:spPr>
            <a:xfrm>
              <a:off x="4932040" y="2852936"/>
              <a:ext cx="3528392" cy="792088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Rochas</a:t>
              </a:r>
            </a:p>
            <a:p>
              <a:pPr algn="ctr"/>
              <a:r>
                <a:rPr lang="pt-PT" b="1" dirty="0" smtClean="0"/>
                <a:t>impermeáveis</a:t>
              </a:r>
              <a:endParaRPr lang="pt-PT" b="1" dirty="0"/>
            </a:p>
          </p:txBody>
        </p:sp>
        <p:sp>
          <p:nvSpPr>
            <p:cNvPr id="8" name="Rectângulo 7"/>
            <p:cNvSpPr/>
            <p:nvPr/>
          </p:nvSpPr>
          <p:spPr>
            <a:xfrm>
              <a:off x="467544" y="3717032"/>
              <a:ext cx="3240360" cy="93610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Facilitam o escoamento subterrâneo, alimentando os lençóis freáticos. 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sp>
          <p:nvSpPr>
            <p:cNvPr id="9" name="Rectângulo 8"/>
            <p:cNvSpPr/>
            <p:nvPr/>
          </p:nvSpPr>
          <p:spPr>
            <a:xfrm>
              <a:off x="4932041" y="3717032"/>
              <a:ext cx="3528391" cy="93610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Originam, essencialmente, escoamento superficial, alimentando os rios.</a:t>
              </a:r>
              <a:endParaRPr lang="pt-PT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1331640" y="5253006"/>
            <a:ext cx="7416824" cy="1200330"/>
            <a:chOff x="1331640" y="5253006"/>
            <a:chExt cx="7416824" cy="1200330"/>
          </a:xfrm>
        </p:grpSpPr>
        <p:sp>
          <p:nvSpPr>
            <p:cNvPr id="14" name="Rectângulo arredondado 13"/>
            <p:cNvSpPr/>
            <p:nvPr/>
          </p:nvSpPr>
          <p:spPr>
            <a:xfrm>
              <a:off x="2835050" y="5253006"/>
              <a:ext cx="5913414" cy="12003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Rectângulo arredondado 12"/>
            <p:cNvSpPr/>
            <p:nvPr/>
          </p:nvSpPr>
          <p:spPr>
            <a:xfrm>
              <a:off x="1331640" y="5253007"/>
              <a:ext cx="1800200" cy="1200329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 smtClean="0"/>
                <a:t>Permeabilidade</a:t>
              </a:r>
              <a:endParaRPr lang="pt-PT" b="1" dirty="0"/>
            </a:p>
          </p:txBody>
        </p:sp>
        <p:sp>
          <p:nvSpPr>
            <p:cNvPr id="15" name="Rectângulo 14"/>
            <p:cNvSpPr/>
            <p:nvPr/>
          </p:nvSpPr>
          <p:spPr>
            <a:xfrm>
              <a:off x="3275856" y="5284382"/>
              <a:ext cx="5400600" cy="11546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 smtClean="0">
                  <a:latin typeface="Arial" pitchFamily="34" charset="0"/>
                  <a:cs typeface="Arial" pitchFamily="34" charset="0"/>
                </a:rPr>
                <a:t>Capacidade que certas rochas ou depósitos superficiais têm que permite que a água passe facilmente através dos poros e fraturas.</a:t>
              </a:r>
              <a:endParaRPr lang="pt-PT" sz="16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3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523691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331640" y="1412776"/>
            <a:ext cx="74168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Fazem parte, também, dos recursos hídricos:</a:t>
            </a:r>
          </a:p>
        </p:txBody>
      </p:sp>
      <p:grpSp>
        <p:nvGrpSpPr>
          <p:cNvPr id="24" name="Grupo 23"/>
          <p:cNvGrpSpPr/>
          <p:nvPr/>
        </p:nvGrpSpPr>
        <p:grpSpPr>
          <a:xfrm>
            <a:off x="1437569" y="2492896"/>
            <a:ext cx="7382903" cy="2520284"/>
            <a:chOff x="1437569" y="2492896"/>
            <a:chExt cx="7382903" cy="2520284"/>
          </a:xfrm>
        </p:grpSpPr>
        <p:sp>
          <p:nvSpPr>
            <p:cNvPr id="9" name="CaixaDeTexto 8"/>
            <p:cNvSpPr txBox="1"/>
            <p:nvPr/>
          </p:nvSpPr>
          <p:spPr>
            <a:xfrm rot="16200000">
              <a:off x="639093" y="3291372"/>
              <a:ext cx="2520282" cy="92333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pt-P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Recursos hídricos</a:t>
              </a:r>
            </a:p>
            <a:p>
              <a:pPr algn="ctr"/>
              <a:endParaRPr lang="pt-P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ângulo 13"/>
            <p:cNvSpPr/>
            <p:nvPr/>
          </p:nvSpPr>
          <p:spPr>
            <a:xfrm>
              <a:off x="3095836" y="2492896"/>
              <a:ext cx="1800200" cy="6480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 dirty="0" smtClean="0">
                  <a:solidFill>
                    <a:schemeClr val="tx1"/>
                  </a:solidFill>
                </a:rPr>
                <a:t>Lagos</a:t>
              </a:r>
              <a:endParaRPr lang="pt-PT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ângulo 14"/>
            <p:cNvSpPr/>
            <p:nvPr/>
          </p:nvSpPr>
          <p:spPr>
            <a:xfrm>
              <a:off x="3095836" y="4365106"/>
              <a:ext cx="1800200" cy="64807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000" b="1" dirty="0" smtClean="0">
                  <a:solidFill>
                    <a:schemeClr val="tx1"/>
                  </a:solidFill>
                </a:rPr>
                <a:t>Lagunas</a:t>
              </a:r>
              <a:endParaRPr lang="pt-PT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ângulo 6"/>
            <p:cNvSpPr/>
            <p:nvPr/>
          </p:nvSpPr>
          <p:spPr>
            <a:xfrm>
              <a:off x="4896036" y="2492896"/>
              <a:ext cx="3924436" cy="64807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400" dirty="0" smtClean="0">
                  <a:solidFill>
                    <a:schemeClr val="tx1"/>
                  </a:solidFill>
                </a:rPr>
                <a:t>Grande massa permanente de água (doce ou salgada), sem comunicação direta com o mar, situada em depressões da superfície terrestre.</a:t>
              </a:r>
              <a:endParaRPr lang="pt-PT" sz="1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ângulo 7"/>
            <p:cNvSpPr/>
            <p:nvPr/>
          </p:nvSpPr>
          <p:spPr>
            <a:xfrm>
              <a:off x="4896036" y="4365108"/>
              <a:ext cx="3924436" cy="64807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400" dirty="0" smtClean="0">
                  <a:solidFill>
                    <a:schemeClr val="tx1"/>
                  </a:solidFill>
                </a:rPr>
                <a:t>Extensão de água salobra com ligação ao mar, que se forma nas costas baixas. </a:t>
              </a:r>
              <a:endParaRPr lang="pt-PT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Conexão em ângulos rectos 16"/>
            <p:cNvCxnSpPr>
              <a:stCxn id="9" idx="2"/>
              <a:endCxn id="15" idx="1"/>
            </p:cNvCxnSpPr>
            <p:nvPr/>
          </p:nvCxnSpPr>
          <p:spPr>
            <a:xfrm>
              <a:off x="2360899" y="3753037"/>
              <a:ext cx="734937" cy="936105"/>
            </a:xfrm>
            <a:prstGeom prst="bentConnector5">
              <a:avLst>
                <a:gd name="adj1" fmla="val 58222"/>
                <a:gd name="adj2" fmla="val 99930"/>
                <a:gd name="adj3" fmla="val 68895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em ângulos rectos 19"/>
            <p:cNvCxnSpPr>
              <a:stCxn id="9" idx="2"/>
              <a:endCxn id="14" idx="1"/>
            </p:cNvCxnSpPr>
            <p:nvPr/>
          </p:nvCxnSpPr>
          <p:spPr>
            <a:xfrm flipV="1">
              <a:off x="2360899" y="2816932"/>
              <a:ext cx="734937" cy="936105"/>
            </a:xfrm>
            <a:prstGeom prst="bentConnector5">
              <a:avLst>
                <a:gd name="adj1" fmla="val 58222"/>
                <a:gd name="adj2" fmla="val 99930"/>
                <a:gd name="adj3" fmla="val 68895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54009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Distribuição dos recursos hídricos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1403648" y="5143798"/>
            <a:ext cx="410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Alguns dos principais lagos mundiais.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7638"/>
            <a:ext cx="7452320" cy="3726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5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498798"/>
            <a:ext cx="7355160" cy="1143000"/>
          </a:xfrm>
        </p:spPr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31640" y="1628800"/>
            <a:ext cx="6552728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18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pt-PT" sz="1800" dirty="0" smtClean="0">
                <a:latin typeface="Arial" pitchFamily="34" charset="0"/>
                <a:cs typeface="Arial" pitchFamily="34" charset="0"/>
              </a:rPr>
              <a:t>A hidrosfera é…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…a camada gasosa que envolve a Terra.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…a camada líquida da Terra.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…o espaço povoado por todos os seres vivos.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…a camada sólida inorgânica superficial. </a:t>
            </a:r>
            <a:endParaRPr lang="pt-P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31640" y="3861048"/>
            <a:ext cx="6552728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Do ciclo hidrológico fazem parte, por exemplo,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…a evaporação, condensação</a:t>
            </a:r>
            <a:r>
              <a:rPr lang="pt-PT" dirty="0">
                <a:latin typeface="Arial" pitchFamily="34" charset="0"/>
                <a:cs typeface="Arial" pitchFamily="34" charset="0"/>
              </a:rPr>
              <a:t>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 precipitação.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…a precipitação,</a:t>
            </a:r>
            <a:r>
              <a:rPr kumimoji="0" lang="pt-PT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reflexão e evapotranspiração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noProof="0" dirty="0" smtClean="0">
                <a:latin typeface="Arial" pitchFamily="34" charset="0"/>
                <a:cs typeface="Arial" pitchFamily="34" charset="0"/>
              </a:rPr>
              <a:t>…a evapotranspiração, precipitação e escoamento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…a condensação,</a:t>
            </a:r>
            <a:r>
              <a:rPr kumimoji="0" lang="pt-PT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reflexão e difusão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</a:t>
            </a:r>
          </a:p>
        </p:txBody>
      </p:sp>
      <p:cxnSp>
        <p:nvCxnSpPr>
          <p:cNvPr id="7" name="Conexão recta 6"/>
          <p:cNvCxnSpPr/>
          <p:nvPr/>
        </p:nvCxnSpPr>
        <p:spPr>
          <a:xfrm>
            <a:off x="1979712" y="2636912"/>
            <a:ext cx="26282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9"/>
          <p:cNvCxnSpPr/>
          <p:nvPr/>
        </p:nvCxnSpPr>
        <p:spPr>
          <a:xfrm>
            <a:off x="1907704" y="4509120"/>
            <a:ext cx="46805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5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331640" y="3933056"/>
            <a:ext cx="7848872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Considera-se que há um balanço hídrico negativo quando…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…a temperatura faz diminuir a precipitação.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…a precipitação</a:t>
            </a:r>
            <a:r>
              <a:rPr kumimoji="0" lang="pt-PT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é igual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à </a:t>
            </a:r>
            <a:r>
              <a:rPr kumimoji="0" lang="pt-PT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evapotranspiração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…a</a:t>
            </a:r>
            <a:r>
              <a:rPr lang="pt-PT" noProof="0" dirty="0" smtClean="0">
                <a:latin typeface="Arial" pitchFamily="34" charset="0"/>
                <a:cs typeface="Arial" pitchFamily="34" charset="0"/>
              </a:rPr>
              <a:t> precipitação é superior à evapotranspiração.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…a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precipitação é inferior à evapotranspiração.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331640" y="1628800"/>
            <a:ext cx="6768752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1800" b="1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pt-PT" sz="1800" dirty="0" smtClean="0">
                <a:latin typeface="Arial" pitchFamily="34" charset="0"/>
                <a:cs typeface="Arial" pitchFamily="34" charset="0"/>
              </a:rPr>
              <a:t> Da totalidade de água doce existente na superfície terrestre, 67,4% encontra-se…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…no subsolo.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…na atmosfera.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…nos lagos.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…nas plantas. </a:t>
            </a:r>
            <a:endParaRPr lang="pt-PT" sz="1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exão recta 8"/>
          <p:cNvCxnSpPr/>
          <p:nvPr/>
        </p:nvCxnSpPr>
        <p:spPr>
          <a:xfrm>
            <a:off x="1943708" y="3212976"/>
            <a:ext cx="126014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9"/>
          <p:cNvCxnSpPr/>
          <p:nvPr/>
        </p:nvCxnSpPr>
        <p:spPr>
          <a:xfrm>
            <a:off x="1943708" y="5589240"/>
            <a:ext cx="457250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3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31640" y="1628800"/>
            <a:ext cx="705678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1800" b="1" dirty="0">
                <a:latin typeface="Arial" pitchFamily="34" charset="0"/>
                <a:cs typeface="Arial" pitchFamily="34" charset="0"/>
              </a:rPr>
              <a:t>5</a:t>
            </a:r>
            <a:r>
              <a:rPr lang="pt-PT" sz="18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PT" sz="1800" dirty="0" smtClean="0">
                <a:latin typeface="Arial" pitchFamily="34" charset="0"/>
                <a:cs typeface="Arial" pitchFamily="34" charset="0"/>
              </a:rPr>
              <a:t>As rochas permeáveis…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…facilitam o escoamento superficial.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…não interferem no escoamento superficial.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…facilitam o escoamento subterrâneo.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800" dirty="0" smtClean="0">
                <a:latin typeface="Arial" pitchFamily="34" charset="0"/>
                <a:cs typeface="Arial" pitchFamily="34" charset="0"/>
              </a:rPr>
              <a:t>…não têm nenhuma relação com os recursos hídricos.</a:t>
            </a:r>
            <a:endParaRPr lang="pt-PT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331640" y="3861048"/>
            <a:ext cx="7848872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>
                <a:latin typeface="Arial" pitchFamily="34" charset="0"/>
                <a:cs typeface="Arial" pitchFamily="34" charset="0"/>
              </a:rPr>
              <a:t>6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Em solos com declive acentuado e com pouca vegetação…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…predomina o escoamento superficial.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…p</a:t>
            </a:r>
            <a:r>
              <a:rPr kumimoji="0" lang="pt-P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redomina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o escoamento subterrâneo.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…p</a:t>
            </a:r>
            <a:r>
              <a:rPr lang="pt-PT" noProof="0" dirty="0" err="1" smtClean="0">
                <a:latin typeface="Arial" pitchFamily="34" charset="0"/>
                <a:cs typeface="Arial" pitchFamily="34" charset="0"/>
              </a:rPr>
              <a:t>redomina</a:t>
            </a:r>
            <a:r>
              <a:rPr lang="pt-PT" noProof="0" dirty="0" smtClean="0">
                <a:latin typeface="Arial" pitchFamily="34" charset="0"/>
                <a:cs typeface="Arial" pitchFamily="34" charset="0"/>
              </a:rPr>
              <a:t> quer o escoamento superficial, quer o subterrâneo.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dirty="0" smtClean="0">
                <a:latin typeface="Arial" pitchFamily="34" charset="0"/>
                <a:cs typeface="Arial" pitchFamily="34" charset="0"/>
              </a:rPr>
              <a:t>…n</a:t>
            </a:r>
            <a:r>
              <a:rPr kumimoji="0" lang="pt-PT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enhum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dos anteriores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r>
              <a:rPr kumimoji="0" lang="pt-P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10" name="Conexão recta 9"/>
          <p:cNvCxnSpPr/>
          <p:nvPr/>
        </p:nvCxnSpPr>
        <p:spPr>
          <a:xfrm>
            <a:off x="1907704" y="2924944"/>
            <a:ext cx="38884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>
            <a:off x="1979712" y="4509120"/>
            <a:ext cx="38884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i="1" dirty="0" smtClean="0"/>
              <a:t>Stress</a:t>
            </a:r>
            <a:r>
              <a:rPr lang="pt-PT" dirty="0" smtClean="0"/>
              <a:t> hídrico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5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i="1" dirty="0" smtClean="0"/>
              <a:t>Stress</a:t>
            </a:r>
            <a:r>
              <a:rPr lang="pt-PT" dirty="0" smtClean="0"/>
              <a:t> hídrico</a:t>
            </a:r>
            <a:endParaRPr lang="pt-PT" dirty="0"/>
          </a:p>
        </p:txBody>
      </p:sp>
      <p:sp>
        <p:nvSpPr>
          <p:cNvPr id="4" name="Rectângulo 6"/>
          <p:cNvSpPr>
            <a:spLocks noChangeArrowheads="1"/>
          </p:cNvSpPr>
          <p:nvPr/>
        </p:nvSpPr>
        <p:spPr bwMode="auto">
          <a:xfrm>
            <a:off x="1403648" y="1340768"/>
            <a:ext cx="734481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sz="1600" dirty="0">
                <a:latin typeface="Arial" charset="0"/>
              </a:rPr>
              <a:t>A poluição dos rios, a seca, o enfraquecimento dos lençóis freáticos, a falta de saneamento básico e o próprio desperdício de água são alguns dos fatores que contribuem para o agravamento do </a:t>
            </a:r>
            <a:r>
              <a:rPr lang="pt-PT" altLang="pt-PT" sz="1600" b="1" i="1" dirty="0">
                <a:latin typeface="Arial" charset="0"/>
              </a:rPr>
              <a:t>stress</a:t>
            </a:r>
            <a:r>
              <a:rPr lang="pt-PT" altLang="pt-PT" sz="1600" b="1" dirty="0">
                <a:latin typeface="Arial" charset="0"/>
              </a:rPr>
              <a:t> hídrico </a:t>
            </a:r>
            <a:r>
              <a:rPr lang="pt-PT" altLang="pt-PT" sz="1600" dirty="0">
                <a:latin typeface="Arial" charset="0"/>
              </a:rPr>
              <a:t>em algumas regiões. Assim, este problema é mais crítico nas </a:t>
            </a:r>
            <a:r>
              <a:rPr lang="pt-PT" altLang="pt-PT" sz="1600" dirty="0" smtClean="0">
                <a:latin typeface="Arial" charset="0"/>
              </a:rPr>
              <a:t>regiões que </a:t>
            </a:r>
            <a:r>
              <a:rPr lang="pt-PT" altLang="pt-PT" sz="1600" dirty="0">
                <a:latin typeface="Arial" charset="0"/>
              </a:rPr>
              <a:t>concentram </a:t>
            </a:r>
            <a:r>
              <a:rPr lang="pt-PT" altLang="pt-PT" sz="1600" dirty="0" smtClean="0">
                <a:latin typeface="Arial" charset="0"/>
              </a:rPr>
              <a:t>mais população e </a:t>
            </a:r>
            <a:r>
              <a:rPr lang="pt-PT" altLang="pt-PT" sz="1600" dirty="0">
                <a:latin typeface="Arial" charset="0"/>
              </a:rPr>
              <a:t>não necessariamente nas mais </a:t>
            </a:r>
            <a:r>
              <a:rPr lang="pt-PT" altLang="pt-PT" sz="1600" dirty="0" smtClean="0">
                <a:latin typeface="Arial" charset="0"/>
              </a:rPr>
              <a:t>secas. </a:t>
            </a:r>
            <a:endParaRPr lang="pt-PT" altLang="pt-PT" sz="1600" dirty="0">
              <a:latin typeface="Arial" charset="0"/>
            </a:endParaRPr>
          </a:p>
        </p:txBody>
      </p:sp>
      <p:sp>
        <p:nvSpPr>
          <p:cNvPr id="10" name="CaixaDeTexto 20"/>
          <p:cNvSpPr txBox="1">
            <a:spLocks noChangeArrowheads="1"/>
          </p:cNvSpPr>
          <p:nvPr/>
        </p:nvSpPr>
        <p:spPr bwMode="auto">
          <a:xfrm>
            <a:off x="1361778" y="5875090"/>
            <a:ext cx="230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1400" dirty="0"/>
              <a:t>Deserto da </a:t>
            </a:r>
            <a:r>
              <a:rPr lang="pt-PT" altLang="pt-PT" sz="1400" dirty="0" smtClean="0"/>
              <a:t>Namíbia.</a:t>
            </a:r>
            <a:endParaRPr lang="pt-PT" altLang="pt-PT" sz="1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5508104" y="3414779"/>
            <a:ext cx="3240360" cy="2498873"/>
            <a:chOff x="1979712" y="3501008"/>
            <a:chExt cx="3240360" cy="2498873"/>
          </a:xfrm>
        </p:grpSpPr>
        <p:sp>
          <p:nvSpPr>
            <p:cNvPr id="11" name="Rectângulo 10"/>
            <p:cNvSpPr/>
            <p:nvPr/>
          </p:nvSpPr>
          <p:spPr>
            <a:xfrm>
              <a:off x="1979712" y="3717032"/>
              <a:ext cx="3240360" cy="22828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Rectângulo 7"/>
            <p:cNvSpPr/>
            <p:nvPr/>
          </p:nvSpPr>
          <p:spPr>
            <a:xfrm>
              <a:off x="1979712" y="3983933"/>
              <a:ext cx="316835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600" dirty="0">
                  <a:latin typeface="Arial" pitchFamily="34" charset="0"/>
                  <a:cs typeface="Arial" pitchFamily="34" charset="0"/>
                </a:rPr>
                <a:t>Quando a procura de água excede a quantidade disponível durante um certo período ou quando a fraca qualidade de água restringe a sua utilização.</a:t>
              </a:r>
            </a:p>
          </p:txBody>
        </p:sp>
        <p:sp>
          <p:nvSpPr>
            <p:cNvPr id="7" name="Rectângulo arredondado 6"/>
            <p:cNvSpPr/>
            <p:nvPr/>
          </p:nvSpPr>
          <p:spPr bwMode="auto">
            <a:xfrm>
              <a:off x="1979712" y="3501008"/>
              <a:ext cx="3240360" cy="432048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2000" b="1" dirty="0">
                  <a:latin typeface="Arial" pitchFamily="34" charset="0"/>
                  <a:cs typeface="Arial" pitchFamily="34" charset="0"/>
                </a:rPr>
                <a:t>Stress hídrico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414778"/>
            <a:ext cx="3941616" cy="24988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3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i="1" dirty="0" smtClean="0"/>
              <a:t>Stress</a:t>
            </a:r>
            <a:r>
              <a:rPr lang="pt-PT" dirty="0" smtClean="0"/>
              <a:t> hídrico</a:t>
            </a:r>
            <a:endParaRPr lang="pt-PT" dirty="0"/>
          </a:p>
        </p:txBody>
      </p:sp>
      <p:sp>
        <p:nvSpPr>
          <p:cNvPr id="4" name="Rectângulo 4"/>
          <p:cNvSpPr>
            <a:spLocks noChangeArrowheads="1"/>
          </p:cNvSpPr>
          <p:nvPr/>
        </p:nvSpPr>
        <p:spPr bwMode="auto">
          <a:xfrm>
            <a:off x="1358727" y="5373216"/>
            <a:ext cx="4103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sz="1600" dirty="0">
                <a:latin typeface="Arial" charset="0"/>
              </a:rPr>
              <a:t>Escassez de água no </a:t>
            </a:r>
            <a:r>
              <a:rPr lang="pt-PT" altLang="pt-PT" sz="1600" dirty="0" smtClean="0">
                <a:latin typeface="Arial" charset="0"/>
              </a:rPr>
              <a:t>mundo. </a:t>
            </a:r>
            <a:endParaRPr lang="pt-PT" altLang="pt-PT" sz="1600" dirty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379" y="1196752"/>
            <a:ext cx="6603842" cy="42484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9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i="1" dirty="0" smtClean="0"/>
              <a:t>Stress</a:t>
            </a:r>
            <a:r>
              <a:rPr lang="pt-PT" dirty="0" smtClean="0"/>
              <a:t> hídrico</a:t>
            </a:r>
            <a:endParaRPr lang="pt-PT" dirty="0"/>
          </a:p>
        </p:txBody>
      </p:sp>
      <p:sp>
        <p:nvSpPr>
          <p:cNvPr id="6" name="CaixaDeTexto 23"/>
          <p:cNvSpPr txBox="1">
            <a:spLocks noChangeArrowheads="1"/>
          </p:cNvSpPr>
          <p:nvPr/>
        </p:nvSpPr>
        <p:spPr bwMode="auto">
          <a:xfrm>
            <a:off x="1332929" y="1546945"/>
            <a:ext cx="77035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dirty="0"/>
              <a:t>Exemplos de algumas das cidades mundiais com maiores níveis de </a:t>
            </a:r>
            <a:r>
              <a:rPr lang="pt-PT" altLang="pt-PT" i="1" dirty="0"/>
              <a:t>stress</a:t>
            </a:r>
            <a:r>
              <a:rPr lang="pt-PT" altLang="pt-PT" dirty="0"/>
              <a:t> </a:t>
            </a:r>
            <a:r>
              <a:rPr lang="pt-PT" altLang="pt-PT" dirty="0" smtClean="0"/>
              <a:t>hídrico.</a:t>
            </a:r>
            <a:endParaRPr lang="pt-PT" altLang="pt-PT" dirty="0"/>
          </a:p>
        </p:txBody>
      </p:sp>
      <p:sp>
        <p:nvSpPr>
          <p:cNvPr id="7" name="Rectângulo arredondado 6"/>
          <p:cNvSpPr/>
          <p:nvPr/>
        </p:nvSpPr>
        <p:spPr>
          <a:xfrm>
            <a:off x="1406111" y="3686080"/>
            <a:ext cx="2198781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.° </a:t>
            </a:r>
            <a:r>
              <a:rPr lang="pt-PT" dirty="0">
                <a:solidFill>
                  <a:schemeClr val="tx2">
                    <a:lumMod val="75000"/>
                  </a:schemeClr>
                </a:solidFill>
              </a:rPr>
              <a:t>Tóquio, </a:t>
            </a: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Japão</a:t>
            </a:r>
            <a:endParaRPr lang="pt-P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ectângulo arredondado 8"/>
          <p:cNvSpPr/>
          <p:nvPr/>
        </p:nvSpPr>
        <p:spPr>
          <a:xfrm>
            <a:off x="3867543" y="4653136"/>
            <a:ext cx="2242005" cy="6477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.° </a:t>
            </a:r>
            <a:r>
              <a:rPr lang="pt-PT" dirty="0">
                <a:solidFill>
                  <a:schemeClr val="tx2">
                    <a:lumMod val="75000"/>
                  </a:schemeClr>
                </a:solidFill>
              </a:rPr>
              <a:t>Cidade do México, México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6372200" y="5589588"/>
            <a:ext cx="2226052" cy="6477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tx2">
                    <a:lumMod val="75000"/>
                  </a:schemeClr>
                </a:solidFill>
              </a:rPr>
              <a:t>4.º Xangai, China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11" y="2045584"/>
            <a:ext cx="2265677" cy="15111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543" y="2988560"/>
            <a:ext cx="2242005" cy="1484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1" b="16891"/>
          <a:stretch/>
        </p:blipFill>
        <p:spPr>
          <a:xfrm>
            <a:off x="6372199" y="3730786"/>
            <a:ext cx="2160241" cy="16561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4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Disponibilidade hídrica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2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Disponibilidade hídrica</a:t>
            </a:r>
            <a:endParaRPr lang="pt-PT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307249" y="2900456"/>
            <a:ext cx="4704911" cy="40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Arial" pitchFamily="34" charset="0"/>
                <a:cs typeface="Arial" pitchFamily="34" charset="0"/>
              </a:rPr>
              <a:t>Crescimento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populacional</a:t>
            </a:r>
            <a:endParaRPr lang="pt-PT" dirty="0">
              <a:latin typeface="+mn-lt"/>
              <a:cs typeface="+mn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307249" y="3476520"/>
            <a:ext cx="4704911" cy="4086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Arial" pitchFamily="34" charset="0"/>
                <a:cs typeface="Arial" pitchFamily="34" charset="0"/>
              </a:rPr>
              <a:t>Transformação dos modos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vida</a:t>
            </a:r>
            <a:endParaRPr lang="pt-PT" dirty="0">
              <a:latin typeface="+mn-lt"/>
              <a:cs typeface="+mn-cs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307249" y="4052584"/>
            <a:ext cx="4704911" cy="4086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latin typeface="Arial" pitchFamily="34" charset="0"/>
                <a:cs typeface="Arial" pitchFamily="34" charset="0"/>
              </a:rPr>
              <a:t>Modernização das técnicas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agrícolas</a:t>
            </a:r>
            <a:endParaRPr lang="pt-PT" dirty="0">
              <a:latin typeface="+mn-lt"/>
              <a:cs typeface="+mn-cs"/>
            </a:endParaRPr>
          </a:p>
        </p:txBody>
      </p:sp>
      <p:sp>
        <p:nvSpPr>
          <p:cNvPr id="14" name="Rectângulo arredondado 13"/>
          <p:cNvSpPr/>
          <p:nvPr/>
        </p:nvSpPr>
        <p:spPr>
          <a:xfrm>
            <a:off x="1307249" y="4700656"/>
            <a:ext cx="4704911" cy="40862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Desenvolvimento da </a:t>
            </a:r>
            <a:r>
              <a: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indústria</a:t>
            </a:r>
            <a:endParaRPr lang="pt-PT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CaixaDeTexto 16"/>
          <p:cNvSpPr txBox="1">
            <a:spLocks noChangeArrowheads="1"/>
          </p:cNvSpPr>
          <p:nvPr/>
        </p:nvSpPr>
        <p:spPr bwMode="auto">
          <a:xfrm>
            <a:off x="1331268" y="1341438"/>
            <a:ext cx="7632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dirty="0"/>
              <a:t>O </a:t>
            </a:r>
            <a:r>
              <a:rPr lang="pt-PT" altLang="pt-PT" dirty="0" smtClean="0"/>
              <a:t>consumo de </a:t>
            </a:r>
            <a:r>
              <a:rPr lang="pt-PT" altLang="pt-PT" dirty="0"/>
              <a:t>água tem aumentado significativamente nos últimos séculos, apesar de ainda hoje subsistirem desigualdades entre os diferentes países. </a:t>
            </a:r>
          </a:p>
          <a:p>
            <a:endParaRPr lang="pt-PT" altLang="pt-PT" dirty="0"/>
          </a:p>
          <a:p>
            <a:r>
              <a:rPr lang="pt-PT" altLang="pt-PT" dirty="0"/>
              <a:t>O aumento dos gastos de água ficou a dever-se:</a:t>
            </a:r>
          </a:p>
        </p:txBody>
      </p:sp>
      <p:pic>
        <p:nvPicPr>
          <p:cNvPr id="17" name="Picture 4" descr="C:\Users\Vera Ribeiro\AppData\Local\Microsoft\Windows\Temporary Internet Files\Content.IE5\DDRVMC7N\agua_botella (1)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" r="6024" b="3459"/>
          <a:stretch/>
        </p:blipFill>
        <p:spPr bwMode="auto">
          <a:xfrm>
            <a:off x="6248400" y="2728065"/>
            <a:ext cx="2614246" cy="235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ângulo arredondado 17"/>
          <p:cNvSpPr/>
          <p:nvPr/>
        </p:nvSpPr>
        <p:spPr>
          <a:xfrm>
            <a:off x="1331640" y="5252625"/>
            <a:ext cx="4704911" cy="40862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Desenvolvimento </a:t>
            </a:r>
            <a:r>
              <a:rPr lang="pt-PT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 turismo</a:t>
            </a:r>
            <a:endParaRPr lang="pt-PT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3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4" grpId="0" animBg="1"/>
      <p:bldP spid="16" grpId="0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Disponibilidade hídrica</a:t>
            </a:r>
            <a:endParaRPr lang="pt-PT" dirty="0"/>
          </a:p>
        </p:txBody>
      </p:sp>
      <p:sp>
        <p:nvSpPr>
          <p:cNvPr id="19" name="Rectângulo 14"/>
          <p:cNvSpPr>
            <a:spLocks noChangeArrowheads="1"/>
          </p:cNvSpPr>
          <p:nvPr/>
        </p:nvSpPr>
        <p:spPr bwMode="auto">
          <a:xfrm>
            <a:off x="1115616" y="5803460"/>
            <a:ext cx="7056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PT" altLang="pt-PT" sz="1600" dirty="0">
                <a:latin typeface="Arial" charset="0"/>
              </a:rPr>
              <a:t>Extração de água pelo setor industrial (% da extração total), em </a:t>
            </a:r>
            <a:r>
              <a:rPr lang="pt-PT" altLang="pt-PT" sz="1600" dirty="0" smtClean="0">
                <a:latin typeface="Arial" charset="0"/>
              </a:rPr>
              <a:t>2014. </a:t>
            </a:r>
            <a:endParaRPr lang="pt-PT" altLang="pt-PT" sz="1600" dirty="0">
              <a:latin typeface="Arial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403648" y="1268760"/>
            <a:ext cx="7416800" cy="1008112"/>
            <a:chOff x="1403648" y="1268760"/>
            <a:chExt cx="7416800" cy="1008112"/>
          </a:xfrm>
        </p:grpSpPr>
        <p:sp>
          <p:nvSpPr>
            <p:cNvPr id="3" name="Rectângulo 2"/>
            <p:cNvSpPr/>
            <p:nvPr/>
          </p:nvSpPr>
          <p:spPr>
            <a:xfrm>
              <a:off x="1403648" y="1357317"/>
              <a:ext cx="74168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sz="1600" dirty="0" smtClean="0">
                  <a:latin typeface="Arial" pitchFamily="34" charset="0"/>
                  <a:cs typeface="Arial" pitchFamily="34" charset="0"/>
                </a:rPr>
                <a:t>Regra geral, o consumo de água nos países desenvolvidos é bastante superior ao consumo nos países em desenvolvimento. Das atividades que mais água consomem, destacam-se a agricultura (dois terços) e a indústria.</a:t>
              </a:r>
              <a:endParaRPr lang="pt-PT" sz="1600" dirty="0"/>
            </a:p>
          </p:txBody>
        </p:sp>
        <p:sp>
          <p:nvSpPr>
            <p:cNvPr id="4" name="Rectângulo arredondado 3"/>
            <p:cNvSpPr/>
            <p:nvPr/>
          </p:nvSpPr>
          <p:spPr>
            <a:xfrm>
              <a:off x="1403648" y="1268760"/>
              <a:ext cx="7416800" cy="1008112"/>
            </a:xfrm>
            <a:prstGeom prst="round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382416"/>
            <a:ext cx="7252500" cy="35235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3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Disponibilidade hídrica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547664" y="5762714"/>
            <a:ext cx="554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População sem acesso a água potável, em alguns países, em 2011.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403648" y="1340768"/>
            <a:ext cx="7416824" cy="79208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1388368" y="1321313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Arial" pitchFamily="34" charset="0"/>
                <a:cs typeface="Arial" pitchFamily="34" charset="0"/>
              </a:rPr>
              <a:t>Em muitas áreas do globo, a falta de água funciona como um grande entrave ao desenvolvimento. Em muitos desses casos, o que está em causa não é a ausência do recurso em si, mas a falta de qualidade.</a:t>
            </a:r>
            <a:endParaRPr lang="pt-PT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351024"/>
            <a:ext cx="3824971" cy="32129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9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Disponibilidade hídrica</a:t>
            </a:r>
            <a:endParaRPr lang="pt-PT" dirty="0"/>
          </a:p>
        </p:txBody>
      </p:sp>
      <p:grpSp>
        <p:nvGrpSpPr>
          <p:cNvPr id="3" name="Grupo 2"/>
          <p:cNvGrpSpPr/>
          <p:nvPr/>
        </p:nvGrpSpPr>
        <p:grpSpPr>
          <a:xfrm>
            <a:off x="1388368" y="1340768"/>
            <a:ext cx="7432104" cy="1077218"/>
            <a:chOff x="1388368" y="1340768"/>
            <a:chExt cx="7432104" cy="1077218"/>
          </a:xfrm>
        </p:grpSpPr>
        <p:sp>
          <p:nvSpPr>
            <p:cNvPr id="6" name="Rectângulo arredondado 5"/>
            <p:cNvSpPr/>
            <p:nvPr/>
          </p:nvSpPr>
          <p:spPr>
            <a:xfrm>
              <a:off x="1403648" y="1340768"/>
              <a:ext cx="7416824" cy="1077218"/>
            </a:xfrm>
            <a:prstGeom prst="round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Rectângulo 6"/>
            <p:cNvSpPr/>
            <p:nvPr/>
          </p:nvSpPr>
          <p:spPr>
            <a:xfrm>
              <a:off x="1388368" y="1340768"/>
              <a:ext cx="741682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PT" sz="1600" dirty="0" smtClean="0">
                  <a:latin typeface="Arial" pitchFamily="34" charset="0"/>
                  <a:cs typeface="Arial" pitchFamily="34" charset="0"/>
                </a:rPr>
                <a:t>Noutras áreas, o problema está no consumo exagerado dos recursos hídricos, que coloca em risco não só as águas superficiais como leva ao esgotamento das águas subterrâneas. Uma das opções nestes casos é o recurso à água do mar dessalinizada. </a:t>
              </a:r>
              <a:endParaRPr lang="pt-PT" sz="16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1763688" y="5692186"/>
            <a:ext cx="4430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latin typeface="Arial" pitchFamily="34" charset="0"/>
                <a:cs typeface="Arial" pitchFamily="34" charset="0"/>
              </a:rPr>
              <a:t>Países com maior consumo total de água por pessoa. </a:t>
            </a:r>
            <a:endParaRPr lang="pt-PT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36912"/>
            <a:ext cx="6732240" cy="29902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2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31640" y="1628800"/>
            <a:ext cx="7128792" cy="20162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1600" i="1" dirty="0" smtClean="0">
                <a:latin typeface="Arial" pitchFamily="34" charset="0"/>
                <a:cs typeface="Arial" pitchFamily="34" charset="0"/>
              </a:rPr>
              <a:t>stress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 hídrico ocorre quando…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procura de água excede a quantidade disponível, ou quando esta se encontra poluída impedindo a sua utilização. 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precipitação aumenta de forma substancial. 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procura de água é inferior à quantidade disponível, ou quando esta se encontra poluída impedindo a sua utilização. 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população toma medidas de combata à poluição e escassez de água.. 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31640" y="4221088"/>
            <a:ext cx="7848872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 atividade económica que mais água consome é…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…o turismo.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agricultura</a:t>
            </a:r>
            <a:r>
              <a:rPr kumimoji="0" lang="pt-PT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</a:t>
            </a:r>
            <a:r>
              <a:rPr lang="pt-PT" sz="1600" noProof="0" dirty="0" smtClean="0">
                <a:latin typeface="Arial" pitchFamily="34" charset="0"/>
                <a:cs typeface="Arial" pitchFamily="34" charset="0"/>
              </a:rPr>
              <a:t>indústria.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…a </a:t>
            </a:r>
            <a:r>
              <a:rPr lang="pt-PT" sz="1600" noProof="0" dirty="0" smtClean="0">
                <a:latin typeface="Arial" pitchFamily="34" charset="0"/>
                <a:cs typeface="Arial" pitchFamily="34" charset="0"/>
              </a:rPr>
              <a:t>pecuária.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6" name="Conexão recta 5"/>
          <p:cNvCxnSpPr/>
          <p:nvPr/>
        </p:nvCxnSpPr>
        <p:spPr>
          <a:xfrm>
            <a:off x="1907704" y="2204864"/>
            <a:ext cx="65527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/>
          <p:cNvCxnSpPr/>
          <p:nvPr/>
        </p:nvCxnSpPr>
        <p:spPr>
          <a:xfrm>
            <a:off x="1907704" y="2420888"/>
            <a:ext cx="38164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>
            <a:off x="1907704" y="5073552"/>
            <a:ext cx="1440160" cy="116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9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331640" y="1628800"/>
            <a:ext cx="6192688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9.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Quem consome mais água são os…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…os países desenvolvidos.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…países em desenvolvimento. 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…países menos desenvolvidos.</a:t>
            </a:r>
          </a:p>
          <a:p>
            <a:pPr marL="514350" indent="-514350" algn="just">
              <a:buFont typeface="Arial" panose="020B0604020202020204" pitchFamily="34" charset="0"/>
              <a:buAutoNum type="alphaLcParenR"/>
            </a:pPr>
            <a:r>
              <a:rPr lang="pt-PT" sz="1600" dirty="0" smtClean="0">
                <a:latin typeface="Arial" pitchFamily="34" charset="0"/>
                <a:cs typeface="Arial" pitchFamily="34" charset="0"/>
              </a:rPr>
              <a:t>…países do continente africano.  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331640" y="4077072"/>
            <a:ext cx="6912768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O crescimento populacional e a modernização da agricultura são os principais fatores responsáveis pelo aumento do consumo.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noProof="0" dirty="0" smtClean="0">
                <a:latin typeface="Arial" pitchFamily="34" charset="0"/>
                <a:cs typeface="Arial" pitchFamily="34" charset="0"/>
              </a:rPr>
              <a:t>A afirmação é verdadeira.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lphaLcParenR"/>
              <a:tabLst/>
              <a:defRPr/>
            </a:pPr>
            <a:r>
              <a:rPr lang="pt-PT" sz="1600" noProof="0" dirty="0" smtClean="0">
                <a:latin typeface="Arial" pitchFamily="34" charset="0"/>
                <a:cs typeface="Arial" pitchFamily="34" charset="0"/>
              </a:rPr>
              <a:t>A afirmação é falsa.</a:t>
            </a:r>
            <a:endParaRPr kumimoji="0" lang="pt-PT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8" name="Conexão recta 7"/>
          <p:cNvCxnSpPr/>
          <p:nvPr/>
        </p:nvCxnSpPr>
        <p:spPr>
          <a:xfrm>
            <a:off x="1907704" y="2204864"/>
            <a:ext cx="244827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>
            <a:off x="1907704" y="4941168"/>
            <a:ext cx="230425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43" y="0"/>
            <a:ext cx="1803258" cy="83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3832" y="2564904"/>
            <a:ext cx="2374032" cy="1470025"/>
          </a:xfrm>
        </p:spPr>
        <p:txBody>
          <a:bodyPr>
            <a:normAutofit/>
          </a:bodyPr>
          <a:lstStyle/>
          <a:p>
            <a:r>
              <a:rPr lang="pt-PT" sz="6600" dirty="0" smtClean="0"/>
              <a:t>FIM</a:t>
            </a:r>
            <a:endParaRPr lang="pt-PT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6672"/>
            <a:ext cx="486916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1299</Words>
  <Application>Microsoft Office PowerPoint</Application>
  <PresentationFormat>Apresentação no Ecrã (4:3)</PresentationFormat>
  <Paragraphs>172</Paragraphs>
  <Slides>32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32</vt:i4>
      </vt:variant>
    </vt:vector>
  </HeadingPairs>
  <TitlesOfParts>
    <vt:vector size="35" baseType="lpstr">
      <vt:lpstr>Arial</vt:lpstr>
      <vt:lpstr>Calibri</vt:lpstr>
      <vt:lpstr>Tema do Office</vt:lpstr>
      <vt:lpstr>HIDROSFERA</vt:lpstr>
      <vt:lpstr>Índice</vt:lpstr>
      <vt:lpstr>Metas curriculares a trabalhar…</vt:lpstr>
      <vt:lpstr>Hidrosfera</vt:lpstr>
      <vt:lpstr>Hidrosfera</vt:lpstr>
      <vt:lpstr>Ciclo hidrológico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Distribuição dos recursos hídricos</vt:lpstr>
      <vt:lpstr>Aplica o que aprendeste!</vt:lpstr>
      <vt:lpstr>Aplica o que aprendeste</vt:lpstr>
      <vt:lpstr>Aplica o que aprendeste</vt:lpstr>
      <vt:lpstr>Stress hídrico</vt:lpstr>
      <vt:lpstr>Stress hídrico</vt:lpstr>
      <vt:lpstr>Stress hídrico</vt:lpstr>
      <vt:lpstr>Stress hídrico</vt:lpstr>
      <vt:lpstr>Disponibilidade hídrica</vt:lpstr>
      <vt:lpstr>Disponibilidade hídrica</vt:lpstr>
      <vt:lpstr>Disponibilidade hídrica</vt:lpstr>
      <vt:lpstr>Disponibilidade hídrica</vt:lpstr>
      <vt:lpstr>Disponibilidade hídrica</vt:lpstr>
      <vt:lpstr>Aplica o que aprendeste</vt:lpstr>
      <vt:lpstr>Aplica o que aprendeste</vt:lpstr>
      <vt:lpstr>FIM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Vítor</dc:creator>
  <cp:lastModifiedBy>sandra Custódio</cp:lastModifiedBy>
  <cp:revision>42</cp:revision>
  <dcterms:created xsi:type="dcterms:W3CDTF">2015-03-08T23:47:38Z</dcterms:created>
  <dcterms:modified xsi:type="dcterms:W3CDTF">2015-05-28T14:23:40Z</dcterms:modified>
</cp:coreProperties>
</file>