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77" r:id="rId3"/>
    <p:sldId id="257" r:id="rId4"/>
    <p:sldId id="278" r:id="rId5"/>
    <p:sldId id="258" r:id="rId6"/>
    <p:sldId id="260" r:id="rId7"/>
    <p:sldId id="261" r:id="rId8"/>
    <p:sldId id="259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9" r:id="rId17"/>
    <p:sldId id="270" r:id="rId18"/>
    <p:sldId id="271" r:id="rId19"/>
    <p:sldId id="272" r:id="rId20"/>
    <p:sldId id="280" r:id="rId21"/>
    <p:sldId id="273" r:id="rId22"/>
    <p:sldId id="275" r:id="rId23"/>
    <p:sldId id="274" r:id="rId24"/>
    <p:sldId id="28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BC00"/>
    <a:srgbClr val="DFF1CB"/>
    <a:srgbClr val="99CCFF"/>
    <a:srgbClr val="CCECFF"/>
    <a:srgbClr val="66C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4" d="100"/>
          <a:sy n="114" d="100"/>
        </p:scale>
        <p:origin x="84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DF757D-7162-8A4F-B5EF-45CAC6D4BFC1}" type="doc">
      <dgm:prSet loTypeId="urn:microsoft.com/office/officeart/2005/8/layout/target3" loCatId="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02E30256-55F7-8341-BAB5-43FA6947A61E}">
      <dgm:prSet phldrT="[Text]"/>
      <dgm:spPr/>
      <dgm:t>
        <a:bodyPr/>
        <a:lstStyle/>
        <a:p>
          <a:pPr algn="l"/>
          <a:r>
            <a:rPr lang="en-US" dirty="0" smtClean="0"/>
            <a:t>Principais fontes de poluição</a:t>
          </a:r>
          <a:endParaRPr lang="en-US" dirty="0"/>
        </a:p>
      </dgm:t>
    </dgm:pt>
    <dgm:pt modelId="{22C5DA07-900D-6947-A7AC-1A2F67DEC170}" type="parTrans" cxnId="{42D176A2-544C-F746-8E0E-BE110293B934}">
      <dgm:prSet/>
      <dgm:spPr/>
      <dgm:t>
        <a:bodyPr/>
        <a:lstStyle/>
        <a:p>
          <a:endParaRPr lang="en-US"/>
        </a:p>
      </dgm:t>
    </dgm:pt>
    <dgm:pt modelId="{1000689B-11C2-A14D-B0DE-0C2218C57BCF}" type="sibTrans" cxnId="{42D176A2-544C-F746-8E0E-BE110293B934}">
      <dgm:prSet/>
      <dgm:spPr/>
      <dgm:t>
        <a:bodyPr/>
        <a:lstStyle/>
        <a:p>
          <a:endParaRPr lang="en-US"/>
        </a:p>
      </dgm:t>
    </dgm:pt>
    <dgm:pt modelId="{244CAAFD-3CE7-744E-9E3D-F3B7F1FD4328}">
      <dgm:prSet phldrT="[Text]"/>
      <dgm:spPr/>
      <dgm:t>
        <a:bodyPr/>
        <a:lstStyle/>
        <a:p>
          <a:pPr algn="l"/>
          <a:r>
            <a:rPr lang="en-US" dirty="0" smtClean="0"/>
            <a:t>Consequências da poluição das águas</a:t>
          </a:r>
          <a:endParaRPr lang="en-US" dirty="0"/>
        </a:p>
      </dgm:t>
    </dgm:pt>
    <dgm:pt modelId="{3A39484F-47DF-F542-88D0-3DEFA1D6B62A}" type="parTrans" cxnId="{47804926-171C-D14F-BD77-296CE254BDE1}">
      <dgm:prSet/>
      <dgm:spPr/>
      <dgm:t>
        <a:bodyPr/>
        <a:lstStyle/>
        <a:p>
          <a:endParaRPr lang="en-US"/>
        </a:p>
      </dgm:t>
    </dgm:pt>
    <dgm:pt modelId="{AD5969EF-5D9C-4D4B-83B4-AF418363D51A}" type="sibTrans" cxnId="{47804926-171C-D14F-BD77-296CE254BDE1}">
      <dgm:prSet/>
      <dgm:spPr/>
      <dgm:t>
        <a:bodyPr/>
        <a:lstStyle/>
        <a:p>
          <a:endParaRPr lang="en-US"/>
        </a:p>
      </dgm:t>
    </dgm:pt>
    <dgm:pt modelId="{2EB53577-495A-5946-B678-B1C325794A27}">
      <dgm:prSet phldrT="[Text]"/>
      <dgm:spPr/>
      <dgm:t>
        <a:bodyPr/>
        <a:lstStyle/>
        <a:p>
          <a:pPr algn="l"/>
          <a:r>
            <a:rPr lang="en-US" dirty="0" smtClean="0"/>
            <a:t>Prevenção e mitigação</a:t>
          </a:r>
          <a:endParaRPr lang="en-US" dirty="0"/>
        </a:p>
      </dgm:t>
    </dgm:pt>
    <dgm:pt modelId="{95EA9B57-0243-5A4F-9399-67EFE4DFE1CF}" type="parTrans" cxnId="{84A32816-B0AE-D544-9DA0-8CEF737D5E4C}">
      <dgm:prSet/>
      <dgm:spPr/>
      <dgm:t>
        <a:bodyPr/>
        <a:lstStyle/>
        <a:p>
          <a:endParaRPr lang="en-US"/>
        </a:p>
      </dgm:t>
    </dgm:pt>
    <dgm:pt modelId="{2391AFF2-B42C-4347-9DA0-9C511E673E00}" type="sibTrans" cxnId="{84A32816-B0AE-D544-9DA0-8CEF737D5E4C}">
      <dgm:prSet/>
      <dgm:spPr/>
      <dgm:t>
        <a:bodyPr/>
        <a:lstStyle/>
        <a:p>
          <a:endParaRPr lang="en-US"/>
        </a:p>
      </dgm:t>
    </dgm:pt>
    <dgm:pt modelId="{538F4D55-18F0-A84B-99EE-A47981E70E6B}">
      <dgm:prSet/>
      <dgm:spPr/>
      <dgm:t>
        <a:bodyPr/>
        <a:lstStyle/>
        <a:p>
          <a:pPr algn="l"/>
          <a:r>
            <a:rPr lang="en-US" dirty="0" smtClean="0"/>
            <a:t>Retrato de Portugal</a:t>
          </a:r>
          <a:endParaRPr lang="en-US" dirty="0"/>
        </a:p>
      </dgm:t>
    </dgm:pt>
    <dgm:pt modelId="{45A94AFB-56C1-894F-93C9-DCE033F1B8F2}" type="parTrans" cxnId="{28B311EB-5D31-4443-987F-A89C66528D2D}">
      <dgm:prSet/>
      <dgm:spPr/>
      <dgm:t>
        <a:bodyPr/>
        <a:lstStyle/>
        <a:p>
          <a:endParaRPr lang="en-US"/>
        </a:p>
      </dgm:t>
    </dgm:pt>
    <dgm:pt modelId="{CE0E8BFD-DF5B-5542-886A-CE03CCAFCB1D}" type="sibTrans" cxnId="{28B311EB-5D31-4443-987F-A89C66528D2D}">
      <dgm:prSet/>
      <dgm:spPr/>
      <dgm:t>
        <a:bodyPr/>
        <a:lstStyle/>
        <a:p>
          <a:endParaRPr lang="en-US"/>
        </a:p>
      </dgm:t>
    </dgm:pt>
    <dgm:pt modelId="{C8857211-B973-1543-845D-B768BA140E8C}" type="pres">
      <dgm:prSet presAssocID="{24DF757D-7162-8A4F-B5EF-45CAC6D4BFC1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27222F0-1404-254C-B632-048312C5D1B7}" type="pres">
      <dgm:prSet presAssocID="{02E30256-55F7-8341-BAB5-43FA6947A61E}" presName="circle1" presStyleLbl="node1" presStyleIdx="0" presStyleCnt="4"/>
      <dgm:spPr/>
    </dgm:pt>
    <dgm:pt modelId="{03B07932-6F3D-DC42-9375-3DFA9CE6030D}" type="pres">
      <dgm:prSet presAssocID="{02E30256-55F7-8341-BAB5-43FA6947A61E}" presName="space" presStyleCnt="0"/>
      <dgm:spPr/>
    </dgm:pt>
    <dgm:pt modelId="{E949500C-8D4A-3A46-8743-540CFF7350A4}" type="pres">
      <dgm:prSet presAssocID="{02E30256-55F7-8341-BAB5-43FA6947A61E}" presName="rect1" presStyleLbl="alignAcc1" presStyleIdx="0" presStyleCnt="4"/>
      <dgm:spPr/>
      <dgm:t>
        <a:bodyPr/>
        <a:lstStyle/>
        <a:p>
          <a:endParaRPr lang="en-US"/>
        </a:p>
      </dgm:t>
    </dgm:pt>
    <dgm:pt modelId="{1E37FFEF-39C8-4D42-9F73-A05E4EBB498C}" type="pres">
      <dgm:prSet presAssocID="{244CAAFD-3CE7-744E-9E3D-F3B7F1FD4328}" presName="vertSpace2" presStyleLbl="node1" presStyleIdx="0" presStyleCnt="4"/>
      <dgm:spPr/>
    </dgm:pt>
    <dgm:pt modelId="{F94D4972-B44B-6F43-B269-350FD49D395F}" type="pres">
      <dgm:prSet presAssocID="{244CAAFD-3CE7-744E-9E3D-F3B7F1FD4328}" presName="circle2" presStyleLbl="node1" presStyleIdx="1" presStyleCnt="4"/>
      <dgm:spPr/>
    </dgm:pt>
    <dgm:pt modelId="{60E6102C-9A45-D14F-8458-3B1948524EA7}" type="pres">
      <dgm:prSet presAssocID="{244CAAFD-3CE7-744E-9E3D-F3B7F1FD4328}" presName="rect2" presStyleLbl="alignAcc1" presStyleIdx="1" presStyleCnt="4"/>
      <dgm:spPr/>
      <dgm:t>
        <a:bodyPr/>
        <a:lstStyle/>
        <a:p>
          <a:endParaRPr lang="en-US"/>
        </a:p>
      </dgm:t>
    </dgm:pt>
    <dgm:pt modelId="{C7E9C51D-5379-AD4B-A73B-0340137C5447}" type="pres">
      <dgm:prSet presAssocID="{2EB53577-495A-5946-B678-B1C325794A27}" presName="vertSpace3" presStyleLbl="node1" presStyleIdx="1" presStyleCnt="4"/>
      <dgm:spPr/>
    </dgm:pt>
    <dgm:pt modelId="{64296DF8-4CDA-474F-9193-3F3457FFF8EF}" type="pres">
      <dgm:prSet presAssocID="{2EB53577-495A-5946-B678-B1C325794A27}" presName="circle3" presStyleLbl="node1" presStyleIdx="2" presStyleCnt="4"/>
      <dgm:spPr/>
    </dgm:pt>
    <dgm:pt modelId="{290D907B-FDBD-8E4C-9CFF-C1D58DCAD6A3}" type="pres">
      <dgm:prSet presAssocID="{2EB53577-495A-5946-B678-B1C325794A27}" presName="rect3" presStyleLbl="alignAcc1" presStyleIdx="2" presStyleCnt="4"/>
      <dgm:spPr/>
      <dgm:t>
        <a:bodyPr/>
        <a:lstStyle/>
        <a:p>
          <a:endParaRPr lang="en-US"/>
        </a:p>
      </dgm:t>
    </dgm:pt>
    <dgm:pt modelId="{D40B4CD7-90D5-4D47-AC47-174078CF7B70}" type="pres">
      <dgm:prSet presAssocID="{538F4D55-18F0-A84B-99EE-A47981E70E6B}" presName="vertSpace4" presStyleLbl="node1" presStyleIdx="2" presStyleCnt="4"/>
      <dgm:spPr/>
    </dgm:pt>
    <dgm:pt modelId="{6BC1DCE4-DFD8-3943-B4AD-D8623CFF38F3}" type="pres">
      <dgm:prSet presAssocID="{538F4D55-18F0-A84B-99EE-A47981E70E6B}" presName="circle4" presStyleLbl="node1" presStyleIdx="3" presStyleCnt="4"/>
      <dgm:spPr/>
    </dgm:pt>
    <dgm:pt modelId="{14475593-5257-3B4B-91F5-61C806D934A0}" type="pres">
      <dgm:prSet presAssocID="{538F4D55-18F0-A84B-99EE-A47981E70E6B}" presName="rect4" presStyleLbl="alignAcc1" presStyleIdx="3" presStyleCnt="4"/>
      <dgm:spPr/>
      <dgm:t>
        <a:bodyPr/>
        <a:lstStyle/>
        <a:p>
          <a:endParaRPr lang="en-US"/>
        </a:p>
      </dgm:t>
    </dgm:pt>
    <dgm:pt modelId="{ACD4A91F-CAEE-1D4C-AA2C-32BAB433F668}" type="pres">
      <dgm:prSet presAssocID="{02E30256-55F7-8341-BAB5-43FA6947A61E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A26E27-EFE2-A047-9D00-77D4F5E1D3B2}" type="pres">
      <dgm:prSet presAssocID="{244CAAFD-3CE7-744E-9E3D-F3B7F1FD4328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9F28C8-8D57-C644-8C6E-8D5557C27D66}" type="pres">
      <dgm:prSet presAssocID="{2EB53577-495A-5946-B678-B1C325794A27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F8276B-1DF1-FD4E-B92F-B197644DC98E}" type="pres">
      <dgm:prSet presAssocID="{538F4D55-18F0-A84B-99EE-A47981E70E6B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C06B2F5-13DA-794F-9DC8-5EAF5B53CED1}" type="presOf" srcId="{244CAAFD-3CE7-744E-9E3D-F3B7F1FD4328}" destId="{60E6102C-9A45-D14F-8458-3B1948524EA7}" srcOrd="0" destOrd="0" presId="urn:microsoft.com/office/officeart/2005/8/layout/target3"/>
    <dgm:cxn modelId="{E9777045-CA45-564C-9EBE-1F1E33A7520E}" type="presOf" srcId="{24DF757D-7162-8A4F-B5EF-45CAC6D4BFC1}" destId="{C8857211-B973-1543-845D-B768BA140E8C}" srcOrd="0" destOrd="0" presId="urn:microsoft.com/office/officeart/2005/8/layout/target3"/>
    <dgm:cxn modelId="{47804926-171C-D14F-BD77-296CE254BDE1}" srcId="{24DF757D-7162-8A4F-B5EF-45CAC6D4BFC1}" destId="{244CAAFD-3CE7-744E-9E3D-F3B7F1FD4328}" srcOrd="1" destOrd="0" parTransId="{3A39484F-47DF-F542-88D0-3DEFA1D6B62A}" sibTransId="{AD5969EF-5D9C-4D4B-83B4-AF418363D51A}"/>
    <dgm:cxn modelId="{84A32816-B0AE-D544-9DA0-8CEF737D5E4C}" srcId="{24DF757D-7162-8A4F-B5EF-45CAC6D4BFC1}" destId="{2EB53577-495A-5946-B678-B1C325794A27}" srcOrd="2" destOrd="0" parTransId="{95EA9B57-0243-5A4F-9399-67EFE4DFE1CF}" sibTransId="{2391AFF2-B42C-4347-9DA0-9C511E673E00}"/>
    <dgm:cxn modelId="{8F43D574-5117-AC45-81BF-514B6E5BCA84}" type="presOf" srcId="{2EB53577-495A-5946-B678-B1C325794A27}" destId="{BC9F28C8-8D57-C644-8C6E-8D5557C27D66}" srcOrd="1" destOrd="0" presId="urn:microsoft.com/office/officeart/2005/8/layout/target3"/>
    <dgm:cxn modelId="{42D176A2-544C-F746-8E0E-BE110293B934}" srcId="{24DF757D-7162-8A4F-B5EF-45CAC6D4BFC1}" destId="{02E30256-55F7-8341-BAB5-43FA6947A61E}" srcOrd="0" destOrd="0" parTransId="{22C5DA07-900D-6947-A7AC-1A2F67DEC170}" sibTransId="{1000689B-11C2-A14D-B0DE-0C2218C57BCF}"/>
    <dgm:cxn modelId="{241EEB38-C75B-344B-95C5-55B5FC1A4899}" type="presOf" srcId="{244CAAFD-3CE7-744E-9E3D-F3B7F1FD4328}" destId="{B9A26E27-EFE2-A047-9D00-77D4F5E1D3B2}" srcOrd="1" destOrd="0" presId="urn:microsoft.com/office/officeart/2005/8/layout/target3"/>
    <dgm:cxn modelId="{BF9F90AC-9E64-AB47-B642-E69E5096CF60}" type="presOf" srcId="{02E30256-55F7-8341-BAB5-43FA6947A61E}" destId="{E949500C-8D4A-3A46-8743-540CFF7350A4}" srcOrd="0" destOrd="0" presId="urn:microsoft.com/office/officeart/2005/8/layout/target3"/>
    <dgm:cxn modelId="{020B175A-135C-BD49-B8A0-EA25E1F4999F}" type="presOf" srcId="{2EB53577-495A-5946-B678-B1C325794A27}" destId="{290D907B-FDBD-8E4C-9CFF-C1D58DCAD6A3}" srcOrd="0" destOrd="0" presId="urn:microsoft.com/office/officeart/2005/8/layout/target3"/>
    <dgm:cxn modelId="{62B01D58-9DA1-3743-A1E7-8C799D1D411B}" type="presOf" srcId="{538F4D55-18F0-A84B-99EE-A47981E70E6B}" destId="{94F8276B-1DF1-FD4E-B92F-B197644DC98E}" srcOrd="1" destOrd="0" presId="urn:microsoft.com/office/officeart/2005/8/layout/target3"/>
    <dgm:cxn modelId="{28B311EB-5D31-4443-987F-A89C66528D2D}" srcId="{24DF757D-7162-8A4F-B5EF-45CAC6D4BFC1}" destId="{538F4D55-18F0-A84B-99EE-A47981E70E6B}" srcOrd="3" destOrd="0" parTransId="{45A94AFB-56C1-894F-93C9-DCE033F1B8F2}" sibTransId="{CE0E8BFD-DF5B-5542-886A-CE03CCAFCB1D}"/>
    <dgm:cxn modelId="{BF425B42-FBBB-DF42-A845-FFC7827B27E3}" type="presOf" srcId="{538F4D55-18F0-A84B-99EE-A47981E70E6B}" destId="{14475593-5257-3B4B-91F5-61C806D934A0}" srcOrd="0" destOrd="0" presId="urn:microsoft.com/office/officeart/2005/8/layout/target3"/>
    <dgm:cxn modelId="{19139B82-0805-674D-AF56-4D397B5E899F}" type="presOf" srcId="{02E30256-55F7-8341-BAB5-43FA6947A61E}" destId="{ACD4A91F-CAEE-1D4C-AA2C-32BAB433F668}" srcOrd="1" destOrd="0" presId="urn:microsoft.com/office/officeart/2005/8/layout/target3"/>
    <dgm:cxn modelId="{31B5E33C-5F8B-FC40-888C-4D0E78EBCDA7}" type="presParOf" srcId="{C8857211-B973-1543-845D-B768BA140E8C}" destId="{127222F0-1404-254C-B632-048312C5D1B7}" srcOrd="0" destOrd="0" presId="urn:microsoft.com/office/officeart/2005/8/layout/target3"/>
    <dgm:cxn modelId="{FF44F10F-A499-5E4F-A48E-854B283C92F3}" type="presParOf" srcId="{C8857211-B973-1543-845D-B768BA140E8C}" destId="{03B07932-6F3D-DC42-9375-3DFA9CE6030D}" srcOrd="1" destOrd="0" presId="urn:microsoft.com/office/officeart/2005/8/layout/target3"/>
    <dgm:cxn modelId="{0007F85A-DEBD-F04A-B0A6-BDCB91E0CBFF}" type="presParOf" srcId="{C8857211-B973-1543-845D-B768BA140E8C}" destId="{E949500C-8D4A-3A46-8743-540CFF7350A4}" srcOrd="2" destOrd="0" presId="urn:microsoft.com/office/officeart/2005/8/layout/target3"/>
    <dgm:cxn modelId="{275C89E6-C2F2-7244-ACF9-F54FF9469ADB}" type="presParOf" srcId="{C8857211-B973-1543-845D-B768BA140E8C}" destId="{1E37FFEF-39C8-4D42-9F73-A05E4EBB498C}" srcOrd="3" destOrd="0" presId="urn:microsoft.com/office/officeart/2005/8/layout/target3"/>
    <dgm:cxn modelId="{E29C4B5C-BF9B-9641-9D5B-8B140347CFE4}" type="presParOf" srcId="{C8857211-B973-1543-845D-B768BA140E8C}" destId="{F94D4972-B44B-6F43-B269-350FD49D395F}" srcOrd="4" destOrd="0" presId="urn:microsoft.com/office/officeart/2005/8/layout/target3"/>
    <dgm:cxn modelId="{380A3C50-0FCE-2F4E-B3BC-FEE691FC3498}" type="presParOf" srcId="{C8857211-B973-1543-845D-B768BA140E8C}" destId="{60E6102C-9A45-D14F-8458-3B1948524EA7}" srcOrd="5" destOrd="0" presId="urn:microsoft.com/office/officeart/2005/8/layout/target3"/>
    <dgm:cxn modelId="{6F16BF56-D171-8F45-9E31-3414ACB30795}" type="presParOf" srcId="{C8857211-B973-1543-845D-B768BA140E8C}" destId="{C7E9C51D-5379-AD4B-A73B-0340137C5447}" srcOrd="6" destOrd="0" presId="urn:microsoft.com/office/officeart/2005/8/layout/target3"/>
    <dgm:cxn modelId="{4A1969E6-90C2-B04B-887F-E5F97BECA566}" type="presParOf" srcId="{C8857211-B973-1543-845D-B768BA140E8C}" destId="{64296DF8-4CDA-474F-9193-3F3457FFF8EF}" srcOrd="7" destOrd="0" presId="urn:microsoft.com/office/officeart/2005/8/layout/target3"/>
    <dgm:cxn modelId="{3A610621-06E1-4840-A4E2-2729EE938245}" type="presParOf" srcId="{C8857211-B973-1543-845D-B768BA140E8C}" destId="{290D907B-FDBD-8E4C-9CFF-C1D58DCAD6A3}" srcOrd="8" destOrd="0" presId="urn:microsoft.com/office/officeart/2005/8/layout/target3"/>
    <dgm:cxn modelId="{F43D021F-DD17-7A49-B157-7FE43A889B6E}" type="presParOf" srcId="{C8857211-B973-1543-845D-B768BA140E8C}" destId="{D40B4CD7-90D5-4D47-AC47-174078CF7B70}" srcOrd="9" destOrd="0" presId="urn:microsoft.com/office/officeart/2005/8/layout/target3"/>
    <dgm:cxn modelId="{574509D7-18B9-E345-9363-F8575C24D711}" type="presParOf" srcId="{C8857211-B973-1543-845D-B768BA140E8C}" destId="{6BC1DCE4-DFD8-3943-B4AD-D8623CFF38F3}" srcOrd="10" destOrd="0" presId="urn:microsoft.com/office/officeart/2005/8/layout/target3"/>
    <dgm:cxn modelId="{AC98EFD5-83CA-B04A-B0C5-652BF190CC48}" type="presParOf" srcId="{C8857211-B973-1543-845D-B768BA140E8C}" destId="{14475593-5257-3B4B-91F5-61C806D934A0}" srcOrd="11" destOrd="0" presId="urn:microsoft.com/office/officeart/2005/8/layout/target3"/>
    <dgm:cxn modelId="{1DD12FC9-88F0-F74F-A19F-FDC32D434D68}" type="presParOf" srcId="{C8857211-B973-1543-845D-B768BA140E8C}" destId="{ACD4A91F-CAEE-1D4C-AA2C-32BAB433F668}" srcOrd="12" destOrd="0" presId="urn:microsoft.com/office/officeart/2005/8/layout/target3"/>
    <dgm:cxn modelId="{B1541660-2614-264B-AF08-F8DC285DF5F2}" type="presParOf" srcId="{C8857211-B973-1543-845D-B768BA140E8C}" destId="{B9A26E27-EFE2-A047-9D00-77D4F5E1D3B2}" srcOrd="13" destOrd="0" presId="urn:microsoft.com/office/officeart/2005/8/layout/target3"/>
    <dgm:cxn modelId="{2847BD43-357B-D141-BD4D-09D1A3C2CC8B}" type="presParOf" srcId="{C8857211-B973-1543-845D-B768BA140E8C}" destId="{BC9F28C8-8D57-C644-8C6E-8D5557C27D66}" srcOrd="14" destOrd="0" presId="urn:microsoft.com/office/officeart/2005/8/layout/target3"/>
    <dgm:cxn modelId="{46A86BF2-4454-E246-A5A1-C3235AFC1A94}" type="presParOf" srcId="{C8857211-B973-1543-845D-B768BA140E8C}" destId="{94F8276B-1DF1-FD4E-B92F-B197644DC98E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9FA6E4-DB45-2948-8159-B40B605C6D7E}" type="datetimeFigureOut">
              <a:rPr lang="en-US" smtClean="0"/>
              <a:pPr/>
              <a:t>7/2/2015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7114AF-6974-3A4C-AA9F-1AA9AD0094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823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114AF-6974-3A4C-AA9F-1AA9AD00945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373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pt-PT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7/2/2015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7/2/2015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85" y="6370327"/>
            <a:ext cx="1002972" cy="33365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881" y="100308"/>
            <a:ext cx="1061884" cy="5079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pt-PT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7/2/2015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  <p:pic>
        <p:nvPicPr>
          <p:cNvPr id="9" name="Picture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85" y="6370327"/>
            <a:ext cx="1002972" cy="33365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881" y="100308"/>
            <a:ext cx="1061884" cy="5079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7/2/2015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85" y="6370327"/>
            <a:ext cx="1002972" cy="33365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881" y="100308"/>
            <a:ext cx="1061884" cy="5079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7/2/2015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85" y="6370327"/>
            <a:ext cx="1002972" cy="33365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881" y="100308"/>
            <a:ext cx="1061884" cy="5079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7/2/2015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dirty="0"/>
          </a:p>
        </p:txBody>
      </p:sp>
      <p:pic>
        <p:nvPicPr>
          <p:cNvPr id="9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85" y="6370327"/>
            <a:ext cx="1002972" cy="33365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881" y="100308"/>
            <a:ext cx="1061884" cy="5079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7/2/2015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dirty="0"/>
          </a:p>
        </p:txBody>
      </p:sp>
      <p:pic>
        <p:nvPicPr>
          <p:cNvPr id="10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85" y="6370327"/>
            <a:ext cx="1002972" cy="33365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881" y="100308"/>
            <a:ext cx="1061884" cy="5079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7/2/2015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dirty="0"/>
          </a:p>
        </p:txBody>
      </p:sp>
      <p:pic>
        <p:nvPicPr>
          <p:cNvPr id="12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85" y="6370327"/>
            <a:ext cx="1002972" cy="333654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881" y="100308"/>
            <a:ext cx="1061884" cy="5079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7/2/2015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85" y="6370327"/>
            <a:ext cx="1002972" cy="33365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881" y="100308"/>
            <a:ext cx="1061884" cy="5079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7/2/2015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85" y="6370327"/>
            <a:ext cx="1002972" cy="33365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881" y="100308"/>
            <a:ext cx="1061884" cy="50793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pt-PT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7/2/2015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85" y="6370327"/>
            <a:ext cx="1002972" cy="33365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881" y="100308"/>
            <a:ext cx="1061884" cy="5079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pt-PT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7/2/2015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pt-PT" smtClean="0"/>
              <a:t>Drag picture to placeholder or click icon to add</a:t>
            </a:r>
            <a:endParaRPr/>
          </a:p>
        </p:txBody>
      </p:sp>
      <p:pic>
        <p:nvPicPr>
          <p:cNvPr id="8" name="Picture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85" y="6370327"/>
            <a:ext cx="1002972" cy="33365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881" y="100308"/>
            <a:ext cx="1061884" cy="5079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pt-PT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7/2/2015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pt-PT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pt-PT" smtClean="0"/>
              <a:t>Drag picture to placeholder or click icon to add</a:t>
            </a:r>
            <a:endParaRPr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pt-PT" smtClean="0"/>
              <a:t>Drag picture to placeholder or click icon to add</a:t>
            </a:r>
            <a:endParaRPr/>
          </a:p>
        </p:txBody>
      </p:sp>
      <p:pic>
        <p:nvPicPr>
          <p:cNvPr id="11" name="Picture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85" y="6370327"/>
            <a:ext cx="1002972" cy="33365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881" y="100308"/>
            <a:ext cx="1061884" cy="5079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7/2/2015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85" y="6370327"/>
            <a:ext cx="1002972" cy="33365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881" y="100308"/>
            <a:ext cx="1061884" cy="5079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 anchorCtr="0"/>
          <a:lstStyle/>
          <a:p>
            <a:r>
              <a:rPr lang="pt-PT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7/2/2015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85" y="6370327"/>
            <a:ext cx="1002972" cy="33365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881" y="100308"/>
            <a:ext cx="1061884" cy="5079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7/2/2015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85" y="6370327"/>
            <a:ext cx="1002972" cy="33365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881" y="100308"/>
            <a:ext cx="1061884" cy="50793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7/2/2015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Degradação das águas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599712"/>
            <a:ext cx="8228013" cy="1827693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err="1" smtClean="0"/>
              <a:t>Domínio</a:t>
            </a:r>
            <a:r>
              <a:rPr lang="en-US" sz="2400" dirty="0" smtClean="0"/>
              <a:t>:</a:t>
            </a:r>
          </a:p>
          <a:p>
            <a:r>
              <a:rPr lang="en-US" sz="2400" b="1" dirty="0" err="1" smtClean="0"/>
              <a:t>Riscos</a:t>
            </a:r>
            <a:r>
              <a:rPr lang="en-US" sz="2400" b="1" dirty="0" smtClean="0"/>
              <a:t>, Ambiente e </a:t>
            </a:r>
            <a:r>
              <a:rPr lang="en-US" sz="2400" b="1" dirty="0" err="1" smtClean="0"/>
              <a:t>Sociedade</a:t>
            </a:r>
            <a:endParaRPr lang="en-US" sz="2400" b="1" dirty="0" smtClean="0"/>
          </a:p>
          <a:p>
            <a:endParaRPr lang="en-US" sz="2400" dirty="0" smtClean="0"/>
          </a:p>
          <a:p>
            <a:r>
              <a:rPr lang="en-US" sz="2400" dirty="0" smtClean="0"/>
              <a:t>Subdomínio: </a:t>
            </a:r>
          </a:p>
          <a:p>
            <a:r>
              <a:rPr lang="en-US" sz="2400" b="1" dirty="0" err="1" smtClean="0"/>
              <a:t>Riscos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mistos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405351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Índice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8111857"/>
              </p:ext>
            </p:extLst>
          </p:nvPr>
        </p:nvGraphicFramePr>
        <p:xfrm>
          <a:off x="739775" y="2770094"/>
          <a:ext cx="7662864" cy="3267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45723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Degradação das águas continentais e marinhas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4"/>
          </p:nvPr>
        </p:nvSpPr>
        <p:spPr>
          <a:xfrm>
            <a:off x="457200" y="2949677"/>
            <a:ext cx="8229600" cy="2920766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/>
              <a:t>A degradação das águas deve-se, essencialmente, à </a:t>
            </a:r>
            <a:r>
              <a:rPr lang="en-US" sz="2400" b="1" dirty="0" smtClean="0"/>
              <a:t>poluição </a:t>
            </a:r>
            <a:r>
              <a:rPr lang="en-US" sz="2400" b="1" dirty="0" err="1" smtClean="0"/>
              <a:t>hídrica</a:t>
            </a:r>
            <a:r>
              <a:rPr lang="en-US" sz="2400" dirty="0" smtClean="0"/>
              <a:t>.</a:t>
            </a:r>
          </a:p>
          <a:p>
            <a:pPr algn="just">
              <a:buNone/>
            </a:pPr>
            <a:endParaRPr lang="en-US" sz="2400" b="1" dirty="0" smtClean="0"/>
          </a:p>
          <a:p>
            <a:pPr algn="just"/>
            <a:r>
              <a:rPr lang="en-US" sz="2400" b="1" dirty="0" err="1" smtClean="0"/>
              <a:t>Poluição</a:t>
            </a:r>
            <a:r>
              <a:rPr lang="en-US" sz="2400" b="1" dirty="0" smtClean="0"/>
              <a:t> hídrica </a:t>
            </a:r>
            <a:r>
              <a:rPr lang="en-US" sz="2400" dirty="0" smtClean="0"/>
              <a:t>consiste na modificação, pelo ser humano, da qualidade da água, tornando-a imprópria para consumo.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00280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Degradação das águas continentais e marinhas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228600" y="2256164"/>
            <a:ext cx="4715254" cy="1950076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/>
              <a:t>A poluição hídrica é provocada por substâncias biodagradáveis (que se destroem por via biológica) e por substâncias que necessitam de descontaminação antrópica (como os </a:t>
            </a:r>
            <a:r>
              <a:rPr lang="en-US" sz="2400" dirty="0" err="1" smtClean="0"/>
              <a:t>metais</a:t>
            </a:r>
            <a:r>
              <a:rPr lang="en-US" sz="2400" dirty="0" smtClean="0"/>
              <a:t> </a:t>
            </a:r>
            <a:r>
              <a:rPr lang="en-US" sz="2400" dirty="0" err="1" smtClean="0"/>
              <a:t>pesados</a:t>
            </a:r>
            <a:r>
              <a:rPr lang="en-US" sz="2400" dirty="0" smtClean="0"/>
              <a:t>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38069" y="5235681"/>
            <a:ext cx="19203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Poluição no </a:t>
            </a:r>
            <a:r>
              <a:rPr lang="en-US" sz="1400" dirty="0" err="1" smtClean="0"/>
              <a:t>rio</a:t>
            </a:r>
            <a:r>
              <a:rPr lang="en-US" sz="1400" dirty="0" smtClean="0"/>
              <a:t> Negro,</a:t>
            </a:r>
          </a:p>
          <a:p>
            <a:r>
              <a:rPr lang="en-US" sz="1400" dirty="0" smtClean="0"/>
              <a:t>Manaus, </a:t>
            </a:r>
            <a:r>
              <a:rPr lang="en-US" sz="1400" dirty="0" err="1" smtClean="0"/>
              <a:t>Brasil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pic>
        <p:nvPicPr>
          <p:cNvPr id="2" name="Picture 1" descr="20142930_PPT_F080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069" y="2563924"/>
            <a:ext cx="3448731" cy="2586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80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12766" y="222916"/>
            <a:ext cx="7703092" cy="1022769"/>
          </a:xfrm>
        </p:spPr>
        <p:txBody>
          <a:bodyPr/>
          <a:lstStyle/>
          <a:p>
            <a:pPr algn="ctr"/>
            <a:r>
              <a:rPr lang="en-US" sz="4600" dirty="0" err="1" smtClean="0"/>
              <a:t>Principais</a:t>
            </a:r>
            <a:r>
              <a:rPr lang="en-US" sz="4600" dirty="0" smtClean="0"/>
              <a:t> </a:t>
            </a:r>
            <a:r>
              <a:rPr lang="en-US" sz="4600" dirty="0" err="1" smtClean="0"/>
              <a:t>fon</a:t>
            </a:r>
            <a:r>
              <a:rPr lang="en-US" sz="4600" dirty="0" err="1" smtClean="0">
                <a:solidFill>
                  <a:srgbClr val="94C0F4"/>
                </a:solidFill>
              </a:rPr>
              <a:t>tes</a:t>
            </a:r>
            <a:r>
              <a:rPr lang="en-US" sz="4600" dirty="0" smtClean="0">
                <a:solidFill>
                  <a:srgbClr val="94C0F4"/>
                </a:solidFill>
              </a:rPr>
              <a:t> de poluição </a:t>
            </a:r>
            <a:endParaRPr lang="en-US" sz="4600" dirty="0">
              <a:solidFill>
                <a:srgbClr val="94C0F4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167090" y="2389239"/>
            <a:ext cx="3857089" cy="3318387"/>
          </a:xfrm>
        </p:spPr>
        <p:txBody>
          <a:bodyPr>
            <a:normAutofit/>
          </a:bodyPr>
          <a:lstStyle/>
          <a:p>
            <a:r>
              <a:rPr lang="en-US" sz="2400" dirty="0" smtClean="0"/>
              <a:t>Os </a:t>
            </a:r>
            <a:r>
              <a:rPr lang="en-US" sz="2400" dirty="0" err="1" smtClean="0"/>
              <a:t>pesticidas</a:t>
            </a:r>
            <a:r>
              <a:rPr lang="en-US" sz="2400" dirty="0" smtClean="0"/>
              <a:t>, herbicidas e </a:t>
            </a:r>
            <a:r>
              <a:rPr lang="en-US" sz="2400" dirty="0" err="1" smtClean="0"/>
              <a:t>fertilizantes</a:t>
            </a:r>
            <a:r>
              <a:rPr lang="en-US" sz="2400" dirty="0"/>
              <a:t> </a:t>
            </a:r>
            <a:r>
              <a:rPr lang="en-US" sz="2400" dirty="0" err="1" smtClean="0"/>
              <a:t>químicos</a:t>
            </a:r>
            <a:r>
              <a:rPr lang="en-US" sz="2400" dirty="0" smtClean="0"/>
              <a:t> </a:t>
            </a:r>
            <a:r>
              <a:rPr lang="en-US" sz="2400" dirty="0" err="1" smtClean="0"/>
              <a:t>utilizados</a:t>
            </a:r>
            <a:r>
              <a:rPr lang="en-US" sz="2400" dirty="0" smtClean="0"/>
              <a:t> na </a:t>
            </a:r>
            <a:r>
              <a:rPr lang="en-US" sz="2400" dirty="0" err="1" smtClean="0"/>
              <a:t>agricultura</a:t>
            </a:r>
            <a:r>
              <a:rPr lang="en-US" sz="2400" dirty="0" smtClean="0"/>
              <a:t> são arrastados pela água das chuvas e da rega, </a:t>
            </a:r>
            <a:r>
              <a:rPr lang="en-US" sz="2400" dirty="0" err="1" smtClean="0"/>
              <a:t>infiltrando-se</a:t>
            </a:r>
            <a:r>
              <a:rPr lang="en-US" sz="2400" dirty="0" smtClean="0"/>
              <a:t> nos solos e </a:t>
            </a:r>
            <a:r>
              <a:rPr lang="en-US" sz="2400" dirty="0" err="1" smtClean="0"/>
              <a:t>contaminando</a:t>
            </a:r>
            <a:r>
              <a:rPr lang="en-US" sz="2400" dirty="0" smtClean="0"/>
              <a:t> águas superficiais e subterrâneas.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4707" y="5569969"/>
            <a:ext cx="38122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Uso de fertilizantes na agricultura.</a:t>
            </a:r>
            <a:endParaRPr lang="en-US" sz="1600" dirty="0"/>
          </a:p>
        </p:txBody>
      </p:sp>
      <p:pic>
        <p:nvPicPr>
          <p:cNvPr id="3" name="Content Placeholder 2" descr="20142930_PPT_F081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" r="5107" b="-639"/>
          <a:stretch/>
        </p:blipFill>
        <p:spPr>
          <a:xfrm>
            <a:off x="4574707" y="2522626"/>
            <a:ext cx="4362816" cy="3047343"/>
          </a:xfrm>
        </p:spPr>
      </p:pic>
      <p:sp>
        <p:nvSpPr>
          <p:cNvPr id="12" name="Rectângulo arredondado 11"/>
          <p:cNvSpPr/>
          <p:nvPr/>
        </p:nvSpPr>
        <p:spPr>
          <a:xfrm>
            <a:off x="299822" y="1430597"/>
            <a:ext cx="3593753" cy="81116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chemeClr val="bg2">
                    <a:lumMod val="50000"/>
                  </a:schemeClr>
                </a:solidFill>
              </a:rPr>
              <a:t>Atividade agrícola</a:t>
            </a:r>
            <a:endParaRPr lang="pt-PT"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177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uild="p"/>
      <p:bldP spid="7" grpId="0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o 12"/>
          <p:cNvGrpSpPr/>
          <p:nvPr/>
        </p:nvGrpSpPr>
        <p:grpSpPr>
          <a:xfrm>
            <a:off x="5073450" y="3303637"/>
            <a:ext cx="3923070" cy="3347738"/>
            <a:chOff x="5073450" y="3303637"/>
            <a:chExt cx="3923070" cy="3347738"/>
          </a:xfrm>
        </p:grpSpPr>
        <p:sp>
          <p:nvSpPr>
            <p:cNvPr id="9" name="Rectângulo 8"/>
            <p:cNvSpPr/>
            <p:nvPr/>
          </p:nvSpPr>
          <p:spPr>
            <a:xfrm>
              <a:off x="5220930" y="3760839"/>
              <a:ext cx="3642852" cy="2862322"/>
            </a:xfrm>
            <a:prstGeom prst="rect">
              <a:avLst/>
            </a:prstGeom>
            <a:ln w="38100">
              <a:noFill/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en-US" sz="2000" dirty="0" err="1" smtClean="0"/>
                <a:t>Crescimento</a:t>
              </a:r>
              <a:r>
                <a:rPr lang="en-US" sz="2000" dirty="0" smtClean="0"/>
                <a:t> </a:t>
              </a:r>
              <a:r>
                <a:rPr lang="en-US" sz="2000" dirty="0" err="1" smtClean="0"/>
                <a:t>excessivo</a:t>
              </a:r>
              <a:r>
                <a:rPr lang="en-US" sz="2000" dirty="0" smtClean="0"/>
                <a:t> de </a:t>
              </a:r>
              <a:r>
                <a:rPr lang="en-US" sz="2000" dirty="0" err="1" smtClean="0"/>
                <a:t>algas</a:t>
              </a:r>
              <a:r>
                <a:rPr lang="en-US" sz="2000" dirty="0" smtClean="0"/>
                <a:t>, </a:t>
              </a:r>
              <a:r>
                <a:rPr lang="en-US" sz="2000" dirty="0" err="1" smtClean="0"/>
                <a:t>bactérias</a:t>
              </a:r>
              <a:r>
                <a:rPr lang="en-US" sz="2000" dirty="0" smtClean="0"/>
                <a:t> e </a:t>
              </a:r>
              <a:r>
                <a:rPr lang="en-US" sz="2000" dirty="0" err="1" smtClean="0"/>
                <a:t>outras</a:t>
              </a:r>
              <a:r>
                <a:rPr lang="en-US" sz="2000" dirty="0" smtClean="0"/>
                <a:t> </a:t>
              </a:r>
              <a:r>
                <a:rPr lang="en-US" sz="2000" dirty="0" err="1" smtClean="0"/>
                <a:t>espécies</a:t>
              </a:r>
              <a:r>
                <a:rPr lang="en-US" sz="2000" dirty="0" smtClean="0"/>
                <a:t> </a:t>
              </a:r>
              <a:r>
                <a:rPr lang="en-US" sz="2000" dirty="0" err="1" smtClean="0"/>
                <a:t>alimentadas</a:t>
              </a:r>
              <a:r>
                <a:rPr lang="en-US" sz="2000" dirty="0" smtClean="0"/>
                <a:t> </a:t>
              </a:r>
              <a:r>
                <a:rPr lang="en-US" sz="2000" dirty="0" err="1" smtClean="0"/>
                <a:t>por</a:t>
              </a:r>
              <a:r>
                <a:rPr lang="en-US" sz="2000" dirty="0" smtClean="0"/>
                <a:t> </a:t>
              </a:r>
              <a:r>
                <a:rPr lang="en-US" sz="2000" dirty="0" err="1" smtClean="0"/>
                <a:t>fosfatos</a:t>
              </a:r>
              <a:r>
                <a:rPr lang="en-US" sz="2000" dirty="0" smtClean="0"/>
                <a:t> e </a:t>
              </a:r>
              <a:r>
                <a:rPr lang="en-US" sz="2000" dirty="0" err="1" smtClean="0"/>
                <a:t>nitratos</a:t>
              </a:r>
              <a:r>
                <a:rPr lang="en-US" sz="2000" dirty="0"/>
                <a:t> </a:t>
              </a:r>
              <a:r>
                <a:rPr lang="en-US" sz="2000" dirty="0" err="1" smtClean="0"/>
                <a:t>provenientes</a:t>
              </a:r>
              <a:r>
                <a:rPr lang="en-US" sz="2000" dirty="0" smtClean="0"/>
                <a:t>, </a:t>
              </a:r>
              <a:r>
                <a:rPr lang="en-US" sz="2000" dirty="0" err="1" smtClean="0"/>
                <a:t>em</a:t>
              </a:r>
              <a:r>
                <a:rPr lang="en-US" sz="2000" dirty="0" smtClean="0"/>
                <a:t> </a:t>
              </a:r>
              <a:r>
                <a:rPr lang="en-US" sz="2000" dirty="0" err="1" smtClean="0"/>
                <a:t>grande</a:t>
              </a:r>
              <a:r>
                <a:rPr lang="en-US" sz="2000" dirty="0" smtClean="0"/>
                <a:t> parte, da </a:t>
              </a:r>
              <a:r>
                <a:rPr lang="en-US" sz="2000" dirty="0" err="1" smtClean="0"/>
                <a:t>atividade</a:t>
              </a:r>
              <a:r>
                <a:rPr lang="en-US" sz="2000" dirty="0" smtClean="0"/>
                <a:t> </a:t>
              </a:r>
              <a:r>
                <a:rPr lang="en-US" sz="2000" dirty="0" err="1" smtClean="0"/>
                <a:t>agrícola</a:t>
              </a:r>
              <a:r>
                <a:rPr lang="en-US" sz="2000" dirty="0" smtClean="0"/>
                <a:t> e </a:t>
              </a:r>
              <a:r>
                <a:rPr lang="en-US" sz="2000" dirty="0" err="1" smtClean="0"/>
                <a:t>despejados</a:t>
              </a:r>
              <a:r>
                <a:rPr lang="en-US" sz="2000" dirty="0" smtClean="0"/>
                <a:t> nos </a:t>
              </a:r>
              <a:r>
                <a:rPr lang="en-US" sz="2000" dirty="0" err="1" smtClean="0"/>
                <a:t>rios</a:t>
              </a:r>
              <a:r>
                <a:rPr lang="en-US" sz="2000" dirty="0" smtClean="0"/>
                <a:t> e </a:t>
              </a:r>
              <a:r>
                <a:rPr lang="en-US" sz="2000" dirty="0" err="1" smtClean="0"/>
                <a:t>lagos</a:t>
              </a:r>
              <a:r>
                <a:rPr lang="en-US" sz="2000" dirty="0" smtClean="0"/>
                <a:t>, o </a:t>
              </a:r>
              <a:r>
                <a:rPr lang="en-US" sz="2000" dirty="0" err="1" smtClean="0"/>
                <a:t>que</a:t>
              </a:r>
              <a:r>
                <a:rPr lang="en-US" sz="2000" dirty="0" smtClean="0"/>
                <a:t> tem </a:t>
              </a:r>
              <a:r>
                <a:rPr lang="en-US" sz="2000" dirty="0" err="1" smtClean="0"/>
                <a:t>como</a:t>
              </a:r>
              <a:r>
                <a:rPr lang="en-US" sz="2000" dirty="0" smtClean="0"/>
                <a:t> </a:t>
              </a:r>
              <a:r>
                <a:rPr lang="en-US" sz="2000" dirty="0" err="1" smtClean="0"/>
                <a:t>consequência</a:t>
              </a:r>
              <a:r>
                <a:rPr lang="en-US" sz="2000" dirty="0" smtClean="0"/>
                <a:t> a </a:t>
              </a:r>
              <a:r>
                <a:rPr lang="en-US" sz="2000" dirty="0" err="1" smtClean="0"/>
                <a:t>desoxigenação</a:t>
              </a:r>
              <a:r>
                <a:rPr lang="en-US" sz="2000" dirty="0" smtClean="0"/>
                <a:t> da </a:t>
              </a:r>
              <a:r>
                <a:rPr lang="en-US" sz="2000" dirty="0" err="1" smtClean="0"/>
                <a:t>água</a:t>
              </a:r>
              <a:r>
                <a:rPr lang="en-US" sz="2000" dirty="0" smtClean="0"/>
                <a:t>.</a:t>
              </a:r>
              <a:endParaRPr lang="en-US" sz="2000" dirty="0"/>
            </a:p>
          </p:txBody>
        </p:sp>
        <p:sp>
          <p:nvSpPr>
            <p:cNvPr id="12" name="Rectângulo arredondado 11"/>
            <p:cNvSpPr/>
            <p:nvPr/>
          </p:nvSpPr>
          <p:spPr>
            <a:xfrm>
              <a:off x="5073450" y="3303637"/>
              <a:ext cx="3923070" cy="3347738"/>
            </a:xfrm>
            <a:prstGeom prst="roundRect">
              <a:avLst>
                <a:gd name="adj" fmla="val 9178"/>
              </a:avLst>
            </a:prstGeom>
            <a:noFill/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Eutrofização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16963" y="2423174"/>
            <a:ext cx="4764753" cy="1337665"/>
          </a:xfrm>
        </p:spPr>
        <p:txBody>
          <a:bodyPr>
            <a:noAutofit/>
          </a:bodyPr>
          <a:lstStyle/>
          <a:p>
            <a:pPr algn="just"/>
            <a:r>
              <a:rPr lang="en-US" sz="2000" dirty="0" smtClean="0"/>
              <a:t>A atividade agrícola acaba por provocar, muitas vezes, a eutrofização dos meios </a:t>
            </a:r>
            <a:r>
              <a:rPr lang="en-US" sz="2000" dirty="0" err="1" smtClean="0"/>
              <a:t>aquáticos</a:t>
            </a:r>
            <a:r>
              <a:rPr lang="en-US" sz="2000" dirty="0" smtClean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9924" y="5973097"/>
            <a:ext cx="34176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Eutrofização Xuan Huong Lake, </a:t>
            </a:r>
            <a:r>
              <a:rPr lang="en-US" sz="1400" dirty="0" smtClean="0"/>
              <a:t>Vietnam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1" name="Rectângulo arredondado 10"/>
          <p:cNvSpPr/>
          <p:nvPr/>
        </p:nvSpPr>
        <p:spPr>
          <a:xfrm>
            <a:off x="5530648" y="2718144"/>
            <a:ext cx="3052916" cy="968955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Eutrofização</a:t>
            </a:r>
            <a:endParaRPr lang="pt-PT" sz="2400" b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70" y="3444290"/>
            <a:ext cx="3767138" cy="2503164"/>
          </a:xfrm>
        </p:spPr>
      </p:pic>
    </p:spTree>
    <p:extLst>
      <p:ext uri="{BB962C8B-B14F-4D97-AF65-F5344CB8AC3E}">
        <p14:creationId xmlns:p14="http://schemas.microsoft.com/office/powerpoint/2010/main" val="4283688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  <p:bldP spid="3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142930_PPT_F077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25" y="2081431"/>
            <a:ext cx="8614126" cy="3628983"/>
          </a:xfrm>
          <a:prstGeom prst="rect">
            <a:avLst/>
          </a:prstGeom>
        </p:spPr>
      </p:pic>
      <p:sp>
        <p:nvSpPr>
          <p:cNvPr id="8" name="Rectângulo arredondado 7"/>
          <p:cNvSpPr/>
          <p:nvPr/>
        </p:nvSpPr>
        <p:spPr>
          <a:xfrm>
            <a:off x="1548582" y="902250"/>
            <a:ext cx="5751870" cy="64633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</a:rPr>
              <a:t>Alterações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</a:rPr>
              <a:t>na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</a:rPr>
              <a:t>qualidade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</a:rPr>
              <a:t> da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</a:rPr>
              <a:t>água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</a:rPr>
              <a:t>por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</a:rPr>
              <a:t>continente</a:t>
            </a:r>
            <a:endParaRPr lang="pt-PT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860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11334" y="222916"/>
            <a:ext cx="8681942" cy="1022769"/>
          </a:xfrm>
        </p:spPr>
        <p:txBody>
          <a:bodyPr/>
          <a:lstStyle/>
          <a:p>
            <a:pPr algn="ctr"/>
            <a:r>
              <a:rPr lang="en-US" sz="4600" dirty="0" smtClean="0"/>
              <a:t>Principais fon</a:t>
            </a:r>
            <a:r>
              <a:rPr lang="en-US" sz="4600" dirty="0" smtClean="0">
                <a:solidFill>
                  <a:srgbClr val="94C0F4"/>
                </a:solidFill>
              </a:rPr>
              <a:t>tes de poluição </a:t>
            </a:r>
            <a:endParaRPr lang="en-US" sz="4600" dirty="0">
              <a:solidFill>
                <a:srgbClr val="94C0F4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167090" y="2551184"/>
            <a:ext cx="4026869" cy="2889496"/>
          </a:xfrm>
        </p:spPr>
        <p:txBody>
          <a:bodyPr>
            <a:normAutofit/>
          </a:bodyPr>
          <a:lstStyle/>
          <a:p>
            <a:pPr algn="just"/>
            <a:r>
              <a:rPr lang="pt-PT" sz="2400" dirty="0" smtClean="0"/>
              <a:t>São libertados para os meios aquáticos e provocam a sua contaminação.</a:t>
            </a:r>
          </a:p>
          <a:p>
            <a:pPr algn="just"/>
            <a:r>
              <a:rPr lang="pt-PT" sz="2400" dirty="0" smtClean="0"/>
              <a:t>Contêm, na maior parte dos casos, venenos tóxicos, restos orgânicos, bactérias e vírus perigosos.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542890" y="5441512"/>
            <a:ext cx="25473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Esgotos domésticos.</a:t>
            </a:r>
            <a:endParaRPr lang="en-US" sz="1400" dirty="0"/>
          </a:p>
        </p:txBody>
      </p:sp>
      <p:pic>
        <p:nvPicPr>
          <p:cNvPr id="4" name="Content Placeholder 3" descr="20142930_PPT_F083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" b="-156"/>
          <a:stretch/>
        </p:blipFill>
        <p:spPr>
          <a:xfrm>
            <a:off x="4542890" y="2425297"/>
            <a:ext cx="4488824" cy="2988884"/>
          </a:xfrm>
        </p:spPr>
      </p:pic>
      <p:sp>
        <p:nvSpPr>
          <p:cNvPr id="11" name="Rectângulo arredondado 10"/>
          <p:cNvSpPr/>
          <p:nvPr/>
        </p:nvSpPr>
        <p:spPr>
          <a:xfrm>
            <a:off x="383395" y="1569913"/>
            <a:ext cx="3593753" cy="81116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chemeClr val="bg2">
                    <a:lumMod val="50000"/>
                  </a:schemeClr>
                </a:solidFill>
              </a:rPr>
              <a:t>Esgotos domésticos</a:t>
            </a:r>
            <a:endParaRPr lang="pt-PT"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93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uild="p"/>
      <p:bldP spid="7" grpId="0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67090" y="222916"/>
            <a:ext cx="8726187" cy="1022769"/>
          </a:xfrm>
        </p:spPr>
        <p:txBody>
          <a:bodyPr/>
          <a:lstStyle/>
          <a:p>
            <a:pPr algn="ctr"/>
            <a:r>
              <a:rPr lang="en-US" sz="4600" dirty="0" smtClean="0"/>
              <a:t>Principais fon</a:t>
            </a:r>
            <a:r>
              <a:rPr lang="en-US" sz="4600" dirty="0" smtClean="0">
                <a:solidFill>
                  <a:srgbClr val="94C0F4"/>
                </a:solidFill>
              </a:rPr>
              <a:t>tes de poluição </a:t>
            </a:r>
            <a:endParaRPr lang="en-US" sz="4600" dirty="0">
              <a:solidFill>
                <a:srgbClr val="94C0F4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167090" y="2649496"/>
            <a:ext cx="3906969" cy="2911981"/>
          </a:xfrm>
        </p:spPr>
        <p:txBody>
          <a:bodyPr>
            <a:normAutofit lnSpcReduction="10000"/>
          </a:bodyPr>
          <a:lstStyle/>
          <a:p>
            <a:r>
              <a:rPr lang="pt-PT" sz="2400" dirty="0" smtClean="0"/>
              <a:t>Indústrias alimentares, refinarias, de celulose e centrais de energia elétrica descarregam, muitas vezes, diretamente para os rios, água a temperaturas elevadas e com substâncias tóxicas.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57059" y="5564173"/>
            <a:ext cx="35090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Água poluída de uma fábrica.</a:t>
            </a:r>
            <a:endParaRPr lang="en-US" sz="1400" dirty="0"/>
          </a:p>
        </p:txBody>
      </p:sp>
      <p:pic>
        <p:nvPicPr>
          <p:cNvPr id="3" name="Content Placeholder 2" descr="20142930_PPT_F084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" b="-30"/>
          <a:stretch/>
        </p:blipFill>
        <p:spPr>
          <a:xfrm>
            <a:off x="4557059" y="2163224"/>
            <a:ext cx="4549465" cy="3400949"/>
          </a:xfrm>
        </p:spPr>
      </p:pic>
      <p:sp>
        <p:nvSpPr>
          <p:cNvPr id="10" name="Rectângulo arredondado 9"/>
          <p:cNvSpPr/>
          <p:nvPr/>
        </p:nvSpPr>
        <p:spPr>
          <a:xfrm>
            <a:off x="388310" y="1484816"/>
            <a:ext cx="3593753" cy="81116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chemeClr val="bg2">
                    <a:lumMod val="50000"/>
                  </a:schemeClr>
                </a:solidFill>
              </a:rPr>
              <a:t>Atividade industrial</a:t>
            </a:r>
            <a:endParaRPr lang="pt-PT"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65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5" grpId="0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02" y="1991034"/>
            <a:ext cx="8599782" cy="4357223"/>
          </a:xfrm>
          <a:prstGeom prst="rect">
            <a:avLst/>
          </a:prstGeom>
        </p:spPr>
      </p:pic>
      <p:sp>
        <p:nvSpPr>
          <p:cNvPr id="6" name="Rectângulo arredondado 5"/>
          <p:cNvSpPr/>
          <p:nvPr/>
        </p:nvSpPr>
        <p:spPr>
          <a:xfrm>
            <a:off x="677318" y="840658"/>
            <a:ext cx="7626024" cy="64633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</a:rPr>
              <a:t>Descargas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</a:rPr>
              <a:t> de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</a:rPr>
              <a:t>águas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</a:rPr>
              <a:t>residuais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</a:rPr>
              <a:t>tratadas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</a:rPr>
              <a:t> e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</a:rPr>
              <a:t>não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</a:rPr>
              <a:t>tratadas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</a:rPr>
              <a:t> no </a:t>
            </a:r>
            <a:r>
              <a:rPr lang="en-US" sz="2000" b="1" dirty="0" err="1">
                <a:solidFill>
                  <a:schemeClr val="bg2">
                    <a:lumMod val="50000"/>
                  </a:schemeClr>
                </a:solidFill>
              </a:rPr>
              <a:t>M</a:t>
            </a:r>
            <a:r>
              <a:rPr lang="en-US" sz="2000" b="1" dirty="0" err="1" smtClean="0">
                <a:solidFill>
                  <a:schemeClr val="bg2">
                    <a:lumMod val="50000"/>
                  </a:schemeClr>
                </a:solidFill>
              </a:rPr>
              <a:t>undo</a:t>
            </a:r>
            <a:endParaRPr lang="pt-PT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50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167090" y="2612144"/>
            <a:ext cx="4026869" cy="3011416"/>
          </a:xfrm>
        </p:spPr>
        <p:txBody>
          <a:bodyPr>
            <a:normAutofit/>
          </a:bodyPr>
          <a:lstStyle/>
          <a:p>
            <a:pPr algn="just"/>
            <a:r>
              <a:rPr lang="pt-PT" sz="2400" dirty="0" smtClean="0"/>
              <a:t>Esta circulação deixa um rasto de petróleo e derivados (como crude e nafta).</a:t>
            </a:r>
          </a:p>
          <a:p>
            <a:pPr algn="just"/>
            <a:r>
              <a:rPr lang="pt-PT" sz="2400" dirty="0" smtClean="0"/>
              <a:t>A limpeza dos tanques dos petroleiros em alto-mar é também uma grande fonte poluidora.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55466" y="5695166"/>
            <a:ext cx="45442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Maré negra na praia Ao Prao, na </a:t>
            </a:r>
            <a:r>
              <a:rPr lang="en-US" sz="1400" dirty="0" err="1" smtClean="0"/>
              <a:t>ilha</a:t>
            </a:r>
            <a:r>
              <a:rPr lang="en-US" sz="1400" dirty="0" smtClean="0"/>
              <a:t> Samet, </a:t>
            </a:r>
            <a:r>
              <a:rPr lang="en-US" sz="1400" dirty="0" err="1" smtClean="0"/>
              <a:t>Tailândia</a:t>
            </a:r>
            <a:r>
              <a:rPr lang="en-US" sz="1400" dirty="0" smtClean="0"/>
              <a:t>. </a:t>
            </a:r>
            <a:endParaRPr lang="en-US" sz="1400" dirty="0"/>
          </a:p>
        </p:txBody>
      </p:sp>
      <p:pic>
        <p:nvPicPr>
          <p:cNvPr id="4" name="Content Placeholder 3" descr="20142930_PPT_F085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" b="-1509"/>
          <a:stretch/>
        </p:blipFill>
        <p:spPr>
          <a:xfrm>
            <a:off x="4541611" y="2632225"/>
            <a:ext cx="4544290" cy="3062941"/>
          </a:xfrm>
        </p:spPr>
      </p:pic>
      <p:sp>
        <p:nvSpPr>
          <p:cNvPr id="11" name="Title 5"/>
          <p:cNvSpPr>
            <a:spLocks noGrp="1"/>
          </p:cNvSpPr>
          <p:nvPr>
            <p:ph type="title"/>
          </p:nvPr>
        </p:nvSpPr>
        <p:spPr>
          <a:xfrm>
            <a:off x="167090" y="222916"/>
            <a:ext cx="8726187" cy="1022769"/>
          </a:xfrm>
        </p:spPr>
        <p:txBody>
          <a:bodyPr/>
          <a:lstStyle/>
          <a:p>
            <a:pPr algn="ctr"/>
            <a:r>
              <a:rPr lang="en-US" sz="4600" dirty="0" smtClean="0"/>
              <a:t>Principais fon</a:t>
            </a:r>
            <a:r>
              <a:rPr lang="en-US" sz="4600" dirty="0" smtClean="0">
                <a:solidFill>
                  <a:srgbClr val="94C0F4"/>
                </a:solidFill>
              </a:rPr>
              <a:t>tes de poluição </a:t>
            </a:r>
            <a:endParaRPr lang="en-US" sz="4600" dirty="0">
              <a:solidFill>
                <a:srgbClr val="94C0F4"/>
              </a:solidFill>
            </a:endParaRPr>
          </a:p>
        </p:txBody>
      </p:sp>
      <p:sp>
        <p:nvSpPr>
          <p:cNvPr id="12" name="Rectângulo arredondado 11"/>
          <p:cNvSpPr/>
          <p:nvPr/>
        </p:nvSpPr>
        <p:spPr>
          <a:xfrm>
            <a:off x="388310" y="1567882"/>
            <a:ext cx="3593753" cy="81116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chemeClr val="bg2">
                    <a:lumMod val="50000"/>
                  </a:schemeClr>
                </a:solidFill>
              </a:rPr>
              <a:t>Circulação de petroleiros</a:t>
            </a:r>
            <a:endParaRPr lang="pt-PT"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016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5" grpId="0"/>
      <p:bldP spid="11" grpId="0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167090" y="2657864"/>
            <a:ext cx="4026869" cy="2752336"/>
          </a:xfrm>
        </p:spPr>
        <p:txBody>
          <a:bodyPr>
            <a:normAutofit/>
          </a:bodyPr>
          <a:lstStyle/>
          <a:p>
            <a:pPr algn="just"/>
            <a:r>
              <a:rPr lang="pt-PT" sz="2400" dirty="0" smtClean="0"/>
              <a:t>Formam ácido sulfúrico que resulta da oxidação dos sulfuretos expostos ao ar pela exploração mineira e que se podem infiltrar poluindo águas subterrâneas.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49937" y="5636111"/>
            <a:ext cx="35090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Poluição de águas numa exploração mineira de cobre.</a:t>
            </a:r>
            <a:endParaRPr lang="en-US" sz="1400" dirty="0"/>
          </a:p>
        </p:txBody>
      </p:sp>
      <p:pic>
        <p:nvPicPr>
          <p:cNvPr id="3" name="Content Placeholder 2" descr="20142930_PPT_F086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" b="-156"/>
          <a:stretch/>
        </p:blipFill>
        <p:spPr>
          <a:xfrm>
            <a:off x="4549937" y="2617993"/>
            <a:ext cx="4532730" cy="3018118"/>
          </a:xfrm>
        </p:spPr>
      </p:pic>
      <p:sp>
        <p:nvSpPr>
          <p:cNvPr id="11" name="Title 5"/>
          <p:cNvSpPr>
            <a:spLocks noGrp="1"/>
          </p:cNvSpPr>
          <p:nvPr>
            <p:ph type="title"/>
          </p:nvPr>
        </p:nvSpPr>
        <p:spPr>
          <a:xfrm>
            <a:off x="167090" y="222916"/>
            <a:ext cx="8726187" cy="1022769"/>
          </a:xfrm>
        </p:spPr>
        <p:txBody>
          <a:bodyPr/>
          <a:lstStyle/>
          <a:p>
            <a:pPr algn="ctr"/>
            <a:r>
              <a:rPr lang="en-US" sz="4600" dirty="0" smtClean="0"/>
              <a:t>Principais fon</a:t>
            </a:r>
            <a:r>
              <a:rPr lang="en-US" sz="4600" dirty="0" smtClean="0">
                <a:solidFill>
                  <a:srgbClr val="94C0F4"/>
                </a:solidFill>
              </a:rPr>
              <a:t>tes de poluição </a:t>
            </a:r>
            <a:endParaRPr lang="en-US" sz="4600" dirty="0">
              <a:solidFill>
                <a:srgbClr val="94C0F4"/>
              </a:solidFill>
            </a:endParaRPr>
          </a:p>
        </p:txBody>
      </p:sp>
      <p:sp>
        <p:nvSpPr>
          <p:cNvPr id="12" name="Rectângulo arredondado 11"/>
          <p:cNvSpPr/>
          <p:nvPr/>
        </p:nvSpPr>
        <p:spPr>
          <a:xfrm>
            <a:off x="388310" y="1567882"/>
            <a:ext cx="3593753" cy="81116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chemeClr val="bg2">
                    <a:lumMod val="50000"/>
                  </a:schemeClr>
                </a:solidFill>
              </a:rPr>
              <a:t>Explorações mineiras de metais</a:t>
            </a:r>
            <a:endParaRPr lang="pt-PT"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716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5" grpId="0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616613"/>
            <a:ext cx="8229600" cy="1143000"/>
          </a:xfrm>
        </p:spPr>
        <p:txBody>
          <a:bodyPr/>
          <a:lstStyle/>
          <a:p>
            <a:r>
              <a:rPr lang="en-US" dirty="0" smtClean="0"/>
              <a:t>Consequências da poluição das águas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762000" y="2255554"/>
            <a:ext cx="7656512" cy="1554480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Sobre-exploração das águas subterrâneas</a:t>
            </a:r>
          </a:p>
          <a:p>
            <a:pPr lvl="1"/>
            <a:r>
              <a:rPr lang="en-US" sz="2400" dirty="0" smtClean="0"/>
              <a:t>São as mais utilizadas para consumo humano.</a:t>
            </a:r>
          </a:p>
          <a:p>
            <a:pPr lvl="1" algn="just"/>
            <a:r>
              <a:rPr lang="en-US" sz="2400" dirty="0" err="1" smtClean="0"/>
              <a:t>Fornecem</a:t>
            </a:r>
            <a:r>
              <a:rPr lang="en-US" sz="2400" dirty="0" smtClean="0"/>
              <a:t> quase metade da água potável do </a:t>
            </a:r>
            <a:r>
              <a:rPr lang="en-US" sz="2400" dirty="0" err="1" smtClean="0"/>
              <a:t>Mundo</a:t>
            </a:r>
            <a:r>
              <a:rPr lang="en-US" sz="2400" dirty="0" smtClean="0"/>
              <a:t> e 43% da consumida na irrigação.</a:t>
            </a:r>
            <a:endParaRPr lang="en-US" sz="24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3"/>
          </p:nvPr>
        </p:nvSpPr>
        <p:spPr>
          <a:xfrm>
            <a:off x="762000" y="4202110"/>
            <a:ext cx="7656512" cy="1118009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Aumento dos encargos financeiros no tratamento de águas residuais.</a:t>
            </a:r>
            <a:endParaRPr lang="en-US" sz="2400" dirty="0" smtClean="0"/>
          </a:p>
          <a:p>
            <a:pPr marL="0" indent="0">
              <a:buNone/>
            </a:pPr>
            <a:endParaRPr lang="en-US" sz="2400" b="1" dirty="0"/>
          </a:p>
        </p:txBody>
      </p:sp>
      <p:grpSp>
        <p:nvGrpSpPr>
          <p:cNvPr id="15" name="Grupo 14"/>
          <p:cNvGrpSpPr/>
          <p:nvPr/>
        </p:nvGrpSpPr>
        <p:grpSpPr>
          <a:xfrm>
            <a:off x="2645370" y="5248167"/>
            <a:ext cx="6041430" cy="1300117"/>
            <a:chOff x="2645370" y="5248167"/>
            <a:chExt cx="6041430" cy="1300117"/>
          </a:xfrm>
        </p:grpSpPr>
        <p:sp>
          <p:nvSpPr>
            <p:cNvPr id="12" name="Rectângulo 11"/>
            <p:cNvSpPr/>
            <p:nvPr/>
          </p:nvSpPr>
          <p:spPr>
            <a:xfrm>
              <a:off x="3383280" y="5337547"/>
              <a:ext cx="5035232" cy="1015663"/>
            </a:xfrm>
            <a:prstGeom prst="rect">
              <a:avLst/>
            </a:prstGeom>
            <a:ln w="38100">
              <a:noFill/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en-US" sz="2000" dirty="0" err="1"/>
                <a:t>Á</a:t>
              </a:r>
              <a:r>
                <a:rPr lang="en-US" sz="2000" dirty="0" err="1" smtClean="0"/>
                <a:t>gua</a:t>
              </a:r>
              <a:r>
                <a:rPr lang="en-US" sz="2000" dirty="0" smtClean="0"/>
                <a:t> </a:t>
              </a:r>
              <a:r>
                <a:rPr lang="en-US" sz="2000" dirty="0" err="1" smtClean="0"/>
                <a:t>procedente</a:t>
              </a:r>
              <a:r>
                <a:rPr lang="en-US" sz="2000" dirty="0" smtClean="0"/>
                <a:t> de </a:t>
              </a:r>
              <a:r>
                <a:rPr lang="en-US" sz="2000" dirty="0" err="1" smtClean="0"/>
                <a:t>usos</a:t>
              </a:r>
              <a:r>
                <a:rPr lang="en-US" sz="2000" dirty="0" smtClean="0"/>
                <a:t> </a:t>
              </a:r>
              <a:r>
                <a:rPr lang="en-US" sz="2000" dirty="0" err="1" smtClean="0"/>
                <a:t>domésticos</a:t>
              </a:r>
              <a:r>
                <a:rPr lang="en-US" sz="2000" dirty="0" smtClean="0"/>
                <a:t>, </a:t>
              </a:r>
              <a:r>
                <a:rPr lang="en-US" sz="2000" dirty="0" err="1" smtClean="0"/>
                <a:t>comerciais</a:t>
              </a:r>
              <a:r>
                <a:rPr lang="en-US" sz="2000" dirty="0" smtClean="0"/>
                <a:t> </a:t>
              </a:r>
              <a:r>
                <a:rPr lang="en-US" sz="2000" dirty="0" err="1" smtClean="0"/>
                <a:t>ou</a:t>
              </a:r>
              <a:r>
                <a:rPr lang="en-US" sz="2000" dirty="0" smtClean="0"/>
                <a:t> </a:t>
              </a:r>
              <a:r>
                <a:rPr lang="en-US" sz="2000" dirty="0" err="1" smtClean="0"/>
                <a:t>industriais</a:t>
              </a:r>
              <a:r>
                <a:rPr lang="en-US" sz="2000" dirty="0" smtClean="0"/>
                <a:t>, </a:t>
              </a:r>
              <a:r>
                <a:rPr lang="en-US" sz="2000" dirty="0" err="1" smtClean="0"/>
                <a:t>pelo</a:t>
              </a:r>
              <a:r>
                <a:rPr lang="en-US" sz="2000" dirty="0" smtClean="0"/>
                <a:t> </a:t>
              </a:r>
              <a:r>
                <a:rPr lang="en-US" sz="2000" dirty="0" err="1" smtClean="0"/>
                <a:t>que</a:t>
              </a:r>
              <a:r>
                <a:rPr lang="en-US" sz="2000" dirty="0" smtClean="0"/>
                <a:t> se </a:t>
              </a:r>
              <a:r>
                <a:rPr lang="en-US" sz="2000" dirty="0" err="1" smtClean="0"/>
                <a:t>encontra</a:t>
              </a:r>
              <a:r>
                <a:rPr lang="en-US" sz="2000" dirty="0" smtClean="0"/>
                <a:t> </a:t>
              </a:r>
              <a:r>
                <a:rPr lang="en-US" sz="2000" dirty="0" err="1" smtClean="0"/>
                <a:t>poluída</a:t>
              </a:r>
              <a:r>
                <a:rPr lang="en-US" sz="2000" dirty="0" smtClean="0"/>
                <a:t>.</a:t>
              </a:r>
              <a:endParaRPr lang="en-US" dirty="0"/>
            </a:p>
          </p:txBody>
        </p:sp>
        <p:sp>
          <p:nvSpPr>
            <p:cNvPr id="13" name="Rectângulo arredondado 12"/>
            <p:cNvSpPr/>
            <p:nvPr/>
          </p:nvSpPr>
          <p:spPr>
            <a:xfrm>
              <a:off x="2645370" y="5248167"/>
              <a:ext cx="6041430" cy="1300117"/>
            </a:xfrm>
            <a:prstGeom prst="roundRect">
              <a:avLst>
                <a:gd name="adj" fmla="val 9178"/>
              </a:avLst>
            </a:prstGeom>
            <a:noFill/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4" name="Rectângulo arredondado 13"/>
          <p:cNvSpPr/>
          <p:nvPr/>
        </p:nvSpPr>
        <p:spPr>
          <a:xfrm>
            <a:off x="762000" y="5477919"/>
            <a:ext cx="2621280" cy="671639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Água residual</a:t>
            </a:r>
            <a:endParaRPr lang="pt-PT" sz="2400" b="1" dirty="0"/>
          </a:p>
        </p:txBody>
      </p:sp>
    </p:spTree>
    <p:extLst>
      <p:ext uri="{BB962C8B-B14F-4D97-AF65-F5344CB8AC3E}">
        <p14:creationId xmlns:p14="http://schemas.microsoft.com/office/powerpoint/2010/main" val="177827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uiExpand="1" build="p"/>
      <p:bldP spid="7" grpId="0" build="p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616613"/>
            <a:ext cx="8229600" cy="1143000"/>
          </a:xfrm>
        </p:spPr>
        <p:txBody>
          <a:bodyPr/>
          <a:lstStyle/>
          <a:p>
            <a:r>
              <a:rPr lang="en-US" dirty="0" smtClean="0"/>
              <a:t>Consequências da poluição das águas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762000" y="2550515"/>
            <a:ext cx="7656512" cy="1033344"/>
          </a:xfrm>
        </p:spPr>
        <p:txBody>
          <a:bodyPr>
            <a:noAutofit/>
          </a:bodyPr>
          <a:lstStyle/>
          <a:p>
            <a:r>
              <a:rPr lang="pt-PT" sz="2400" b="1" dirty="0" smtClean="0"/>
              <a:t>Aumento dos gastos energéticos para bombear a água subterrânea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3"/>
          </p:nvPr>
        </p:nvSpPr>
        <p:spPr>
          <a:xfrm>
            <a:off x="778709" y="5076075"/>
            <a:ext cx="7656512" cy="1118009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 smtClean="0"/>
              <a:t>Problemas na saúde da população </a:t>
            </a:r>
            <a:r>
              <a:rPr lang="en-US" sz="2400" dirty="0" smtClean="0"/>
              <a:t>(propagação de doenças, por exemplo)</a:t>
            </a:r>
            <a:r>
              <a:rPr lang="en-US" sz="2400" b="1" dirty="0" smtClean="0"/>
              <a:t>.</a:t>
            </a:r>
            <a:endParaRPr lang="en-US" sz="2400" dirty="0" smtClean="0"/>
          </a:p>
        </p:txBody>
      </p:sp>
      <p:sp>
        <p:nvSpPr>
          <p:cNvPr id="9" name="Content Placeholder 6"/>
          <p:cNvSpPr txBox="1">
            <a:spLocks/>
          </p:cNvSpPr>
          <p:nvPr/>
        </p:nvSpPr>
        <p:spPr>
          <a:xfrm>
            <a:off x="780728" y="3795505"/>
            <a:ext cx="7656512" cy="11180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"/>
              <a:defRPr lang="en-US"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Char char=""/>
              <a:defRPr lang="en-US"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"/>
              <a:defRPr lang="en-US"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Char char=""/>
              <a:defRPr lang="en-US"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400" b="1" dirty="0" smtClean="0"/>
              <a:t>Aumento dos gastos para dessalinização de água salgada ou salobra.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453683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Prevenção e mitigação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0" y="2968335"/>
            <a:ext cx="4631578" cy="3474424"/>
          </a:xfrm>
        </p:spPr>
        <p:txBody>
          <a:bodyPr>
            <a:noAutofit/>
          </a:bodyPr>
          <a:lstStyle/>
          <a:p>
            <a:pPr algn="just">
              <a:spcBef>
                <a:spcPts val="1400"/>
              </a:spcBef>
            </a:pPr>
            <a:r>
              <a:rPr lang="en-US" sz="2000" dirty="0" smtClean="0"/>
              <a:t>aumento da fiscalização das </a:t>
            </a:r>
            <a:r>
              <a:rPr lang="en-US" sz="2000" dirty="0" err="1" smtClean="0"/>
              <a:t>indústrias</a:t>
            </a:r>
            <a:r>
              <a:rPr lang="en-US" sz="2000" dirty="0" smtClean="0"/>
              <a:t>;</a:t>
            </a:r>
          </a:p>
          <a:p>
            <a:pPr algn="just">
              <a:spcBef>
                <a:spcPts val="1400"/>
              </a:spcBef>
            </a:pPr>
            <a:r>
              <a:rPr lang="en-US" sz="2000" dirty="0"/>
              <a:t>i</a:t>
            </a:r>
            <a:r>
              <a:rPr lang="en-US" sz="2000" dirty="0" smtClean="0"/>
              <a:t>mplantação de estações de </a:t>
            </a:r>
            <a:r>
              <a:rPr lang="en-US" sz="2000" dirty="0" err="1" smtClean="0"/>
              <a:t>tratamento</a:t>
            </a:r>
            <a:r>
              <a:rPr lang="en-US" sz="2000" dirty="0" smtClean="0"/>
              <a:t> de águas residuais;</a:t>
            </a:r>
          </a:p>
          <a:p>
            <a:pPr algn="just">
              <a:spcBef>
                <a:spcPts val="1400"/>
              </a:spcBef>
            </a:pPr>
            <a:r>
              <a:rPr lang="en-US" sz="2000" dirty="0" smtClean="0"/>
              <a:t>ampliação da capacidade da rede de esgotos e instalação de saneamento básico extensivo a toda a população;</a:t>
            </a:r>
          </a:p>
          <a:p>
            <a:pPr algn="just">
              <a:spcBef>
                <a:spcPts val="1400"/>
              </a:spcBef>
            </a:pPr>
            <a:r>
              <a:rPr lang="en-US" sz="2000" dirty="0" smtClean="0"/>
              <a:t>vigilância e </a:t>
            </a:r>
            <a:r>
              <a:rPr lang="en-US" sz="2000" dirty="0" err="1" smtClean="0"/>
              <a:t>manutenção</a:t>
            </a:r>
            <a:r>
              <a:rPr lang="en-US" sz="2000" dirty="0" smtClean="0"/>
              <a:t> das </a:t>
            </a:r>
            <a:r>
              <a:rPr lang="en-US" sz="2000" dirty="0" err="1" smtClean="0"/>
              <a:t>canalizações</a:t>
            </a:r>
            <a:r>
              <a:rPr lang="en-US" sz="2000" dirty="0" smtClean="0"/>
              <a:t> para evitar desperdícios;</a:t>
            </a:r>
            <a:endParaRPr lang="en-US" sz="2000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631578" y="2968335"/>
            <a:ext cx="4320694" cy="3474424"/>
          </a:xfrm>
        </p:spPr>
        <p:txBody>
          <a:bodyPr>
            <a:noAutofit/>
          </a:bodyPr>
          <a:lstStyle/>
          <a:p>
            <a:pPr algn="just">
              <a:spcBef>
                <a:spcPts val="800"/>
              </a:spcBef>
            </a:pPr>
            <a:r>
              <a:rPr lang="en-US" sz="2000" dirty="0" smtClean="0"/>
              <a:t>investimento </a:t>
            </a:r>
            <a:r>
              <a:rPr lang="en-US" sz="2000" dirty="0" err="1" smtClean="0"/>
              <a:t>em</a:t>
            </a:r>
            <a:r>
              <a:rPr lang="en-US" sz="2000" dirty="0" smtClean="0"/>
              <a:t> </a:t>
            </a:r>
            <a:r>
              <a:rPr lang="en-US" sz="2000" dirty="0" err="1" smtClean="0"/>
              <a:t>investigação</a:t>
            </a:r>
            <a:r>
              <a:rPr lang="en-US" sz="2000" dirty="0" smtClean="0"/>
              <a:t> </a:t>
            </a:r>
            <a:r>
              <a:rPr lang="en-US" sz="2000" dirty="0" err="1" smtClean="0"/>
              <a:t>científica</a:t>
            </a:r>
            <a:r>
              <a:rPr lang="en-US" sz="2000" dirty="0" smtClean="0"/>
              <a:t>;</a:t>
            </a:r>
          </a:p>
          <a:p>
            <a:pPr algn="just">
              <a:spcBef>
                <a:spcPts val="800"/>
              </a:spcBef>
            </a:pPr>
            <a:r>
              <a:rPr lang="en-US" sz="2000" dirty="0" smtClean="0"/>
              <a:t>utilização, na agricultura, de produtos químicos mais seguros e menos agressivos;</a:t>
            </a:r>
          </a:p>
          <a:p>
            <a:pPr algn="just">
              <a:spcBef>
                <a:spcPts val="800"/>
              </a:spcBef>
            </a:pPr>
            <a:r>
              <a:rPr lang="en-US" sz="2000" dirty="0" smtClean="0"/>
              <a:t>cooperação com entidades de proteção ambiental;</a:t>
            </a:r>
          </a:p>
          <a:p>
            <a:pPr algn="just">
              <a:spcBef>
                <a:spcPts val="800"/>
              </a:spcBef>
            </a:pPr>
            <a:r>
              <a:rPr lang="en-US" sz="2000" dirty="0" err="1" smtClean="0"/>
              <a:t>criação</a:t>
            </a:r>
            <a:r>
              <a:rPr lang="en-US" sz="2000" dirty="0" smtClean="0"/>
              <a:t> de </a:t>
            </a:r>
            <a:r>
              <a:rPr lang="en-US" sz="2000" dirty="0" err="1" smtClean="0"/>
              <a:t>legislação</a:t>
            </a:r>
            <a:r>
              <a:rPr lang="en-US" sz="2000" dirty="0" smtClean="0"/>
              <a:t> específica;</a:t>
            </a:r>
          </a:p>
          <a:p>
            <a:pPr algn="just">
              <a:spcBef>
                <a:spcPts val="800"/>
              </a:spcBef>
            </a:pPr>
            <a:r>
              <a:rPr lang="en-US" sz="2000" dirty="0" smtClean="0"/>
              <a:t>promoção </a:t>
            </a:r>
            <a:r>
              <a:rPr lang="en-US" sz="2000" dirty="0" err="1" smtClean="0"/>
              <a:t>da</a:t>
            </a:r>
            <a:r>
              <a:rPr lang="en-US" sz="2000" dirty="0" smtClean="0"/>
              <a:t> </a:t>
            </a:r>
            <a:r>
              <a:rPr lang="en-US" sz="2000" dirty="0" err="1" smtClean="0"/>
              <a:t>cooperação</a:t>
            </a:r>
            <a:r>
              <a:rPr lang="en-US" sz="2000" dirty="0" smtClean="0"/>
              <a:t> </a:t>
            </a:r>
            <a:r>
              <a:rPr lang="en-US" sz="2000" dirty="0" err="1" smtClean="0"/>
              <a:t>internacional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10" name="Rectângulo arredondado 9"/>
          <p:cNvSpPr/>
          <p:nvPr/>
        </p:nvSpPr>
        <p:spPr>
          <a:xfrm>
            <a:off x="457200" y="1681316"/>
            <a:ext cx="8229600" cy="1076632"/>
          </a:xfrm>
          <a:prstGeom prst="roundRect">
            <a:avLst/>
          </a:prstGeom>
          <a:solidFill>
            <a:srgbClr val="8BBC00">
              <a:alpha val="69804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bg1"/>
                </a:solidFill>
              </a:rPr>
              <a:t>Algumas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medidas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para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solucionar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os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problemas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da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escassez</a:t>
            </a:r>
            <a:r>
              <a:rPr lang="en-US" sz="2800" dirty="0" smtClean="0">
                <a:solidFill>
                  <a:schemeClr val="bg1"/>
                </a:solidFill>
              </a:rPr>
              <a:t> e </a:t>
            </a:r>
            <a:r>
              <a:rPr lang="en-US" sz="2800" dirty="0" err="1" smtClean="0">
                <a:solidFill>
                  <a:schemeClr val="bg1"/>
                </a:solidFill>
              </a:rPr>
              <a:t>poluição</a:t>
            </a:r>
            <a:r>
              <a:rPr lang="en-US" sz="2800" dirty="0" smtClean="0">
                <a:solidFill>
                  <a:schemeClr val="bg1"/>
                </a:solidFill>
              </a:rPr>
              <a:t> das </a:t>
            </a:r>
            <a:r>
              <a:rPr lang="en-US" sz="2800" dirty="0" err="1" smtClean="0">
                <a:solidFill>
                  <a:schemeClr val="bg1"/>
                </a:solidFill>
              </a:rPr>
              <a:t>águas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são</a:t>
            </a:r>
            <a:r>
              <a:rPr lang="en-US" sz="2800" dirty="0" smtClean="0">
                <a:solidFill>
                  <a:schemeClr val="bg1"/>
                </a:solidFill>
              </a:rPr>
              <a:t>: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539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build="p"/>
      <p:bldP spid="9" grpId="0" build="p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Retrato de Portugal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Retrato de Portugal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7201" y="2787445"/>
            <a:ext cx="4675238" cy="2891491"/>
          </a:xfrm>
        </p:spPr>
        <p:txBody>
          <a:bodyPr>
            <a:noAutofit/>
          </a:bodyPr>
          <a:lstStyle/>
          <a:p>
            <a:r>
              <a:rPr lang="en-US" sz="2400" dirty="0" smtClean="0"/>
              <a:t>Os recursos hídricos portugueses são altamente influenciados pela distribuição climática:</a:t>
            </a:r>
          </a:p>
          <a:p>
            <a:pPr lvl="1"/>
            <a:r>
              <a:rPr lang="en-US" sz="2400" dirty="0" smtClean="0"/>
              <a:t>Norte mais chuvoso e com temperaturas amenas;</a:t>
            </a:r>
          </a:p>
          <a:p>
            <a:pPr lvl="1"/>
            <a:r>
              <a:rPr lang="en-US" sz="2400" dirty="0" smtClean="0"/>
              <a:t>Sul com temperaturas mais elevadas e precipitação reduzida.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757204" y="6293022"/>
            <a:ext cx="42106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Precipitação total em fevereiro de 2014.</a:t>
            </a:r>
            <a:endParaRPr lang="en-US" sz="1600" dirty="0"/>
          </a:p>
        </p:txBody>
      </p:sp>
      <p:pic>
        <p:nvPicPr>
          <p:cNvPr id="2" name="Picture 1" descr="20142930_PPT_F079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990" y="2478104"/>
            <a:ext cx="2929887" cy="3765175"/>
          </a:xfrm>
          <a:prstGeom prst="rect">
            <a:avLst/>
          </a:prstGeom>
        </p:spPr>
      </p:pic>
      <p:sp>
        <p:nvSpPr>
          <p:cNvPr id="15" name="Rectângulo arredondado 14"/>
          <p:cNvSpPr/>
          <p:nvPr/>
        </p:nvSpPr>
        <p:spPr>
          <a:xfrm>
            <a:off x="986470" y="1666942"/>
            <a:ext cx="3593753" cy="81116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chemeClr val="bg2">
                    <a:lumMod val="50000"/>
                  </a:schemeClr>
                </a:solidFill>
              </a:rPr>
              <a:t>Distribuição da precipitação</a:t>
            </a:r>
            <a:endParaRPr lang="pt-PT"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742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  <p:bldP spid="9" grpId="0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Retrato de Portugal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740664" y="2879847"/>
            <a:ext cx="7695413" cy="2891491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/>
              <a:t>A maior abundância corresponde:</a:t>
            </a:r>
          </a:p>
          <a:p>
            <a:pPr lvl="1" algn="just"/>
            <a:r>
              <a:rPr lang="en-US" sz="2400" dirty="0"/>
              <a:t>litoral entre Aveiro e </a:t>
            </a:r>
            <a:r>
              <a:rPr lang="en-US" sz="2400" dirty="0" err="1" smtClean="0"/>
              <a:t>Setúbal</a:t>
            </a:r>
            <a:r>
              <a:rPr lang="en-US" sz="2400" dirty="0"/>
              <a:t>;</a:t>
            </a:r>
          </a:p>
          <a:p>
            <a:pPr lvl="1" algn="just"/>
            <a:r>
              <a:rPr lang="en-US" sz="2400" dirty="0"/>
              <a:t>bacias dos rios Tejo e Sado. </a:t>
            </a:r>
          </a:p>
          <a:p>
            <a:pPr algn="just"/>
            <a:r>
              <a:rPr lang="en-US" sz="2400" dirty="0" smtClean="0"/>
              <a:t>Este facto deve-se às características litológicas da </a:t>
            </a:r>
            <a:r>
              <a:rPr lang="en-US" sz="2400" dirty="0" err="1" smtClean="0"/>
              <a:t>região</a:t>
            </a:r>
            <a:r>
              <a:rPr lang="en-US" sz="2400" dirty="0" smtClean="0"/>
              <a:t>, uma vez que predominam </a:t>
            </a:r>
            <a:r>
              <a:rPr lang="en-US" sz="2400" dirty="0" err="1" smtClean="0"/>
              <a:t>rochas</a:t>
            </a:r>
            <a:r>
              <a:rPr lang="en-US" sz="2400" dirty="0" smtClean="0"/>
              <a:t> </a:t>
            </a:r>
            <a:r>
              <a:rPr lang="en-US" sz="2400" dirty="0" err="1" smtClean="0"/>
              <a:t>sedimentares</a:t>
            </a:r>
            <a:r>
              <a:rPr lang="en-US" sz="2400" dirty="0" smtClean="0"/>
              <a:t>, que permitem maior infiltração.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2" y="0"/>
            <a:ext cx="1271588" cy="608243"/>
          </a:xfrm>
          <a:prstGeom prst="rect">
            <a:avLst/>
          </a:prstGeom>
        </p:spPr>
      </p:pic>
      <p:sp>
        <p:nvSpPr>
          <p:cNvPr id="12" name="Rectângulo arredondado 11"/>
          <p:cNvSpPr/>
          <p:nvPr/>
        </p:nvSpPr>
        <p:spPr>
          <a:xfrm>
            <a:off x="986470" y="1666942"/>
            <a:ext cx="3593753" cy="81116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chemeClr val="bg2">
                    <a:lumMod val="50000"/>
                  </a:schemeClr>
                </a:solidFill>
              </a:rPr>
              <a:t>Águas subterrâneas</a:t>
            </a:r>
            <a:endParaRPr lang="pt-PT"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238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Retrato de Portugal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35975" y="2761863"/>
            <a:ext cx="4948080" cy="2665543"/>
          </a:xfrm>
        </p:spPr>
        <p:txBody>
          <a:bodyPr>
            <a:noAutofit/>
          </a:bodyPr>
          <a:lstStyle/>
          <a:p>
            <a:pPr algn="just"/>
            <a:r>
              <a:rPr lang="pt-PT" sz="2400" dirty="0" smtClean="0"/>
              <a:t>Portugal dispõe de um grande número de reservas aquáticas:</a:t>
            </a:r>
          </a:p>
          <a:p>
            <a:pPr lvl="1" algn="just"/>
            <a:r>
              <a:rPr lang="pt-PT" sz="2400" b="1" dirty="0"/>
              <a:t>naturais </a:t>
            </a:r>
            <a:r>
              <a:rPr lang="pt-PT" sz="2400" dirty="0"/>
              <a:t> - lagos e lagoas, por exemplo;</a:t>
            </a:r>
          </a:p>
          <a:p>
            <a:pPr lvl="1" algn="just"/>
            <a:r>
              <a:rPr lang="pt-PT" sz="2400" b="1" dirty="0"/>
              <a:t>artificiais</a:t>
            </a:r>
            <a:r>
              <a:rPr lang="pt-PT" sz="2400" dirty="0"/>
              <a:t> </a:t>
            </a:r>
            <a:r>
              <a:rPr lang="en-US" sz="2400" dirty="0"/>
              <a:t>–</a:t>
            </a:r>
            <a:r>
              <a:rPr lang="pt-PT" sz="2400" dirty="0"/>
              <a:t> albufeiras das barragens</a:t>
            </a:r>
            <a:r>
              <a:rPr lang="pt-PT" sz="2400" dirty="0" smtClean="0"/>
              <a:t>.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184054" y="5113159"/>
            <a:ext cx="39599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Albufeira da barragem do Alqueva.</a:t>
            </a:r>
            <a:endParaRPr lang="en-US" sz="1400" dirty="0"/>
          </a:p>
        </p:txBody>
      </p:sp>
      <p:pic>
        <p:nvPicPr>
          <p:cNvPr id="3" name="Picture 2" descr="20142930_PPT_F087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063" y="2684194"/>
            <a:ext cx="3819593" cy="2428965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182" y="0"/>
            <a:ext cx="1271588" cy="608243"/>
          </a:xfrm>
          <a:prstGeom prst="rect">
            <a:avLst/>
          </a:prstGeom>
        </p:spPr>
      </p:pic>
      <p:sp>
        <p:nvSpPr>
          <p:cNvPr id="14" name="Rectângulo arredondado 13"/>
          <p:cNvSpPr/>
          <p:nvPr/>
        </p:nvSpPr>
        <p:spPr>
          <a:xfrm>
            <a:off x="986470" y="1666942"/>
            <a:ext cx="3593753" cy="81116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chemeClr val="bg2">
                    <a:lumMod val="50000"/>
                  </a:schemeClr>
                </a:solidFill>
              </a:rPr>
              <a:t>Reservas naturais artificiais</a:t>
            </a:r>
            <a:endParaRPr lang="pt-PT"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7" name="Content Placeholder 5"/>
          <p:cNvSpPr>
            <a:spLocks noGrp="1"/>
          </p:cNvSpPr>
          <p:nvPr>
            <p:ph sz="half" idx="2"/>
          </p:nvPr>
        </p:nvSpPr>
        <p:spPr>
          <a:xfrm>
            <a:off x="235974" y="5353666"/>
            <a:ext cx="8450826" cy="752168"/>
          </a:xfrm>
        </p:spPr>
        <p:txBody>
          <a:bodyPr>
            <a:noAutofit/>
          </a:bodyPr>
          <a:lstStyle/>
          <a:p>
            <a:pPr algn="just"/>
            <a:r>
              <a:rPr lang="pt-PT" sz="2400" dirty="0" smtClean="0"/>
              <a:t>Estas reservas armazenam água nos períodos húmidos e fornecem-na nos períodos mais secos.</a:t>
            </a:r>
          </a:p>
          <a:p>
            <a:pPr algn="just"/>
            <a:endParaRPr lang="pt-PT" sz="2400" dirty="0" smtClean="0"/>
          </a:p>
        </p:txBody>
      </p:sp>
    </p:spTree>
    <p:extLst>
      <p:ext uri="{BB962C8B-B14F-4D97-AF65-F5344CB8AC3E}">
        <p14:creationId xmlns:p14="http://schemas.microsoft.com/office/powerpoint/2010/main" val="1277270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9" grpId="0"/>
      <p:bldP spid="14" grpId="0" animBg="1"/>
      <p:bldP spid="1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82370"/>
            <a:ext cx="6400800" cy="1362075"/>
          </a:xfrm>
        </p:spPr>
        <p:txBody>
          <a:bodyPr/>
          <a:lstStyle/>
          <a:p>
            <a:r>
              <a:rPr lang="pt-PT" dirty="0" smtClean="0"/>
              <a:t>Aplica o que aprendeste!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388" y="28003"/>
            <a:ext cx="9113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Aplica o </a:t>
            </a:r>
            <a:r>
              <a:rPr lang="en-US" sz="4000" dirty="0" err="1" smtClean="0">
                <a:solidFill>
                  <a:schemeClr val="bg1"/>
                </a:solidFill>
              </a:rPr>
              <a:t>que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aprendeste</a:t>
            </a:r>
            <a:r>
              <a:rPr lang="en-US" sz="4000" dirty="0" smtClean="0">
                <a:solidFill>
                  <a:schemeClr val="bg1"/>
                </a:solidFill>
              </a:rPr>
              <a:t>!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3617" y="1234143"/>
            <a:ext cx="8698215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000" b="1" dirty="0" smtClean="0"/>
              <a:t>Completa a frase com as </a:t>
            </a:r>
            <a:r>
              <a:rPr lang="en-US" sz="2000" b="1" dirty="0" err="1" smtClean="0"/>
              <a:t>palavras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corretas</a:t>
            </a:r>
            <a:r>
              <a:rPr lang="en-US" sz="2000" b="1" dirty="0" smtClean="0"/>
              <a:t>.</a:t>
            </a:r>
          </a:p>
          <a:p>
            <a:endParaRPr lang="en-US" sz="2000" dirty="0"/>
          </a:p>
          <a:p>
            <a:pPr>
              <a:lnSpc>
                <a:spcPct val="140000"/>
              </a:lnSpc>
            </a:pPr>
            <a:r>
              <a:rPr lang="en-US" sz="2000" u="sng" dirty="0" smtClean="0"/>
              <a:t>A</a:t>
            </a:r>
            <a:r>
              <a:rPr lang="en-US" sz="2000" u="sng" dirty="0"/>
              <a:t>	</a:t>
            </a:r>
            <a:r>
              <a:rPr lang="en-US" sz="2000" u="sng" dirty="0" smtClean="0"/>
              <a:t>		</a:t>
            </a:r>
            <a:r>
              <a:rPr lang="en-US" sz="2000" dirty="0" smtClean="0"/>
              <a:t> hídrica consiste na </a:t>
            </a:r>
            <a:r>
              <a:rPr lang="en-US" sz="2000" u="sng" dirty="0" smtClean="0"/>
              <a:t>				 </a:t>
            </a:r>
            <a:r>
              <a:rPr lang="en-US" sz="2000" dirty="0" smtClean="0"/>
              <a:t>, </a:t>
            </a:r>
          </a:p>
          <a:p>
            <a:pPr>
              <a:lnSpc>
                <a:spcPct val="140000"/>
              </a:lnSpc>
            </a:pPr>
            <a:r>
              <a:rPr lang="en-US" sz="2000" dirty="0" smtClean="0"/>
              <a:t>pelo ser humano, da </a:t>
            </a:r>
            <a:r>
              <a:rPr lang="en-US" sz="2000" u="sng" dirty="0" smtClean="0"/>
              <a:t>				</a:t>
            </a:r>
            <a:r>
              <a:rPr lang="en-US" sz="2000" dirty="0" smtClean="0"/>
              <a:t> da água, tornando-a </a:t>
            </a:r>
          </a:p>
          <a:p>
            <a:pPr>
              <a:lnSpc>
                <a:spcPct val="140000"/>
              </a:lnSpc>
            </a:pPr>
            <a:r>
              <a:rPr lang="en-US" sz="2000" u="sng" dirty="0"/>
              <a:t>	</a:t>
            </a:r>
            <a:r>
              <a:rPr lang="en-US" sz="2000" u="sng" dirty="0" smtClean="0"/>
              <a:t>		</a:t>
            </a:r>
            <a:r>
              <a:rPr lang="en-US" sz="2000" dirty="0" smtClean="0"/>
              <a:t> para consumo. </a:t>
            </a:r>
            <a:endParaRPr lang="en-US" sz="2000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718487" y="1880368"/>
            <a:ext cx="1888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rgbClr val="C00000"/>
                </a:solidFill>
              </a:rPr>
              <a:t>p</a:t>
            </a:r>
            <a:r>
              <a:rPr lang="en-US" sz="2000" b="1" dirty="0" err="1" smtClean="0">
                <a:solidFill>
                  <a:srgbClr val="C00000"/>
                </a:solidFill>
              </a:rPr>
              <a:t>oluição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42054" y="1893289"/>
            <a:ext cx="2606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modificação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99002" y="2324722"/>
            <a:ext cx="2115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qualidade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4913" y="2771229"/>
            <a:ext cx="22461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</a:rPr>
              <a:t>i</a:t>
            </a:r>
            <a:r>
              <a:rPr lang="en-US" sz="2000" b="1" dirty="0" smtClean="0">
                <a:solidFill>
                  <a:srgbClr val="C00000"/>
                </a:solidFill>
              </a:rPr>
              <a:t>mprópria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3617" y="3768050"/>
            <a:ext cx="888815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2. A eutrofização é um fenómeno que resulta, principalmente, </a:t>
            </a:r>
            <a:r>
              <a:rPr lang="en-US" sz="2000" b="1" dirty="0" err="1" smtClean="0"/>
              <a:t>da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atividade</a:t>
            </a:r>
            <a:r>
              <a:rPr lang="en-US" sz="2000" b="1" dirty="0" smtClean="0"/>
              <a:t>…</a:t>
            </a:r>
            <a:endParaRPr lang="en-US" sz="2000" b="1" dirty="0"/>
          </a:p>
          <a:p>
            <a:pPr>
              <a:lnSpc>
                <a:spcPct val="150000"/>
              </a:lnSpc>
            </a:pPr>
            <a:r>
              <a:rPr lang="en-US" sz="2000" dirty="0" smtClean="0"/>
              <a:t>	A – industrial.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	B – doméstica.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	C – agrícola.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	D – mineira.</a:t>
            </a:r>
            <a:endParaRPr lang="en-US" sz="2000" dirty="0"/>
          </a:p>
        </p:txBody>
      </p:sp>
      <p:sp>
        <p:nvSpPr>
          <p:cNvPr id="15" name="Rounded Rectangle 14"/>
          <p:cNvSpPr/>
          <p:nvPr/>
        </p:nvSpPr>
        <p:spPr>
          <a:xfrm>
            <a:off x="1109927" y="5043948"/>
            <a:ext cx="1651152" cy="514832"/>
          </a:xfrm>
          <a:prstGeom prst="roundRect">
            <a:avLst/>
          </a:prstGeom>
          <a:noFill/>
          <a:ln w="444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396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/>
      <p:bldP spid="12" grpId="0"/>
      <p:bldP spid="13" grpId="0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88625" y="28003"/>
            <a:ext cx="50032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Aplica o </a:t>
            </a:r>
            <a:r>
              <a:rPr lang="en-US" sz="3600" dirty="0" err="1" smtClean="0">
                <a:solidFill>
                  <a:schemeClr val="bg1"/>
                </a:solidFill>
              </a:rPr>
              <a:t>que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aprendeste</a:t>
            </a:r>
            <a:r>
              <a:rPr lang="en-US" sz="3600" dirty="0" smtClean="0">
                <a:solidFill>
                  <a:schemeClr val="bg1"/>
                </a:solidFill>
              </a:rPr>
              <a:t>!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1601" y="1630195"/>
            <a:ext cx="869865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 smtClean="0"/>
              <a:t>3. A eutrofização consiste no crescimento excessivo de…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 </a:t>
            </a:r>
            <a:r>
              <a:rPr lang="en-US" sz="2000" dirty="0" smtClean="0"/>
              <a:t>   A – </a:t>
            </a:r>
            <a:r>
              <a:rPr lang="en-US" sz="2000" dirty="0"/>
              <a:t>poluição hídrica.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/>
              <a:t>    B – micróbios e bactérias que provocam a morte aos peixes.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 </a:t>
            </a:r>
            <a:r>
              <a:rPr lang="en-US" sz="2000" dirty="0" smtClean="0"/>
              <a:t>   C – </a:t>
            </a:r>
            <a:r>
              <a:rPr lang="en-US" sz="2000" dirty="0" err="1" smtClean="0"/>
              <a:t>algas</a:t>
            </a:r>
            <a:r>
              <a:rPr lang="en-US" sz="2000" dirty="0"/>
              <a:t>, bactérias e outras espécies que </a:t>
            </a:r>
            <a:r>
              <a:rPr lang="en-US" sz="2000" dirty="0" smtClean="0"/>
              <a:t>aumentam a </a:t>
            </a:r>
            <a:r>
              <a:rPr lang="en-US" sz="2000" dirty="0"/>
              <a:t>oxigenação das águas.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/>
              <a:t>    D </a:t>
            </a:r>
            <a:r>
              <a:rPr lang="en-US" sz="2000" dirty="0"/>
              <a:t>– algas, bactérias e outras espécies que diminuem a </a:t>
            </a:r>
            <a:r>
              <a:rPr lang="en-US" sz="2000" dirty="0" smtClean="0"/>
              <a:t>oxigenação das </a:t>
            </a:r>
            <a:r>
              <a:rPr lang="en-US" sz="2000" dirty="0"/>
              <a:t>águas.</a:t>
            </a:r>
          </a:p>
          <a:p>
            <a:pPr algn="just"/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445351" y="4221884"/>
            <a:ext cx="834468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4. </a:t>
            </a:r>
            <a:r>
              <a:rPr lang="pt-PT" sz="2000" b="1" dirty="0" smtClean="0"/>
              <a:t>Duas das principais fontes de poluição hídrica são</a:t>
            </a:r>
            <a:r>
              <a:rPr lang="en-US" sz="2000" b="1" dirty="0" smtClean="0"/>
              <a:t>…</a:t>
            </a:r>
            <a:endParaRPr lang="en-US" sz="2000" b="1" dirty="0"/>
          </a:p>
          <a:p>
            <a:pPr>
              <a:lnSpc>
                <a:spcPct val="150000"/>
              </a:lnSpc>
            </a:pPr>
            <a:r>
              <a:rPr lang="en-US" sz="2000" dirty="0" smtClean="0"/>
              <a:t>	A – a atividade agrícola e industrial.       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	B – a atividade doméstica e artesanal.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	C – a atividade agrícola e cultural.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	</a:t>
            </a:r>
            <a:r>
              <a:rPr lang="en-US" sz="2000" dirty="0" smtClean="0"/>
              <a:t>D – a atividade mineira e florestal. 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79324" y="3391524"/>
            <a:ext cx="8446684" cy="428308"/>
          </a:xfrm>
          <a:prstGeom prst="roundRect">
            <a:avLst/>
          </a:prstGeom>
          <a:noFill/>
          <a:ln w="444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13"/>
          <p:cNvSpPr/>
          <p:nvPr/>
        </p:nvSpPr>
        <p:spPr>
          <a:xfrm>
            <a:off x="1159428" y="4600892"/>
            <a:ext cx="4371217" cy="428308"/>
          </a:xfrm>
          <a:prstGeom prst="roundRect">
            <a:avLst/>
          </a:prstGeom>
          <a:noFill/>
          <a:ln w="444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98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4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88625" y="28003"/>
            <a:ext cx="50032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Aplica o </a:t>
            </a:r>
            <a:r>
              <a:rPr lang="en-US" sz="3600" dirty="0" err="1" smtClean="0">
                <a:solidFill>
                  <a:schemeClr val="bg1"/>
                </a:solidFill>
              </a:rPr>
              <a:t>que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aprendeste</a:t>
            </a:r>
            <a:r>
              <a:rPr lang="en-US" sz="3600" dirty="0" smtClean="0">
                <a:solidFill>
                  <a:schemeClr val="bg1"/>
                </a:solidFill>
              </a:rPr>
              <a:t>!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1821" y="1219547"/>
            <a:ext cx="87192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/>
              <a:t>5</a:t>
            </a:r>
            <a:r>
              <a:rPr lang="en-US" sz="2000" b="1" dirty="0" smtClean="0"/>
              <a:t>. </a:t>
            </a:r>
            <a:r>
              <a:rPr lang="pt-PT" sz="2000" b="1" dirty="0" smtClean="0"/>
              <a:t>Atualmente, uma das principais consequências da degradação das águas é a...</a:t>
            </a:r>
          </a:p>
          <a:p>
            <a:pPr algn="just">
              <a:lnSpc>
                <a:spcPct val="150000"/>
              </a:lnSpc>
            </a:pPr>
            <a:r>
              <a:rPr lang="pt-PT" sz="2000" dirty="0"/>
              <a:t>	</a:t>
            </a:r>
            <a:r>
              <a:rPr lang="pt-PT" sz="2000" dirty="0" smtClean="0"/>
              <a:t>A </a:t>
            </a:r>
            <a:r>
              <a:rPr lang="en-US" sz="2000" dirty="0" smtClean="0"/>
              <a:t>–</a:t>
            </a:r>
            <a:r>
              <a:rPr lang="pt-PT" sz="2000" dirty="0" smtClean="0"/>
              <a:t> melhoria da sua qualidade.</a:t>
            </a:r>
          </a:p>
          <a:p>
            <a:pPr algn="just">
              <a:lnSpc>
                <a:spcPct val="150000"/>
              </a:lnSpc>
            </a:pPr>
            <a:r>
              <a:rPr lang="pt-PT" sz="2000" dirty="0"/>
              <a:t>	</a:t>
            </a:r>
            <a:r>
              <a:rPr lang="pt-PT" sz="2000" dirty="0" smtClean="0"/>
              <a:t>B </a:t>
            </a:r>
            <a:r>
              <a:rPr lang="en-US" sz="2000" dirty="0" smtClean="0"/>
              <a:t>–</a:t>
            </a:r>
            <a:r>
              <a:rPr lang="pt-PT" sz="2000" dirty="0" smtClean="0"/>
              <a:t> sobre-exploração dos aquíferos.</a:t>
            </a:r>
          </a:p>
          <a:p>
            <a:pPr algn="just">
              <a:lnSpc>
                <a:spcPct val="150000"/>
              </a:lnSpc>
            </a:pPr>
            <a:r>
              <a:rPr lang="pt-PT" sz="2000" dirty="0"/>
              <a:t>	</a:t>
            </a:r>
            <a:r>
              <a:rPr lang="pt-PT" sz="2000" dirty="0" smtClean="0"/>
              <a:t>C </a:t>
            </a:r>
            <a:r>
              <a:rPr lang="en-US" sz="2000" dirty="0" smtClean="0"/>
              <a:t>–</a:t>
            </a:r>
            <a:r>
              <a:rPr lang="pt-PT" sz="2000" dirty="0" smtClean="0"/>
              <a:t> elevada concentração de peixes.</a:t>
            </a:r>
          </a:p>
          <a:p>
            <a:pPr algn="just">
              <a:lnSpc>
                <a:spcPct val="150000"/>
              </a:lnSpc>
            </a:pPr>
            <a:r>
              <a:rPr lang="pt-PT" sz="2000" dirty="0"/>
              <a:t>	</a:t>
            </a:r>
            <a:r>
              <a:rPr lang="pt-PT" sz="2000" dirty="0" smtClean="0"/>
              <a:t>D </a:t>
            </a:r>
            <a:r>
              <a:rPr lang="en-US" sz="2000" dirty="0" smtClean="0"/>
              <a:t>–</a:t>
            </a:r>
            <a:r>
              <a:rPr lang="pt-PT" sz="2000" dirty="0" smtClean="0"/>
              <a:t> sua utilização regrada. </a:t>
            </a:r>
            <a:endParaRPr lang="en-US" sz="2000" dirty="0"/>
          </a:p>
          <a:p>
            <a:pPr algn="just"/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283113" y="4159508"/>
            <a:ext cx="784400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6. </a:t>
            </a:r>
            <a:r>
              <a:rPr lang="pt-PT" sz="2000" b="1" dirty="0" smtClean="0"/>
              <a:t>Para diminuir a poluição hídrica, deve apostar-se...</a:t>
            </a:r>
            <a:endParaRPr lang="en-US" sz="2000" b="1" dirty="0"/>
          </a:p>
          <a:p>
            <a:pPr>
              <a:lnSpc>
                <a:spcPct val="150000"/>
              </a:lnSpc>
            </a:pPr>
            <a:r>
              <a:rPr lang="en-US" sz="2000" dirty="0" smtClean="0"/>
              <a:t>	A – no aumento da utilização da água.       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	B – na diminuição da fiscalização.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	C – </a:t>
            </a:r>
            <a:r>
              <a:rPr lang="en-US" sz="2000" dirty="0"/>
              <a:t>na melhoria da fiscalização e sensibilização </a:t>
            </a:r>
            <a:r>
              <a:rPr lang="en-US" sz="2000" dirty="0" err="1"/>
              <a:t>da</a:t>
            </a:r>
            <a:r>
              <a:rPr lang="en-US" sz="2000" dirty="0"/>
              <a:t> </a:t>
            </a:r>
            <a:r>
              <a:rPr lang="en-US" sz="2000" dirty="0" err="1" smtClean="0"/>
              <a:t>população</a:t>
            </a:r>
            <a:r>
              <a:rPr lang="en-US" sz="2000" dirty="0" smtClean="0"/>
              <a:t>.</a:t>
            </a:r>
            <a:endParaRPr lang="en-US" sz="2000" dirty="0"/>
          </a:p>
          <a:p>
            <a:pPr>
              <a:lnSpc>
                <a:spcPct val="150000"/>
              </a:lnSpc>
            </a:pPr>
            <a:r>
              <a:rPr lang="en-US" sz="2000" dirty="0" smtClean="0"/>
              <a:t>	D – na sua utilização na agricultura.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77081" y="2429555"/>
            <a:ext cx="4287400" cy="400901"/>
          </a:xfrm>
          <a:prstGeom prst="roundRect">
            <a:avLst/>
          </a:prstGeom>
          <a:noFill/>
          <a:ln w="444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13"/>
          <p:cNvSpPr/>
          <p:nvPr/>
        </p:nvSpPr>
        <p:spPr>
          <a:xfrm>
            <a:off x="1185236" y="5483702"/>
            <a:ext cx="6927135" cy="400901"/>
          </a:xfrm>
          <a:prstGeom prst="roundRect">
            <a:avLst/>
          </a:prstGeom>
          <a:noFill/>
          <a:ln w="444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4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4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120870" y="2358246"/>
            <a:ext cx="35396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GPS 9</a:t>
            </a:r>
            <a:endParaRPr lang="pt-PT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064880" y="3856399"/>
            <a:ext cx="3728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solidFill>
                  <a:schemeClr val="bg1"/>
                </a:solidFill>
              </a:rPr>
              <a:t>Eva Ribeiro, Rui Teixeira Lopes,</a:t>
            </a:r>
          </a:p>
          <a:p>
            <a:pPr algn="ctr"/>
            <a:r>
              <a:rPr lang="pt-PT" dirty="0" smtClean="0">
                <a:solidFill>
                  <a:schemeClr val="bg1"/>
                </a:solidFill>
              </a:rPr>
              <a:t>Sandra Custódio, Vera Ribeiro</a:t>
            </a:r>
            <a:endParaRPr lang="pt-PT" dirty="0">
              <a:solidFill>
                <a:schemeClr val="bg1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4" t="10668" r="18333" b="15500"/>
          <a:stretch/>
        </p:blipFill>
        <p:spPr>
          <a:xfrm>
            <a:off x="3794133" y="810010"/>
            <a:ext cx="4129932" cy="49716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</a:majorFont>
      <a:minorFont>
        <a:latin typeface="Calisto MT"/>
        <a:ea typeface=""/>
        <a:cs typeface=""/>
        <a:font script="Jpan" typeface="ＭＳ 明朝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Genesis.thmx</Template>
  <TotalTime>313</TotalTime>
  <Words>907</Words>
  <Application>Microsoft Office PowerPoint</Application>
  <PresentationFormat>On-screen Show (4:3)</PresentationFormat>
  <Paragraphs>132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Calibri</vt:lpstr>
      <vt:lpstr>Calisto MT</vt:lpstr>
      <vt:lpstr>Wingdings</vt:lpstr>
      <vt:lpstr>Genesis</vt:lpstr>
      <vt:lpstr>Degradação das águas</vt:lpstr>
      <vt:lpstr>Índice</vt:lpstr>
      <vt:lpstr>Degradação das águas continentais e marinhas</vt:lpstr>
      <vt:lpstr>Degradação das águas continentais e marinhas</vt:lpstr>
      <vt:lpstr>Principais fontes de poluição </vt:lpstr>
      <vt:lpstr>Eutrofização</vt:lpstr>
      <vt:lpstr>PowerPoint Presentation</vt:lpstr>
      <vt:lpstr>Principais fontes de poluição </vt:lpstr>
      <vt:lpstr>Principais fontes de poluição </vt:lpstr>
      <vt:lpstr>PowerPoint Presentation</vt:lpstr>
      <vt:lpstr>Principais fontes de poluição </vt:lpstr>
      <vt:lpstr>Principais fontes de poluição </vt:lpstr>
      <vt:lpstr>Consequências da poluição das águas</vt:lpstr>
      <vt:lpstr>Consequências da poluição das águas</vt:lpstr>
      <vt:lpstr>Prevenção e mitigação</vt:lpstr>
      <vt:lpstr>Retrato de Portugal</vt:lpstr>
      <vt:lpstr>Retrato de Portugal</vt:lpstr>
      <vt:lpstr>Retrato de Portugal</vt:lpstr>
      <vt:lpstr>Retrato de Portugal</vt:lpstr>
      <vt:lpstr>Aplica o que aprendeste!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Degradação das águas</dc:title>
  <dc:creator>aa bb</dc:creator>
  <cp:lastModifiedBy>Joana Lopes</cp:lastModifiedBy>
  <cp:revision>27</cp:revision>
  <dcterms:created xsi:type="dcterms:W3CDTF">2015-05-23T21:04:32Z</dcterms:created>
  <dcterms:modified xsi:type="dcterms:W3CDTF">2015-07-02T13:08:39Z</dcterms:modified>
</cp:coreProperties>
</file>