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5.jpg" ContentType="image/jpeg"/>
  <Override PartName="/ppt/notesSlides/notesSlide4.xml" ContentType="application/vnd.openxmlformats-officedocument.presentationml.notesSlide+xml"/>
  <Override PartName="/ppt/media/image6.jpg" ContentType="image/jpeg"/>
  <Override PartName="/ppt/media/image7.jpg" ContentType="image/jpeg"/>
  <Override PartName="/ppt/notesSlides/notesSlide5.xml" ContentType="application/vnd.openxmlformats-officedocument.presentationml.notesSlide+xml"/>
  <Override PartName="/ppt/media/image8.jpg" ContentType="image/jpeg"/>
  <Override PartName="/ppt/media/image9.jpg" ContentType="image/jpeg"/>
  <Override PartName="/ppt/notesSlides/notesSlide6.xml" ContentType="application/vnd.openxmlformats-officedocument.presentationml.notesSlide+xml"/>
  <Override PartName="/ppt/media/image10.jpg" ContentType="image/jpe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11.jpg" ContentType="image/jpeg"/>
  <Override PartName="/ppt/notesSlides/notesSlide12.xml" ContentType="application/vnd.openxmlformats-officedocument.presentationml.notesSlide+xml"/>
  <Override PartName="/ppt/media/image12.jpg" ContentType="image/jpe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8" r:id="rId2"/>
    <p:sldId id="259" r:id="rId3"/>
    <p:sldId id="267" r:id="rId4"/>
    <p:sldId id="261" r:id="rId5"/>
    <p:sldId id="269" r:id="rId6"/>
    <p:sldId id="262" r:id="rId7"/>
    <p:sldId id="268" r:id="rId8"/>
    <p:sldId id="264" r:id="rId9"/>
    <p:sldId id="270" r:id="rId10"/>
    <p:sldId id="272" r:id="rId11"/>
    <p:sldId id="273" r:id="rId12"/>
    <p:sldId id="274" r:id="rId13"/>
    <p:sldId id="266" r:id="rId14"/>
    <p:sldId id="275" r:id="rId15"/>
    <p:sldId id="276" r:id="rId16"/>
    <p:sldId id="278" r:id="rId17"/>
    <p:sldId id="277" r:id="rId18"/>
    <p:sldId id="279" r:id="rId19"/>
    <p:sldId id="280" r:id="rId20"/>
    <p:sldId id="281" r:id="rId21"/>
    <p:sldId id="282" r:id="rId22"/>
    <p:sldId id="283" r:id="rId23"/>
    <p:sldId id="284" r:id="rId2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DD"/>
    <a:srgbClr val="FFCDCD"/>
    <a:srgbClr val="FFAFAF"/>
    <a:srgbClr val="FF8B8B"/>
    <a:srgbClr val="FF6161"/>
    <a:srgbClr val="FF0000"/>
    <a:srgbClr val="F20000"/>
    <a:srgbClr val="CC0099"/>
    <a:srgbClr val="00B050"/>
    <a:srgbClr val="11B5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41" autoAdjust="0"/>
    <p:restoredTop sz="90929"/>
  </p:normalViewPr>
  <p:slideViewPr>
    <p:cSldViewPr snapToGrid="0">
      <p:cViewPr varScale="1">
        <p:scale>
          <a:sx n="120" d="100"/>
          <a:sy n="120" d="100"/>
        </p:scale>
        <p:origin x="74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101" d="100"/>
          <a:sy n="101" d="100"/>
        </p:scale>
        <p:origin x="-3584" y="-10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3CBCCAA-81AE-4730-9A76-0855254A9C78}" type="datetime1">
              <a:rPr lang="en-US" altLang="en-US"/>
              <a:pPr>
                <a:defRPr/>
              </a:pPr>
              <a:t>7/2/2015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26A43F2-F71F-4E6E-BA6D-432C9911DA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9200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1D651AF-0FA5-47B7-8974-B06F77F72E6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3377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D8CF5C-1EE2-404A-A339-C83E087FCE70}" type="slidenum">
              <a:rPr lang="en-GB" altLang="en-US"/>
              <a:pPr>
                <a:spcBef>
                  <a:spcPct val="0"/>
                </a:spcBef>
              </a:pPr>
              <a:t>1</a:t>
            </a:fld>
            <a:endParaRPr lang="en-GB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797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A985D1C-A11A-4991-9BDF-C70283044DE2}" type="slidenum">
              <a:rPr lang="en-GB" altLang="en-US"/>
              <a:pPr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404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3220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3AFC597-8867-4C75-A0A8-A512D2FAE226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69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3AFC597-8867-4C75-A0A8-A512D2FAE226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 dirty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697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5A14053-8058-41E5-980C-EBAF26B585CE}" type="slidenum">
              <a:rPr lang="en-GB" altLang="en-US"/>
              <a:pPr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62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1F04C26-81B2-48D4-A7CA-8ED30C8C3384}" type="slidenum">
              <a:rPr lang="en-GB" altLang="en-US"/>
              <a:pPr algn="r" eaLnBrk="1" hangingPunct="1"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432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5FED0B-74D8-4855-95EA-497CADDBB521}" type="slidenum">
              <a:rPr lang="en-GB" altLang="en-US"/>
              <a:pPr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15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5FED0B-74D8-4855-95EA-497CADDBB521}" type="slidenum">
              <a:rPr lang="en-GB" altLang="en-US"/>
              <a:pPr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15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5FED0B-74D8-4855-95EA-497CADDBB521}" type="slidenum">
              <a:rPr lang="en-GB" altLang="en-US"/>
              <a:pPr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15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699B811-4E13-4EDF-B4F1-288066D50A77}" type="slidenum">
              <a:rPr lang="en-GB" altLang="en-US"/>
              <a:pPr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613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D8CF5C-1EE2-404A-A339-C83E087FCE70}" type="slidenum">
              <a:rPr lang="en-GB" altLang="en-US"/>
              <a:pPr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797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D8CF5C-1EE2-404A-A339-C83E087FCE70}" type="slidenum">
              <a:rPr lang="en-GB" altLang="en-US"/>
              <a:pPr>
                <a:spcBef>
                  <a:spcPct val="0"/>
                </a:spcBef>
              </a:pPr>
              <a:t>18</a:t>
            </a:fld>
            <a:endParaRPr lang="en-GB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797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4D8CF5C-1EE2-404A-A339-C83E087FCE70}" type="slidenum">
              <a:rPr lang="en-GB" altLang="en-US"/>
              <a:pPr>
                <a:spcBef>
                  <a:spcPct val="0"/>
                </a:spcBef>
              </a:pPr>
              <a:t>23</a:t>
            </a:fld>
            <a:endParaRPr lang="en-GB" alt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797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IMG_016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1925"/>
            <a:ext cx="7772400" cy="1143000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1466850"/>
            <a:ext cx="6400800" cy="682625"/>
          </a:xfrm>
        </p:spPr>
        <p:txBody>
          <a:bodyPr/>
          <a:lstStyle>
            <a:lvl1pPr marL="0" indent="0" algn="ctr">
              <a:buFontTx/>
              <a:buNone/>
              <a:defRPr smtClean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79B566A2-516A-4E06-ADC8-BE674CF1E2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2" name="Imagem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4843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7338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2427288"/>
            <a:ext cx="7775575" cy="1000125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37677504-BBCC-48E4-93D5-45596F71CBB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79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392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76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81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9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IMG_0161-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050"/>
            <a:ext cx="8285163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8313" y="1567865"/>
            <a:ext cx="8216900" cy="4551362"/>
          </a:xfrm>
          <a:noFill/>
          <a:ln>
            <a:noFill/>
          </a:ln>
        </p:spPr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42CE5B2A-0E2A-4AB1-940C-A280AE0E0B7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pic>
        <p:nvPicPr>
          <p:cNvPr id="10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4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553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781" y="6390680"/>
            <a:ext cx="1002972" cy="333654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82217" cy="613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2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" descr="IMG_0161-2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050"/>
            <a:ext cx="8285163" cy="620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1835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183563" cy="484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76" r:id="rId3"/>
    <p:sldLayoutId id="2147483677" r:id="rId4"/>
    <p:sldLayoutId id="2147483678" r:id="rId5"/>
    <p:sldLayoutId id="2147483679" r:id="rId6"/>
    <p:sldLayoutId id="2147483684" r:id="rId7"/>
    <p:sldLayoutId id="2147483680" r:id="rId8"/>
    <p:sldLayoutId id="2147483681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2"/>
          <p:cNvSpPr/>
          <p:nvPr/>
        </p:nvSpPr>
        <p:spPr>
          <a:xfrm>
            <a:off x="457200" y="4572000"/>
            <a:ext cx="3853543" cy="1698171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Rectângulo arredondado 1"/>
          <p:cNvSpPr/>
          <p:nvPr/>
        </p:nvSpPr>
        <p:spPr>
          <a:xfrm>
            <a:off x="457200" y="3178628"/>
            <a:ext cx="8262257" cy="111034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17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563689" y="3087342"/>
            <a:ext cx="8351709" cy="1143000"/>
          </a:xfrm>
        </p:spPr>
        <p:txBody>
          <a:bodyPr/>
          <a:lstStyle/>
          <a:p>
            <a:pPr algn="l" eaLnBrk="1" hangingPunct="1"/>
            <a:r>
              <a:rPr lang="en-US" altLang="en-US" dirty="0" err="1" smtClean="0"/>
              <a:t>Formação</a:t>
            </a:r>
            <a:r>
              <a:rPr lang="en-US" altLang="en-US" dirty="0" smtClean="0"/>
              <a:t> e </a:t>
            </a:r>
            <a:r>
              <a:rPr lang="en-US" altLang="en-US" dirty="0" err="1" smtClean="0"/>
              <a:t>evolução</a:t>
            </a:r>
            <a:r>
              <a:rPr lang="en-US" altLang="en-US" dirty="0" smtClean="0"/>
              <a:t> dos solos</a:t>
            </a:r>
            <a:endParaRPr lang="en-US" altLang="en-US" dirty="0"/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692150" y="5237163"/>
            <a:ext cx="77755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96348" y="4648780"/>
            <a:ext cx="6400800" cy="682625"/>
          </a:xfrm>
        </p:spPr>
        <p:txBody>
          <a:bodyPr/>
          <a:lstStyle/>
          <a:p>
            <a:pPr algn="l"/>
            <a:r>
              <a:rPr lang="en-US" sz="2000" b="1" dirty="0" err="1" smtClean="0"/>
              <a:t>Domínio</a:t>
            </a:r>
            <a:r>
              <a:rPr lang="en-US" sz="2000" b="1" dirty="0" smtClean="0"/>
              <a:t>:</a:t>
            </a:r>
          </a:p>
          <a:p>
            <a:pPr algn="l"/>
            <a:r>
              <a:rPr lang="en-US" sz="2000" dirty="0" err="1" smtClean="0"/>
              <a:t>Riscos</a:t>
            </a:r>
            <a:r>
              <a:rPr lang="en-US" sz="2000" dirty="0"/>
              <a:t>, </a:t>
            </a:r>
            <a:r>
              <a:rPr lang="en-US" sz="2000" dirty="0" err="1"/>
              <a:t>Ambiente</a:t>
            </a:r>
            <a:r>
              <a:rPr lang="en-US" sz="2000" dirty="0"/>
              <a:t> e </a:t>
            </a:r>
            <a:r>
              <a:rPr lang="en-US" sz="2000" dirty="0" err="1"/>
              <a:t>Sociedade</a:t>
            </a:r>
            <a:endParaRPr lang="en-US" sz="2000" dirty="0"/>
          </a:p>
          <a:p>
            <a:pPr algn="l"/>
            <a:r>
              <a:rPr lang="en-US" sz="2000" b="1" dirty="0" err="1" smtClean="0"/>
              <a:t>Subdomínio</a:t>
            </a:r>
            <a:r>
              <a:rPr lang="en-US" sz="2000" b="1" dirty="0" smtClean="0"/>
              <a:t>:</a:t>
            </a:r>
          </a:p>
          <a:p>
            <a:pPr algn="l"/>
            <a:r>
              <a:rPr lang="en-US" sz="2000" dirty="0" err="1" smtClean="0"/>
              <a:t>Riscos</a:t>
            </a:r>
            <a:r>
              <a:rPr lang="en-US" sz="2000" dirty="0" smtClean="0"/>
              <a:t> </a:t>
            </a:r>
            <a:r>
              <a:rPr lang="en-US" sz="2000" dirty="0" err="1"/>
              <a:t>m</a:t>
            </a:r>
            <a:r>
              <a:rPr lang="en-US" sz="2000" dirty="0" err="1" smtClean="0"/>
              <a:t>istos</a:t>
            </a:r>
            <a:endParaRPr lang="en-US" sz="2000" dirty="0"/>
          </a:p>
          <a:p>
            <a:endParaRPr lang="en-US" alt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7170" grpId="0"/>
      <p:bldP spid="7172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354013"/>
            <a:ext cx="8228013" cy="1143000"/>
          </a:xfrm>
        </p:spPr>
        <p:txBody>
          <a:bodyPr/>
          <a:lstStyle/>
          <a:p>
            <a:pPr algn="l" eaLnBrk="1" hangingPunct="1"/>
            <a:r>
              <a:rPr lang="en-US" altLang="en-US" dirty="0" smtClean="0"/>
              <a:t> </a:t>
            </a:r>
            <a:r>
              <a:rPr lang="en-US" altLang="en-US" dirty="0" err="1" smtClean="0"/>
              <a:t>Índice</a:t>
            </a:r>
            <a:endParaRPr lang="en-US" altLang="en-US" dirty="0" smtClean="0"/>
          </a:p>
        </p:txBody>
      </p:sp>
      <p:sp>
        <p:nvSpPr>
          <p:cNvPr id="6" name="Forma livre 5"/>
          <p:cNvSpPr/>
          <p:nvPr/>
        </p:nvSpPr>
        <p:spPr>
          <a:xfrm>
            <a:off x="1931315" y="1321711"/>
            <a:ext cx="6309167" cy="621595"/>
          </a:xfrm>
          <a:custGeom>
            <a:avLst/>
            <a:gdLst>
              <a:gd name="connsiteX0" fmla="*/ 0 w 5659680"/>
              <a:gd name="connsiteY0" fmla="*/ 0 h 621593"/>
              <a:gd name="connsiteX1" fmla="*/ 5348884 w 5659680"/>
              <a:gd name="connsiteY1" fmla="*/ 0 h 621593"/>
              <a:gd name="connsiteX2" fmla="*/ 5659680 w 5659680"/>
              <a:gd name="connsiteY2" fmla="*/ 310797 h 621593"/>
              <a:gd name="connsiteX3" fmla="*/ 5348884 w 5659680"/>
              <a:gd name="connsiteY3" fmla="*/ 621593 h 621593"/>
              <a:gd name="connsiteX4" fmla="*/ 0 w 5659680"/>
              <a:gd name="connsiteY4" fmla="*/ 621593 h 621593"/>
              <a:gd name="connsiteX5" fmla="*/ 0 w 5659680"/>
              <a:gd name="connsiteY5" fmla="*/ 0 h 62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9680" h="621593">
                <a:moveTo>
                  <a:pt x="5659680" y="621592"/>
                </a:moveTo>
                <a:lnTo>
                  <a:pt x="310796" y="621592"/>
                </a:lnTo>
                <a:lnTo>
                  <a:pt x="0" y="310796"/>
                </a:lnTo>
                <a:lnTo>
                  <a:pt x="310796" y="1"/>
                </a:lnTo>
                <a:lnTo>
                  <a:pt x="5659680" y="1"/>
                </a:lnTo>
                <a:lnTo>
                  <a:pt x="5659680" y="62159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9504" tIns="76201" rIns="142240" bIns="76201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/>
              <a:t>Formação de um solo</a:t>
            </a:r>
          </a:p>
        </p:txBody>
      </p:sp>
      <p:sp>
        <p:nvSpPr>
          <p:cNvPr id="7" name="Oval 6"/>
          <p:cNvSpPr/>
          <p:nvPr/>
        </p:nvSpPr>
        <p:spPr>
          <a:xfrm>
            <a:off x="1620519" y="1321711"/>
            <a:ext cx="621593" cy="62159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orma livre 7"/>
          <p:cNvSpPr/>
          <p:nvPr/>
        </p:nvSpPr>
        <p:spPr>
          <a:xfrm>
            <a:off x="1931315" y="2041767"/>
            <a:ext cx="6309167" cy="621595"/>
          </a:xfrm>
          <a:custGeom>
            <a:avLst/>
            <a:gdLst>
              <a:gd name="connsiteX0" fmla="*/ 0 w 5659680"/>
              <a:gd name="connsiteY0" fmla="*/ 0 h 621593"/>
              <a:gd name="connsiteX1" fmla="*/ 5348884 w 5659680"/>
              <a:gd name="connsiteY1" fmla="*/ 0 h 621593"/>
              <a:gd name="connsiteX2" fmla="*/ 5659680 w 5659680"/>
              <a:gd name="connsiteY2" fmla="*/ 310797 h 621593"/>
              <a:gd name="connsiteX3" fmla="*/ 5348884 w 5659680"/>
              <a:gd name="connsiteY3" fmla="*/ 621593 h 621593"/>
              <a:gd name="connsiteX4" fmla="*/ 0 w 5659680"/>
              <a:gd name="connsiteY4" fmla="*/ 621593 h 621593"/>
              <a:gd name="connsiteX5" fmla="*/ 0 w 5659680"/>
              <a:gd name="connsiteY5" fmla="*/ 0 h 62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9680" h="621593">
                <a:moveTo>
                  <a:pt x="5659680" y="621592"/>
                </a:moveTo>
                <a:lnTo>
                  <a:pt x="310796" y="621592"/>
                </a:lnTo>
                <a:lnTo>
                  <a:pt x="0" y="310796"/>
                </a:lnTo>
                <a:lnTo>
                  <a:pt x="310796" y="1"/>
                </a:lnTo>
                <a:lnTo>
                  <a:pt x="5659680" y="1"/>
                </a:lnTo>
                <a:lnTo>
                  <a:pt x="5659680" y="62159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9504" tIns="72391" rIns="135128" bIns="72391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Fatores que contribuem para a formação de um solo</a:t>
            </a:r>
            <a:endParaRPr lang="en-US" sz="1900" kern="1200" dirty="0"/>
          </a:p>
        </p:txBody>
      </p:sp>
      <p:sp>
        <p:nvSpPr>
          <p:cNvPr id="9" name="Oval 8"/>
          <p:cNvSpPr/>
          <p:nvPr/>
        </p:nvSpPr>
        <p:spPr>
          <a:xfrm>
            <a:off x="1620519" y="2041767"/>
            <a:ext cx="621593" cy="62159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Forma livre 9"/>
          <p:cNvSpPr/>
          <p:nvPr/>
        </p:nvSpPr>
        <p:spPr>
          <a:xfrm>
            <a:off x="1931315" y="2772709"/>
            <a:ext cx="6309167" cy="621594"/>
          </a:xfrm>
          <a:custGeom>
            <a:avLst/>
            <a:gdLst>
              <a:gd name="connsiteX0" fmla="*/ 0 w 5659680"/>
              <a:gd name="connsiteY0" fmla="*/ 0 h 621593"/>
              <a:gd name="connsiteX1" fmla="*/ 5348884 w 5659680"/>
              <a:gd name="connsiteY1" fmla="*/ 0 h 621593"/>
              <a:gd name="connsiteX2" fmla="*/ 5659680 w 5659680"/>
              <a:gd name="connsiteY2" fmla="*/ 310797 h 621593"/>
              <a:gd name="connsiteX3" fmla="*/ 5348884 w 5659680"/>
              <a:gd name="connsiteY3" fmla="*/ 621593 h 621593"/>
              <a:gd name="connsiteX4" fmla="*/ 0 w 5659680"/>
              <a:gd name="connsiteY4" fmla="*/ 621593 h 621593"/>
              <a:gd name="connsiteX5" fmla="*/ 0 w 5659680"/>
              <a:gd name="connsiteY5" fmla="*/ 0 h 62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9680" h="621593">
                <a:moveTo>
                  <a:pt x="5659680" y="621592"/>
                </a:moveTo>
                <a:lnTo>
                  <a:pt x="310796" y="621592"/>
                </a:lnTo>
                <a:lnTo>
                  <a:pt x="0" y="310796"/>
                </a:lnTo>
                <a:lnTo>
                  <a:pt x="310796" y="1"/>
                </a:lnTo>
                <a:lnTo>
                  <a:pt x="5659680" y="1"/>
                </a:lnTo>
                <a:lnTo>
                  <a:pt x="5659680" y="62159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9504" tIns="72391" rIns="135128" bIns="72390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Degradação </a:t>
            </a:r>
            <a:r>
              <a:rPr lang="en-US" sz="1900" i="1" kern="1200" dirty="0" smtClean="0"/>
              <a:t>versus</a:t>
            </a:r>
            <a:r>
              <a:rPr lang="en-US" sz="1900" i="0" kern="1200" dirty="0" smtClean="0"/>
              <a:t> desertificação</a:t>
            </a:r>
            <a:endParaRPr lang="en-US" sz="1900" kern="1200" dirty="0"/>
          </a:p>
        </p:txBody>
      </p:sp>
      <p:sp>
        <p:nvSpPr>
          <p:cNvPr id="11" name="Oval 10"/>
          <p:cNvSpPr/>
          <p:nvPr/>
        </p:nvSpPr>
        <p:spPr>
          <a:xfrm>
            <a:off x="1620519" y="2772709"/>
            <a:ext cx="621593" cy="62159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Forma livre 11"/>
          <p:cNvSpPr/>
          <p:nvPr/>
        </p:nvSpPr>
        <p:spPr>
          <a:xfrm>
            <a:off x="1931315" y="3492765"/>
            <a:ext cx="6309167" cy="621594"/>
          </a:xfrm>
          <a:custGeom>
            <a:avLst/>
            <a:gdLst>
              <a:gd name="connsiteX0" fmla="*/ 0 w 5659680"/>
              <a:gd name="connsiteY0" fmla="*/ 0 h 621593"/>
              <a:gd name="connsiteX1" fmla="*/ 5348884 w 5659680"/>
              <a:gd name="connsiteY1" fmla="*/ 0 h 621593"/>
              <a:gd name="connsiteX2" fmla="*/ 5659680 w 5659680"/>
              <a:gd name="connsiteY2" fmla="*/ 310797 h 621593"/>
              <a:gd name="connsiteX3" fmla="*/ 5348884 w 5659680"/>
              <a:gd name="connsiteY3" fmla="*/ 621593 h 621593"/>
              <a:gd name="connsiteX4" fmla="*/ 0 w 5659680"/>
              <a:gd name="connsiteY4" fmla="*/ 621593 h 621593"/>
              <a:gd name="connsiteX5" fmla="*/ 0 w 5659680"/>
              <a:gd name="connsiteY5" fmla="*/ 0 h 62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9680" h="621593">
                <a:moveTo>
                  <a:pt x="5659680" y="621592"/>
                </a:moveTo>
                <a:lnTo>
                  <a:pt x="310796" y="621592"/>
                </a:lnTo>
                <a:lnTo>
                  <a:pt x="0" y="310796"/>
                </a:lnTo>
                <a:lnTo>
                  <a:pt x="310796" y="1"/>
                </a:lnTo>
                <a:lnTo>
                  <a:pt x="5659680" y="1"/>
                </a:lnTo>
                <a:lnTo>
                  <a:pt x="5659680" y="62159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9504" tIns="72391" rIns="135128" bIns="72390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Consequências da desertificação</a:t>
            </a:r>
            <a:endParaRPr lang="en-US" sz="1900" kern="1200" dirty="0"/>
          </a:p>
        </p:txBody>
      </p:sp>
      <p:sp>
        <p:nvSpPr>
          <p:cNvPr id="13" name="Oval 12"/>
          <p:cNvSpPr/>
          <p:nvPr/>
        </p:nvSpPr>
        <p:spPr>
          <a:xfrm>
            <a:off x="1620519" y="3492765"/>
            <a:ext cx="621593" cy="62159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Forma livre 13"/>
          <p:cNvSpPr/>
          <p:nvPr/>
        </p:nvSpPr>
        <p:spPr>
          <a:xfrm>
            <a:off x="1931315" y="4223707"/>
            <a:ext cx="6309167" cy="621594"/>
          </a:xfrm>
          <a:custGeom>
            <a:avLst/>
            <a:gdLst>
              <a:gd name="connsiteX0" fmla="*/ 0 w 5659680"/>
              <a:gd name="connsiteY0" fmla="*/ 0 h 621593"/>
              <a:gd name="connsiteX1" fmla="*/ 5348884 w 5659680"/>
              <a:gd name="connsiteY1" fmla="*/ 0 h 621593"/>
              <a:gd name="connsiteX2" fmla="*/ 5659680 w 5659680"/>
              <a:gd name="connsiteY2" fmla="*/ 310797 h 621593"/>
              <a:gd name="connsiteX3" fmla="*/ 5348884 w 5659680"/>
              <a:gd name="connsiteY3" fmla="*/ 621593 h 621593"/>
              <a:gd name="connsiteX4" fmla="*/ 0 w 5659680"/>
              <a:gd name="connsiteY4" fmla="*/ 621593 h 621593"/>
              <a:gd name="connsiteX5" fmla="*/ 0 w 5659680"/>
              <a:gd name="connsiteY5" fmla="*/ 0 h 62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9680" h="621593">
                <a:moveTo>
                  <a:pt x="5659680" y="621592"/>
                </a:moveTo>
                <a:lnTo>
                  <a:pt x="310796" y="621592"/>
                </a:lnTo>
                <a:lnTo>
                  <a:pt x="0" y="310796"/>
                </a:lnTo>
                <a:lnTo>
                  <a:pt x="310796" y="1"/>
                </a:lnTo>
                <a:lnTo>
                  <a:pt x="5659680" y="1"/>
                </a:lnTo>
                <a:lnTo>
                  <a:pt x="5659680" y="62159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9504" tIns="72391" rIns="135128" bIns="72390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Áreas mais suscetíveis à desertificação</a:t>
            </a:r>
            <a:endParaRPr lang="en-US" sz="1900" kern="1200" dirty="0"/>
          </a:p>
        </p:txBody>
      </p:sp>
      <p:sp>
        <p:nvSpPr>
          <p:cNvPr id="15" name="Oval 14"/>
          <p:cNvSpPr/>
          <p:nvPr/>
        </p:nvSpPr>
        <p:spPr>
          <a:xfrm>
            <a:off x="1620519" y="4223707"/>
            <a:ext cx="621593" cy="62159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Forma livre 15"/>
          <p:cNvSpPr/>
          <p:nvPr/>
        </p:nvSpPr>
        <p:spPr>
          <a:xfrm>
            <a:off x="1931315" y="4943762"/>
            <a:ext cx="6309167" cy="621594"/>
          </a:xfrm>
          <a:custGeom>
            <a:avLst/>
            <a:gdLst>
              <a:gd name="connsiteX0" fmla="*/ 0 w 5659680"/>
              <a:gd name="connsiteY0" fmla="*/ 0 h 621593"/>
              <a:gd name="connsiteX1" fmla="*/ 5348884 w 5659680"/>
              <a:gd name="connsiteY1" fmla="*/ 0 h 621593"/>
              <a:gd name="connsiteX2" fmla="*/ 5659680 w 5659680"/>
              <a:gd name="connsiteY2" fmla="*/ 310797 h 621593"/>
              <a:gd name="connsiteX3" fmla="*/ 5348884 w 5659680"/>
              <a:gd name="connsiteY3" fmla="*/ 621593 h 621593"/>
              <a:gd name="connsiteX4" fmla="*/ 0 w 5659680"/>
              <a:gd name="connsiteY4" fmla="*/ 621593 h 621593"/>
              <a:gd name="connsiteX5" fmla="*/ 0 w 5659680"/>
              <a:gd name="connsiteY5" fmla="*/ 0 h 62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9680" h="621593">
                <a:moveTo>
                  <a:pt x="5659680" y="621592"/>
                </a:moveTo>
                <a:lnTo>
                  <a:pt x="310796" y="621592"/>
                </a:lnTo>
                <a:lnTo>
                  <a:pt x="0" y="310796"/>
                </a:lnTo>
                <a:lnTo>
                  <a:pt x="310796" y="1"/>
                </a:lnTo>
                <a:lnTo>
                  <a:pt x="5659680" y="1"/>
                </a:lnTo>
                <a:lnTo>
                  <a:pt x="5659680" y="62159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9504" tIns="72391" rIns="135128" bIns="72390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Travar o avanço dos desertos</a:t>
            </a:r>
            <a:endParaRPr lang="en-US" sz="1900" kern="1200" dirty="0"/>
          </a:p>
        </p:txBody>
      </p:sp>
      <p:sp>
        <p:nvSpPr>
          <p:cNvPr id="17" name="Oval 16"/>
          <p:cNvSpPr/>
          <p:nvPr/>
        </p:nvSpPr>
        <p:spPr>
          <a:xfrm>
            <a:off x="1620519" y="4943763"/>
            <a:ext cx="621593" cy="62159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Forma livre 17"/>
          <p:cNvSpPr/>
          <p:nvPr/>
        </p:nvSpPr>
        <p:spPr>
          <a:xfrm>
            <a:off x="1931316" y="5652932"/>
            <a:ext cx="6309168" cy="621594"/>
          </a:xfrm>
          <a:custGeom>
            <a:avLst/>
            <a:gdLst>
              <a:gd name="connsiteX0" fmla="*/ 0 w 5659680"/>
              <a:gd name="connsiteY0" fmla="*/ 0 h 621593"/>
              <a:gd name="connsiteX1" fmla="*/ 5348884 w 5659680"/>
              <a:gd name="connsiteY1" fmla="*/ 0 h 621593"/>
              <a:gd name="connsiteX2" fmla="*/ 5659680 w 5659680"/>
              <a:gd name="connsiteY2" fmla="*/ 310797 h 621593"/>
              <a:gd name="connsiteX3" fmla="*/ 5348884 w 5659680"/>
              <a:gd name="connsiteY3" fmla="*/ 621593 h 621593"/>
              <a:gd name="connsiteX4" fmla="*/ 0 w 5659680"/>
              <a:gd name="connsiteY4" fmla="*/ 621593 h 621593"/>
              <a:gd name="connsiteX5" fmla="*/ 0 w 5659680"/>
              <a:gd name="connsiteY5" fmla="*/ 0 h 62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59680" h="621593">
                <a:moveTo>
                  <a:pt x="5659680" y="621592"/>
                </a:moveTo>
                <a:lnTo>
                  <a:pt x="310796" y="621592"/>
                </a:lnTo>
                <a:lnTo>
                  <a:pt x="0" y="310796"/>
                </a:lnTo>
                <a:lnTo>
                  <a:pt x="310796" y="1"/>
                </a:lnTo>
                <a:lnTo>
                  <a:pt x="5659680" y="1"/>
                </a:lnTo>
                <a:lnTo>
                  <a:pt x="5659680" y="62159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29504" tIns="72391" rIns="135129" bIns="72390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Retrato de Portugal</a:t>
            </a:r>
            <a:endParaRPr lang="en-US" sz="1900" kern="1200" dirty="0"/>
          </a:p>
        </p:txBody>
      </p:sp>
      <p:sp>
        <p:nvSpPr>
          <p:cNvPr id="19" name="Oval 18"/>
          <p:cNvSpPr/>
          <p:nvPr/>
        </p:nvSpPr>
        <p:spPr>
          <a:xfrm>
            <a:off x="1620519" y="5652933"/>
            <a:ext cx="621593" cy="621593"/>
          </a:xfrm>
          <a:prstGeom prst="ellipse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2" name="Rectangle 21"/>
          <p:cNvSpPr>
            <a:spLocks noGrp="1" noChangeArrowheads="1"/>
          </p:cNvSpPr>
          <p:nvPr>
            <p:ph type="title" idx="4294967295"/>
          </p:nvPr>
        </p:nvSpPr>
        <p:spPr>
          <a:xfrm>
            <a:off x="488950" y="274638"/>
            <a:ext cx="8178800" cy="1143000"/>
          </a:xfrm>
        </p:spPr>
        <p:txBody>
          <a:bodyPr/>
          <a:lstStyle/>
          <a:p>
            <a:pPr algn="l"/>
            <a:r>
              <a:rPr lang="en-US" altLang="en-US" dirty="0" smtClean="0"/>
              <a:t>O </a:t>
            </a:r>
            <a:r>
              <a:rPr lang="en-US" altLang="en-US" dirty="0" err="1" smtClean="0"/>
              <a:t>que</a:t>
            </a:r>
            <a:r>
              <a:rPr lang="en-US" altLang="en-US" dirty="0" smtClean="0"/>
              <a:t> é um solo?</a:t>
            </a:r>
          </a:p>
        </p:txBody>
      </p:sp>
      <p:sp>
        <p:nvSpPr>
          <p:cNvPr id="2" name="Rectângulo 1"/>
          <p:cNvSpPr/>
          <p:nvPr/>
        </p:nvSpPr>
        <p:spPr>
          <a:xfrm>
            <a:off x="587829" y="1283064"/>
            <a:ext cx="8131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O solo é a </a:t>
            </a:r>
            <a:r>
              <a:rPr lang="en-US" dirty="0" err="1"/>
              <a:t>camada</a:t>
            </a:r>
            <a:r>
              <a:rPr lang="en-US" dirty="0"/>
              <a:t> superficial da </a:t>
            </a:r>
            <a:r>
              <a:rPr lang="en-US" dirty="0" err="1"/>
              <a:t>crusta</a:t>
            </a:r>
            <a:r>
              <a:rPr lang="en-US" dirty="0"/>
              <a:t> </a:t>
            </a:r>
            <a:r>
              <a:rPr lang="en-US" dirty="0" err="1" smtClean="0"/>
              <a:t>terrestre</a:t>
            </a:r>
            <a:r>
              <a:rPr lang="en-US" dirty="0" smtClean="0"/>
              <a:t> </a:t>
            </a:r>
            <a:r>
              <a:rPr lang="en-US" dirty="0" err="1"/>
              <a:t>formada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elementos</a:t>
            </a:r>
            <a:r>
              <a:rPr lang="en-US" dirty="0"/>
              <a:t> de </a:t>
            </a:r>
            <a:r>
              <a:rPr lang="en-US" dirty="0" err="1"/>
              <a:t>origem</a:t>
            </a:r>
            <a:r>
              <a:rPr lang="en-US" dirty="0"/>
              <a:t> mineral, </a:t>
            </a:r>
            <a:r>
              <a:rPr lang="en-US" dirty="0" err="1"/>
              <a:t>orgânica</a:t>
            </a:r>
            <a:r>
              <a:rPr lang="en-US" dirty="0"/>
              <a:t> (vegetal e animal) e </a:t>
            </a:r>
            <a:r>
              <a:rPr lang="en-US" dirty="0" err="1"/>
              <a:t>seres</a:t>
            </a:r>
            <a:r>
              <a:rPr lang="en-US" dirty="0"/>
              <a:t> </a:t>
            </a:r>
            <a:r>
              <a:rPr lang="en-US" dirty="0" err="1"/>
              <a:t>vivos</a:t>
            </a:r>
            <a:r>
              <a:rPr lang="en-US" dirty="0"/>
              <a:t>.</a:t>
            </a:r>
          </a:p>
        </p:txBody>
      </p:sp>
      <p:pic>
        <p:nvPicPr>
          <p:cNvPr id="20" name="Picture 6" descr="20142930_PPT_F09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244" y="2060028"/>
            <a:ext cx="6131452" cy="4087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82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dirty="0" err="1" smtClean="0"/>
              <a:t>Formação</a:t>
            </a:r>
            <a:r>
              <a:rPr lang="en-GB" altLang="en-US" dirty="0" smtClean="0"/>
              <a:t> de um solo</a:t>
            </a:r>
            <a:endParaRPr lang="en-US" altLang="en-US" dirty="0" smtClean="0"/>
          </a:p>
        </p:txBody>
      </p:sp>
      <p:sp>
        <p:nvSpPr>
          <p:cNvPr id="2" name="Rectângulo 1"/>
          <p:cNvSpPr/>
          <p:nvPr/>
        </p:nvSpPr>
        <p:spPr>
          <a:xfrm>
            <a:off x="478969" y="1356247"/>
            <a:ext cx="701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/>
              <a:t>Inicia</a:t>
            </a:r>
            <a:r>
              <a:rPr lang="en-US" dirty="0"/>
              <a:t> com a </a:t>
            </a:r>
            <a:r>
              <a:rPr lang="en-US" dirty="0" err="1"/>
              <a:t>existência</a:t>
            </a:r>
            <a:r>
              <a:rPr lang="en-US" dirty="0"/>
              <a:t> de </a:t>
            </a:r>
            <a:r>
              <a:rPr lang="en-US" dirty="0" err="1"/>
              <a:t>uma</a:t>
            </a:r>
            <a:r>
              <a:rPr lang="en-US" dirty="0"/>
              <a:t> </a:t>
            </a:r>
            <a:r>
              <a:rPr lang="en-US" dirty="0" err="1"/>
              <a:t>rocha-mãe</a:t>
            </a:r>
            <a:r>
              <a:rPr lang="en-US" dirty="0"/>
              <a:t>, compacta, </a:t>
            </a:r>
            <a:r>
              <a:rPr lang="en-US" dirty="0" err="1"/>
              <a:t>como</a:t>
            </a:r>
            <a:r>
              <a:rPr lang="en-US" dirty="0"/>
              <a:t>,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exemplo</a:t>
            </a:r>
            <a:r>
              <a:rPr lang="en-US" dirty="0"/>
              <a:t>, </a:t>
            </a:r>
            <a:r>
              <a:rPr lang="en-US" dirty="0" err="1"/>
              <a:t>granito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xisto</a:t>
            </a:r>
            <a:r>
              <a:rPr lang="en-US" dirty="0"/>
              <a:t>.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4" b="5136"/>
          <a:stretch/>
        </p:blipFill>
        <p:spPr>
          <a:xfrm>
            <a:off x="566057" y="2048127"/>
            <a:ext cx="6389914" cy="1849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ângulo 3"/>
          <p:cNvSpPr/>
          <p:nvPr/>
        </p:nvSpPr>
        <p:spPr>
          <a:xfrm>
            <a:off x="2275113" y="4088559"/>
            <a:ext cx="66620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A </a:t>
            </a:r>
            <a:r>
              <a:rPr lang="en-US" dirty="0" err="1"/>
              <a:t>camada</a:t>
            </a:r>
            <a:r>
              <a:rPr lang="en-US" dirty="0"/>
              <a:t> superficial </a:t>
            </a:r>
            <a:r>
              <a:rPr lang="en-US" dirty="0" err="1"/>
              <a:t>dessa</a:t>
            </a:r>
            <a:r>
              <a:rPr lang="en-US" dirty="0"/>
              <a:t> </a:t>
            </a:r>
            <a:r>
              <a:rPr lang="en-US" dirty="0" err="1"/>
              <a:t>rocha</a:t>
            </a:r>
            <a:r>
              <a:rPr lang="en-US" dirty="0"/>
              <a:t> </a:t>
            </a:r>
            <a:r>
              <a:rPr lang="en-US" dirty="0" err="1"/>
              <a:t>começa</a:t>
            </a:r>
            <a:r>
              <a:rPr lang="en-US" dirty="0"/>
              <a:t> a </a:t>
            </a:r>
            <a:r>
              <a:rPr lang="en-US" dirty="0" err="1"/>
              <a:t>alterar</a:t>
            </a:r>
            <a:r>
              <a:rPr lang="en-US" dirty="0"/>
              <a:t>-se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ação</a:t>
            </a:r>
            <a:r>
              <a:rPr lang="en-US" dirty="0"/>
              <a:t> de </a:t>
            </a:r>
            <a:r>
              <a:rPr lang="en-US" b="1" dirty="0" err="1"/>
              <a:t>agentes</a:t>
            </a:r>
            <a:r>
              <a:rPr lang="en-US" b="1" dirty="0"/>
              <a:t> </a:t>
            </a:r>
            <a:r>
              <a:rPr lang="en-US" b="1" dirty="0" err="1"/>
              <a:t>atmosféricos</a:t>
            </a:r>
            <a:r>
              <a:rPr lang="en-US" b="1" dirty="0"/>
              <a:t> </a:t>
            </a:r>
            <a:r>
              <a:rPr lang="en-US" dirty="0"/>
              <a:t>e </a:t>
            </a:r>
            <a:r>
              <a:rPr lang="en-US" b="1" dirty="0" err="1"/>
              <a:t>biológicos</a:t>
            </a:r>
            <a:r>
              <a:rPr lang="en-US" dirty="0"/>
              <a:t>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5" b="6672"/>
          <a:stretch/>
        </p:blipFill>
        <p:spPr>
          <a:xfrm>
            <a:off x="2125734" y="4745777"/>
            <a:ext cx="6807751" cy="19815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dirty="0" err="1" smtClean="0"/>
              <a:t>Formação</a:t>
            </a:r>
            <a:r>
              <a:rPr lang="en-GB" altLang="en-US" dirty="0" smtClean="0"/>
              <a:t> de um solo</a:t>
            </a:r>
            <a:endParaRPr lang="en-US" altLang="en-US" dirty="0" smtClean="0"/>
          </a:p>
        </p:txBody>
      </p:sp>
      <p:sp>
        <p:nvSpPr>
          <p:cNvPr id="2" name="Rectângulo 1"/>
          <p:cNvSpPr/>
          <p:nvPr/>
        </p:nvSpPr>
        <p:spPr>
          <a:xfrm>
            <a:off x="478969" y="1356247"/>
            <a:ext cx="701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Depois, acontece a instalação de pequenas plantas.</a:t>
            </a:r>
            <a:endParaRPr lang="en-US" dirty="0"/>
          </a:p>
        </p:txBody>
      </p:sp>
      <p:sp>
        <p:nvSpPr>
          <p:cNvPr id="4" name="Rectângulo 3"/>
          <p:cNvSpPr/>
          <p:nvPr/>
        </p:nvSpPr>
        <p:spPr>
          <a:xfrm>
            <a:off x="2275113" y="3925269"/>
            <a:ext cx="66620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As substâncias orgânicas começam a influenciar a alteração e composição do solo, levando à diferenciação de camadas.</a:t>
            </a:r>
            <a:endParaRPr lang="en-US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" t="-841" r="2302" b="6764"/>
          <a:stretch/>
        </p:blipFill>
        <p:spPr>
          <a:xfrm>
            <a:off x="478969" y="1725579"/>
            <a:ext cx="7249886" cy="20751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" b="9424"/>
          <a:stretch/>
        </p:blipFill>
        <p:spPr>
          <a:xfrm>
            <a:off x="1632856" y="4604258"/>
            <a:ext cx="7293427" cy="2158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45127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GB" altLang="en-US" dirty="0" err="1" smtClean="0"/>
              <a:t>Evolução</a:t>
            </a:r>
            <a:r>
              <a:rPr lang="en-GB" altLang="en-US" dirty="0" smtClean="0"/>
              <a:t> de um solo</a:t>
            </a:r>
            <a:endParaRPr lang="en-US" altLang="en-US" dirty="0" smtClean="0"/>
          </a:p>
        </p:txBody>
      </p:sp>
      <p:sp>
        <p:nvSpPr>
          <p:cNvPr id="3" name="Rectângulo 2"/>
          <p:cNvSpPr/>
          <p:nvPr/>
        </p:nvSpPr>
        <p:spPr>
          <a:xfrm>
            <a:off x="457200" y="2049231"/>
            <a:ext cx="405497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/>
              <a:t>Depois</a:t>
            </a:r>
            <a:r>
              <a:rPr lang="en-US" dirty="0"/>
              <a:t> de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processo</a:t>
            </a:r>
            <a:r>
              <a:rPr lang="en-US" dirty="0"/>
              <a:t>, </a:t>
            </a:r>
            <a:r>
              <a:rPr lang="en-US" dirty="0" err="1"/>
              <a:t>que</a:t>
            </a:r>
            <a:r>
              <a:rPr lang="en-US" dirty="0"/>
              <a:t> é </a:t>
            </a:r>
            <a:r>
              <a:rPr lang="en-US" dirty="0" err="1"/>
              <a:t>muito</a:t>
            </a:r>
            <a:r>
              <a:rPr lang="en-US" dirty="0"/>
              <a:t> </a:t>
            </a:r>
            <a:r>
              <a:rPr lang="en-US" dirty="0" err="1"/>
              <a:t>moroso</a:t>
            </a:r>
            <a:r>
              <a:rPr lang="en-US" dirty="0"/>
              <a:t>, </a:t>
            </a:r>
            <a:r>
              <a:rPr lang="en-US" dirty="0" err="1"/>
              <a:t>vão-se</a:t>
            </a:r>
            <a:r>
              <a:rPr lang="en-US" dirty="0"/>
              <a:t> </a:t>
            </a:r>
            <a:r>
              <a:rPr lang="en-US" dirty="0" err="1" smtClean="0"/>
              <a:t>diferenciando</a:t>
            </a:r>
            <a:r>
              <a:rPr lang="en-US" dirty="0" smtClean="0"/>
              <a:t> </a:t>
            </a:r>
            <a:r>
              <a:rPr lang="en-US" dirty="0"/>
              <a:t>de forma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mais</a:t>
            </a:r>
            <a:r>
              <a:rPr lang="en-US" dirty="0"/>
              <a:t> </a:t>
            </a:r>
            <a:r>
              <a:rPr lang="en-US" dirty="0" err="1" smtClean="0"/>
              <a:t>visível</a:t>
            </a:r>
            <a:r>
              <a:rPr lang="en-US" dirty="0" smtClean="0"/>
              <a:t> </a:t>
            </a:r>
            <a:r>
              <a:rPr lang="en-US" dirty="0"/>
              <a:t>um </a:t>
            </a:r>
            <a:r>
              <a:rPr lang="en-US" dirty="0" err="1"/>
              <a:t>conjunto</a:t>
            </a:r>
            <a:r>
              <a:rPr lang="en-US" dirty="0"/>
              <a:t> de </a:t>
            </a:r>
            <a:r>
              <a:rPr lang="en-US" dirty="0" err="1"/>
              <a:t>camadas</a:t>
            </a:r>
            <a:r>
              <a:rPr lang="en-US" dirty="0"/>
              <a:t> </a:t>
            </a:r>
            <a:r>
              <a:rPr lang="en-US" dirty="0" err="1"/>
              <a:t>às</a:t>
            </a:r>
            <a:r>
              <a:rPr lang="en-US" dirty="0"/>
              <a:t> </a:t>
            </a:r>
            <a:r>
              <a:rPr lang="en-US" dirty="0" err="1"/>
              <a:t>quais</a:t>
            </a:r>
            <a:r>
              <a:rPr lang="en-US" dirty="0"/>
              <a:t> se </a:t>
            </a:r>
            <a:r>
              <a:rPr lang="en-US" dirty="0" err="1"/>
              <a:t>atribui</a:t>
            </a:r>
            <a:r>
              <a:rPr lang="en-US" dirty="0"/>
              <a:t> a </a:t>
            </a:r>
            <a:r>
              <a:rPr lang="en-US" dirty="0" err="1"/>
              <a:t>designação</a:t>
            </a:r>
            <a:r>
              <a:rPr lang="en-US" dirty="0"/>
              <a:t> de </a:t>
            </a:r>
            <a:r>
              <a:rPr lang="en-US" b="1" dirty="0" err="1"/>
              <a:t>horizontes</a:t>
            </a:r>
            <a:r>
              <a:rPr lang="en-US" b="1" dirty="0"/>
              <a:t> do solo.</a:t>
            </a:r>
            <a:endParaRPr lang="en-US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631" y="1341219"/>
            <a:ext cx="3588747" cy="507243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572568"/>
            <a:ext cx="8183563" cy="1447650"/>
          </a:xfrm>
        </p:spPr>
        <p:txBody>
          <a:bodyPr/>
          <a:lstStyle/>
          <a:p>
            <a:pPr algn="l" eaLnBrk="1" hangingPunct="1"/>
            <a:r>
              <a:rPr lang="en-GB" altLang="en-US" dirty="0" err="1" smtClean="0">
                <a:solidFill>
                  <a:schemeClr val="tx1"/>
                </a:solidFill>
              </a:rPr>
              <a:t>Fatores</a:t>
            </a:r>
            <a:r>
              <a:rPr lang="en-GB" altLang="en-US" dirty="0" smtClean="0">
                <a:solidFill>
                  <a:schemeClr val="tx1"/>
                </a:solidFill>
              </a:rPr>
              <a:t> </a:t>
            </a:r>
            <a:r>
              <a:rPr lang="en-GB" altLang="en-US" dirty="0" err="1" smtClean="0">
                <a:solidFill>
                  <a:schemeClr val="tx1"/>
                </a:solidFill>
              </a:rPr>
              <a:t>que</a:t>
            </a:r>
            <a:r>
              <a:rPr lang="en-GB" altLang="en-US" dirty="0" smtClean="0">
                <a:solidFill>
                  <a:schemeClr val="tx1"/>
                </a:solidFill>
              </a:rPr>
              <a:t> </a:t>
            </a:r>
            <a:r>
              <a:rPr lang="en-GB" altLang="en-US" dirty="0" err="1" smtClean="0">
                <a:solidFill>
                  <a:schemeClr val="tx1"/>
                </a:solidFill>
              </a:rPr>
              <a:t>contribuem</a:t>
            </a:r>
            <a:r>
              <a:rPr lang="en-GB" altLang="en-US" dirty="0" smtClean="0">
                <a:solidFill>
                  <a:schemeClr val="tx1"/>
                </a:solidFill>
              </a:rPr>
              <a:t> para a </a:t>
            </a:r>
            <a:r>
              <a:rPr lang="en-GB" altLang="en-US" dirty="0" err="1" smtClean="0">
                <a:solidFill>
                  <a:schemeClr val="tx1"/>
                </a:solidFill>
              </a:rPr>
              <a:t>formação</a:t>
            </a:r>
            <a:r>
              <a:rPr lang="en-GB" altLang="en-US" dirty="0" smtClean="0">
                <a:solidFill>
                  <a:schemeClr val="tx1"/>
                </a:solidFill>
              </a:rPr>
              <a:t> de um solo</a:t>
            </a:r>
            <a:endParaRPr lang="en-US" altLang="en-US" dirty="0" smtClean="0">
              <a:solidFill>
                <a:schemeClr val="tx1"/>
              </a:solidFill>
            </a:endParaRPr>
          </a:p>
        </p:txBody>
      </p:sp>
      <p:sp>
        <p:nvSpPr>
          <p:cNvPr id="20" name="Forma livre 19"/>
          <p:cNvSpPr/>
          <p:nvPr/>
        </p:nvSpPr>
        <p:spPr>
          <a:xfrm rot="16200000">
            <a:off x="4597068" y="3530672"/>
            <a:ext cx="400841" cy="31262"/>
          </a:xfrm>
          <a:custGeom>
            <a:avLst/>
            <a:gdLst>
              <a:gd name="connsiteX0" fmla="*/ 0 w 400841"/>
              <a:gd name="connsiteY0" fmla="*/ 15631 h 31262"/>
              <a:gd name="connsiteX1" fmla="*/ 400841 w 400841"/>
              <a:gd name="connsiteY1" fmla="*/ 15631 h 3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841" h="31262">
                <a:moveTo>
                  <a:pt x="0" y="15631"/>
                </a:moveTo>
                <a:lnTo>
                  <a:pt x="400841" y="15631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3099" tIns="5611" rIns="203099" bIns="5609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1" name="Forma livre 20"/>
          <p:cNvSpPr/>
          <p:nvPr/>
        </p:nvSpPr>
        <p:spPr>
          <a:xfrm>
            <a:off x="4056051" y="2025119"/>
            <a:ext cx="1526086" cy="1325665"/>
          </a:xfrm>
          <a:custGeom>
            <a:avLst/>
            <a:gdLst>
              <a:gd name="connsiteX0" fmla="*/ 0 w 1325665"/>
              <a:gd name="connsiteY0" fmla="*/ 662833 h 1325665"/>
              <a:gd name="connsiteX1" fmla="*/ 662833 w 1325665"/>
              <a:gd name="connsiteY1" fmla="*/ 0 h 1325665"/>
              <a:gd name="connsiteX2" fmla="*/ 1325666 w 1325665"/>
              <a:gd name="connsiteY2" fmla="*/ 662833 h 1325665"/>
              <a:gd name="connsiteX3" fmla="*/ 662833 w 1325665"/>
              <a:gd name="connsiteY3" fmla="*/ 1325666 h 1325665"/>
              <a:gd name="connsiteX4" fmla="*/ 0 w 1325665"/>
              <a:gd name="connsiteY4" fmla="*/ 662833 h 13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665" h="1325665">
                <a:moveTo>
                  <a:pt x="0" y="662833"/>
                </a:moveTo>
                <a:cubicBezTo>
                  <a:pt x="0" y="296760"/>
                  <a:pt x="296760" y="0"/>
                  <a:pt x="662833" y="0"/>
                </a:cubicBezTo>
                <a:cubicBezTo>
                  <a:pt x="1028906" y="0"/>
                  <a:pt x="1325666" y="296760"/>
                  <a:pt x="1325666" y="662833"/>
                </a:cubicBezTo>
                <a:cubicBezTo>
                  <a:pt x="1325666" y="1028906"/>
                  <a:pt x="1028906" y="1325666"/>
                  <a:pt x="662833" y="1325666"/>
                </a:cubicBezTo>
                <a:cubicBezTo>
                  <a:pt x="296760" y="1325666"/>
                  <a:pt x="0" y="1028906"/>
                  <a:pt x="0" y="662833"/>
                </a:cubicBezTo>
                <a:close/>
              </a:path>
            </a:pathLst>
          </a:custGeom>
          <a:solidFill>
            <a:srgbClr val="7030A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9" tIns="205569" rIns="205569" bIns="20556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Rocha</a:t>
            </a:r>
            <a:endPara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2" name="Forma livre 21"/>
          <p:cNvSpPr/>
          <p:nvPr/>
        </p:nvSpPr>
        <p:spPr>
          <a:xfrm>
            <a:off x="5434882" y="4232367"/>
            <a:ext cx="400841" cy="31262"/>
          </a:xfrm>
          <a:custGeom>
            <a:avLst/>
            <a:gdLst>
              <a:gd name="connsiteX0" fmla="*/ 0 w 400841"/>
              <a:gd name="connsiteY0" fmla="*/ 15631 h 31262"/>
              <a:gd name="connsiteX1" fmla="*/ 400841 w 400841"/>
              <a:gd name="connsiteY1" fmla="*/ 15631 h 3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841" h="31262">
                <a:moveTo>
                  <a:pt x="0" y="15631"/>
                </a:moveTo>
                <a:lnTo>
                  <a:pt x="400841" y="15631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3100" tIns="5610" rIns="203099" bIns="561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3" name="Forma livre 22"/>
          <p:cNvSpPr/>
          <p:nvPr/>
        </p:nvSpPr>
        <p:spPr>
          <a:xfrm>
            <a:off x="5835723" y="3600796"/>
            <a:ext cx="1462385" cy="1325665"/>
          </a:xfrm>
          <a:custGeom>
            <a:avLst/>
            <a:gdLst>
              <a:gd name="connsiteX0" fmla="*/ 0 w 1325665"/>
              <a:gd name="connsiteY0" fmla="*/ 662833 h 1325665"/>
              <a:gd name="connsiteX1" fmla="*/ 662833 w 1325665"/>
              <a:gd name="connsiteY1" fmla="*/ 0 h 1325665"/>
              <a:gd name="connsiteX2" fmla="*/ 1325666 w 1325665"/>
              <a:gd name="connsiteY2" fmla="*/ 662833 h 1325665"/>
              <a:gd name="connsiteX3" fmla="*/ 662833 w 1325665"/>
              <a:gd name="connsiteY3" fmla="*/ 1325666 h 1325665"/>
              <a:gd name="connsiteX4" fmla="*/ 0 w 1325665"/>
              <a:gd name="connsiteY4" fmla="*/ 662833 h 13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665" h="1325665">
                <a:moveTo>
                  <a:pt x="0" y="662833"/>
                </a:moveTo>
                <a:cubicBezTo>
                  <a:pt x="0" y="296760"/>
                  <a:pt x="296760" y="0"/>
                  <a:pt x="662833" y="0"/>
                </a:cubicBezTo>
                <a:cubicBezTo>
                  <a:pt x="1028906" y="0"/>
                  <a:pt x="1325666" y="296760"/>
                  <a:pt x="1325666" y="662833"/>
                </a:cubicBezTo>
                <a:cubicBezTo>
                  <a:pt x="1325666" y="1028906"/>
                  <a:pt x="1028906" y="1325666"/>
                  <a:pt x="662833" y="1325666"/>
                </a:cubicBezTo>
                <a:cubicBezTo>
                  <a:pt x="296760" y="1325666"/>
                  <a:pt x="0" y="1028906"/>
                  <a:pt x="0" y="662833"/>
                </a:cubicBezTo>
                <a:close/>
              </a:path>
            </a:pathLst>
          </a:custGeom>
          <a:solidFill>
            <a:srgbClr val="02307C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9" tIns="205569" rIns="205569" bIns="20556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latin typeface="Calibri" panose="020F0502020204030204" pitchFamily="34" charset="0"/>
              </a:rPr>
              <a:t>Seres </a:t>
            </a:r>
            <a:r>
              <a:rPr lang="en-US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vivos</a:t>
            </a:r>
            <a:endPara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4" name="Forma livre 23"/>
          <p:cNvSpPr/>
          <p:nvPr/>
        </p:nvSpPr>
        <p:spPr>
          <a:xfrm rot="5400000">
            <a:off x="4401505" y="5012005"/>
            <a:ext cx="726631" cy="45719"/>
          </a:xfrm>
          <a:custGeom>
            <a:avLst/>
            <a:gdLst>
              <a:gd name="connsiteX0" fmla="*/ 0 w 400841"/>
              <a:gd name="connsiteY0" fmla="*/ 15631 h 31262"/>
              <a:gd name="connsiteX1" fmla="*/ 400841 w 400841"/>
              <a:gd name="connsiteY1" fmla="*/ 15631 h 3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841" h="31262">
                <a:moveTo>
                  <a:pt x="0" y="15631"/>
                </a:moveTo>
                <a:lnTo>
                  <a:pt x="400841" y="15631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3100" tIns="5608" rIns="203099" bIns="5611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5" name="Forma livre 24"/>
          <p:cNvSpPr/>
          <p:nvPr/>
        </p:nvSpPr>
        <p:spPr>
          <a:xfrm>
            <a:off x="3966130" y="5398178"/>
            <a:ext cx="1632365" cy="1325665"/>
          </a:xfrm>
          <a:custGeom>
            <a:avLst/>
            <a:gdLst>
              <a:gd name="connsiteX0" fmla="*/ 0 w 1325665"/>
              <a:gd name="connsiteY0" fmla="*/ 662833 h 1325665"/>
              <a:gd name="connsiteX1" fmla="*/ 662833 w 1325665"/>
              <a:gd name="connsiteY1" fmla="*/ 0 h 1325665"/>
              <a:gd name="connsiteX2" fmla="*/ 1325666 w 1325665"/>
              <a:gd name="connsiteY2" fmla="*/ 662833 h 1325665"/>
              <a:gd name="connsiteX3" fmla="*/ 662833 w 1325665"/>
              <a:gd name="connsiteY3" fmla="*/ 1325666 h 1325665"/>
              <a:gd name="connsiteX4" fmla="*/ 0 w 1325665"/>
              <a:gd name="connsiteY4" fmla="*/ 662833 h 13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665" h="1325665">
                <a:moveTo>
                  <a:pt x="0" y="662833"/>
                </a:moveTo>
                <a:cubicBezTo>
                  <a:pt x="0" y="296760"/>
                  <a:pt x="296760" y="0"/>
                  <a:pt x="662833" y="0"/>
                </a:cubicBezTo>
                <a:cubicBezTo>
                  <a:pt x="1028906" y="0"/>
                  <a:pt x="1325666" y="296760"/>
                  <a:pt x="1325666" y="662833"/>
                </a:cubicBezTo>
                <a:cubicBezTo>
                  <a:pt x="1325666" y="1028906"/>
                  <a:pt x="1028906" y="1325666"/>
                  <a:pt x="662833" y="1325666"/>
                </a:cubicBezTo>
                <a:cubicBezTo>
                  <a:pt x="296760" y="1325666"/>
                  <a:pt x="0" y="1028906"/>
                  <a:pt x="0" y="662833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9" tIns="205569" rIns="205569" bIns="20556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Clima</a:t>
            </a:r>
            <a:endPara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6" name="Forma livre 25"/>
          <p:cNvSpPr/>
          <p:nvPr/>
        </p:nvSpPr>
        <p:spPr>
          <a:xfrm>
            <a:off x="3727991" y="4217472"/>
            <a:ext cx="400842" cy="31263"/>
          </a:xfrm>
          <a:custGeom>
            <a:avLst/>
            <a:gdLst>
              <a:gd name="connsiteX0" fmla="*/ 0 w 400841"/>
              <a:gd name="connsiteY0" fmla="*/ 15631 h 31262"/>
              <a:gd name="connsiteX1" fmla="*/ 400841 w 400841"/>
              <a:gd name="connsiteY1" fmla="*/ 15631 h 31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00841" h="31262">
                <a:moveTo>
                  <a:pt x="400841" y="15631"/>
                </a:moveTo>
                <a:lnTo>
                  <a:pt x="0" y="15631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3099" tIns="5611" rIns="203101" bIns="561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27" name="Forma livre 26"/>
          <p:cNvSpPr/>
          <p:nvPr/>
        </p:nvSpPr>
        <p:spPr>
          <a:xfrm>
            <a:off x="2247544" y="3538495"/>
            <a:ext cx="1480160" cy="1325665"/>
          </a:xfrm>
          <a:custGeom>
            <a:avLst/>
            <a:gdLst>
              <a:gd name="connsiteX0" fmla="*/ 0 w 1325665"/>
              <a:gd name="connsiteY0" fmla="*/ 662833 h 1325665"/>
              <a:gd name="connsiteX1" fmla="*/ 662833 w 1325665"/>
              <a:gd name="connsiteY1" fmla="*/ 0 h 1325665"/>
              <a:gd name="connsiteX2" fmla="*/ 1325666 w 1325665"/>
              <a:gd name="connsiteY2" fmla="*/ 662833 h 1325665"/>
              <a:gd name="connsiteX3" fmla="*/ 662833 w 1325665"/>
              <a:gd name="connsiteY3" fmla="*/ 1325666 h 1325665"/>
              <a:gd name="connsiteX4" fmla="*/ 0 w 1325665"/>
              <a:gd name="connsiteY4" fmla="*/ 662833 h 13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665" h="1325665">
                <a:moveTo>
                  <a:pt x="0" y="662833"/>
                </a:moveTo>
                <a:cubicBezTo>
                  <a:pt x="0" y="296760"/>
                  <a:pt x="296760" y="0"/>
                  <a:pt x="662833" y="0"/>
                </a:cubicBezTo>
                <a:cubicBezTo>
                  <a:pt x="1028906" y="0"/>
                  <a:pt x="1325666" y="296760"/>
                  <a:pt x="1325666" y="662833"/>
                </a:cubicBezTo>
                <a:cubicBezTo>
                  <a:pt x="1325666" y="1028906"/>
                  <a:pt x="1028906" y="1325666"/>
                  <a:pt x="662833" y="1325666"/>
                </a:cubicBezTo>
                <a:cubicBezTo>
                  <a:pt x="296760" y="1325666"/>
                  <a:pt x="0" y="1028906"/>
                  <a:pt x="0" y="662833"/>
                </a:cubicBezTo>
                <a:close/>
              </a:path>
            </a:pathLst>
          </a:custGeom>
          <a:solidFill>
            <a:srgbClr val="FFC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5569" tIns="205569" rIns="205569" bIns="205569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Topografia</a:t>
            </a:r>
            <a:endParaRPr lang="en-US" sz="1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9" name="Forma livre 18"/>
          <p:cNvSpPr/>
          <p:nvPr/>
        </p:nvSpPr>
        <p:spPr>
          <a:xfrm>
            <a:off x="4056051" y="3714541"/>
            <a:ext cx="1451612" cy="1373831"/>
          </a:xfrm>
          <a:custGeom>
            <a:avLst/>
            <a:gdLst>
              <a:gd name="connsiteX0" fmla="*/ 0 w 1325665"/>
              <a:gd name="connsiteY0" fmla="*/ 662833 h 1325665"/>
              <a:gd name="connsiteX1" fmla="*/ 662833 w 1325665"/>
              <a:gd name="connsiteY1" fmla="*/ 0 h 1325665"/>
              <a:gd name="connsiteX2" fmla="*/ 1325666 w 1325665"/>
              <a:gd name="connsiteY2" fmla="*/ 662833 h 1325665"/>
              <a:gd name="connsiteX3" fmla="*/ 662833 w 1325665"/>
              <a:gd name="connsiteY3" fmla="*/ 1325666 h 1325665"/>
              <a:gd name="connsiteX4" fmla="*/ 0 w 1325665"/>
              <a:gd name="connsiteY4" fmla="*/ 662833 h 132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25665" h="1325665">
                <a:moveTo>
                  <a:pt x="0" y="662833"/>
                </a:moveTo>
                <a:cubicBezTo>
                  <a:pt x="0" y="296760"/>
                  <a:pt x="296760" y="0"/>
                  <a:pt x="662833" y="0"/>
                </a:cubicBezTo>
                <a:cubicBezTo>
                  <a:pt x="1028906" y="0"/>
                  <a:pt x="1325666" y="296760"/>
                  <a:pt x="1325666" y="662833"/>
                </a:cubicBezTo>
                <a:cubicBezTo>
                  <a:pt x="1325666" y="1028906"/>
                  <a:pt x="1028906" y="1325666"/>
                  <a:pt x="662833" y="1325666"/>
                </a:cubicBezTo>
                <a:cubicBezTo>
                  <a:pt x="296760" y="1325666"/>
                  <a:pt x="0" y="1028906"/>
                  <a:pt x="0" y="662833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04299" tIns="204299" rIns="204299" bIns="204299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 smtClean="0">
                <a:latin typeface="Calibri" panose="020F0502020204030204" pitchFamily="34" charset="0"/>
              </a:rPr>
              <a:t>Formação de um solo</a:t>
            </a:r>
            <a:endParaRPr lang="en-US" sz="1600" b="1" kern="12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2"/>
          <p:cNvSpPr/>
          <p:nvPr/>
        </p:nvSpPr>
        <p:spPr>
          <a:xfrm>
            <a:off x="999859" y="2821179"/>
            <a:ext cx="2991027" cy="3072810"/>
          </a:xfrm>
          <a:prstGeom prst="roundRect">
            <a:avLst>
              <a:gd name="adj" fmla="val 8681"/>
            </a:avLst>
          </a:prstGeom>
          <a:noFill/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1" algn="just"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</a:rPr>
              <a:t>A </a:t>
            </a:r>
            <a:r>
              <a:rPr lang="en-US" sz="2000" dirty="0" err="1">
                <a:solidFill>
                  <a:schemeClr val="tx1"/>
                </a:solidFill>
              </a:rPr>
              <a:t>formação</a:t>
            </a:r>
            <a:r>
              <a:rPr lang="en-US" sz="2000" dirty="0">
                <a:solidFill>
                  <a:schemeClr val="tx1"/>
                </a:solidFill>
              </a:rPr>
              <a:t> de um solo </a:t>
            </a:r>
            <a:r>
              <a:rPr lang="en-US" sz="2000" dirty="0" err="1">
                <a:solidFill>
                  <a:schemeClr val="tx1"/>
                </a:solidFill>
              </a:rPr>
              <a:t>está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intimamente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relacionada</a:t>
            </a:r>
            <a:r>
              <a:rPr lang="en-US" sz="2000" dirty="0">
                <a:solidFill>
                  <a:schemeClr val="tx1"/>
                </a:solidFill>
              </a:rPr>
              <a:t> com o </a:t>
            </a:r>
            <a:r>
              <a:rPr lang="en-US" sz="2000" dirty="0" err="1">
                <a:solidFill>
                  <a:schemeClr val="tx1"/>
                </a:solidFill>
              </a:rPr>
              <a:t>tipo</a:t>
            </a:r>
            <a:r>
              <a:rPr lang="en-US" sz="2000" dirty="0">
                <a:solidFill>
                  <a:schemeClr val="tx1"/>
                </a:solidFill>
              </a:rPr>
              <a:t> de </a:t>
            </a:r>
            <a:r>
              <a:rPr lang="en-US" sz="2000" dirty="0" err="1">
                <a:solidFill>
                  <a:schemeClr val="tx1"/>
                </a:solidFill>
              </a:rPr>
              <a:t>rocha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que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constitui</a:t>
            </a:r>
            <a:r>
              <a:rPr lang="en-US" sz="2000" dirty="0">
                <a:solidFill>
                  <a:schemeClr val="tx1"/>
                </a:solidFill>
              </a:rPr>
              <a:t> o </a:t>
            </a:r>
            <a:r>
              <a:rPr lang="en-US" sz="2000" dirty="0" err="1">
                <a:solidFill>
                  <a:schemeClr val="tx1"/>
                </a:solidFill>
              </a:rPr>
              <a:t>subsolo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4112" y="444368"/>
            <a:ext cx="8183563" cy="1639620"/>
          </a:xfrm>
        </p:spPr>
        <p:txBody>
          <a:bodyPr/>
          <a:lstStyle/>
          <a:p>
            <a:pPr algn="l" eaLnBrk="1" hangingPunct="1"/>
            <a:r>
              <a:rPr lang="en-GB" altLang="en-US" dirty="0" err="1" smtClean="0"/>
              <a:t>Fatores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que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contribuem</a:t>
            </a:r>
            <a:r>
              <a:rPr lang="en-GB" altLang="en-US" dirty="0" smtClean="0"/>
              <a:t> para a </a:t>
            </a:r>
            <a:r>
              <a:rPr lang="en-GB" altLang="en-US" dirty="0" err="1" smtClean="0"/>
              <a:t>formação</a:t>
            </a:r>
            <a:r>
              <a:rPr lang="en-GB" altLang="en-US" dirty="0" smtClean="0"/>
              <a:t> de um solo</a:t>
            </a:r>
            <a:endParaRPr lang="en-US" altLang="en-US" dirty="0" smtClean="0"/>
          </a:p>
        </p:txBody>
      </p:sp>
      <p:sp>
        <p:nvSpPr>
          <p:cNvPr id="2" name="Rectângulo arredondado 1"/>
          <p:cNvSpPr/>
          <p:nvPr/>
        </p:nvSpPr>
        <p:spPr>
          <a:xfrm>
            <a:off x="1158968" y="2144994"/>
            <a:ext cx="2704197" cy="832130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Rocha</a:t>
            </a:r>
            <a:endParaRPr lang="pt-PT" sz="2400" b="1" dirty="0"/>
          </a:p>
        </p:txBody>
      </p:sp>
      <p:sp>
        <p:nvSpPr>
          <p:cNvPr id="8" name="Rectângulo arredondado 7"/>
          <p:cNvSpPr/>
          <p:nvPr/>
        </p:nvSpPr>
        <p:spPr>
          <a:xfrm>
            <a:off x="4392539" y="2821179"/>
            <a:ext cx="3856558" cy="3072810"/>
          </a:xfrm>
          <a:prstGeom prst="roundRect">
            <a:avLst>
              <a:gd name="adj" fmla="val 8681"/>
            </a:avLst>
          </a:prstGeom>
          <a:noFill/>
          <a:ln w="38100">
            <a:solidFill>
              <a:srgbClr val="023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1" algn="just"/>
            <a:r>
              <a:rPr lang="en-US" sz="2000" dirty="0">
                <a:solidFill>
                  <a:schemeClr val="tx1"/>
                </a:solidFill>
              </a:rPr>
              <a:t>São </a:t>
            </a:r>
            <a:r>
              <a:rPr lang="en-US" sz="2000" dirty="0" err="1">
                <a:solidFill>
                  <a:schemeClr val="tx1"/>
                </a:solidFill>
              </a:rPr>
              <a:t>agentes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ativos</a:t>
            </a:r>
            <a:r>
              <a:rPr lang="en-US" sz="2000" dirty="0">
                <a:solidFill>
                  <a:schemeClr val="tx1"/>
                </a:solidFill>
              </a:rPr>
              <a:t> na </a:t>
            </a:r>
            <a:r>
              <a:rPr lang="en-US" sz="2000" dirty="0" err="1">
                <a:solidFill>
                  <a:schemeClr val="tx1"/>
                </a:solidFill>
              </a:rPr>
              <a:t>formação</a:t>
            </a:r>
            <a:r>
              <a:rPr lang="en-US" sz="2000" dirty="0">
                <a:solidFill>
                  <a:schemeClr val="tx1"/>
                </a:solidFill>
              </a:rPr>
              <a:t> de </a:t>
            </a:r>
            <a:r>
              <a:rPr lang="en-US" sz="2000" dirty="0" err="1">
                <a:solidFill>
                  <a:schemeClr val="tx1"/>
                </a:solidFill>
              </a:rPr>
              <a:t>um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solo, </a:t>
            </a:r>
            <a:r>
              <a:rPr lang="en-US" sz="2000" dirty="0" err="1">
                <a:solidFill>
                  <a:schemeClr val="tx1"/>
                </a:solidFill>
              </a:rPr>
              <a:t>uma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vez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que</a:t>
            </a:r>
            <a:r>
              <a:rPr lang="en-US" sz="2000" dirty="0">
                <a:solidFill>
                  <a:schemeClr val="tx1"/>
                </a:solidFill>
              </a:rPr>
              <a:t> a </a:t>
            </a:r>
            <a:r>
              <a:rPr lang="en-US" sz="2000" dirty="0" err="1" smtClean="0">
                <a:solidFill>
                  <a:schemeClr val="tx1"/>
                </a:solidFill>
              </a:rPr>
              <a:t>vegetação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decomposição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fornece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matéria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orgânica</a:t>
            </a:r>
            <a:r>
              <a:rPr lang="en-US" sz="2000" dirty="0">
                <a:solidFill>
                  <a:schemeClr val="tx1"/>
                </a:solidFill>
              </a:rPr>
              <a:t> fundamental para a </a:t>
            </a:r>
            <a:r>
              <a:rPr lang="en-US" sz="2000" dirty="0" err="1">
                <a:solidFill>
                  <a:schemeClr val="tx1"/>
                </a:solidFill>
              </a:rPr>
              <a:t>formação</a:t>
            </a:r>
            <a:r>
              <a:rPr lang="en-US" sz="2000" dirty="0">
                <a:solidFill>
                  <a:schemeClr val="tx1"/>
                </a:solidFill>
              </a:rPr>
              <a:t> do </a:t>
            </a:r>
            <a:r>
              <a:rPr lang="en-US" sz="2000" dirty="0" err="1">
                <a:solidFill>
                  <a:schemeClr val="tx1"/>
                </a:solidFill>
              </a:rPr>
              <a:t>húmus</a:t>
            </a:r>
            <a:r>
              <a:rPr lang="en-US" sz="2000" dirty="0">
                <a:solidFill>
                  <a:schemeClr val="tx1"/>
                </a:solidFill>
              </a:rPr>
              <a:t> e os </a:t>
            </a:r>
            <a:r>
              <a:rPr lang="en-US" sz="2000" dirty="0" err="1">
                <a:solidFill>
                  <a:schemeClr val="tx1"/>
                </a:solidFill>
              </a:rPr>
              <a:t>animais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existentes</a:t>
            </a:r>
            <a:r>
              <a:rPr lang="en-US" sz="2000" dirty="0">
                <a:solidFill>
                  <a:schemeClr val="tx1"/>
                </a:solidFill>
              </a:rPr>
              <a:t> no solo </a:t>
            </a:r>
            <a:r>
              <a:rPr lang="en-US" sz="2000" dirty="0" err="1">
                <a:solidFill>
                  <a:schemeClr val="tx1"/>
                </a:solidFill>
              </a:rPr>
              <a:t>revolvem</a:t>
            </a:r>
            <a:r>
              <a:rPr lang="en-US" sz="2000" dirty="0">
                <a:solidFill>
                  <a:schemeClr val="tx1"/>
                </a:solidFill>
              </a:rPr>
              <a:t> a </a:t>
            </a:r>
            <a:r>
              <a:rPr lang="en-US" sz="2000" dirty="0" smtClean="0">
                <a:solidFill>
                  <a:schemeClr val="tx1"/>
                </a:solidFill>
              </a:rPr>
              <a:t>terra, </a:t>
            </a:r>
            <a:r>
              <a:rPr lang="en-US" sz="2000" dirty="0" err="1">
                <a:solidFill>
                  <a:schemeClr val="tx1"/>
                </a:solidFill>
              </a:rPr>
              <a:t>modificando</a:t>
            </a:r>
            <a:r>
              <a:rPr lang="en-US" sz="2000" dirty="0">
                <a:solidFill>
                  <a:schemeClr val="tx1"/>
                </a:solidFill>
              </a:rPr>
              <a:t> a </a:t>
            </a:r>
            <a:r>
              <a:rPr lang="en-US" sz="2000" dirty="0" err="1">
                <a:solidFill>
                  <a:schemeClr val="tx1"/>
                </a:solidFill>
              </a:rPr>
              <a:t>sua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textura</a:t>
            </a:r>
            <a:r>
              <a:rPr lang="en-US" sz="2000" dirty="0">
                <a:solidFill>
                  <a:schemeClr val="tx1"/>
                </a:solidFill>
              </a:rPr>
              <a:t> e </a:t>
            </a:r>
            <a:r>
              <a:rPr lang="en-US" sz="2000" dirty="0" err="1">
                <a:solidFill>
                  <a:schemeClr val="tx1"/>
                </a:solidFill>
              </a:rPr>
              <a:t>composição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ectângulo arredondado 5"/>
          <p:cNvSpPr/>
          <p:nvPr/>
        </p:nvSpPr>
        <p:spPr>
          <a:xfrm>
            <a:off x="5064645" y="2144994"/>
            <a:ext cx="2583712" cy="832129"/>
          </a:xfrm>
          <a:prstGeom prst="roundRect">
            <a:avLst/>
          </a:prstGeom>
          <a:solidFill>
            <a:srgbClr val="02307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Seres vivos</a:t>
            </a:r>
            <a:endParaRPr lang="pt-PT" sz="2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8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75118"/>
            <a:ext cx="8183563" cy="1056980"/>
          </a:xfrm>
        </p:spPr>
        <p:txBody>
          <a:bodyPr/>
          <a:lstStyle/>
          <a:p>
            <a:pPr algn="l" eaLnBrk="1" hangingPunct="1"/>
            <a:r>
              <a:rPr lang="en-GB" altLang="en-US" dirty="0" err="1" smtClean="0"/>
              <a:t>Fatores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que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contribuem</a:t>
            </a:r>
            <a:r>
              <a:rPr lang="en-GB" altLang="en-US" dirty="0" smtClean="0"/>
              <a:t> para a </a:t>
            </a:r>
            <a:r>
              <a:rPr lang="en-GB" altLang="en-US" dirty="0" err="1" smtClean="0"/>
              <a:t>formação</a:t>
            </a:r>
            <a:r>
              <a:rPr lang="en-GB" altLang="en-US" dirty="0" smtClean="0"/>
              <a:t> de um solo</a:t>
            </a:r>
            <a:endParaRPr lang="en-US" altLang="en-US" dirty="0" smtClean="0"/>
          </a:p>
        </p:txBody>
      </p:sp>
      <p:sp>
        <p:nvSpPr>
          <p:cNvPr id="2" name="Rectângulo arredondado 1"/>
          <p:cNvSpPr/>
          <p:nvPr/>
        </p:nvSpPr>
        <p:spPr>
          <a:xfrm>
            <a:off x="1435421" y="1974079"/>
            <a:ext cx="2923974" cy="758486"/>
          </a:xfrm>
          <a:prstGeom prst="roundRect">
            <a:avLst/>
          </a:prstGeom>
          <a:solidFill>
            <a:srgbClr val="00B050"/>
          </a:solidFill>
          <a:ln>
            <a:solidFill>
              <a:srgbClr val="00B05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Clima</a:t>
            </a:r>
            <a:endParaRPr lang="pt-PT" sz="2400" b="1" dirty="0"/>
          </a:p>
        </p:txBody>
      </p:sp>
      <p:grpSp>
        <p:nvGrpSpPr>
          <p:cNvPr id="5" name="Grupo 4"/>
          <p:cNvGrpSpPr/>
          <p:nvPr/>
        </p:nvGrpSpPr>
        <p:grpSpPr>
          <a:xfrm>
            <a:off x="752029" y="2607066"/>
            <a:ext cx="8049470" cy="3327988"/>
            <a:chOff x="786212" y="2615612"/>
            <a:chExt cx="8049470" cy="3327988"/>
          </a:xfrm>
        </p:grpSpPr>
        <p:sp>
          <p:nvSpPr>
            <p:cNvPr id="3" name="Rectângulo arredondado 2"/>
            <p:cNvSpPr/>
            <p:nvPr/>
          </p:nvSpPr>
          <p:spPr>
            <a:xfrm>
              <a:off x="1148349" y="2615612"/>
              <a:ext cx="7687333" cy="3327988"/>
            </a:xfrm>
            <a:prstGeom prst="roundRect">
              <a:avLst>
                <a:gd name="adj" fmla="val 8681"/>
              </a:avLst>
            </a:prstGeom>
            <a:noFill/>
            <a:ln w="38100">
              <a:solidFill>
                <a:srgbClr val="00B050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 lvl="1" algn="just">
                <a:lnSpc>
                  <a:spcPct val="150000"/>
                </a:lnSpc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4" name="Rectângulo 3"/>
            <p:cNvSpPr/>
            <p:nvPr/>
          </p:nvSpPr>
          <p:spPr>
            <a:xfrm>
              <a:off x="786212" y="2789280"/>
              <a:ext cx="8049469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1" algn="just"/>
              <a:r>
                <a:rPr lang="en-US" sz="2400" b="1" dirty="0" err="1"/>
                <a:t>Precipitação</a:t>
              </a:r>
              <a:r>
                <a:rPr lang="en-US" sz="2400" dirty="0"/>
                <a:t> – </a:t>
              </a:r>
              <a:r>
                <a:rPr lang="en-US" sz="2400" dirty="0" err="1"/>
                <a:t>juntamente</a:t>
              </a:r>
              <a:r>
                <a:rPr lang="en-US" sz="2400" dirty="0"/>
                <a:t> com a </a:t>
              </a:r>
              <a:r>
                <a:rPr lang="en-US" sz="2400" dirty="0" err="1"/>
                <a:t>evaporação</a:t>
              </a:r>
              <a:r>
                <a:rPr lang="en-US" sz="2400" dirty="0"/>
                <a:t> e a </a:t>
              </a:r>
              <a:r>
                <a:rPr lang="en-US" sz="2400" dirty="0" err="1"/>
                <a:t>transpiração</a:t>
              </a:r>
              <a:r>
                <a:rPr lang="en-US" sz="2400" dirty="0"/>
                <a:t>, </a:t>
              </a:r>
              <a:r>
                <a:rPr lang="en-US" sz="2400" dirty="0" err="1"/>
                <a:t>determina</a:t>
              </a:r>
              <a:r>
                <a:rPr lang="en-US" sz="2400" dirty="0"/>
                <a:t> a </a:t>
              </a:r>
              <a:r>
                <a:rPr lang="en-US" sz="2400" dirty="0" err="1"/>
                <a:t>quantidade</a:t>
              </a:r>
              <a:r>
                <a:rPr lang="en-US" sz="2400" dirty="0"/>
                <a:t> de </a:t>
              </a:r>
              <a:r>
                <a:rPr lang="en-US" sz="2400" dirty="0" err="1"/>
                <a:t>água</a:t>
              </a:r>
              <a:r>
                <a:rPr lang="en-US" sz="2400" dirty="0"/>
                <a:t> </a:t>
              </a:r>
              <a:r>
                <a:rPr lang="en-US" sz="2400" dirty="0" err="1"/>
                <a:t>existente</a:t>
              </a:r>
              <a:r>
                <a:rPr lang="en-US" sz="2400" dirty="0"/>
                <a:t> no solo.</a:t>
              </a:r>
            </a:p>
            <a:p>
              <a:pPr lvl="1" algn="just"/>
              <a:r>
                <a:rPr lang="en-US" sz="2400" b="1" dirty="0" err="1"/>
                <a:t>Temperatura</a:t>
              </a:r>
              <a:r>
                <a:rPr lang="en-US" sz="2400" dirty="0"/>
                <a:t> – </a:t>
              </a:r>
              <a:r>
                <a:rPr lang="en-US" sz="2400" dirty="0" err="1"/>
                <a:t>através</a:t>
              </a:r>
              <a:r>
                <a:rPr lang="en-US" sz="2400" dirty="0"/>
                <a:t> de </a:t>
              </a:r>
              <a:r>
                <a:rPr lang="en-US" sz="2400" dirty="0" err="1"/>
                <a:t>ações</a:t>
              </a:r>
              <a:r>
                <a:rPr lang="en-US" sz="2400" dirty="0"/>
                <a:t> </a:t>
              </a:r>
              <a:r>
                <a:rPr lang="en-US" sz="2400" dirty="0" err="1"/>
                <a:t>mecânicas</a:t>
              </a:r>
              <a:r>
                <a:rPr lang="en-US" sz="2400" dirty="0"/>
                <a:t> (</a:t>
              </a:r>
              <a:r>
                <a:rPr lang="en-US" sz="2400" dirty="0" err="1"/>
                <a:t>gelo</a:t>
              </a:r>
              <a:r>
                <a:rPr lang="en-US" sz="2400" dirty="0"/>
                <a:t>/</a:t>
              </a:r>
              <a:r>
                <a:rPr lang="en-US" sz="2400" dirty="0" err="1"/>
                <a:t>degelo</a:t>
              </a:r>
              <a:r>
                <a:rPr lang="en-US" sz="2400" dirty="0"/>
                <a:t>) </a:t>
              </a:r>
              <a:r>
                <a:rPr lang="en-US" sz="2400" dirty="0" err="1"/>
                <a:t>ou</a:t>
              </a:r>
              <a:r>
                <a:rPr lang="en-US" sz="2400" dirty="0"/>
                <a:t> </a:t>
              </a:r>
              <a:r>
                <a:rPr lang="en-US" sz="2400" dirty="0" err="1"/>
                <a:t>químicas</a:t>
              </a:r>
              <a:r>
                <a:rPr lang="en-US" sz="2400" dirty="0"/>
                <a:t> (</a:t>
              </a:r>
              <a:r>
                <a:rPr lang="en-US" sz="2400" dirty="0" err="1" smtClean="0"/>
                <a:t>aceleração</a:t>
              </a:r>
              <a:r>
                <a:rPr lang="en-US" sz="2400" dirty="0" smtClean="0"/>
                <a:t>/</a:t>
              </a:r>
              <a:r>
                <a:rPr lang="en-US" sz="2400" dirty="0" err="1" smtClean="0"/>
                <a:t>retardamento</a:t>
              </a:r>
              <a:r>
                <a:rPr lang="en-US" sz="2400" dirty="0" smtClean="0"/>
                <a:t> </a:t>
              </a:r>
              <a:r>
                <a:rPr lang="en-US" sz="2400" dirty="0"/>
                <a:t>de </a:t>
              </a:r>
              <a:r>
                <a:rPr lang="en-US" sz="2400" dirty="0" err="1"/>
                <a:t>reações</a:t>
              </a:r>
              <a:r>
                <a:rPr lang="en-US" sz="2400" dirty="0"/>
                <a:t> </a:t>
              </a:r>
              <a:r>
                <a:rPr lang="en-US" sz="2400" dirty="0" err="1"/>
                <a:t>químicas</a:t>
              </a:r>
              <a:r>
                <a:rPr lang="en-US" sz="2400" dirty="0"/>
                <a:t> no </a:t>
              </a:r>
              <a:r>
                <a:rPr lang="en-US" sz="2400" dirty="0" smtClean="0"/>
                <a:t>solo).</a:t>
              </a:r>
              <a:endParaRPr lang="en-US" sz="2400" dirty="0"/>
            </a:p>
            <a:p>
              <a:pPr lvl="1" algn="just"/>
              <a:r>
                <a:rPr lang="en-US" sz="2400" b="1" dirty="0"/>
                <a:t>Vento</a:t>
              </a:r>
              <a:r>
                <a:rPr lang="en-US" sz="2400" dirty="0"/>
                <a:t> – pode </a:t>
              </a:r>
              <a:r>
                <a:rPr lang="en-US" sz="2400" dirty="0" err="1"/>
                <a:t>provocar</a:t>
              </a:r>
              <a:r>
                <a:rPr lang="en-US" sz="2400" dirty="0"/>
                <a:t> a </a:t>
              </a:r>
              <a:r>
                <a:rPr lang="en-US" sz="2400" dirty="0" err="1" smtClean="0"/>
                <a:t>deslocação</a:t>
              </a:r>
              <a:r>
                <a:rPr lang="en-US" sz="2400" dirty="0" smtClean="0"/>
                <a:t> </a:t>
              </a:r>
              <a:r>
                <a:rPr lang="en-US" sz="2400" dirty="0"/>
                <a:t>da </a:t>
              </a:r>
              <a:r>
                <a:rPr lang="en-US" sz="2400" dirty="0" err="1"/>
                <a:t>camada</a:t>
              </a:r>
              <a:r>
                <a:rPr lang="en-US" sz="2400" dirty="0"/>
                <a:t> </a:t>
              </a:r>
              <a:r>
                <a:rPr lang="en-US" sz="2400" dirty="0" smtClean="0"/>
                <a:t>superficial </a:t>
              </a:r>
              <a:r>
                <a:rPr lang="en-US" sz="2400" dirty="0"/>
                <a:t>do solo.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82384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11849"/>
            <a:ext cx="8183563" cy="968061"/>
          </a:xfrm>
        </p:spPr>
        <p:txBody>
          <a:bodyPr/>
          <a:lstStyle/>
          <a:p>
            <a:pPr algn="l" eaLnBrk="1" hangingPunct="1"/>
            <a:r>
              <a:rPr lang="en-GB" altLang="en-US" dirty="0" err="1" smtClean="0"/>
              <a:t>Fatores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que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contribuem</a:t>
            </a:r>
            <a:r>
              <a:rPr lang="en-GB" altLang="en-US" dirty="0" smtClean="0"/>
              <a:t> para a </a:t>
            </a:r>
            <a:r>
              <a:rPr lang="en-GB" altLang="en-US" dirty="0" err="1" smtClean="0"/>
              <a:t>formação</a:t>
            </a:r>
            <a:r>
              <a:rPr lang="en-GB" altLang="en-US" dirty="0" smtClean="0"/>
              <a:t> de um solo</a:t>
            </a:r>
            <a:endParaRPr lang="en-US" altLang="en-US" dirty="0" smtClean="0"/>
          </a:p>
        </p:txBody>
      </p:sp>
      <p:sp>
        <p:nvSpPr>
          <p:cNvPr id="2" name="Rectângulo arredondado 1"/>
          <p:cNvSpPr/>
          <p:nvPr/>
        </p:nvSpPr>
        <p:spPr>
          <a:xfrm>
            <a:off x="2498657" y="2174500"/>
            <a:ext cx="2923974" cy="893135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Topografia</a:t>
            </a:r>
            <a:endParaRPr lang="pt-PT" sz="2400" b="1" dirty="0"/>
          </a:p>
        </p:txBody>
      </p:sp>
      <p:grpSp>
        <p:nvGrpSpPr>
          <p:cNvPr id="5" name="Grupo 4"/>
          <p:cNvGrpSpPr/>
          <p:nvPr/>
        </p:nvGrpSpPr>
        <p:grpSpPr>
          <a:xfrm>
            <a:off x="2200957" y="2929407"/>
            <a:ext cx="5826636" cy="2184854"/>
            <a:chOff x="202036" y="2732565"/>
            <a:chExt cx="5826636" cy="2297647"/>
          </a:xfrm>
          <a:noFill/>
        </p:grpSpPr>
        <p:sp>
          <p:nvSpPr>
            <p:cNvPr id="3" name="Rectângulo arredondado 2"/>
            <p:cNvSpPr/>
            <p:nvPr/>
          </p:nvSpPr>
          <p:spPr>
            <a:xfrm>
              <a:off x="202036" y="2732565"/>
              <a:ext cx="5826636" cy="2297647"/>
            </a:xfrm>
            <a:prstGeom prst="roundRect">
              <a:avLst>
                <a:gd name="adj" fmla="val 8681"/>
              </a:avLst>
            </a:prstGeom>
            <a:grpFill/>
            <a:ln w="38100">
              <a:solidFill>
                <a:srgbClr val="FFC000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85725" lvl="1" algn="just">
                <a:lnSpc>
                  <a:spcPct val="150000"/>
                </a:lnSpc>
              </a:pP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4" name="Rectângulo 3"/>
            <p:cNvSpPr/>
            <p:nvPr/>
          </p:nvSpPr>
          <p:spPr>
            <a:xfrm>
              <a:off x="308357" y="2929406"/>
              <a:ext cx="5337531" cy="1844893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marL="265113" lvl="1" algn="just">
                <a:lnSpc>
                  <a:spcPct val="150000"/>
                </a:lnSpc>
              </a:pPr>
              <a:r>
                <a:rPr lang="en-US" sz="2400" dirty="0"/>
                <a:t>Os </a:t>
              </a:r>
              <a:r>
                <a:rPr lang="en-US" sz="2400" dirty="0" err="1"/>
                <a:t>locais</a:t>
              </a:r>
              <a:r>
                <a:rPr lang="en-US" sz="2400" dirty="0"/>
                <a:t> com </a:t>
              </a:r>
              <a:r>
                <a:rPr lang="en-US" sz="2400" dirty="0" err="1"/>
                <a:t>declives</a:t>
              </a:r>
              <a:r>
                <a:rPr lang="en-US" sz="2400" dirty="0"/>
                <a:t> </a:t>
              </a:r>
              <a:r>
                <a:rPr lang="en-US" sz="2400" dirty="0" err="1"/>
                <a:t>suaves</a:t>
              </a:r>
              <a:r>
                <a:rPr lang="en-US" sz="2400" dirty="0"/>
                <a:t> </a:t>
              </a:r>
              <a:r>
                <a:rPr lang="en-US" sz="2400" dirty="0" err="1"/>
                <a:t>apresentam</a:t>
              </a:r>
              <a:r>
                <a:rPr lang="en-US" sz="2400" dirty="0"/>
                <a:t> as </a:t>
              </a:r>
              <a:r>
                <a:rPr lang="en-US" sz="2400" dirty="0" err="1"/>
                <a:t>melhores</a:t>
              </a:r>
              <a:r>
                <a:rPr lang="en-US" sz="2400" dirty="0"/>
                <a:t> </a:t>
              </a:r>
              <a:r>
                <a:rPr lang="en-US" sz="2400" dirty="0" err="1" smtClean="0"/>
                <a:t>condições</a:t>
              </a:r>
              <a:r>
                <a:rPr lang="en-US" sz="2400" dirty="0" smtClean="0"/>
                <a:t> </a:t>
              </a:r>
              <a:r>
                <a:rPr lang="en-US" sz="2400" dirty="0"/>
                <a:t>para a </a:t>
              </a:r>
              <a:r>
                <a:rPr lang="en-US" sz="2400" dirty="0" err="1"/>
                <a:t>formação</a:t>
              </a:r>
              <a:r>
                <a:rPr lang="en-US" sz="2400" dirty="0"/>
                <a:t> dos solos.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082090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6930"/>
            <a:ext cx="8183563" cy="870707"/>
          </a:xfrm>
        </p:spPr>
        <p:txBody>
          <a:bodyPr/>
          <a:lstStyle/>
          <a:p>
            <a:pPr algn="l"/>
            <a:r>
              <a:rPr lang="pt-PT" dirty="0" smtClean="0"/>
              <a:t>Degradação </a:t>
            </a:r>
            <a:r>
              <a:rPr lang="pt-PT" i="1" dirty="0" smtClean="0"/>
              <a:t>vs.</a:t>
            </a:r>
            <a:r>
              <a:rPr lang="pt-PT" dirty="0" smtClean="0"/>
              <a:t> desertificação</a:t>
            </a:r>
            <a:endParaRPr lang="pt-PT" dirty="0"/>
          </a:p>
        </p:txBody>
      </p:sp>
      <p:sp>
        <p:nvSpPr>
          <p:cNvPr id="3" name="Rectângulo arredondado 2"/>
          <p:cNvSpPr/>
          <p:nvPr/>
        </p:nvSpPr>
        <p:spPr>
          <a:xfrm>
            <a:off x="295178" y="2201275"/>
            <a:ext cx="3199077" cy="3100465"/>
          </a:xfrm>
          <a:prstGeom prst="roundRect">
            <a:avLst>
              <a:gd name="adj" fmla="val 8681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1" algn="just"/>
            <a:r>
              <a:rPr lang="en-US" sz="2000" dirty="0" err="1">
                <a:solidFill>
                  <a:schemeClr val="tx1"/>
                </a:solidFill>
              </a:rPr>
              <a:t>Diminuição</a:t>
            </a:r>
            <a:r>
              <a:rPr lang="en-US" sz="2000" dirty="0">
                <a:solidFill>
                  <a:schemeClr val="tx1"/>
                </a:solidFill>
              </a:rPr>
              <a:t> do </a:t>
            </a:r>
            <a:r>
              <a:rPr lang="en-US" sz="2000" dirty="0" err="1">
                <a:solidFill>
                  <a:schemeClr val="tx1"/>
                </a:solidFill>
              </a:rPr>
              <a:t>potencial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produtivo</a:t>
            </a:r>
            <a:r>
              <a:rPr lang="en-US" sz="2000" dirty="0">
                <a:solidFill>
                  <a:schemeClr val="tx1"/>
                </a:solidFill>
              </a:rPr>
              <a:t> do solo, </a:t>
            </a:r>
            <a:r>
              <a:rPr lang="en-US" sz="2000" dirty="0" err="1">
                <a:solidFill>
                  <a:schemeClr val="tx1"/>
                </a:solidFill>
              </a:rPr>
              <a:t>conduzindo</a:t>
            </a:r>
            <a:r>
              <a:rPr lang="en-US" sz="2000" dirty="0">
                <a:solidFill>
                  <a:schemeClr val="tx1"/>
                </a:solidFill>
              </a:rPr>
              <a:t>, a </a:t>
            </a:r>
            <a:r>
              <a:rPr lang="en-US" sz="2000" dirty="0" err="1">
                <a:solidFill>
                  <a:schemeClr val="tx1"/>
                </a:solidFill>
              </a:rPr>
              <a:t>longo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prazo</a:t>
            </a:r>
            <a:r>
              <a:rPr lang="en-US" sz="2000" dirty="0">
                <a:solidFill>
                  <a:schemeClr val="tx1"/>
                </a:solidFill>
              </a:rPr>
              <a:t>, a </a:t>
            </a:r>
            <a:r>
              <a:rPr lang="en-US" sz="2000" dirty="0" err="1">
                <a:solidFill>
                  <a:schemeClr val="tx1"/>
                </a:solidFill>
              </a:rPr>
              <a:t>uma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perda</a:t>
            </a:r>
            <a:r>
              <a:rPr lang="en-US" sz="2000" dirty="0">
                <a:solidFill>
                  <a:schemeClr val="tx1"/>
                </a:solidFill>
              </a:rPr>
              <a:t> total e </a:t>
            </a:r>
            <a:r>
              <a:rPr lang="en-US" sz="2000" dirty="0" err="1">
                <a:solidFill>
                  <a:schemeClr val="tx1"/>
                </a:solidFill>
              </a:rPr>
              <a:t>irreversível</a:t>
            </a:r>
            <a:r>
              <a:rPr lang="en-US" sz="2000" dirty="0">
                <a:solidFill>
                  <a:schemeClr val="tx1"/>
                </a:solidFill>
              </a:rPr>
              <a:t> da </a:t>
            </a:r>
            <a:r>
              <a:rPr lang="en-US" sz="2000" dirty="0" err="1">
                <a:solidFill>
                  <a:schemeClr val="tx1"/>
                </a:solidFill>
              </a:rPr>
              <a:t>sua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fertilidade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ângulo arredondado 3"/>
          <p:cNvSpPr/>
          <p:nvPr/>
        </p:nvSpPr>
        <p:spPr>
          <a:xfrm>
            <a:off x="637952" y="1606609"/>
            <a:ext cx="2583712" cy="80696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Degradação</a:t>
            </a:r>
          </a:p>
          <a:p>
            <a:pPr algn="ctr"/>
            <a:r>
              <a:rPr lang="pt-PT" sz="2400" b="1" dirty="0" smtClean="0"/>
              <a:t>do solo</a:t>
            </a:r>
            <a:endParaRPr lang="pt-PT" sz="2400" b="1" dirty="0"/>
          </a:p>
        </p:txBody>
      </p:sp>
      <p:sp>
        <p:nvSpPr>
          <p:cNvPr id="5" name="Rectângulo arredondado 4"/>
          <p:cNvSpPr/>
          <p:nvPr/>
        </p:nvSpPr>
        <p:spPr>
          <a:xfrm>
            <a:off x="5252484" y="2261181"/>
            <a:ext cx="3597352" cy="2980655"/>
          </a:xfrm>
          <a:prstGeom prst="roundRect">
            <a:avLst>
              <a:gd name="adj" fmla="val 8681"/>
            </a:avLst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85725" lvl="1" algn="just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</a:rPr>
              <a:t>Avanço</a:t>
            </a:r>
            <a:r>
              <a:rPr lang="en-US" sz="2000" dirty="0">
                <a:solidFill>
                  <a:schemeClr val="tx1"/>
                </a:solidFill>
              </a:rPr>
              <a:t> de </a:t>
            </a:r>
            <a:r>
              <a:rPr lang="en-US" sz="2000" dirty="0" err="1">
                <a:solidFill>
                  <a:schemeClr val="tx1"/>
                </a:solidFill>
              </a:rPr>
              <a:t>uma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área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desértica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em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consequência</a:t>
            </a:r>
            <a:r>
              <a:rPr lang="en-US" sz="2000" dirty="0">
                <a:solidFill>
                  <a:schemeClr val="tx1"/>
                </a:solidFill>
              </a:rPr>
              <a:t> das </a:t>
            </a:r>
            <a:r>
              <a:rPr lang="en-US" sz="2000" dirty="0" err="1">
                <a:solidFill>
                  <a:schemeClr val="tx1"/>
                </a:solidFill>
              </a:rPr>
              <a:t>condições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climáticas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adversas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ou</a:t>
            </a:r>
            <a:r>
              <a:rPr lang="en-US" sz="2000" dirty="0">
                <a:solidFill>
                  <a:schemeClr val="tx1"/>
                </a:solidFill>
              </a:rPr>
              <a:t> da </a:t>
            </a:r>
            <a:r>
              <a:rPr lang="en-US" sz="2000" dirty="0" err="1">
                <a:solidFill>
                  <a:schemeClr val="tx1"/>
                </a:solidFill>
              </a:rPr>
              <a:t>utilização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abusiva</a:t>
            </a:r>
            <a:r>
              <a:rPr lang="en-US" sz="2000" dirty="0">
                <a:solidFill>
                  <a:schemeClr val="tx1"/>
                </a:solidFill>
              </a:rPr>
              <a:t> do solo pela </a:t>
            </a:r>
            <a:r>
              <a:rPr lang="en-US" sz="2000" dirty="0" err="1">
                <a:solidFill>
                  <a:schemeClr val="tx1"/>
                </a:solidFill>
              </a:rPr>
              <a:t>ação</a:t>
            </a:r>
            <a:r>
              <a:rPr lang="en-US" sz="2000" dirty="0">
                <a:solidFill>
                  <a:schemeClr val="tx1"/>
                </a:solidFill>
              </a:rPr>
              <a:t> do </a:t>
            </a:r>
            <a:r>
              <a:rPr lang="en-US" sz="2000" dirty="0" err="1">
                <a:solidFill>
                  <a:schemeClr val="tx1"/>
                </a:solidFill>
              </a:rPr>
              <a:t>ser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humano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ângulo arredondado 5"/>
          <p:cNvSpPr/>
          <p:nvPr/>
        </p:nvSpPr>
        <p:spPr>
          <a:xfrm>
            <a:off x="5569865" y="1606609"/>
            <a:ext cx="2861785" cy="81051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 smtClean="0"/>
              <a:t>Desertificação</a:t>
            </a:r>
            <a:endParaRPr lang="pt-PT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3583178" y="2841684"/>
                <a:ext cx="170120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9600" b="1" i="0" smtClean="0">
                          <a:latin typeface="Cambria Math"/>
                          <a:ea typeface="Cambria Math"/>
                        </a:rPr>
                        <m:t>≠</m:t>
                      </m:r>
                    </m:oMath>
                  </m:oMathPara>
                </a14:m>
                <a:endParaRPr lang="pt-PT" sz="9600" b="1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3178" y="2841684"/>
                <a:ext cx="1701209" cy="1569660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42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81114"/>
            <a:ext cx="8183563" cy="836524"/>
          </a:xfrm>
        </p:spPr>
        <p:txBody>
          <a:bodyPr/>
          <a:lstStyle/>
          <a:p>
            <a:pPr algn="l"/>
            <a:r>
              <a:rPr lang="pt-PT" dirty="0" smtClean="0"/>
              <a:t>Degradação</a:t>
            </a:r>
            <a:r>
              <a:rPr lang="pt-PT" i="1" dirty="0" smtClean="0"/>
              <a:t> vs.</a:t>
            </a:r>
            <a:r>
              <a:rPr lang="pt-PT" dirty="0" smtClean="0"/>
              <a:t> desertificação</a:t>
            </a:r>
            <a:endParaRPr lang="pt-PT" dirty="0"/>
          </a:p>
        </p:txBody>
      </p:sp>
      <p:sp>
        <p:nvSpPr>
          <p:cNvPr id="9" name="Forma livre 8"/>
          <p:cNvSpPr/>
          <p:nvPr/>
        </p:nvSpPr>
        <p:spPr>
          <a:xfrm>
            <a:off x="3274829" y="4791097"/>
            <a:ext cx="2519916" cy="1925437"/>
          </a:xfrm>
          <a:custGeom>
            <a:avLst/>
            <a:gdLst>
              <a:gd name="connsiteX0" fmla="*/ 0 w 2025252"/>
              <a:gd name="connsiteY0" fmla="*/ 1012626 h 2025252"/>
              <a:gd name="connsiteX1" fmla="*/ 1012626 w 2025252"/>
              <a:gd name="connsiteY1" fmla="*/ 0 h 2025252"/>
              <a:gd name="connsiteX2" fmla="*/ 2025252 w 2025252"/>
              <a:gd name="connsiteY2" fmla="*/ 1012626 h 2025252"/>
              <a:gd name="connsiteX3" fmla="*/ 1012626 w 2025252"/>
              <a:gd name="connsiteY3" fmla="*/ 2025252 h 2025252"/>
              <a:gd name="connsiteX4" fmla="*/ 0 w 2025252"/>
              <a:gd name="connsiteY4" fmla="*/ 1012626 h 2025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5252" h="2025252">
                <a:moveTo>
                  <a:pt x="0" y="1012626"/>
                </a:moveTo>
                <a:cubicBezTo>
                  <a:pt x="0" y="453368"/>
                  <a:pt x="453368" y="0"/>
                  <a:pt x="1012626" y="0"/>
                </a:cubicBezTo>
                <a:cubicBezTo>
                  <a:pt x="1571884" y="0"/>
                  <a:pt x="2025252" y="453368"/>
                  <a:pt x="2025252" y="1012626"/>
                </a:cubicBezTo>
                <a:cubicBezTo>
                  <a:pt x="2025252" y="1571884"/>
                  <a:pt x="1571884" y="2025252"/>
                  <a:pt x="1012626" y="2025252"/>
                </a:cubicBezTo>
                <a:cubicBezTo>
                  <a:pt x="453368" y="2025252"/>
                  <a:pt x="0" y="1571884"/>
                  <a:pt x="0" y="1012626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1831" tIns="311831" rIns="311831" bIns="311831" numCol="1" spcCol="1270" anchor="ctr" anchorCtr="0">
            <a:noAutofit/>
          </a:bodyPr>
          <a:lstStyle/>
          <a:p>
            <a:pPr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kern="1200" dirty="0" err="1" smtClean="0"/>
              <a:t>Fatores</a:t>
            </a:r>
            <a:r>
              <a:rPr lang="en-US" sz="2400" kern="1200" dirty="0" smtClean="0"/>
              <a:t> </a:t>
            </a:r>
            <a:r>
              <a:rPr lang="en-US" sz="2400" kern="1200" dirty="0" err="1" smtClean="0"/>
              <a:t>responsáveis</a:t>
            </a:r>
            <a:endParaRPr lang="en-US" sz="2400" kern="1200" dirty="0"/>
          </a:p>
        </p:txBody>
      </p:sp>
      <p:sp>
        <p:nvSpPr>
          <p:cNvPr id="10" name="Seta para a esquerda 9"/>
          <p:cNvSpPr/>
          <p:nvPr/>
        </p:nvSpPr>
        <p:spPr>
          <a:xfrm rot="10800000">
            <a:off x="863616" y="5479441"/>
            <a:ext cx="2577745" cy="548750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orma livre 10"/>
          <p:cNvSpPr/>
          <p:nvPr/>
        </p:nvSpPr>
        <p:spPr>
          <a:xfrm>
            <a:off x="184429" y="5214693"/>
            <a:ext cx="1724593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508" tIns="67508" rIns="67508" bIns="675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Desflorestação</a:t>
            </a:r>
            <a:endParaRPr lang="en-US" sz="1800" kern="1200" dirty="0"/>
          </a:p>
        </p:txBody>
      </p:sp>
      <p:sp>
        <p:nvSpPr>
          <p:cNvPr id="12" name="Seta para a esquerda 11"/>
          <p:cNvSpPr/>
          <p:nvPr/>
        </p:nvSpPr>
        <p:spPr>
          <a:xfrm rot="12342857">
            <a:off x="1102198" y="4442273"/>
            <a:ext cx="2577745" cy="548750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orma livre 12"/>
          <p:cNvSpPr/>
          <p:nvPr/>
        </p:nvSpPr>
        <p:spPr>
          <a:xfrm>
            <a:off x="550651" y="3622655"/>
            <a:ext cx="1358372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508" tIns="67508" rIns="67508" bIns="675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Erosão</a:t>
            </a:r>
            <a:endParaRPr lang="en-US" sz="1800" kern="1200" dirty="0"/>
          </a:p>
        </p:txBody>
      </p:sp>
      <p:sp>
        <p:nvSpPr>
          <p:cNvPr id="14" name="Seta para a esquerda 13"/>
          <p:cNvSpPr/>
          <p:nvPr/>
        </p:nvSpPr>
        <p:spPr>
          <a:xfrm rot="13885714">
            <a:off x="1780717" y="3608378"/>
            <a:ext cx="2557695" cy="553051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Forma livre 14"/>
          <p:cNvSpPr/>
          <p:nvPr/>
        </p:nvSpPr>
        <p:spPr>
          <a:xfrm>
            <a:off x="1576779" y="2345938"/>
            <a:ext cx="1358372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508" tIns="67508" rIns="67508" bIns="675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Diminuição da matéria orgânica</a:t>
            </a:r>
            <a:endParaRPr lang="en-US" sz="1800" kern="1200" dirty="0"/>
          </a:p>
        </p:txBody>
      </p:sp>
      <p:sp>
        <p:nvSpPr>
          <p:cNvPr id="16" name="Seta para a esquerda 15"/>
          <p:cNvSpPr/>
          <p:nvPr/>
        </p:nvSpPr>
        <p:spPr>
          <a:xfrm rot="15428571">
            <a:off x="2746717" y="3146796"/>
            <a:ext cx="2557695" cy="553051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Forma livre 16"/>
          <p:cNvSpPr/>
          <p:nvPr/>
        </p:nvSpPr>
        <p:spPr>
          <a:xfrm>
            <a:off x="3059578" y="1637414"/>
            <a:ext cx="1358372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508" tIns="67508" rIns="67508" bIns="675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Salinização</a:t>
            </a:r>
            <a:endParaRPr lang="en-US" sz="1800" kern="1200" dirty="0"/>
          </a:p>
        </p:txBody>
      </p:sp>
      <p:sp>
        <p:nvSpPr>
          <p:cNvPr id="18" name="Seta para a esquerda 17"/>
          <p:cNvSpPr/>
          <p:nvPr/>
        </p:nvSpPr>
        <p:spPr>
          <a:xfrm rot="16971429">
            <a:off x="3818897" y="3146796"/>
            <a:ext cx="2557695" cy="553051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Forma livre 18"/>
          <p:cNvSpPr/>
          <p:nvPr/>
        </p:nvSpPr>
        <p:spPr>
          <a:xfrm>
            <a:off x="4588396" y="1637414"/>
            <a:ext cx="1482797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508" tIns="67508" rIns="67508" bIns="675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Movimentos de vertente</a:t>
            </a:r>
            <a:endParaRPr lang="en-US" sz="1800" kern="1200" dirty="0"/>
          </a:p>
        </p:txBody>
      </p:sp>
      <p:sp>
        <p:nvSpPr>
          <p:cNvPr id="20" name="Seta para a esquerda 19"/>
          <p:cNvSpPr/>
          <p:nvPr/>
        </p:nvSpPr>
        <p:spPr>
          <a:xfrm rot="18514286">
            <a:off x="4784897" y="3608378"/>
            <a:ext cx="2557695" cy="553051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Forma livre 20"/>
          <p:cNvSpPr/>
          <p:nvPr/>
        </p:nvSpPr>
        <p:spPr>
          <a:xfrm>
            <a:off x="6188157" y="2345938"/>
            <a:ext cx="2071535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CC0099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508" tIns="67508" rIns="67508" bIns="675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Impermeabilização do solo</a:t>
            </a:r>
            <a:endParaRPr lang="en-US" sz="1800" kern="1200" dirty="0"/>
          </a:p>
        </p:txBody>
      </p:sp>
      <p:sp>
        <p:nvSpPr>
          <p:cNvPr id="22" name="Seta para a esquerda 21"/>
          <p:cNvSpPr/>
          <p:nvPr/>
        </p:nvSpPr>
        <p:spPr>
          <a:xfrm rot="20057143">
            <a:off x="5443365" y="4442273"/>
            <a:ext cx="2577745" cy="548750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Forma livre 22"/>
          <p:cNvSpPr/>
          <p:nvPr/>
        </p:nvSpPr>
        <p:spPr>
          <a:xfrm>
            <a:off x="6783586" y="3707719"/>
            <a:ext cx="1816363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508" tIns="67508" rIns="67508" bIns="67508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err="1" smtClean="0"/>
              <a:t>Contaminação</a:t>
            </a:r>
            <a:r>
              <a:rPr lang="en-US" sz="1800" kern="1200" dirty="0" smtClean="0"/>
              <a:t> </a:t>
            </a: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800" kern="1200" dirty="0" smtClean="0"/>
              <a:t>e acidificação</a:t>
            </a:r>
            <a:endParaRPr lang="en-US" sz="1800" kern="1200" dirty="0"/>
          </a:p>
        </p:txBody>
      </p:sp>
      <p:sp>
        <p:nvSpPr>
          <p:cNvPr id="24" name="Seta para a esquerda 23"/>
          <p:cNvSpPr/>
          <p:nvPr/>
        </p:nvSpPr>
        <p:spPr>
          <a:xfrm>
            <a:off x="5651908" y="5479441"/>
            <a:ext cx="2607785" cy="548750"/>
          </a:xfrm>
          <a:prstGeom prst="leftArrow">
            <a:avLst>
              <a:gd name="adj1" fmla="val 60000"/>
              <a:gd name="adj2" fmla="val 50000"/>
            </a:avLst>
          </a:pr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5" name="Forma livre 24"/>
          <p:cNvSpPr/>
          <p:nvPr/>
        </p:nvSpPr>
        <p:spPr>
          <a:xfrm>
            <a:off x="7077291" y="5214693"/>
            <a:ext cx="1861590" cy="1078245"/>
          </a:xfrm>
          <a:custGeom>
            <a:avLst/>
            <a:gdLst>
              <a:gd name="connsiteX0" fmla="*/ 0 w 1417677"/>
              <a:gd name="connsiteY0" fmla="*/ 113414 h 1134141"/>
              <a:gd name="connsiteX1" fmla="*/ 113414 w 1417677"/>
              <a:gd name="connsiteY1" fmla="*/ 0 h 1134141"/>
              <a:gd name="connsiteX2" fmla="*/ 1304263 w 1417677"/>
              <a:gd name="connsiteY2" fmla="*/ 0 h 1134141"/>
              <a:gd name="connsiteX3" fmla="*/ 1417677 w 1417677"/>
              <a:gd name="connsiteY3" fmla="*/ 113414 h 1134141"/>
              <a:gd name="connsiteX4" fmla="*/ 1417677 w 1417677"/>
              <a:gd name="connsiteY4" fmla="*/ 1020727 h 1134141"/>
              <a:gd name="connsiteX5" fmla="*/ 1304263 w 1417677"/>
              <a:gd name="connsiteY5" fmla="*/ 1134141 h 1134141"/>
              <a:gd name="connsiteX6" fmla="*/ 113414 w 1417677"/>
              <a:gd name="connsiteY6" fmla="*/ 1134141 h 1134141"/>
              <a:gd name="connsiteX7" fmla="*/ 0 w 1417677"/>
              <a:gd name="connsiteY7" fmla="*/ 1020727 h 1134141"/>
              <a:gd name="connsiteX8" fmla="*/ 0 w 1417677"/>
              <a:gd name="connsiteY8" fmla="*/ 113414 h 1134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7677" h="1134141">
                <a:moveTo>
                  <a:pt x="0" y="113414"/>
                </a:moveTo>
                <a:cubicBezTo>
                  <a:pt x="0" y="50777"/>
                  <a:pt x="50777" y="0"/>
                  <a:pt x="113414" y="0"/>
                </a:cubicBezTo>
                <a:lnTo>
                  <a:pt x="1304263" y="0"/>
                </a:lnTo>
                <a:cubicBezTo>
                  <a:pt x="1366900" y="0"/>
                  <a:pt x="1417677" y="50777"/>
                  <a:pt x="1417677" y="113414"/>
                </a:cubicBezTo>
                <a:lnTo>
                  <a:pt x="1417677" y="1020727"/>
                </a:lnTo>
                <a:cubicBezTo>
                  <a:pt x="1417677" y="1083364"/>
                  <a:pt x="1366900" y="1134141"/>
                  <a:pt x="1304263" y="1134141"/>
                </a:cubicBezTo>
                <a:lnTo>
                  <a:pt x="113414" y="1134141"/>
                </a:lnTo>
                <a:cubicBezTo>
                  <a:pt x="50777" y="1134141"/>
                  <a:pt x="0" y="1083364"/>
                  <a:pt x="0" y="1020727"/>
                </a:cubicBezTo>
                <a:lnTo>
                  <a:pt x="0" y="113414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413" tIns="69413" rIns="69413" bIns="69413" numCol="1" spcCol="1270" anchor="ctr" anchorCtr="0">
            <a:noAutofit/>
          </a:bodyPr>
          <a:lstStyle/>
          <a:p>
            <a:pPr lvl="0" algn="ctr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kern="1200" dirty="0" smtClean="0"/>
              <a:t>Agricultura intensiva</a:t>
            </a:r>
            <a:endParaRPr lang="en-US" sz="1900" kern="1200" dirty="0"/>
          </a:p>
        </p:txBody>
      </p:sp>
    </p:spTree>
    <p:extLst>
      <p:ext uri="{BB962C8B-B14F-4D97-AF65-F5344CB8AC3E}">
        <p14:creationId xmlns:p14="http://schemas.microsoft.com/office/powerpoint/2010/main" val="3015417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539750" y="1268413"/>
            <a:ext cx="8208963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xfrm>
            <a:off x="1095139" y="359703"/>
            <a:ext cx="7442806" cy="1143000"/>
          </a:xfrm>
        </p:spPr>
        <p:txBody>
          <a:bodyPr/>
          <a:lstStyle/>
          <a:p>
            <a:pPr algn="l" eaLnBrk="1" hangingPunct="1"/>
            <a:r>
              <a:rPr lang="en-GB" altLang="en-US" dirty="0" err="1" smtClean="0"/>
              <a:t>Áreas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mais</a:t>
            </a:r>
            <a:r>
              <a:rPr lang="en-GB" altLang="en-US" dirty="0" smtClean="0"/>
              <a:t> </a:t>
            </a:r>
            <a:r>
              <a:rPr lang="en-GB" altLang="en-US" dirty="0" err="1" smtClean="0"/>
              <a:t>suscetíveis</a:t>
            </a:r>
            <a:r>
              <a:rPr lang="en-GB" altLang="en-US" dirty="0" smtClean="0"/>
              <a:t> à </a:t>
            </a:r>
            <a:r>
              <a:rPr lang="en-GB" altLang="en-US" dirty="0" err="1" smtClean="0"/>
              <a:t>desertificação</a:t>
            </a:r>
            <a:endParaRPr lang="en-US" altLang="en-US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21" y="1844703"/>
            <a:ext cx="8456765" cy="4144798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27312" cy="1143000"/>
          </a:xfrm>
        </p:spPr>
        <p:txBody>
          <a:bodyPr/>
          <a:lstStyle/>
          <a:p>
            <a:pPr algn="l"/>
            <a:r>
              <a:rPr lang="pt-PT" dirty="0" smtClean="0"/>
              <a:t>Consequências da desertificação</a:t>
            </a:r>
            <a:endParaRPr lang="pt-PT" dirty="0"/>
          </a:p>
        </p:txBody>
      </p:sp>
      <p:sp>
        <p:nvSpPr>
          <p:cNvPr id="7" name="Forma livre 6"/>
          <p:cNvSpPr/>
          <p:nvPr/>
        </p:nvSpPr>
        <p:spPr>
          <a:xfrm>
            <a:off x="873844" y="3582489"/>
            <a:ext cx="3050433" cy="746560"/>
          </a:xfrm>
          <a:custGeom>
            <a:avLst/>
            <a:gdLst>
              <a:gd name="connsiteX0" fmla="*/ 0 w 3050433"/>
              <a:gd name="connsiteY0" fmla="*/ 74656 h 746560"/>
              <a:gd name="connsiteX1" fmla="*/ 74656 w 3050433"/>
              <a:gd name="connsiteY1" fmla="*/ 0 h 746560"/>
              <a:gd name="connsiteX2" fmla="*/ 2975777 w 3050433"/>
              <a:gd name="connsiteY2" fmla="*/ 0 h 746560"/>
              <a:gd name="connsiteX3" fmla="*/ 3050433 w 3050433"/>
              <a:gd name="connsiteY3" fmla="*/ 74656 h 746560"/>
              <a:gd name="connsiteX4" fmla="*/ 3050433 w 3050433"/>
              <a:gd name="connsiteY4" fmla="*/ 671904 h 746560"/>
              <a:gd name="connsiteX5" fmla="*/ 2975777 w 3050433"/>
              <a:gd name="connsiteY5" fmla="*/ 746560 h 746560"/>
              <a:gd name="connsiteX6" fmla="*/ 74656 w 3050433"/>
              <a:gd name="connsiteY6" fmla="*/ 746560 h 746560"/>
              <a:gd name="connsiteX7" fmla="*/ 0 w 3050433"/>
              <a:gd name="connsiteY7" fmla="*/ 671904 h 746560"/>
              <a:gd name="connsiteX8" fmla="*/ 0 w 3050433"/>
              <a:gd name="connsiteY8" fmla="*/ 74656 h 7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50433" h="746560">
                <a:moveTo>
                  <a:pt x="0" y="74656"/>
                </a:moveTo>
                <a:cubicBezTo>
                  <a:pt x="0" y="33425"/>
                  <a:pt x="33425" y="0"/>
                  <a:pt x="74656" y="0"/>
                </a:cubicBezTo>
                <a:lnTo>
                  <a:pt x="2975777" y="0"/>
                </a:lnTo>
                <a:cubicBezTo>
                  <a:pt x="3017008" y="0"/>
                  <a:pt x="3050433" y="33425"/>
                  <a:pt x="3050433" y="74656"/>
                </a:cubicBezTo>
                <a:lnTo>
                  <a:pt x="3050433" y="671904"/>
                </a:lnTo>
                <a:cubicBezTo>
                  <a:pt x="3050433" y="713135"/>
                  <a:pt x="3017008" y="746560"/>
                  <a:pt x="2975777" y="746560"/>
                </a:cubicBezTo>
                <a:lnTo>
                  <a:pt x="74656" y="746560"/>
                </a:lnTo>
                <a:cubicBezTo>
                  <a:pt x="33425" y="746560"/>
                  <a:pt x="0" y="713135"/>
                  <a:pt x="0" y="671904"/>
                </a:cubicBezTo>
                <a:lnTo>
                  <a:pt x="0" y="74656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3296" tIns="33296" rIns="33296" bIns="33296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kern="1200" dirty="0" smtClean="0"/>
              <a:t>Consequências</a:t>
            </a:r>
            <a:endParaRPr lang="en-US" sz="2800" b="1" kern="1200" dirty="0"/>
          </a:p>
        </p:txBody>
      </p:sp>
      <p:sp>
        <p:nvSpPr>
          <p:cNvPr id="8" name="Forma livre 7"/>
          <p:cNvSpPr/>
          <p:nvPr/>
        </p:nvSpPr>
        <p:spPr>
          <a:xfrm rot="17140619">
            <a:off x="3110824" y="2869285"/>
            <a:ext cx="2229291" cy="26604"/>
          </a:xfrm>
          <a:custGeom>
            <a:avLst/>
            <a:gdLst>
              <a:gd name="connsiteX0" fmla="*/ 0 w 2229291"/>
              <a:gd name="connsiteY0" fmla="*/ 13302 h 26604"/>
              <a:gd name="connsiteX1" fmla="*/ 2229291 w 2229291"/>
              <a:gd name="connsiteY1" fmla="*/ 13302 h 2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29291" h="26604">
                <a:moveTo>
                  <a:pt x="0" y="13302"/>
                </a:moveTo>
                <a:lnTo>
                  <a:pt x="2229291" y="13302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71613" tIns="-42430" rIns="1071613" bIns="-42431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9" name="Forma livre 8"/>
          <p:cNvSpPr/>
          <p:nvPr/>
        </p:nvSpPr>
        <p:spPr>
          <a:xfrm>
            <a:off x="4526662" y="1436126"/>
            <a:ext cx="3968912" cy="746560"/>
          </a:xfrm>
          <a:custGeom>
            <a:avLst/>
            <a:gdLst>
              <a:gd name="connsiteX0" fmla="*/ 0 w 3968912"/>
              <a:gd name="connsiteY0" fmla="*/ 74656 h 746560"/>
              <a:gd name="connsiteX1" fmla="*/ 74656 w 3968912"/>
              <a:gd name="connsiteY1" fmla="*/ 0 h 746560"/>
              <a:gd name="connsiteX2" fmla="*/ 3894256 w 3968912"/>
              <a:gd name="connsiteY2" fmla="*/ 0 h 746560"/>
              <a:gd name="connsiteX3" fmla="*/ 3968912 w 3968912"/>
              <a:gd name="connsiteY3" fmla="*/ 74656 h 746560"/>
              <a:gd name="connsiteX4" fmla="*/ 3968912 w 3968912"/>
              <a:gd name="connsiteY4" fmla="*/ 671904 h 746560"/>
              <a:gd name="connsiteX5" fmla="*/ 3894256 w 3968912"/>
              <a:gd name="connsiteY5" fmla="*/ 746560 h 746560"/>
              <a:gd name="connsiteX6" fmla="*/ 74656 w 3968912"/>
              <a:gd name="connsiteY6" fmla="*/ 746560 h 746560"/>
              <a:gd name="connsiteX7" fmla="*/ 0 w 3968912"/>
              <a:gd name="connsiteY7" fmla="*/ 671904 h 746560"/>
              <a:gd name="connsiteX8" fmla="*/ 0 w 3968912"/>
              <a:gd name="connsiteY8" fmla="*/ 74656 h 7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8912" h="746560">
                <a:moveTo>
                  <a:pt x="0" y="74656"/>
                </a:moveTo>
                <a:cubicBezTo>
                  <a:pt x="0" y="33425"/>
                  <a:pt x="33425" y="0"/>
                  <a:pt x="74656" y="0"/>
                </a:cubicBezTo>
                <a:lnTo>
                  <a:pt x="3894256" y="0"/>
                </a:lnTo>
                <a:cubicBezTo>
                  <a:pt x="3935487" y="0"/>
                  <a:pt x="3968912" y="33425"/>
                  <a:pt x="3968912" y="74656"/>
                </a:cubicBezTo>
                <a:lnTo>
                  <a:pt x="3968912" y="671904"/>
                </a:lnTo>
                <a:cubicBezTo>
                  <a:pt x="3968912" y="713135"/>
                  <a:pt x="3935487" y="746560"/>
                  <a:pt x="3894256" y="746560"/>
                </a:cubicBezTo>
                <a:lnTo>
                  <a:pt x="74656" y="746560"/>
                </a:lnTo>
                <a:cubicBezTo>
                  <a:pt x="33425" y="746560"/>
                  <a:pt x="0" y="713135"/>
                  <a:pt x="0" y="671904"/>
                </a:cubicBezTo>
                <a:lnTo>
                  <a:pt x="0" y="74656"/>
                </a:lnTo>
                <a:close/>
              </a:path>
            </a:pathLst>
          </a:custGeom>
          <a:solidFill>
            <a:srgbClr val="F2000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756" tIns="30756" rIns="30756" bIns="307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Diminuição da produção de alimentos.</a:t>
            </a:r>
            <a:endPara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Forma livre 9"/>
          <p:cNvSpPr/>
          <p:nvPr/>
        </p:nvSpPr>
        <p:spPr>
          <a:xfrm rot="17704089">
            <a:off x="3514600" y="3298558"/>
            <a:ext cx="1421739" cy="26604"/>
          </a:xfrm>
          <a:custGeom>
            <a:avLst/>
            <a:gdLst>
              <a:gd name="connsiteX0" fmla="*/ 0 w 1421739"/>
              <a:gd name="connsiteY0" fmla="*/ 13302 h 26604"/>
              <a:gd name="connsiteX1" fmla="*/ 1421739 w 1421739"/>
              <a:gd name="connsiteY1" fmla="*/ 13302 h 2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1739" h="26604">
                <a:moveTo>
                  <a:pt x="0" y="13302"/>
                </a:moveTo>
                <a:lnTo>
                  <a:pt x="1421739" y="13302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8026" tIns="-22242" rIns="688027" bIns="-22242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1" name="Forma livre 10"/>
          <p:cNvSpPr/>
          <p:nvPr/>
        </p:nvSpPr>
        <p:spPr>
          <a:xfrm>
            <a:off x="4526662" y="2294671"/>
            <a:ext cx="4008211" cy="746560"/>
          </a:xfrm>
          <a:custGeom>
            <a:avLst/>
            <a:gdLst>
              <a:gd name="connsiteX0" fmla="*/ 0 w 4008211"/>
              <a:gd name="connsiteY0" fmla="*/ 74656 h 746560"/>
              <a:gd name="connsiteX1" fmla="*/ 74656 w 4008211"/>
              <a:gd name="connsiteY1" fmla="*/ 0 h 746560"/>
              <a:gd name="connsiteX2" fmla="*/ 3933555 w 4008211"/>
              <a:gd name="connsiteY2" fmla="*/ 0 h 746560"/>
              <a:gd name="connsiteX3" fmla="*/ 4008211 w 4008211"/>
              <a:gd name="connsiteY3" fmla="*/ 74656 h 746560"/>
              <a:gd name="connsiteX4" fmla="*/ 4008211 w 4008211"/>
              <a:gd name="connsiteY4" fmla="*/ 671904 h 746560"/>
              <a:gd name="connsiteX5" fmla="*/ 3933555 w 4008211"/>
              <a:gd name="connsiteY5" fmla="*/ 746560 h 746560"/>
              <a:gd name="connsiteX6" fmla="*/ 74656 w 4008211"/>
              <a:gd name="connsiteY6" fmla="*/ 746560 h 746560"/>
              <a:gd name="connsiteX7" fmla="*/ 0 w 4008211"/>
              <a:gd name="connsiteY7" fmla="*/ 671904 h 746560"/>
              <a:gd name="connsiteX8" fmla="*/ 0 w 4008211"/>
              <a:gd name="connsiteY8" fmla="*/ 74656 h 7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08211" h="746560">
                <a:moveTo>
                  <a:pt x="0" y="74656"/>
                </a:moveTo>
                <a:cubicBezTo>
                  <a:pt x="0" y="33425"/>
                  <a:pt x="33425" y="0"/>
                  <a:pt x="74656" y="0"/>
                </a:cubicBezTo>
                <a:lnTo>
                  <a:pt x="3933555" y="0"/>
                </a:lnTo>
                <a:cubicBezTo>
                  <a:pt x="3974786" y="0"/>
                  <a:pt x="4008211" y="33425"/>
                  <a:pt x="4008211" y="74656"/>
                </a:cubicBezTo>
                <a:lnTo>
                  <a:pt x="4008211" y="671904"/>
                </a:lnTo>
                <a:cubicBezTo>
                  <a:pt x="4008211" y="713135"/>
                  <a:pt x="3974786" y="746560"/>
                  <a:pt x="3933555" y="746560"/>
                </a:cubicBezTo>
                <a:lnTo>
                  <a:pt x="74656" y="746560"/>
                </a:lnTo>
                <a:cubicBezTo>
                  <a:pt x="33425" y="746560"/>
                  <a:pt x="0" y="713135"/>
                  <a:pt x="0" y="671904"/>
                </a:cubicBezTo>
                <a:lnTo>
                  <a:pt x="0" y="74656"/>
                </a:lnTo>
                <a:close/>
              </a:path>
            </a:pathLst>
          </a:custGeom>
          <a:solidFill>
            <a:srgbClr val="FF616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756" tIns="30756" rIns="30756" bIns="307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Concentração da população em áreas urbanas.</a:t>
            </a:r>
            <a:endPara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orma livre 11"/>
          <p:cNvSpPr/>
          <p:nvPr/>
        </p:nvSpPr>
        <p:spPr>
          <a:xfrm rot="19471531">
            <a:off x="3855624" y="3727830"/>
            <a:ext cx="739691" cy="26604"/>
          </a:xfrm>
          <a:custGeom>
            <a:avLst/>
            <a:gdLst>
              <a:gd name="connsiteX0" fmla="*/ 0 w 739691"/>
              <a:gd name="connsiteY0" fmla="*/ 13302 h 26604"/>
              <a:gd name="connsiteX1" fmla="*/ 739691 w 739691"/>
              <a:gd name="connsiteY1" fmla="*/ 13302 h 2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691" h="26604">
                <a:moveTo>
                  <a:pt x="0" y="13302"/>
                </a:moveTo>
                <a:lnTo>
                  <a:pt x="739691" y="13302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4053" tIns="-5190" rIns="364053" bIns="-5191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3" name="Forma livre 12"/>
          <p:cNvSpPr/>
          <p:nvPr/>
        </p:nvSpPr>
        <p:spPr>
          <a:xfrm>
            <a:off x="4526662" y="3153216"/>
            <a:ext cx="3983724" cy="746560"/>
          </a:xfrm>
          <a:custGeom>
            <a:avLst/>
            <a:gdLst>
              <a:gd name="connsiteX0" fmla="*/ 0 w 3983724"/>
              <a:gd name="connsiteY0" fmla="*/ 74656 h 746560"/>
              <a:gd name="connsiteX1" fmla="*/ 74656 w 3983724"/>
              <a:gd name="connsiteY1" fmla="*/ 0 h 746560"/>
              <a:gd name="connsiteX2" fmla="*/ 3909068 w 3983724"/>
              <a:gd name="connsiteY2" fmla="*/ 0 h 746560"/>
              <a:gd name="connsiteX3" fmla="*/ 3983724 w 3983724"/>
              <a:gd name="connsiteY3" fmla="*/ 74656 h 746560"/>
              <a:gd name="connsiteX4" fmla="*/ 3983724 w 3983724"/>
              <a:gd name="connsiteY4" fmla="*/ 671904 h 746560"/>
              <a:gd name="connsiteX5" fmla="*/ 3909068 w 3983724"/>
              <a:gd name="connsiteY5" fmla="*/ 746560 h 746560"/>
              <a:gd name="connsiteX6" fmla="*/ 74656 w 3983724"/>
              <a:gd name="connsiteY6" fmla="*/ 746560 h 746560"/>
              <a:gd name="connsiteX7" fmla="*/ 0 w 3983724"/>
              <a:gd name="connsiteY7" fmla="*/ 671904 h 746560"/>
              <a:gd name="connsiteX8" fmla="*/ 0 w 3983724"/>
              <a:gd name="connsiteY8" fmla="*/ 74656 h 7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83724" h="746560">
                <a:moveTo>
                  <a:pt x="0" y="74656"/>
                </a:moveTo>
                <a:cubicBezTo>
                  <a:pt x="0" y="33425"/>
                  <a:pt x="33425" y="0"/>
                  <a:pt x="74656" y="0"/>
                </a:cubicBezTo>
                <a:lnTo>
                  <a:pt x="3909068" y="0"/>
                </a:lnTo>
                <a:cubicBezTo>
                  <a:pt x="3950299" y="0"/>
                  <a:pt x="3983724" y="33425"/>
                  <a:pt x="3983724" y="74656"/>
                </a:cubicBezTo>
                <a:lnTo>
                  <a:pt x="3983724" y="671904"/>
                </a:lnTo>
                <a:cubicBezTo>
                  <a:pt x="3983724" y="713135"/>
                  <a:pt x="3950299" y="746560"/>
                  <a:pt x="3909068" y="746560"/>
                </a:cubicBezTo>
                <a:lnTo>
                  <a:pt x="74656" y="746560"/>
                </a:lnTo>
                <a:cubicBezTo>
                  <a:pt x="33425" y="746560"/>
                  <a:pt x="0" y="713135"/>
                  <a:pt x="0" y="671904"/>
                </a:cubicBezTo>
                <a:lnTo>
                  <a:pt x="0" y="74656"/>
                </a:lnTo>
                <a:close/>
              </a:path>
            </a:pathLst>
          </a:custGeom>
          <a:solidFill>
            <a:srgbClr val="FF8B8B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756" tIns="30756" rIns="30756" bIns="307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Perda de biodiversidade.</a:t>
            </a:r>
            <a:endPara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Forma livre 13"/>
          <p:cNvSpPr/>
          <p:nvPr/>
        </p:nvSpPr>
        <p:spPr>
          <a:xfrm rot="2128469">
            <a:off x="3855624" y="4157103"/>
            <a:ext cx="739691" cy="26604"/>
          </a:xfrm>
          <a:custGeom>
            <a:avLst/>
            <a:gdLst>
              <a:gd name="connsiteX0" fmla="*/ 0 w 739691"/>
              <a:gd name="connsiteY0" fmla="*/ 13302 h 26604"/>
              <a:gd name="connsiteX1" fmla="*/ 739691 w 739691"/>
              <a:gd name="connsiteY1" fmla="*/ 13302 h 2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9691" h="26604">
                <a:moveTo>
                  <a:pt x="0" y="13302"/>
                </a:moveTo>
                <a:lnTo>
                  <a:pt x="739691" y="13302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64053" tIns="-5191" rIns="364053" bIns="-5190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5" name="Forma livre 14"/>
          <p:cNvSpPr/>
          <p:nvPr/>
        </p:nvSpPr>
        <p:spPr>
          <a:xfrm>
            <a:off x="4526662" y="4011761"/>
            <a:ext cx="3968912" cy="746560"/>
          </a:xfrm>
          <a:custGeom>
            <a:avLst/>
            <a:gdLst>
              <a:gd name="connsiteX0" fmla="*/ 0 w 3968912"/>
              <a:gd name="connsiteY0" fmla="*/ 74656 h 746560"/>
              <a:gd name="connsiteX1" fmla="*/ 74656 w 3968912"/>
              <a:gd name="connsiteY1" fmla="*/ 0 h 746560"/>
              <a:gd name="connsiteX2" fmla="*/ 3894256 w 3968912"/>
              <a:gd name="connsiteY2" fmla="*/ 0 h 746560"/>
              <a:gd name="connsiteX3" fmla="*/ 3968912 w 3968912"/>
              <a:gd name="connsiteY3" fmla="*/ 74656 h 746560"/>
              <a:gd name="connsiteX4" fmla="*/ 3968912 w 3968912"/>
              <a:gd name="connsiteY4" fmla="*/ 671904 h 746560"/>
              <a:gd name="connsiteX5" fmla="*/ 3894256 w 3968912"/>
              <a:gd name="connsiteY5" fmla="*/ 746560 h 746560"/>
              <a:gd name="connsiteX6" fmla="*/ 74656 w 3968912"/>
              <a:gd name="connsiteY6" fmla="*/ 746560 h 746560"/>
              <a:gd name="connsiteX7" fmla="*/ 0 w 3968912"/>
              <a:gd name="connsiteY7" fmla="*/ 671904 h 746560"/>
              <a:gd name="connsiteX8" fmla="*/ 0 w 3968912"/>
              <a:gd name="connsiteY8" fmla="*/ 74656 h 7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8912" h="746560">
                <a:moveTo>
                  <a:pt x="0" y="74656"/>
                </a:moveTo>
                <a:cubicBezTo>
                  <a:pt x="0" y="33425"/>
                  <a:pt x="33425" y="0"/>
                  <a:pt x="74656" y="0"/>
                </a:cubicBezTo>
                <a:lnTo>
                  <a:pt x="3894256" y="0"/>
                </a:lnTo>
                <a:cubicBezTo>
                  <a:pt x="3935487" y="0"/>
                  <a:pt x="3968912" y="33425"/>
                  <a:pt x="3968912" y="74656"/>
                </a:cubicBezTo>
                <a:lnTo>
                  <a:pt x="3968912" y="671904"/>
                </a:lnTo>
                <a:cubicBezTo>
                  <a:pt x="3968912" y="713135"/>
                  <a:pt x="3935487" y="746560"/>
                  <a:pt x="3894256" y="746560"/>
                </a:cubicBezTo>
                <a:lnTo>
                  <a:pt x="74656" y="746560"/>
                </a:lnTo>
                <a:cubicBezTo>
                  <a:pt x="33425" y="746560"/>
                  <a:pt x="0" y="713135"/>
                  <a:pt x="0" y="671904"/>
                </a:cubicBezTo>
                <a:lnTo>
                  <a:pt x="0" y="74656"/>
                </a:lnTo>
                <a:close/>
              </a:path>
            </a:pathLst>
          </a:custGeom>
          <a:solidFill>
            <a:srgbClr val="FFAFAF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756" tIns="30756" rIns="30756" bIns="307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Aumento da pobreza.</a:t>
            </a:r>
            <a:endPara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Forma livre 15"/>
          <p:cNvSpPr/>
          <p:nvPr/>
        </p:nvSpPr>
        <p:spPr>
          <a:xfrm rot="3895911">
            <a:off x="3514600" y="4586375"/>
            <a:ext cx="1421739" cy="26604"/>
          </a:xfrm>
          <a:custGeom>
            <a:avLst/>
            <a:gdLst>
              <a:gd name="connsiteX0" fmla="*/ 0 w 1421739"/>
              <a:gd name="connsiteY0" fmla="*/ 13302 h 26604"/>
              <a:gd name="connsiteX1" fmla="*/ 1421739 w 1421739"/>
              <a:gd name="connsiteY1" fmla="*/ 13302 h 2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421739" h="26604">
                <a:moveTo>
                  <a:pt x="0" y="13302"/>
                </a:moveTo>
                <a:lnTo>
                  <a:pt x="1421739" y="13302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88026" tIns="-22241" rIns="688026" bIns="-22241" numCol="1" spcCol="1270" anchor="ctr" anchorCtr="0">
            <a:noAutofit/>
          </a:bodyPr>
          <a:lstStyle/>
          <a:p>
            <a:pPr lvl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500" kern="1200"/>
          </a:p>
        </p:txBody>
      </p:sp>
      <p:sp>
        <p:nvSpPr>
          <p:cNvPr id="17" name="Forma livre 16"/>
          <p:cNvSpPr/>
          <p:nvPr/>
        </p:nvSpPr>
        <p:spPr>
          <a:xfrm>
            <a:off x="4526662" y="4870306"/>
            <a:ext cx="3976318" cy="746560"/>
          </a:xfrm>
          <a:custGeom>
            <a:avLst/>
            <a:gdLst>
              <a:gd name="connsiteX0" fmla="*/ 0 w 3976318"/>
              <a:gd name="connsiteY0" fmla="*/ 74656 h 746560"/>
              <a:gd name="connsiteX1" fmla="*/ 74656 w 3976318"/>
              <a:gd name="connsiteY1" fmla="*/ 0 h 746560"/>
              <a:gd name="connsiteX2" fmla="*/ 3901662 w 3976318"/>
              <a:gd name="connsiteY2" fmla="*/ 0 h 746560"/>
              <a:gd name="connsiteX3" fmla="*/ 3976318 w 3976318"/>
              <a:gd name="connsiteY3" fmla="*/ 74656 h 746560"/>
              <a:gd name="connsiteX4" fmla="*/ 3976318 w 3976318"/>
              <a:gd name="connsiteY4" fmla="*/ 671904 h 746560"/>
              <a:gd name="connsiteX5" fmla="*/ 3901662 w 3976318"/>
              <a:gd name="connsiteY5" fmla="*/ 746560 h 746560"/>
              <a:gd name="connsiteX6" fmla="*/ 74656 w 3976318"/>
              <a:gd name="connsiteY6" fmla="*/ 746560 h 746560"/>
              <a:gd name="connsiteX7" fmla="*/ 0 w 3976318"/>
              <a:gd name="connsiteY7" fmla="*/ 671904 h 746560"/>
              <a:gd name="connsiteX8" fmla="*/ 0 w 3976318"/>
              <a:gd name="connsiteY8" fmla="*/ 74656 h 7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318" h="746560">
                <a:moveTo>
                  <a:pt x="0" y="74656"/>
                </a:moveTo>
                <a:cubicBezTo>
                  <a:pt x="0" y="33425"/>
                  <a:pt x="33425" y="0"/>
                  <a:pt x="74656" y="0"/>
                </a:cubicBezTo>
                <a:lnTo>
                  <a:pt x="3901662" y="0"/>
                </a:lnTo>
                <a:cubicBezTo>
                  <a:pt x="3942893" y="0"/>
                  <a:pt x="3976318" y="33425"/>
                  <a:pt x="3976318" y="74656"/>
                </a:cubicBezTo>
                <a:lnTo>
                  <a:pt x="3976318" y="671904"/>
                </a:lnTo>
                <a:cubicBezTo>
                  <a:pt x="3976318" y="713135"/>
                  <a:pt x="3942893" y="746560"/>
                  <a:pt x="3901662" y="746560"/>
                </a:cubicBezTo>
                <a:lnTo>
                  <a:pt x="74656" y="746560"/>
                </a:lnTo>
                <a:cubicBezTo>
                  <a:pt x="33425" y="746560"/>
                  <a:pt x="0" y="713135"/>
                  <a:pt x="0" y="671904"/>
                </a:cubicBezTo>
                <a:lnTo>
                  <a:pt x="0" y="74656"/>
                </a:lnTo>
                <a:close/>
              </a:path>
            </a:pathLst>
          </a:custGeom>
          <a:solidFill>
            <a:srgbClr val="FFCDCD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756" tIns="30756" rIns="30756" bIns="307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Aumento dos refugiados.</a:t>
            </a:r>
            <a:endPara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orma livre 17"/>
          <p:cNvSpPr/>
          <p:nvPr/>
        </p:nvSpPr>
        <p:spPr>
          <a:xfrm rot="4459381">
            <a:off x="3110824" y="5015648"/>
            <a:ext cx="2229291" cy="26604"/>
          </a:xfrm>
          <a:custGeom>
            <a:avLst/>
            <a:gdLst>
              <a:gd name="connsiteX0" fmla="*/ 0 w 2229291"/>
              <a:gd name="connsiteY0" fmla="*/ 13302 h 26604"/>
              <a:gd name="connsiteX1" fmla="*/ 2229291 w 2229291"/>
              <a:gd name="connsiteY1" fmla="*/ 13302 h 266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29291" h="26604">
                <a:moveTo>
                  <a:pt x="0" y="13302"/>
                </a:moveTo>
                <a:lnTo>
                  <a:pt x="2229291" y="13302"/>
                </a:lnTo>
              </a:path>
            </a:pathLst>
          </a:custGeom>
          <a:noFill/>
        </p:spPr>
        <p:style>
          <a:lnRef idx="1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71613" tIns="-42431" rIns="1071613" bIns="-42430" numCol="1" spcCol="1270" anchor="ctr" anchorCtr="0">
            <a:noAutofit/>
          </a:bodyPr>
          <a:lstStyle/>
          <a:p>
            <a:pPr lvl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00" kern="1200"/>
          </a:p>
        </p:txBody>
      </p:sp>
      <p:sp>
        <p:nvSpPr>
          <p:cNvPr id="19" name="Forma livre 18"/>
          <p:cNvSpPr/>
          <p:nvPr/>
        </p:nvSpPr>
        <p:spPr>
          <a:xfrm>
            <a:off x="4538712" y="5732446"/>
            <a:ext cx="3976303" cy="746560"/>
          </a:xfrm>
          <a:custGeom>
            <a:avLst/>
            <a:gdLst>
              <a:gd name="connsiteX0" fmla="*/ 0 w 3976303"/>
              <a:gd name="connsiteY0" fmla="*/ 74656 h 746560"/>
              <a:gd name="connsiteX1" fmla="*/ 74656 w 3976303"/>
              <a:gd name="connsiteY1" fmla="*/ 0 h 746560"/>
              <a:gd name="connsiteX2" fmla="*/ 3901647 w 3976303"/>
              <a:gd name="connsiteY2" fmla="*/ 0 h 746560"/>
              <a:gd name="connsiteX3" fmla="*/ 3976303 w 3976303"/>
              <a:gd name="connsiteY3" fmla="*/ 74656 h 746560"/>
              <a:gd name="connsiteX4" fmla="*/ 3976303 w 3976303"/>
              <a:gd name="connsiteY4" fmla="*/ 671904 h 746560"/>
              <a:gd name="connsiteX5" fmla="*/ 3901647 w 3976303"/>
              <a:gd name="connsiteY5" fmla="*/ 746560 h 746560"/>
              <a:gd name="connsiteX6" fmla="*/ 74656 w 3976303"/>
              <a:gd name="connsiteY6" fmla="*/ 746560 h 746560"/>
              <a:gd name="connsiteX7" fmla="*/ 0 w 3976303"/>
              <a:gd name="connsiteY7" fmla="*/ 671904 h 746560"/>
              <a:gd name="connsiteX8" fmla="*/ 0 w 3976303"/>
              <a:gd name="connsiteY8" fmla="*/ 74656 h 74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76303" h="746560">
                <a:moveTo>
                  <a:pt x="0" y="74656"/>
                </a:moveTo>
                <a:cubicBezTo>
                  <a:pt x="0" y="33425"/>
                  <a:pt x="33425" y="0"/>
                  <a:pt x="74656" y="0"/>
                </a:cubicBezTo>
                <a:lnTo>
                  <a:pt x="3901647" y="0"/>
                </a:lnTo>
                <a:cubicBezTo>
                  <a:pt x="3942878" y="0"/>
                  <a:pt x="3976303" y="33425"/>
                  <a:pt x="3976303" y="74656"/>
                </a:cubicBezTo>
                <a:lnTo>
                  <a:pt x="3976303" y="671904"/>
                </a:lnTo>
                <a:cubicBezTo>
                  <a:pt x="3976303" y="713135"/>
                  <a:pt x="3942878" y="746560"/>
                  <a:pt x="3901647" y="746560"/>
                </a:cubicBezTo>
                <a:lnTo>
                  <a:pt x="74656" y="746560"/>
                </a:lnTo>
                <a:cubicBezTo>
                  <a:pt x="33425" y="746560"/>
                  <a:pt x="0" y="713135"/>
                  <a:pt x="0" y="671904"/>
                </a:cubicBezTo>
                <a:lnTo>
                  <a:pt x="0" y="74656"/>
                </a:lnTo>
                <a:close/>
              </a:path>
            </a:pathLst>
          </a:custGeom>
          <a:solidFill>
            <a:srgbClr val="FFDDDD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0756" tIns="30756" rIns="30756" bIns="307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kern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Impacte nas alterações climáticas.</a:t>
            </a:r>
            <a:endPara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1813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4"/>
          <p:cNvSpPr/>
          <p:nvPr/>
        </p:nvSpPr>
        <p:spPr>
          <a:xfrm>
            <a:off x="3434317" y="5161660"/>
            <a:ext cx="4869712" cy="1030066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200" y="546930"/>
            <a:ext cx="8527312" cy="870707"/>
          </a:xfrm>
        </p:spPr>
        <p:txBody>
          <a:bodyPr/>
          <a:lstStyle/>
          <a:p>
            <a:pPr algn="l"/>
            <a:r>
              <a:rPr lang="pt-PT" dirty="0" smtClean="0"/>
              <a:t>Travar o avanço dos desertos</a:t>
            </a:r>
            <a:endParaRPr lang="pt-PT" dirty="0"/>
          </a:p>
        </p:txBody>
      </p:sp>
      <p:sp>
        <p:nvSpPr>
          <p:cNvPr id="2" name="Rectângulo 1"/>
          <p:cNvSpPr/>
          <p:nvPr/>
        </p:nvSpPr>
        <p:spPr>
          <a:xfrm>
            <a:off x="701749" y="1598389"/>
            <a:ext cx="788935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 err="1">
                <a:latin typeface="Calibri" panose="020F0502020204030204" pitchFamily="34" charset="0"/>
              </a:rPr>
              <a:t>comunidade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</a:rPr>
              <a:t>internacional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</a:rPr>
              <a:t>através</a:t>
            </a:r>
            <a:r>
              <a:rPr lang="en-US" sz="2800" dirty="0">
                <a:latin typeface="Calibri" panose="020F0502020204030204" pitchFamily="34" charset="0"/>
              </a:rPr>
              <a:t> da </a:t>
            </a:r>
            <a:r>
              <a:rPr lang="en-US" sz="2800" b="1" dirty="0" err="1">
                <a:latin typeface="Calibri" panose="020F0502020204030204" pitchFamily="34" charset="0"/>
              </a:rPr>
              <a:t>Convenção</a:t>
            </a:r>
            <a:r>
              <a:rPr lang="en-US" sz="2800" b="1" dirty="0">
                <a:latin typeface="Calibri" panose="020F0502020204030204" pitchFamily="34" charset="0"/>
              </a:rPr>
              <a:t> das </a:t>
            </a:r>
            <a:r>
              <a:rPr lang="en-US" sz="2800" b="1" dirty="0" err="1">
                <a:latin typeface="Calibri" panose="020F0502020204030204" pitchFamily="34" charset="0"/>
              </a:rPr>
              <a:t>Nações</a:t>
            </a:r>
            <a:r>
              <a:rPr lang="en-US" sz="2800" b="1" dirty="0">
                <a:latin typeface="Calibri" panose="020F0502020204030204" pitchFamily="34" charset="0"/>
              </a:rPr>
              <a:t> </a:t>
            </a:r>
            <a:r>
              <a:rPr lang="en-US" sz="2800" b="1" dirty="0" err="1">
                <a:latin typeface="Calibri" panose="020F0502020204030204" pitchFamily="34" charset="0"/>
              </a:rPr>
              <a:t>Unidas</a:t>
            </a:r>
            <a:r>
              <a:rPr lang="en-US" sz="2800" b="1" dirty="0">
                <a:latin typeface="Calibri" panose="020F0502020204030204" pitchFamily="34" charset="0"/>
              </a:rPr>
              <a:t> de </a:t>
            </a:r>
            <a:r>
              <a:rPr lang="en-US" sz="2800" b="1" dirty="0" err="1">
                <a:latin typeface="Calibri" panose="020F0502020204030204" pitchFamily="34" charset="0"/>
              </a:rPr>
              <a:t>Combate</a:t>
            </a:r>
            <a:r>
              <a:rPr lang="en-US" sz="2800" b="1" dirty="0">
                <a:latin typeface="Calibri" panose="020F0502020204030204" pitchFamily="34" charset="0"/>
              </a:rPr>
              <a:t> à </a:t>
            </a:r>
            <a:r>
              <a:rPr lang="en-US" sz="2800" b="1" dirty="0" err="1">
                <a:latin typeface="Calibri" panose="020F0502020204030204" pitchFamily="34" charset="0"/>
              </a:rPr>
              <a:t>Desertificação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 err="1">
                <a:latin typeface="Calibri" panose="020F0502020204030204" pitchFamily="34" charset="0"/>
              </a:rPr>
              <a:t>definiu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</a:rPr>
              <a:t>algumas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</a:rPr>
              <a:t>estratégias</a:t>
            </a:r>
            <a:r>
              <a:rPr lang="en-US" sz="2800" dirty="0">
                <a:latin typeface="Calibri" panose="020F0502020204030204" pitchFamily="34" charset="0"/>
              </a:rPr>
              <a:t> de </a:t>
            </a:r>
            <a:r>
              <a:rPr lang="en-US" sz="2800" dirty="0" err="1">
                <a:latin typeface="Calibri" panose="020F0502020204030204" pitchFamily="34" charset="0"/>
              </a:rPr>
              <a:t>combate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</a:rPr>
              <a:t>ao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</a:rPr>
              <a:t>avanço</a:t>
            </a:r>
            <a:r>
              <a:rPr lang="en-US" sz="2800" dirty="0">
                <a:latin typeface="Calibri" panose="020F0502020204030204" pitchFamily="34" charset="0"/>
              </a:rPr>
              <a:t> dos </a:t>
            </a:r>
            <a:r>
              <a:rPr lang="en-US" sz="2800" dirty="0" err="1">
                <a:latin typeface="Calibri" panose="020F0502020204030204" pitchFamily="34" charset="0"/>
              </a:rPr>
              <a:t>desertos</a:t>
            </a:r>
            <a:r>
              <a:rPr lang="en-US" sz="2800" dirty="0">
                <a:latin typeface="Calibri" panose="020F0502020204030204" pitchFamily="34" charset="0"/>
              </a:rPr>
              <a:t>: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</a:rPr>
              <a:t>prevenção</a:t>
            </a:r>
            <a:r>
              <a:rPr lang="en-US" sz="2400" dirty="0">
                <a:latin typeface="Calibri" panose="020F0502020204030204" pitchFamily="34" charset="0"/>
              </a:rPr>
              <a:t> e/</a:t>
            </a:r>
            <a:r>
              <a:rPr lang="en-US" sz="2400" dirty="0" err="1">
                <a:latin typeface="Calibri" panose="020F0502020204030204" pitchFamily="34" charset="0"/>
              </a:rPr>
              <a:t>ou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redução</a:t>
            </a:r>
            <a:r>
              <a:rPr lang="en-US" sz="2400" dirty="0">
                <a:latin typeface="Calibri" panose="020F0502020204030204" pitchFamily="34" charset="0"/>
              </a:rPr>
              <a:t> da </a:t>
            </a:r>
            <a:r>
              <a:rPr lang="en-US" sz="2400" dirty="0" err="1">
                <a:latin typeface="Calibri" panose="020F0502020204030204" pitchFamily="34" charset="0"/>
              </a:rPr>
              <a:t>degradação</a:t>
            </a:r>
            <a:r>
              <a:rPr lang="en-US" sz="2400" dirty="0">
                <a:latin typeface="Calibri" panose="020F0502020204030204" pitchFamily="34" charset="0"/>
              </a:rPr>
              <a:t> das </a:t>
            </a:r>
            <a:r>
              <a:rPr lang="en-US" sz="2400" dirty="0" err="1">
                <a:latin typeface="Calibri" panose="020F0502020204030204" pitchFamily="34" charset="0"/>
              </a:rPr>
              <a:t>terras</a:t>
            </a:r>
            <a:r>
              <a:rPr lang="en-US" sz="2400" dirty="0">
                <a:latin typeface="Calibri" panose="020F0502020204030204" pitchFamily="34" charset="0"/>
              </a:rPr>
              <a:t>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</a:rPr>
              <a:t>reabilitação</a:t>
            </a:r>
            <a:r>
              <a:rPr lang="en-US" sz="2400" dirty="0">
                <a:latin typeface="Calibri" panose="020F0502020204030204" pitchFamily="34" charset="0"/>
              </a:rPr>
              <a:t> de </a:t>
            </a:r>
            <a:r>
              <a:rPr lang="en-US" sz="2400" dirty="0" err="1">
                <a:latin typeface="Calibri" panose="020F0502020204030204" pitchFamily="34" charset="0"/>
              </a:rPr>
              <a:t>terras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parcialmente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degradadas</a:t>
            </a:r>
            <a:r>
              <a:rPr lang="en-US" sz="2400" dirty="0">
                <a:latin typeface="Calibri" panose="020F0502020204030204" pitchFamily="34" charset="0"/>
              </a:rPr>
              <a:t>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sz="2400" dirty="0" err="1">
                <a:latin typeface="Calibri" panose="020F0502020204030204" pitchFamily="34" charset="0"/>
              </a:rPr>
              <a:t>recuperação</a:t>
            </a:r>
            <a:r>
              <a:rPr lang="en-US" sz="2400" dirty="0">
                <a:latin typeface="Calibri" panose="020F0502020204030204" pitchFamily="34" charset="0"/>
              </a:rPr>
              <a:t> de </a:t>
            </a:r>
            <a:r>
              <a:rPr lang="en-US" sz="2400" dirty="0" err="1">
                <a:latin typeface="Calibri" panose="020F0502020204030204" pitchFamily="34" charset="0"/>
              </a:rPr>
              <a:t>terras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</a:rPr>
              <a:t>degradadas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3583173" y="5285509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A </a:t>
            </a:r>
            <a:r>
              <a:rPr lang="en-US" sz="2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reflorestação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é 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</a:rPr>
              <a:t>também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um 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</a:rPr>
              <a:t>passo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 fundamental.</a:t>
            </a:r>
          </a:p>
        </p:txBody>
      </p:sp>
    </p:spTree>
    <p:extLst>
      <p:ext uri="{BB962C8B-B14F-4D97-AF65-F5344CB8AC3E}">
        <p14:creationId xmlns:p14="http://schemas.microsoft.com/office/powerpoint/2010/main" val="367714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457200" y="3178628"/>
            <a:ext cx="5231219" cy="111034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17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563690" y="3087342"/>
            <a:ext cx="5199158" cy="1143000"/>
          </a:xfrm>
        </p:spPr>
        <p:txBody>
          <a:bodyPr/>
          <a:lstStyle/>
          <a:p>
            <a:pPr algn="l" eaLnBrk="1" hangingPunct="1"/>
            <a:r>
              <a:rPr lang="en-US" altLang="en-US" dirty="0" err="1" smtClean="0"/>
              <a:t>Retrato</a:t>
            </a:r>
            <a:r>
              <a:rPr lang="en-US" altLang="en-US" dirty="0" smtClean="0"/>
              <a:t> de Portugal</a:t>
            </a:r>
            <a:endParaRPr lang="en-US" altLang="en-US" dirty="0"/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692150" y="5237163"/>
            <a:ext cx="77755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545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17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0934"/>
            <a:ext cx="8183563" cy="776703"/>
          </a:xfrm>
        </p:spPr>
        <p:txBody>
          <a:bodyPr/>
          <a:lstStyle/>
          <a:p>
            <a:pPr algn="l"/>
            <a:r>
              <a:rPr lang="pt-PT" dirty="0" smtClean="0"/>
              <a:t>Retrato de Portugal</a:t>
            </a:r>
            <a:endParaRPr lang="pt-PT" dirty="0"/>
          </a:p>
        </p:txBody>
      </p:sp>
      <p:sp>
        <p:nvSpPr>
          <p:cNvPr id="4" name="Rectângulo 3"/>
          <p:cNvSpPr/>
          <p:nvPr/>
        </p:nvSpPr>
        <p:spPr>
          <a:xfrm>
            <a:off x="457200" y="1683762"/>
            <a:ext cx="483264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Os</a:t>
            </a:r>
            <a:r>
              <a:rPr lang="en-US" sz="2400" dirty="0"/>
              <a:t> solos </a:t>
            </a:r>
            <a:r>
              <a:rPr lang="en-US" sz="2400" dirty="0" err="1"/>
              <a:t>nacionais</a:t>
            </a:r>
            <a:r>
              <a:rPr lang="en-US" sz="2400" dirty="0"/>
              <a:t> </a:t>
            </a:r>
            <a:r>
              <a:rPr lang="en-US" sz="2400" dirty="0" err="1"/>
              <a:t>são</a:t>
            </a:r>
            <a:r>
              <a:rPr lang="en-US" sz="2400" dirty="0"/>
              <a:t> </a:t>
            </a:r>
            <a:r>
              <a:rPr lang="en-US" sz="2400" dirty="0" err="1"/>
              <a:t>pouco</a:t>
            </a:r>
            <a:r>
              <a:rPr lang="en-US" sz="2400" dirty="0"/>
              <a:t> </a:t>
            </a:r>
            <a:r>
              <a:rPr lang="en-US" sz="2400" dirty="0" err="1"/>
              <a:t>ricos</a:t>
            </a:r>
            <a:r>
              <a:rPr lang="en-US" sz="2400" dirty="0"/>
              <a:t> </a:t>
            </a:r>
            <a:r>
              <a:rPr lang="en-US" sz="2400" dirty="0" err="1"/>
              <a:t>em</a:t>
            </a:r>
            <a:r>
              <a:rPr lang="en-US" sz="2400" dirty="0"/>
              <a:t> </a:t>
            </a:r>
            <a:r>
              <a:rPr lang="en-US" sz="2400" dirty="0" err="1"/>
              <a:t>matéria</a:t>
            </a:r>
            <a:r>
              <a:rPr lang="en-US" sz="2400" dirty="0"/>
              <a:t> </a:t>
            </a:r>
            <a:r>
              <a:rPr lang="en-US" sz="2400" dirty="0" err="1"/>
              <a:t>orgânica</a:t>
            </a:r>
            <a:r>
              <a:rPr lang="en-US" sz="2400" dirty="0"/>
              <a:t> e </a:t>
            </a:r>
            <a:r>
              <a:rPr lang="en-US" sz="2400" dirty="0" err="1"/>
              <a:t>muito</a:t>
            </a:r>
            <a:r>
              <a:rPr lang="en-US" sz="2400" dirty="0"/>
              <a:t> </a:t>
            </a:r>
            <a:r>
              <a:rPr lang="en-US" sz="2400" dirty="0" err="1"/>
              <a:t>suscetíveis</a:t>
            </a:r>
            <a:r>
              <a:rPr lang="en-US" sz="2400" dirty="0"/>
              <a:t> à </a:t>
            </a:r>
            <a:r>
              <a:rPr lang="en-US" sz="2400" dirty="0" err="1"/>
              <a:t>erosão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 err="1"/>
              <a:t>Quanto</a:t>
            </a:r>
            <a:r>
              <a:rPr lang="en-US" sz="2400" dirty="0"/>
              <a:t> à </a:t>
            </a:r>
            <a:r>
              <a:rPr lang="en-US" sz="2400" dirty="0" err="1"/>
              <a:t>desertificação</a:t>
            </a:r>
            <a:r>
              <a:rPr lang="en-US" sz="2400" dirty="0"/>
              <a:t>, </a:t>
            </a:r>
            <a:r>
              <a:rPr lang="en-US" sz="2400" dirty="0" err="1" smtClean="0"/>
              <a:t>apresentam</a:t>
            </a:r>
            <a:r>
              <a:rPr lang="en-US" sz="2400" dirty="0" smtClean="0"/>
              <a:t> </a:t>
            </a:r>
            <a:r>
              <a:rPr lang="en-US" sz="2400" dirty="0" err="1"/>
              <a:t>condições</a:t>
            </a:r>
            <a:r>
              <a:rPr lang="en-US" sz="2400" dirty="0"/>
              <a:t> </a:t>
            </a:r>
            <a:r>
              <a:rPr lang="en-US" sz="2400" dirty="0" err="1" smtClean="0"/>
              <a:t>propícias</a:t>
            </a:r>
            <a:r>
              <a:rPr lang="en-US" sz="2400" dirty="0" smtClean="0"/>
              <a:t>, </a:t>
            </a:r>
            <a:r>
              <a:rPr lang="en-US" sz="2400" dirty="0" err="1"/>
              <a:t>como</a:t>
            </a:r>
            <a:r>
              <a:rPr lang="en-US" sz="2400" dirty="0"/>
              <a:t>: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400" dirty="0" err="1"/>
              <a:t>secas</a:t>
            </a:r>
            <a:r>
              <a:rPr lang="en-US" sz="2400" dirty="0"/>
              <a:t> </a:t>
            </a:r>
            <a:r>
              <a:rPr lang="en-US" sz="2400" dirty="0" err="1"/>
              <a:t>periódicas</a:t>
            </a:r>
            <a:r>
              <a:rPr lang="en-US" sz="2400" dirty="0"/>
              <a:t>;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400" dirty="0" err="1"/>
              <a:t>precipitações</a:t>
            </a:r>
            <a:r>
              <a:rPr lang="en-US" sz="2400" dirty="0"/>
              <a:t> </a:t>
            </a:r>
            <a:r>
              <a:rPr lang="en-US" sz="2400" dirty="0" err="1" smtClean="0"/>
              <a:t>irregulares</a:t>
            </a:r>
            <a:r>
              <a:rPr lang="en-US" sz="2400" dirty="0"/>
              <a:t>;</a:t>
            </a:r>
          </a:p>
          <a:p>
            <a:pPr marL="342900" indent="-342900" algn="just">
              <a:buFont typeface="Arial"/>
              <a:buChar char="•"/>
            </a:pPr>
            <a:r>
              <a:rPr lang="en-US" sz="2400" dirty="0" err="1"/>
              <a:t>condições</a:t>
            </a:r>
            <a:r>
              <a:rPr lang="en-US" sz="2400" dirty="0"/>
              <a:t> </a:t>
            </a:r>
            <a:r>
              <a:rPr lang="en-US" sz="2400" dirty="0" err="1"/>
              <a:t>climáticas</a:t>
            </a:r>
            <a:r>
              <a:rPr lang="en-US" sz="2400" dirty="0"/>
              <a:t>, entre </a:t>
            </a:r>
            <a:r>
              <a:rPr lang="en-US" sz="2400" dirty="0" err="1"/>
              <a:t>outras</a:t>
            </a:r>
            <a:r>
              <a:rPr lang="en-US" sz="2400" dirty="0"/>
              <a:t>.</a:t>
            </a:r>
          </a:p>
        </p:txBody>
      </p:sp>
      <p:pic>
        <p:nvPicPr>
          <p:cNvPr id="5" name="Picture Placeholder 4" descr="20142930_PPT_F09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" r="2346"/>
          <a:stretch/>
        </p:blipFill>
        <p:spPr>
          <a:xfrm>
            <a:off x="5751515" y="712471"/>
            <a:ext cx="2876251" cy="5570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606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457200" y="3178628"/>
            <a:ext cx="6974958" cy="111034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17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563689" y="3087342"/>
            <a:ext cx="6868469" cy="1143000"/>
          </a:xfrm>
        </p:spPr>
        <p:txBody>
          <a:bodyPr/>
          <a:lstStyle/>
          <a:p>
            <a:pPr algn="l" eaLnBrk="1" hangingPunct="1"/>
            <a:r>
              <a:rPr lang="en-US" altLang="en-US" dirty="0" err="1" smtClean="0"/>
              <a:t>Aplica</a:t>
            </a:r>
            <a:r>
              <a:rPr lang="en-US" altLang="en-US" dirty="0" smtClean="0"/>
              <a:t> o </a:t>
            </a:r>
            <a:r>
              <a:rPr lang="en-US" altLang="en-US" dirty="0" err="1" smtClean="0"/>
              <a:t>que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aprendeste</a:t>
            </a:r>
            <a:endParaRPr lang="en-US" altLang="en-US" dirty="0"/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692150" y="5237163"/>
            <a:ext cx="77755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7149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17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49480"/>
            <a:ext cx="8183563" cy="768158"/>
          </a:xfrm>
        </p:spPr>
        <p:txBody>
          <a:bodyPr/>
          <a:lstStyle/>
          <a:p>
            <a:pPr algn="l"/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745829" y="1635054"/>
            <a:ext cx="7558219" cy="32461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9pPr>
          </a:lstStyle>
          <a:p>
            <a:pPr algn="just">
              <a:spcBef>
                <a:spcPts val="200"/>
              </a:spcBef>
              <a:buFontTx/>
              <a:buAutoNum type="arabicPeriod"/>
            </a:pPr>
            <a:r>
              <a:rPr lang="en-US" sz="2400" b="1" kern="0" dirty="0" smtClean="0">
                <a:latin typeface="Calibri" panose="020F0502020204030204" pitchFamily="34" charset="0"/>
              </a:rPr>
              <a:t>O solo é 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camada</a:t>
            </a:r>
            <a:r>
              <a:rPr lang="en-US" sz="2400" b="1" kern="0" dirty="0" smtClean="0">
                <a:latin typeface="Calibri" panose="020F0502020204030204" pitchFamily="34" charset="0"/>
              </a:rPr>
              <a:t> superficial da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crusta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terrestre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formada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por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elementos</a:t>
            </a:r>
            <a:r>
              <a:rPr lang="en-US" sz="2400" b="1" kern="0" dirty="0" smtClean="0">
                <a:latin typeface="Calibri" panose="020F0502020204030204" pitchFamily="34" charset="0"/>
              </a:rPr>
              <a:t> de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origem</a:t>
            </a:r>
            <a:r>
              <a:rPr lang="en-US" sz="2400" b="1" kern="0" dirty="0" smtClean="0">
                <a:latin typeface="Calibri" panose="020F050202020403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A – mineral, animal e </a:t>
            </a:r>
            <a:r>
              <a:rPr lang="en-US" sz="2400" kern="0" dirty="0" err="1" smtClean="0">
                <a:latin typeface="Calibri" panose="020F0502020204030204" pitchFamily="34" charset="0"/>
              </a:rPr>
              <a:t>ambiental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B – </a:t>
            </a:r>
            <a:r>
              <a:rPr lang="en-US" sz="2400" kern="0" dirty="0" err="1" smtClean="0">
                <a:latin typeface="Calibri" panose="020F0502020204030204" pitchFamily="34" charset="0"/>
              </a:rPr>
              <a:t>microscópica</a:t>
            </a:r>
            <a:r>
              <a:rPr lang="en-US" sz="2400" kern="0" dirty="0" smtClean="0">
                <a:latin typeface="Calibri" panose="020F0502020204030204" pitchFamily="34" charset="0"/>
              </a:rPr>
              <a:t> e </a:t>
            </a:r>
            <a:r>
              <a:rPr lang="en-US" sz="2400" kern="0" dirty="0" err="1" smtClean="0">
                <a:latin typeface="Calibri" panose="020F0502020204030204" pitchFamily="34" charset="0"/>
              </a:rPr>
              <a:t>macroscópica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C – mineral, vegetal e industrial.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D – mineral, </a:t>
            </a:r>
            <a:r>
              <a:rPr lang="en-US" sz="2400" kern="0" dirty="0" err="1" smtClean="0">
                <a:latin typeface="Calibri" panose="020F0502020204030204" pitchFamily="34" charset="0"/>
              </a:rPr>
              <a:t>orgânica</a:t>
            </a:r>
            <a:r>
              <a:rPr lang="en-US" sz="2400" kern="0" dirty="0" smtClean="0">
                <a:latin typeface="Calibri" panose="020F0502020204030204" pitchFamily="34" charset="0"/>
              </a:rPr>
              <a:t> e </a:t>
            </a:r>
            <a:r>
              <a:rPr lang="en-US" sz="2400" kern="0" dirty="0" err="1" smtClean="0">
                <a:latin typeface="Calibri" panose="020F0502020204030204" pitchFamily="34" charset="0"/>
              </a:rPr>
              <a:t>seres</a:t>
            </a:r>
            <a:r>
              <a:rPr lang="en-US" sz="2400" kern="0" dirty="0" smtClean="0">
                <a:latin typeface="Calibri" panose="020F0502020204030204" pitchFamily="34" charset="0"/>
              </a:rPr>
              <a:t> </a:t>
            </a:r>
            <a:r>
              <a:rPr lang="en-US" sz="2400" kern="0" dirty="0" err="1" smtClean="0">
                <a:latin typeface="Calibri" panose="020F0502020204030204" pitchFamily="34" charset="0"/>
              </a:rPr>
              <a:t>vivos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>
              <a:buFontTx/>
              <a:buAutoNum type="arabicPeriod"/>
            </a:pPr>
            <a:endParaRPr lang="en-US" sz="2400" kern="0" dirty="0">
              <a:latin typeface="Calibri" panose="020F0502020204030204" pitchFamily="34" charset="0"/>
            </a:endParaRPr>
          </a:p>
        </p:txBody>
      </p:sp>
      <p:sp>
        <p:nvSpPr>
          <p:cNvPr id="4" name="Rounded Rectangle 6"/>
          <p:cNvSpPr/>
          <p:nvPr/>
        </p:nvSpPr>
        <p:spPr>
          <a:xfrm>
            <a:off x="1552353" y="4166105"/>
            <a:ext cx="4763387" cy="60268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71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66572"/>
            <a:ext cx="8183563" cy="751066"/>
          </a:xfrm>
        </p:spPr>
        <p:txBody>
          <a:bodyPr/>
          <a:lstStyle/>
          <a:p>
            <a:pPr algn="l"/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490638" y="1632254"/>
            <a:ext cx="8493874" cy="13409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b="1" kern="0" dirty="0" smtClean="0">
                <a:latin typeface="Calibri" panose="020F0502020204030204" pitchFamily="34" charset="0"/>
              </a:rPr>
              <a:t>2.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Seleciona</a:t>
            </a:r>
            <a:r>
              <a:rPr lang="en-US" sz="2400" b="1" kern="0" dirty="0" smtClean="0">
                <a:latin typeface="Calibri" panose="020F0502020204030204" pitchFamily="34" charset="0"/>
              </a:rPr>
              <a:t> as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opções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que</a:t>
            </a:r>
            <a:r>
              <a:rPr lang="en-US" sz="2400" b="1" kern="0" dirty="0" smtClean="0">
                <a:latin typeface="Calibri" panose="020F0502020204030204" pitchFamily="34" charset="0"/>
              </a:rPr>
              <a:t> não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contribuem</a:t>
            </a:r>
            <a:r>
              <a:rPr lang="en-US" sz="2400" b="1" kern="0" dirty="0" smtClean="0">
                <a:latin typeface="Calibri" panose="020F0502020204030204" pitchFamily="34" charset="0"/>
              </a:rPr>
              <a:t> para 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formação</a:t>
            </a:r>
            <a:r>
              <a:rPr lang="en-US" sz="2400" b="1" kern="0" dirty="0" smtClean="0">
                <a:latin typeface="Calibri" panose="020F0502020204030204" pitchFamily="34" charset="0"/>
              </a:rPr>
              <a:t> de um solo.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/>
              <a:t> </a:t>
            </a:r>
            <a:endParaRPr lang="en-US" sz="2400" kern="0" dirty="0"/>
          </a:p>
        </p:txBody>
      </p:sp>
      <p:graphicFrame>
        <p:nvGraphicFramePr>
          <p:cNvPr id="6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88306"/>
              </p:ext>
            </p:extLst>
          </p:nvPr>
        </p:nvGraphicFramePr>
        <p:xfrm>
          <a:off x="584773" y="2931556"/>
          <a:ext cx="8023400" cy="22962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10388"/>
                <a:gridCol w="870790"/>
                <a:gridCol w="3593580"/>
                <a:gridCol w="748642"/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Tipo de rocha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Topografia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Desertificação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Vento 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Temperatura 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Insolação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Latitude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Pressão atmosférica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7452"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Precipitação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dirty="0" smtClean="0">
                          <a:latin typeface="Calibri" panose="020F0502020204030204" pitchFamily="34" charset="0"/>
                        </a:rPr>
                        <a:t>Utilização de maquinaria</a:t>
                      </a:r>
                      <a:endParaRPr lang="en-US" sz="2400" dirty="0">
                        <a:latin typeface="Calibri" panose="020F0502020204030204" pitchFamily="34" charset="0"/>
                      </a:endParaRPr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2"/>
          <p:cNvSpPr txBox="1"/>
          <p:nvPr/>
        </p:nvSpPr>
        <p:spPr>
          <a:xfrm>
            <a:off x="3571169" y="3380237"/>
            <a:ext cx="49404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×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3571169" y="4302078"/>
            <a:ext cx="49404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×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7971341" y="3838351"/>
            <a:ext cx="49404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×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0" name="TextBox 8"/>
          <p:cNvSpPr txBox="1"/>
          <p:nvPr/>
        </p:nvSpPr>
        <p:spPr>
          <a:xfrm>
            <a:off x="8000661" y="4777223"/>
            <a:ext cx="49404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×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7978656" y="4342367"/>
            <a:ext cx="49404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×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1337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06750"/>
            <a:ext cx="8183563" cy="810887"/>
          </a:xfrm>
        </p:spPr>
        <p:txBody>
          <a:bodyPr/>
          <a:lstStyle/>
          <a:p>
            <a:pPr algn="l"/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86335" y="1823648"/>
            <a:ext cx="7558205" cy="32461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just">
              <a:spcBef>
                <a:spcPts val="200"/>
              </a:spcBef>
              <a:buFontTx/>
              <a:buNone/>
            </a:pPr>
            <a:r>
              <a:rPr lang="en-US" sz="2400" b="1" kern="0" dirty="0" smtClean="0">
                <a:latin typeface="Calibri" panose="020F0502020204030204" pitchFamily="34" charset="0"/>
              </a:rPr>
              <a:t>3. São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exemplos</a:t>
            </a:r>
            <a:r>
              <a:rPr lang="en-US" sz="2400" b="1" kern="0" dirty="0" smtClean="0">
                <a:latin typeface="Calibri" panose="020F0502020204030204" pitchFamily="34" charset="0"/>
              </a:rPr>
              <a:t> de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fatores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que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contribuem</a:t>
            </a:r>
            <a:r>
              <a:rPr lang="en-US" sz="2400" b="1" kern="0" dirty="0" smtClean="0">
                <a:latin typeface="Calibri" panose="020F0502020204030204" pitchFamily="34" charset="0"/>
              </a:rPr>
              <a:t> para 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degradação</a:t>
            </a:r>
            <a:r>
              <a:rPr lang="en-US" sz="2400" b="1" kern="0" dirty="0" smtClean="0">
                <a:latin typeface="Calibri" panose="020F0502020204030204" pitchFamily="34" charset="0"/>
              </a:rPr>
              <a:t> do solo e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desertificação</a:t>
            </a:r>
            <a:r>
              <a:rPr lang="en-US" sz="2400" b="1" kern="0" dirty="0" smtClean="0">
                <a:latin typeface="Calibri" panose="020F0502020204030204" pitchFamily="34" charset="0"/>
              </a:rPr>
              <a:t>: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A – a </a:t>
            </a:r>
            <a:r>
              <a:rPr lang="en-US" sz="2400" kern="0" dirty="0" err="1" smtClean="0">
                <a:latin typeface="Calibri" panose="020F0502020204030204" pitchFamily="34" charset="0"/>
              </a:rPr>
              <a:t>florestação</a:t>
            </a:r>
            <a:r>
              <a:rPr lang="en-US" sz="2400" kern="0" dirty="0" smtClean="0">
                <a:latin typeface="Calibri" panose="020F0502020204030204" pitchFamily="34" charset="0"/>
              </a:rPr>
              <a:t> e a </a:t>
            </a:r>
            <a:r>
              <a:rPr lang="en-US" sz="2400" kern="0" dirty="0" err="1" smtClean="0">
                <a:latin typeface="Calibri" panose="020F0502020204030204" pitchFamily="34" charset="0"/>
              </a:rPr>
              <a:t>erosão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B – a </a:t>
            </a:r>
            <a:r>
              <a:rPr lang="en-US" sz="2400" kern="0" dirty="0" err="1" smtClean="0">
                <a:latin typeface="Calibri" panose="020F0502020204030204" pitchFamily="34" charset="0"/>
              </a:rPr>
              <a:t>dessalinização</a:t>
            </a:r>
            <a:r>
              <a:rPr lang="en-US" sz="2400" kern="0" dirty="0" smtClean="0">
                <a:latin typeface="Calibri" panose="020F0502020204030204" pitchFamily="34" charset="0"/>
              </a:rPr>
              <a:t> e a </a:t>
            </a:r>
            <a:r>
              <a:rPr lang="en-US" sz="2400" kern="0" dirty="0" err="1" smtClean="0">
                <a:latin typeface="Calibri" panose="020F0502020204030204" pitchFamily="34" charset="0"/>
              </a:rPr>
              <a:t>agricultura</a:t>
            </a:r>
            <a:r>
              <a:rPr lang="en-US" sz="2400" kern="0" dirty="0" smtClean="0">
                <a:latin typeface="Calibri" panose="020F0502020204030204" pitchFamily="34" charset="0"/>
              </a:rPr>
              <a:t> </a:t>
            </a:r>
            <a:r>
              <a:rPr lang="en-US" sz="2400" kern="0" dirty="0" err="1" smtClean="0">
                <a:latin typeface="Calibri" panose="020F0502020204030204" pitchFamily="34" charset="0"/>
              </a:rPr>
              <a:t>extensiva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C – o </a:t>
            </a:r>
            <a:r>
              <a:rPr lang="en-US" sz="2400" kern="0" dirty="0" err="1" smtClean="0">
                <a:latin typeface="Calibri" panose="020F0502020204030204" pitchFamily="34" charset="0"/>
              </a:rPr>
              <a:t>aumento</a:t>
            </a:r>
            <a:r>
              <a:rPr lang="en-US" sz="2400" kern="0" dirty="0" smtClean="0">
                <a:latin typeface="Calibri" panose="020F0502020204030204" pitchFamily="34" charset="0"/>
              </a:rPr>
              <a:t> da </a:t>
            </a:r>
            <a:r>
              <a:rPr lang="en-US" sz="2400" kern="0" dirty="0" err="1" smtClean="0">
                <a:latin typeface="Calibri" panose="020F0502020204030204" pitchFamily="34" charset="0"/>
              </a:rPr>
              <a:t>matéria</a:t>
            </a:r>
            <a:r>
              <a:rPr lang="en-US" sz="2400" kern="0" dirty="0" smtClean="0">
                <a:latin typeface="Calibri" panose="020F0502020204030204" pitchFamily="34" charset="0"/>
              </a:rPr>
              <a:t> </a:t>
            </a:r>
            <a:r>
              <a:rPr lang="en-US" sz="2400" kern="0" dirty="0" err="1" smtClean="0">
                <a:latin typeface="Calibri" panose="020F0502020204030204" pitchFamily="34" charset="0"/>
              </a:rPr>
              <a:t>orgânica</a:t>
            </a:r>
            <a:r>
              <a:rPr lang="en-US" sz="2400" kern="0" dirty="0" smtClean="0">
                <a:latin typeface="Calibri" panose="020F0502020204030204" pitchFamily="34" charset="0"/>
              </a:rPr>
              <a:t> e a </a:t>
            </a:r>
            <a:r>
              <a:rPr lang="en-US" sz="2400" kern="0" dirty="0" err="1" smtClean="0">
                <a:latin typeface="Calibri" panose="020F0502020204030204" pitchFamily="34" charset="0"/>
              </a:rPr>
              <a:t>salinização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D – a </a:t>
            </a:r>
            <a:r>
              <a:rPr lang="en-US" sz="2400" kern="0" dirty="0" err="1" smtClean="0">
                <a:latin typeface="Calibri" panose="020F0502020204030204" pitchFamily="34" charset="0"/>
              </a:rPr>
              <a:t>erosão</a:t>
            </a:r>
            <a:r>
              <a:rPr lang="en-US" sz="2400" kern="0" dirty="0" smtClean="0">
                <a:latin typeface="Calibri" panose="020F0502020204030204" pitchFamily="34" charset="0"/>
              </a:rPr>
              <a:t> e a </a:t>
            </a:r>
            <a:r>
              <a:rPr lang="en-US" sz="2400" kern="0" dirty="0" err="1" smtClean="0">
                <a:latin typeface="Calibri" panose="020F0502020204030204" pitchFamily="34" charset="0"/>
              </a:rPr>
              <a:t>impermeabilização</a:t>
            </a:r>
            <a:r>
              <a:rPr lang="en-US" sz="2400" kern="0" dirty="0" smtClean="0">
                <a:latin typeface="Calibri" panose="020F0502020204030204" pitchFamily="34" charset="0"/>
              </a:rPr>
              <a:t> do solo.</a:t>
            </a:r>
          </a:p>
          <a:p>
            <a:pPr>
              <a:buFontTx/>
              <a:buAutoNum type="arabicPeriod"/>
            </a:pPr>
            <a:endParaRPr lang="en-US" sz="2400" kern="0" dirty="0">
              <a:latin typeface="Calibri" panose="020F0502020204030204" pitchFamily="34" charset="0"/>
            </a:endParaRPr>
          </a:p>
        </p:txBody>
      </p:sp>
      <p:sp>
        <p:nvSpPr>
          <p:cNvPr id="6" name="Rounded Rectangle 3"/>
          <p:cNvSpPr/>
          <p:nvPr/>
        </p:nvSpPr>
        <p:spPr>
          <a:xfrm>
            <a:off x="1452504" y="4424559"/>
            <a:ext cx="5713840" cy="60268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5713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05064"/>
            <a:ext cx="8183563" cy="812574"/>
          </a:xfrm>
        </p:spPr>
        <p:txBody>
          <a:bodyPr/>
          <a:lstStyle/>
          <a:p>
            <a:pPr algn="l"/>
            <a:r>
              <a:rPr lang="pt-PT" dirty="0" smtClean="0"/>
              <a:t>Aplica o que aprendeste</a:t>
            </a:r>
            <a:endParaRPr lang="pt-PT" dirty="0"/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820238" y="1843512"/>
            <a:ext cx="7579484" cy="32461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MS PGothic" panose="020B0600070205080204" pitchFamily="34" charset="-128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just">
              <a:spcBef>
                <a:spcPts val="200"/>
              </a:spcBef>
              <a:buFontTx/>
              <a:buNone/>
            </a:pPr>
            <a:r>
              <a:rPr lang="en-US" sz="2400" b="1" kern="0" dirty="0" smtClean="0">
                <a:latin typeface="Calibri" panose="020F0502020204030204" pitchFamily="34" charset="0"/>
              </a:rPr>
              <a:t>4. 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diminuição</a:t>
            </a:r>
            <a:r>
              <a:rPr lang="en-US" sz="2400" b="1" kern="0" dirty="0" smtClean="0">
                <a:latin typeface="Calibri" panose="020F0502020204030204" pitchFamily="34" charset="0"/>
              </a:rPr>
              <a:t> da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produção</a:t>
            </a:r>
            <a:r>
              <a:rPr lang="en-US" sz="2400" b="1" kern="0" dirty="0" smtClean="0">
                <a:latin typeface="Calibri" panose="020F0502020204030204" pitchFamily="34" charset="0"/>
              </a:rPr>
              <a:t> de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alimentos</a:t>
            </a:r>
            <a:r>
              <a:rPr lang="en-US" sz="2400" b="1" kern="0" dirty="0" smtClean="0">
                <a:latin typeface="Calibri" panose="020F0502020204030204" pitchFamily="34" charset="0"/>
              </a:rPr>
              <a:t>, 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perda</a:t>
            </a:r>
            <a:r>
              <a:rPr lang="en-US" sz="2400" b="1" kern="0" dirty="0" smtClean="0">
                <a:latin typeface="Calibri" panose="020F0502020204030204" pitchFamily="34" charset="0"/>
              </a:rPr>
              <a:t> de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biodiversidade</a:t>
            </a:r>
            <a:r>
              <a:rPr lang="en-US" sz="2400" b="1" kern="0" dirty="0" smtClean="0">
                <a:latin typeface="Calibri" panose="020F0502020204030204" pitchFamily="34" charset="0"/>
              </a:rPr>
              <a:t> e o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aumento</a:t>
            </a:r>
            <a:r>
              <a:rPr lang="en-US" sz="2400" b="1" kern="0" dirty="0" smtClean="0">
                <a:latin typeface="Calibri" panose="020F0502020204030204" pitchFamily="34" charset="0"/>
              </a:rPr>
              <a:t> da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pobreza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são</a:t>
            </a:r>
            <a:r>
              <a:rPr lang="en-US" sz="2400" b="1" kern="0" dirty="0" smtClean="0">
                <a:latin typeface="Calibri" panose="020F0502020204030204" pitchFamily="34" charset="0"/>
              </a:rPr>
              <a:t> </a:t>
            </a:r>
            <a:r>
              <a:rPr lang="en-US" sz="2400" b="1" kern="0" dirty="0" err="1" smtClean="0">
                <a:latin typeface="Calibri" panose="020F0502020204030204" pitchFamily="34" charset="0"/>
              </a:rPr>
              <a:t>exemplos</a:t>
            </a:r>
            <a:r>
              <a:rPr lang="en-US" sz="2400" b="1" kern="0" dirty="0" smtClean="0">
                <a:latin typeface="Calibri" panose="020F0502020204030204" pitchFamily="34" charset="0"/>
              </a:rPr>
              <a:t> de: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A – </a:t>
            </a:r>
            <a:r>
              <a:rPr lang="en-US" sz="2400" kern="0" dirty="0" err="1" smtClean="0">
                <a:latin typeface="Calibri" panose="020F0502020204030204" pitchFamily="34" charset="0"/>
              </a:rPr>
              <a:t>causas</a:t>
            </a:r>
            <a:r>
              <a:rPr lang="en-US" sz="2400" kern="0" dirty="0" smtClean="0">
                <a:latin typeface="Calibri" panose="020F0502020204030204" pitchFamily="34" charset="0"/>
              </a:rPr>
              <a:t> da </a:t>
            </a:r>
            <a:r>
              <a:rPr lang="en-US" sz="2400" kern="0" dirty="0" err="1" smtClean="0">
                <a:latin typeface="Calibri" panose="020F0502020204030204" pitchFamily="34" charset="0"/>
              </a:rPr>
              <a:t>desflorestação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B – </a:t>
            </a:r>
            <a:r>
              <a:rPr lang="en-US" sz="2400" kern="0" dirty="0" err="1" smtClean="0">
                <a:latin typeface="Calibri" panose="020F0502020204030204" pitchFamily="34" charset="0"/>
              </a:rPr>
              <a:t>consequências</a:t>
            </a:r>
            <a:r>
              <a:rPr lang="en-US" sz="2400" kern="0" dirty="0" smtClean="0">
                <a:latin typeface="Calibri" panose="020F0502020204030204" pitchFamily="34" charset="0"/>
              </a:rPr>
              <a:t> da </a:t>
            </a:r>
            <a:r>
              <a:rPr lang="en-US" sz="2400" kern="0" dirty="0" err="1" smtClean="0">
                <a:latin typeface="Calibri" panose="020F0502020204030204" pitchFamily="34" charset="0"/>
              </a:rPr>
              <a:t>desertificação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C – </a:t>
            </a:r>
            <a:r>
              <a:rPr lang="en-US" sz="2400" kern="0" dirty="0" err="1" smtClean="0">
                <a:latin typeface="Calibri" panose="020F0502020204030204" pitchFamily="34" charset="0"/>
              </a:rPr>
              <a:t>consequências</a:t>
            </a:r>
            <a:r>
              <a:rPr lang="en-US" sz="2400" kern="0" dirty="0" smtClean="0">
                <a:latin typeface="Calibri" panose="020F0502020204030204" pitchFamily="34" charset="0"/>
              </a:rPr>
              <a:t> da </a:t>
            </a:r>
            <a:r>
              <a:rPr lang="en-US" sz="2400" kern="0" dirty="0" err="1" smtClean="0">
                <a:latin typeface="Calibri" panose="020F0502020204030204" pitchFamily="34" charset="0"/>
              </a:rPr>
              <a:t>formação</a:t>
            </a:r>
            <a:r>
              <a:rPr lang="en-US" sz="2400" kern="0" dirty="0" smtClean="0">
                <a:latin typeface="Calibri" panose="020F0502020204030204" pitchFamily="34" charset="0"/>
              </a:rPr>
              <a:t> dos solos.</a:t>
            </a:r>
          </a:p>
          <a:p>
            <a:pPr marL="0" indent="0">
              <a:lnSpc>
                <a:spcPct val="150000"/>
              </a:lnSpc>
              <a:spcBef>
                <a:spcPts val="200"/>
              </a:spcBef>
              <a:buFontTx/>
              <a:buNone/>
            </a:pPr>
            <a:r>
              <a:rPr lang="en-US" sz="2400" kern="0" dirty="0" smtClean="0">
                <a:latin typeface="Calibri" panose="020F0502020204030204" pitchFamily="34" charset="0"/>
              </a:rPr>
              <a:t>	D – </a:t>
            </a:r>
            <a:r>
              <a:rPr lang="en-US" sz="2400" kern="0" dirty="0" err="1" smtClean="0">
                <a:latin typeface="Calibri" panose="020F0502020204030204" pitchFamily="34" charset="0"/>
              </a:rPr>
              <a:t>causas</a:t>
            </a:r>
            <a:r>
              <a:rPr lang="en-US" sz="2400" kern="0" dirty="0" smtClean="0">
                <a:latin typeface="Calibri" panose="020F0502020204030204" pitchFamily="34" charset="0"/>
              </a:rPr>
              <a:t> de </a:t>
            </a:r>
            <a:r>
              <a:rPr lang="en-US" sz="2400" kern="0" dirty="0" err="1" smtClean="0">
                <a:latin typeface="Calibri" panose="020F0502020204030204" pitchFamily="34" charset="0"/>
              </a:rPr>
              <a:t>problemas</a:t>
            </a:r>
            <a:r>
              <a:rPr lang="en-US" sz="2400" kern="0" dirty="0" smtClean="0">
                <a:latin typeface="Calibri" panose="020F0502020204030204" pitchFamily="34" charset="0"/>
              </a:rPr>
              <a:t> </a:t>
            </a:r>
            <a:r>
              <a:rPr lang="en-US" sz="2400" kern="0" dirty="0" err="1" smtClean="0">
                <a:latin typeface="Calibri" panose="020F0502020204030204" pitchFamily="34" charset="0"/>
              </a:rPr>
              <a:t>ambientais</a:t>
            </a:r>
            <a:r>
              <a:rPr lang="en-US" sz="2400" kern="0" dirty="0" smtClean="0">
                <a:latin typeface="Calibri" panose="020F0502020204030204" pitchFamily="34" charset="0"/>
              </a:rPr>
              <a:t>.</a:t>
            </a:r>
          </a:p>
          <a:p>
            <a:pPr>
              <a:buFontTx/>
              <a:buAutoNum type="arabicPeriod"/>
            </a:pPr>
            <a:endParaRPr lang="en-US" sz="2400" kern="0" dirty="0">
              <a:latin typeface="Calibri" panose="020F0502020204030204" pitchFamily="34" charset="0"/>
            </a:endParaRPr>
          </a:p>
        </p:txBody>
      </p:sp>
      <p:sp>
        <p:nvSpPr>
          <p:cNvPr id="10" name="Rounded Rectangle 3"/>
          <p:cNvSpPr/>
          <p:nvPr/>
        </p:nvSpPr>
        <p:spPr>
          <a:xfrm>
            <a:off x="1671240" y="3248524"/>
            <a:ext cx="4878437" cy="602688"/>
          </a:xfrm>
          <a:prstGeom prst="roundRect">
            <a:avLst/>
          </a:prstGeom>
          <a:noFill/>
          <a:ln w="444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770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arredondado 1"/>
          <p:cNvSpPr/>
          <p:nvPr/>
        </p:nvSpPr>
        <p:spPr>
          <a:xfrm>
            <a:off x="457200" y="2994822"/>
            <a:ext cx="3625702" cy="129415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692150" y="5237163"/>
            <a:ext cx="7775575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  <p:sp>
        <p:nvSpPr>
          <p:cNvPr id="5" name="Rectângulo arredondado 4"/>
          <p:cNvSpPr/>
          <p:nvPr/>
        </p:nvSpPr>
        <p:spPr>
          <a:xfrm>
            <a:off x="457200" y="4441371"/>
            <a:ext cx="3625702" cy="111034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482965" y="2918622"/>
            <a:ext cx="3816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GPS 9</a:t>
            </a:r>
            <a:endParaRPr lang="pt-PT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82965" y="4673376"/>
            <a:ext cx="3451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1"/>
                </a:solidFill>
              </a:rPr>
              <a:t>Eva Ribeiro, Rui Teixeira Lopes,</a:t>
            </a:r>
          </a:p>
          <a:p>
            <a:pPr algn="ctr"/>
            <a:r>
              <a:rPr lang="pt-PT" dirty="0" smtClean="0">
                <a:solidFill>
                  <a:schemeClr val="bg1"/>
                </a:solidFill>
              </a:rPr>
              <a:t>Sandra Custódio, Vera Ribeiro</a:t>
            </a:r>
            <a:endParaRPr lang="pt-PT" dirty="0">
              <a:solidFill>
                <a:schemeClr val="bg1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4" t="10668" r="18333" b="15500"/>
          <a:stretch/>
        </p:blipFill>
        <p:spPr>
          <a:xfrm>
            <a:off x="4082902" y="1214758"/>
            <a:ext cx="4032448" cy="485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2647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/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">
      <a:dk1>
        <a:srgbClr val="594747"/>
      </a:dk1>
      <a:lt1>
        <a:srgbClr val="FFFFFF"/>
      </a:lt1>
      <a:dk2>
        <a:srgbClr val="6A1E2F"/>
      </a:dk2>
      <a:lt2>
        <a:srgbClr val="67778E"/>
      </a:lt2>
      <a:accent1>
        <a:srgbClr val="982026"/>
      </a:accent1>
      <a:accent2>
        <a:srgbClr val="E8DBA6"/>
      </a:accent2>
      <a:accent3>
        <a:srgbClr val="FFFFFF"/>
      </a:accent3>
      <a:accent4>
        <a:srgbClr val="4B3B3B"/>
      </a:accent4>
      <a:accent5>
        <a:srgbClr val="CAABAC"/>
      </a:accent5>
      <a:accent6>
        <a:srgbClr val="D2C696"/>
      </a:accent6>
      <a:hlink>
        <a:srgbClr val="6B935F"/>
      </a:hlink>
      <a:folHlink>
        <a:srgbClr val="D28D5F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AB57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E2FAD"/>
        </a:dk1>
        <a:lt1>
          <a:srgbClr val="FFFFFF"/>
        </a:lt1>
        <a:dk2>
          <a:srgbClr val="0E2FAD"/>
        </a:dk2>
        <a:lt2>
          <a:srgbClr val="B3CCE6"/>
        </a:lt2>
        <a:accent1>
          <a:srgbClr val="7FD7FC"/>
        </a:accent1>
        <a:accent2>
          <a:srgbClr val="6BA7F8"/>
        </a:accent2>
        <a:accent3>
          <a:srgbClr val="FFFFFF"/>
        </a:accent3>
        <a:accent4>
          <a:srgbClr val="0A2793"/>
        </a:accent4>
        <a:accent5>
          <a:srgbClr val="C0E8FD"/>
        </a:accent5>
        <a:accent6>
          <a:srgbClr val="6097E1"/>
        </a:accent6>
        <a:hlink>
          <a:srgbClr val="FF9D3B"/>
        </a:hlink>
        <a:folHlink>
          <a:srgbClr val="007B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87280"/>
        </a:dk1>
        <a:lt1>
          <a:srgbClr val="F6F1EC"/>
        </a:lt1>
        <a:dk2>
          <a:srgbClr val="0347B5"/>
        </a:dk2>
        <a:lt2>
          <a:srgbClr val="8C8C8C"/>
        </a:lt2>
        <a:accent1>
          <a:srgbClr val="0DB6CC"/>
        </a:accent1>
        <a:accent2>
          <a:srgbClr val="62A97F"/>
        </a:accent2>
        <a:accent3>
          <a:srgbClr val="FAF7F4"/>
        </a:accent3>
        <a:accent4>
          <a:srgbClr val="06606C"/>
        </a:accent4>
        <a:accent5>
          <a:srgbClr val="AAD7E2"/>
        </a:accent5>
        <a:accent6>
          <a:srgbClr val="589972"/>
        </a:accent6>
        <a:hlink>
          <a:srgbClr val="CC630C"/>
        </a:hlink>
        <a:folHlink>
          <a:srgbClr val="802A0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877</TotalTime>
  <Words>720</Words>
  <Application>Microsoft Office PowerPoint</Application>
  <PresentationFormat>On-screen Show (4:3)</PresentationFormat>
  <Paragraphs>135</Paragraphs>
  <Slides>23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ＭＳ Ｐゴシック</vt:lpstr>
      <vt:lpstr>ＭＳ Ｐゴシック</vt:lpstr>
      <vt:lpstr>Arial</vt:lpstr>
      <vt:lpstr>Calibri</vt:lpstr>
      <vt:lpstr>Cambria Math</vt:lpstr>
      <vt:lpstr>Default Design</vt:lpstr>
      <vt:lpstr>Formação e evolução dos solos</vt:lpstr>
      <vt:lpstr> Índice</vt:lpstr>
      <vt:lpstr>O que é um solo?</vt:lpstr>
      <vt:lpstr>Formação de um solo</vt:lpstr>
      <vt:lpstr>Formação de um solo</vt:lpstr>
      <vt:lpstr>Evolução de um solo</vt:lpstr>
      <vt:lpstr>Fatores que contribuem para a formação de um solo</vt:lpstr>
      <vt:lpstr>Fatores que contribuem para a formação de um solo</vt:lpstr>
      <vt:lpstr>Fatores que contribuem para a formação de um solo</vt:lpstr>
      <vt:lpstr>Fatores que contribuem para a formação de um solo</vt:lpstr>
      <vt:lpstr>Degradação vs. desertificação</vt:lpstr>
      <vt:lpstr>Degradação vs. desertificação</vt:lpstr>
      <vt:lpstr>Áreas mais suscetíveis à desertificação</vt:lpstr>
      <vt:lpstr>Consequências da desertificação</vt:lpstr>
      <vt:lpstr>Travar o avanço dos desertos</vt:lpstr>
      <vt:lpstr>Retrato de Portugal</vt:lpstr>
      <vt:lpstr>Retrato de Portugal</vt:lpstr>
      <vt:lpstr>Aplica o que aprendeste</vt:lpstr>
      <vt:lpstr>Aplica o que aprendeste</vt:lpstr>
      <vt:lpstr>Aplica o que aprendeste</vt:lpstr>
      <vt:lpstr>Aplica o que aprendeste</vt:lpstr>
      <vt:lpstr>Aplica o que aprendeste</vt:lpstr>
      <vt:lpstr>PowerPoint Presentation</vt:lpstr>
    </vt:vector>
  </TitlesOfParts>
  <Company>Clearly Presented Ltd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Autumn leaves template</dc:title>
  <dc:creator>Presentation Magazine</dc:creator>
  <cp:lastModifiedBy>Joana Lopes</cp:lastModifiedBy>
  <cp:revision>100</cp:revision>
  <dcterms:created xsi:type="dcterms:W3CDTF">2010-08-19T23:05:01Z</dcterms:created>
  <dcterms:modified xsi:type="dcterms:W3CDTF">2015-07-02T10:44:44Z</dcterms:modified>
</cp:coreProperties>
</file>