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75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0FF"/>
    <a:srgbClr val="0049DA"/>
    <a:srgbClr val="0053FA"/>
    <a:srgbClr val="00359E"/>
    <a:srgbClr val="003296"/>
    <a:srgbClr val="003F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8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80B9F-A64A-4F33-8841-43B4EA9B3BC8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A65AA-1D3E-4F85-8959-B75061AB4054}" type="slidenum">
              <a:rPr lang="pt-PT" smtClean="0"/>
              <a:t>‹#›</a:t>
            </a:fld>
            <a:endParaRPr lang="pt-PT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7619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75"/>
          <a:stretch/>
        </p:blipFill>
        <p:spPr>
          <a:xfrm>
            <a:off x="1933802" y="0"/>
            <a:ext cx="1008112" cy="51653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1"/>
          <a:stretch/>
        </p:blipFill>
        <p:spPr>
          <a:xfrm>
            <a:off x="1144158" y="0"/>
            <a:ext cx="1237243" cy="964454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3" y="188640"/>
            <a:ext cx="1481993" cy="143473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9"/>
          <a:stretch/>
        </p:blipFill>
        <p:spPr>
          <a:xfrm>
            <a:off x="0" y="788876"/>
            <a:ext cx="1448534" cy="166645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0"/>
          <a:stretch/>
        </p:blipFill>
        <p:spPr>
          <a:xfrm>
            <a:off x="0" y="1628800"/>
            <a:ext cx="1231833" cy="192501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4"/>
          <a:stretch/>
        </p:blipFill>
        <p:spPr>
          <a:xfrm>
            <a:off x="0" y="2761874"/>
            <a:ext cx="1415476" cy="217251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2"/>
          <a:stretch/>
        </p:blipFill>
        <p:spPr>
          <a:xfrm>
            <a:off x="0" y="3861048"/>
            <a:ext cx="2051720" cy="260846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76"/>
          <a:stretch/>
        </p:blipFill>
        <p:spPr>
          <a:xfrm>
            <a:off x="611560" y="4365104"/>
            <a:ext cx="3057346" cy="249289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81"/>
          <a:stretch/>
        </p:blipFill>
        <p:spPr>
          <a:xfrm>
            <a:off x="2381401" y="4077073"/>
            <a:ext cx="3672408" cy="2780928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68" b="25261"/>
          <a:stretch/>
        </p:blipFill>
        <p:spPr>
          <a:xfrm>
            <a:off x="4644008" y="3155145"/>
            <a:ext cx="4499992" cy="370285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46075" y="2026861"/>
            <a:ext cx="7358373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27784" y="258265"/>
            <a:ext cx="5976664" cy="1752600"/>
          </a:xfrm>
        </p:spPr>
        <p:txBody>
          <a:bodyPr anchor="ctr"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dirty="0" smtClean="0"/>
              <a:t>Faça clique para editar o estilo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71931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40"/>
          <a:stretch/>
        </p:blipFill>
        <p:spPr>
          <a:xfrm flipH="1">
            <a:off x="8288886" y="6310225"/>
            <a:ext cx="891626" cy="5477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5733256"/>
            <a:ext cx="891626" cy="86319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5157192"/>
            <a:ext cx="891626" cy="86319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4510025"/>
            <a:ext cx="891626" cy="86319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3861953"/>
            <a:ext cx="891626" cy="86319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3213881"/>
            <a:ext cx="891626" cy="86319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2565809"/>
            <a:ext cx="891626" cy="86319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1917737"/>
            <a:ext cx="891626" cy="86319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8886" y="1269665"/>
            <a:ext cx="891626" cy="86319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2" r="28936"/>
          <a:stretch/>
        </p:blipFill>
        <p:spPr>
          <a:xfrm>
            <a:off x="7668345" y="0"/>
            <a:ext cx="1475656" cy="1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28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50708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00689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dirty="0" smtClean="0"/>
              <a:t>Clique para editar os estilos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9" r="17547"/>
          <a:stretch/>
        </p:blipFill>
        <p:spPr>
          <a:xfrm>
            <a:off x="8015916" y="0"/>
            <a:ext cx="1128084" cy="10114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416" y="349155"/>
            <a:ext cx="1368152" cy="132452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8"/>
          <a:stretch/>
        </p:blipFill>
        <p:spPr>
          <a:xfrm>
            <a:off x="8028384" y="1210940"/>
            <a:ext cx="1115616" cy="132452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277" y="4117322"/>
            <a:ext cx="1368152" cy="132452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19"/>
          <a:stretch/>
        </p:blipFill>
        <p:spPr>
          <a:xfrm>
            <a:off x="6156176" y="5805264"/>
            <a:ext cx="1368152" cy="105273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272534"/>
            <a:ext cx="1368152" cy="132452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95"/>
          <a:stretch/>
        </p:blipFill>
        <p:spPr>
          <a:xfrm>
            <a:off x="5249190" y="6134739"/>
            <a:ext cx="1368152" cy="72326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92"/>
          <a:stretch/>
        </p:blipFill>
        <p:spPr>
          <a:xfrm>
            <a:off x="3322920" y="5949280"/>
            <a:ext cx="1368152" cy="90872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49" y="5472478"/>
            <a:ext cx="1368152" cy="132452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b="15838"/>
          <a:stretch/>
        </p:blipFill>
        <p:spPr>
          <a:xfrm>
            <a:off x="0" y="4509120"/>
            <a:ext cx="2270249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1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>
              <a:defRPr sz="3600" b="1"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9"/>
          <a:stretch/>
        </p:blipFill>
        <p:spPr>
          <a:xfrm flipH="1">
            <a:off x="-44905" y="0"/>
            <a:ext cx="891626" cy="61978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2871" y="305272"/>
            <a:ext cx="891626" cy="86319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2871" y="953344"/>
            <a:ext cx="891626" cy="86319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05" y="1557964"/>
            <a:ext cx="891626" cy="86319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05" y="2177480"/>
            <a:ext cx="891626" cy="86319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05" y="2754449"/>
            <a:ext cx="891626" cy="86319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05" y="3329608"/>
            <a:ext cx="891626" cy="86319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05" y="3833664"/>
            <a:ext cx="891626" cy="86319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4905" y="4409728"/>
            <a:ext cx="891626" cy="863191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9" b="17647"/>
          <a:stretch/>
        </p:blipFill>
        <p:spPr>
          <a:xfrm>
            <a:off x="0" y="4846662"/>
            <a:ext cx="1622177" cy="20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33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856DF3-704D-47BE-928C-82C67ADD27AD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50DF3-7EAC-4715-9CC4-EDFEB59A487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980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856DF3-704D-47BE-928C-82C67ADD27AD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50DF3-7EAC-4715-9CC4-EDFEB59A487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611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856DF3-704D-47BE-928C-82C67ADD27AD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50DF3-7EAC-4715-9CC4-EDFEB59A487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4802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856DF3-704D-47BE-928C-82C67ADD27AD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50DF3-7EAC-4715-9CC4-EDFEB59A487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739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856DF3-704D-47BE-928C-82C67ADD27AD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950DF3-7EAC-4715-9CC4-EDFEB59A487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017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553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2060848"/>
            <a:ext cx="7358373" cy="1470025"/>
          </a:xfrm>
        </p:spPr>
        <p:txBody>
          <a:bodyPr>
            <a:normAutofit/>
          </a:bodyPr>
          <a:lstStyle/>
          <a:p>
            <a:r>
              <a:rPr lang="pt-PT" sz="4800" b="1" dirty="0" smtClean="0"/>
              <a:t>Organizações mundiais</a:t>
            </a:r>
            <a:endParaRPr lang="pt-PT" sz="4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63688" y="836712"/>
            <a:ext cx="5976664" cy="1752600"/>
          </a:xfrm>
        </p:spPr>
        <p:txBody>
          <a:bodyPr>
            <a:normAutofit fontScale="70000" lnSpcReduction="20000"/>
          </a:bodyPr>
          <a:lstStyle/>
          <a:p>
            <a:r>
              <a:rPr lang="pt-PT" dirty="0" smtClean="0"/>
              <a:t>Domínio:</a:t>
            </a:r>
          </a:p>
          <a:p>
            <a:r>
              <a:rPr lang="pt-PT" sz="3400" b="1" dirty="0" smtClean="0"/>
              <a:t>Contrastes de desenvolvimento</a:t>
            </a:r>
          </a:p>
          <a:p>
            <a:r>
              <a:rPr lang="pt-PT" dirty="0" smtClean="0"/>
              <a:t>Subdomínio:</a:t>
            </a:r>
          </a:p>
          <a:p>
            <a:r>
              <a:rPr lang="pt-PT" b="1" dirty="0"/>
              <a:t>Países com diferentes graus de desenvolvimento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6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577913"/>
            <a:ext cx="7772400" cy="762855"/>
          </a:xfrm>
        </p:spPr>
        <p:txBody>
          <a:bodyPr/>
          <a:lstStyle/>
          <a:p>
            <a:r>
              <a:rPr lang="pt-PT" dirty="0" smtClean="0"/>
              <a:t>Resumo</a:t>
            </a:r>
            <a:endParaRPr lang="pt-PT" dirty="0"/>
          </a:p>
        </p:txBody>
      </p:sp>
      <p:sp>
        <p:nvSpPr>
          <p:cNvPr id="5" name="Cortar Rectângulo de Canto Simples 4"/>
          <p:cNvSpPr/>
          <p:nvPr/>
        </p:nvSpPr>
        <p:spPr>
          <a:xfrm>
            <a:off x="1702836" y="2144823"/>
            <a:ext cx="6048672" cy="576064"/>
          </a:xfrm>
          <a:prstGeom prst="snip1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/>
              <a:t>Grau </a:t>
            </a:r>
            <a:r>
              <a:rPr lang="pt-PT" sz="2400" dirty="0"/>
              <a:t>de desenvolvimento dos </a:t>
            </a:r>
            <a:r>
              <a:rPr lang="pt-PT" sz="2400" dirty="0" smtClean="0"/>
              <a:t>países</a:t>
            </a:r>
            <a:endParaRPr lang="pt-PT" sz="2400" dirty="0"/>
          </a:p>
        </p:txBody>
      </p:sp>
      <p:sp>
        <p:nvSpPr>
          <p:cNvPr id="6" name="Cortar Rectângulo de Canto Simples 5"/>
          <p:cNvSpPr/>
          <p:nvPr/>
        </p:nvSpPr>
        <p:spPr>
          <a:xfrm>
            <a:off x="1691680" y="2934883"/>
            <a:ext cx="6048672" cy="576064"/>
          </a:xfrm>
          <a:prstGeom prst="snip1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/>
              <a:t>Heterogeneidade </a:t>
            </a:r>
            <a:r>
              <a:rPr lang="pt-PT" sz="2400" dirty="0"/>
              <a:t>dos </a:t>
            </a:r>
            <a:r>
              <a:rPr lang="pt-PT" sz="2400" dirty="0" smtClean="0"/>
              <a:t>PED</a:t>
            </a:r>
            <a:endParaRPr lang="pt-PT" sz="2400" dirty="0"/>
          </a:p>
        </p:txBody>
      </p:sp>
      <p:sp>
        <p:nvSpPr>
          <p:cNvPr id="10" name="Cortar Rectângulo de Canto Simples 9"/>
          <p:cNvSpPr/>
          <p:nvPr/>
        </p:nvSpPr>
        <p:spPr>
          <a:xfrm flipH="1">
            <a:off x="971600" y="2144823"/>
            <a:ext cx="648072" cy="576064"/>
          </a:xfrm>
          <a:prstGeom prst="snip1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1</a:t>
            </a:r>
            <a:endParaRPr lang="pt-PT" sz="2400" b="1" dirty="0"/>
          </a:p>
        </p:txBody>
      </p:sp>
      <p:sp>
        <p:nvSpPr>
          <p:cNvPr id="11" name="Cortar Rectângulo de Canto Simples 10"/>
          <p:cNvSpPr/>
          <p:nvPr/>
        </p:nvSpPr>
        <p:spPr>
          <a:xfrm flipH="1">
            <a:off x="971600" y="2923118"/>
            <a:ext cx="648072" cy="576064"/>
          </a:xfrm>
          <a:prstGeom prst="snip1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541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74627"/>
            <a:ext cx="8229600" cy="1143000"/>
          </a:xfrm>
        </p:spPr>
        <p:txBody>
          <a:bodyPr>
            <a:normAutofit/>
          </a:bodyPr>
          <a:lstStyle/>
          <a:p>
            <a:r>
              <a:rPr lang="pt-PT" sz="3600" b="1" dirty="0" smtClean="0"/>
              <a:t>Grau de desenvolvimento dos países</a:t>
            </a:r>
            <a:endParaRPr lang="pt-PT" sz="3600" b="1" dirty="0"/>
          </a:p>
        </p:txBody>
      </p:sp>
      <p:sp>
        <p:nvSpPr>
          <p:cNvPr id="6" name="Forma livre 5"/>
          <p:cNvSpPr/>
          <p:nvPr/>
        </p:nvSpPr>
        <p:spPr>
          <a:xfrm>
            <a:off x="3026298" y="3284984"/>
            <a:ext cx="2409798" cy="1365424"/>
          </a:xfrm>
          <a:custGeom>
            <a:avLst/>
            <a:gdLst>
              <a:gd name="connsiteX0" fmla="*/ 0 w 1219200"/>
              <a:gd name="connsiteY0" fmla="*/ 203204 h 1219200"/>
              <a:gd name="connsiteX1" fmla="*/ 203204 w 1219200"/>
              <a:gd name="connsiteY1" fmla="*/ 0 h 1219200"/>
              <a:gd name="connsiteX2" fmla="*/ 1015996 w 1219200"/>
              <a:gd name="connsiteY2" fmla="*/ 0 h 1219200"/>
              <a:gd name="connsiteX3" fmla="*/ 1219200 w 1219200"/>
              <a:gd name="connsiteY3" fmla="*/ 203204 h 1219200"/>
              <a:gd name="connsiteX4" fmla="*/ 1219200 w 1219200"/>
              <a:gd name="connsiteY4" fmla="*/ 1015996 h 1219200"/>
              <a:gd name="connsiteX5" fmla="*/ 1015996 w 1219200"/>
              <a:gd name="connsiteY5" fmla="*/ 1219200 h 1219200"/>
              <a:gd name="connsiteX6" fmla="*/ 203204 w 1219200"/>
              <a:gd name="connsiteY6" fmla="*/ 1219200 h 1219200"/>
              <a:gd name="connsiteX7" fmla="*/ 0 w 1219200"/>
              <a:gd name="connsiteY7" fmla="*/ 1015996 h 1219200"/>
              <a:gd name="connsiteX8" fmla="*/ 0 w 1219200"/>
              <a:gd name="connsiteY8" fmla="*/ 203204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" h="1219200">
                <a:moveTo>
                  <a:pt x="0" y="203204"/>
                </a:moveTo>
                <a:cubicBezTo>
                  <a:pt x="0" y="90978"/>
                  <a:pt x="90978" y="0"/>
                  <a:pt x="203204" y="0"/>
                </a:cubicBezTo>
                <a:lnTo>
                  <a:pt x="1015996" y="0"/>
                </a:lnTo>
                <a:cubicBezTo>
                  <a:pt x="1128222" y="0"/>
                  <a:pt x="1219200" y="90978"/>
                  <a:pt x="1219200" y="203204"/>
                </a:cubicBezTo>
                <a:lnTo>
                  <a:pt x="1219200" y="1015996"/>
                </a:lnTo>
                <a:cubicBezTo>
                  <a:pt x="1219200" y="1128222"/>
                  <a:pt x="1128222" y="1219200"/>
                  <a:pt x="1015996" y="1219200"/>
                </a:cubicBezTo>
                <a:lnTo>
                  <a:pt x="203204" y="1219200"/>
                </a:lnTo>
                <a:cubicBezTo>
                  <a:pt x="90978" y="1219200"/>
                  <a:pt x="0" y="1128222"/>
                  <a:pt x="0" y="1015996"/>
                </a:cubicBezTo>
                <a:lnTo>
                  <a:pt x="0" y="203204"/>
                </a:lnTo>
                <a:close/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616" tIns="97616" rIns="97616" bIns="97616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3200" kern="1200" dirty="0" smtClean="0"/>
              <a:t>Classificação dos países</a:t>
            </a:r>
            <a:endParaRPr lang="pt-PT" sz="3200" kern="1200" dirty="0"/>
          </a:p>
        </p:txBody>
      </p:sp>
      <p:sp>
        <p:nvSpPr>
          <p:cNvPr id="8" name="Forma livre 7"/>
          <p:cNvSpPr/>
          <p:nvPr/>
        </p:nvSpPr>
        <p:spPr>
          <a:xfrm>
            <a:off x="2915816" y="1484784"/>
            <a:ext cx="2592288" cy="1237306"/>
          </a:xfrm>
          <a:custGeom>
            <a:avLst/>
            <a:gdLst>
              <a:gd name="connsiteX0" fmla="*/ 0 w 816864"/>
              <a:gd name="connsiteY0" fmla="*/ 136147 h 816864"/>
              <a:gd name="connsiteX1" fmla="*/ 136147 w 816864"/>
              <a:gd name="connsiteY1" fmla="*/ 0 h 816864"/>
              <a:gd name="connsiteX2" fmla="*/ 680717 w 816864"/>
              <a:gd name="connsiteY2" fmla="*/ 0 h 816864"/>
              <a:gd name="connsiteX3" fmla="*/ 816864 w 816864"/>
              <a:gd name="connsiteY3" fmla="*/ 136147 h 816864"/>
              <a:gd name="connsiteX4" fmla="*/ 816864 w 816864"/>
              <a:gd name="connsiteY4" fmla="*/ 680717 h 816864"/>
              <a:gd name="connsiteX5" fmla="*/ 680717 w 816864"/>
              <a:gd name="connsiteY5" fmla="*/ 816864 h 816864"/>
              <a:gd name="connsiteX6" fmla="*/ 136147 w 816864"/>
              <a:gd name="connsiteY6" fmla="*/ 816864 h 816864"/>
              <a:gd name="connsiteX7" fmla="*/ 0 w 816864"/>
              <a:gd name="connsiteY7" fmla="*/ 680717 h 816864"/>
              <a:gd name="connsiteX8" fmla="*/ 0 w 816864"/>
              <a:gd name="connsiteY8" fmla="*/ 136147 h 81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864" h="816864">
                <a:moveTo>
                  <a:pt x="0" y="136147"/>
                </a:moveTo>
                <a:cubicBezTo>
                  <a:pt x="0" y="60955"/>
                  <a:pt x="60955" y="0"/>
                  <a:pt x="136147" y="0"/>
                </a:cubicBezTo>
                <a:lnTo>
                  <a:pt x="680717" y="0"/>
                </a:lnTo>
                <a:cubicBezTo>
                  <a:pt x="755909" y="0"/>
                  <a:pt x="816864" y="60955"/>
                  <a:pt x="816864" y="136147"/>
                </a:cubicBezTo>
                <a:lnTo>
                  <a:pt x="816864" y="680717"/>
                </a:lnTo>
                <a:cubicBezTo>
                  <a:pt x="816864" y="755909"/>
                  <a:pt x="755909" y="816864"/>
                  <a:pt x="680717" y="816864"/>
                </a:cubicBezTo>
                <a:lnTo>
                  <a:pt x="136147" y="816864"/>
                </a:lnTo>
                <a:cubicBezTo>
                  <a:pt x="60955" y="816864"/>
                  <a:pt x="0" y="755909"/>
                  <a:pt x="0" y="680717"/>
                </a:cubicBezTo>
                <a:lnTo>
                  <a:pt x="0" y="13614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311292"/>
              <a:satOff val="13270"/>
              <a:lumOff val="2876"/>
              <a:alphaOff val="0"/>
            </a:schemeClr>
          </a:fillRef>
          <a:effectRef idx="0">
            <a:schemeClr val="accent5">
              <a:hueOff val="-3311292"/>
              <a:satOff val="13270"/>
              <a:lumOff val="287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736" tIns="62736" rIns="62736" bIns="62736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kern="1200" dirty="0" smtClean="0"/>
              <a:t>Países desenvolvidos</a:t>
            </a:r>
            <a:endParaRPr lang="pt-PT" sz="2400" kern="1200" dirty="0"/>
          </a:p>
        </p:txBody>
      </p:sp>
      <p:sp>
        <p:nvSpPr>
          <p:cNvPr id="10" name="Forma livre 9"/>
          <p:cNvSpPr/>
          <p:nvPr/>
        </p:nvSpPr>
        <p:spPr>
          <a:xfrm>
            <a:off x="5546211" y="4927998"/>
            <a:ext cx="2592288" cy="1237306"/>
          </a:xfrm>
          <a:custGeom>
            <a:avLst/>
            <a:gdLst>
              <a:gd name="connsiteX0" fmla="*/ 0 w 816864"/>
              <a:gd name="connsiteY0" fmla="*/ 136147 h 816864"/>
              <a:gd name="connsiteX1" fmla="*/ 136147 w 816864"/>
              <a:gd name="connsiteY1" fmla="*/ 0 h 816864"/>
              <a:gd name="connsiteX2" fmla="*/ 680717 w 816864"/>
              <a:gd name="connsiteY2" fmla="*/ 0 h 816864"/>
              <a:gd name="connsiteX3" fmla="*/ 816864 w 816864"/>
              <a:gd name="connsiteY3" fmla="*/ 136147 h 816864"/>
              <a:gd name="connsiteX4" fmla="*/ 816864 w 816864"/>
              <a:gd name="connsiteY4" fmla="*/ 680717 h 816864"/>
              <a:gd name="connsiteX5" fmla="*/ 680717 w 816864"/>
              <a:gd name="connsiteY5" fmla="*/ 816864 h 816864"/>
              <a:gd name="connsiteX6" fmla="*/ 136147 w 816864"/>
              <a:gd name="connsiteY6" fmla="*/ 816864 h 816864"/>
              <a:gd name="connsiteX7" fmla="*/ 0 w 816864"/>
              <a:gd name="connsiteY7" fmla="*/ 680717 h 816864"/>
              <a:gd name="connsiteX8" fmla="*/ 0 w 816864"/>
              <a:gd name="connsiteY8" fmla="*/ 136147 h 81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864" h="816864">
                <a:moveTo>
                  <a:pt x="0" y="136147"/>
                </a:moveTo>
                <a:cubicBezTo>
                  <a:pt x="0" y="60955"/>
                  <a:pt x="60955" y="0"/>
                  <a:pt x="136147" y="0"/>
                </a:cubicBezTo>
                <a:lnTo>
                  <a:pt x="680717" y="0"/>
                </a:lnTo>
                <a:cubicBezTo>
                  <a:pt x="755909" y="0"/>
                  <a:pt x="816864" y="60955"/>
                  <a:pt x="816864" y="136147"/>
                </a:cubicBezTo>
                <a:lnTo>
                  <a:pt x="816864" y="680717"/>
                </a:lnTo>
                <a:cubicBezTo>
                  <a:pt x="816864" y="755909"/>
                  <a:pt x="755909" y="816864"/>
                  <a:pt x="680717" y="816864"/>
                </a:cubicBezTo>
                <a:lnTo>
                  <a:pt x="136147" y="816864"/>
                </a:lnTo>
                <a:cubicBezTo>
                  <a:pt x="60955" y="816864"/>
                  <a:pt x="0" y="755909"/>
                  <a:pt x="0" y="680717"/>
                </a:cubicBezTo>
                <a:lnTo>
                  <a:pt x="0" y="136147"/>
                </a:lnTo>
                <a:close/>
              </a:path>
            </a:pathLst>
          </a:custGeom>
          <a:solidFill>
            <a:srgbClr val="0053F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622584"/>
              <a:satOff val="26541"/>
              <a:lumOff val="5752"/>
              <a:alphaOff val="0"/>
            </a:schemeClr>
          </a:fillRef>
          <a:effectRef idx="0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736" tIns="62736" rIns="62736" bIns="62736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kern="1200" dirty="0" smtClean="0"/>
              <a:t>Países menos desenvolvidos</a:t>
            </a:r>
            <a:endParaRPr lang="pt-PT" sz="2400" kern="1200" dirty="0"/>
          </a:p>
        </p:txBody>
      </p:sp>
      <p:sp>
        <p:nvSpPr>
          <p:cNvPr id="12" name="Forma livre 11"/>
          <p:cNvSpPr/>
          <p:nvPr/>
        </p:nvSpPr>
        <p:spPr>
          <a:xfrm>
            <a:off x="323528" y="4927998"/>
            <a:ext cx="2592288" cy="1237306"/>
          </a:xfrm>
          <a:custGeom>
            <a:avLst/>
            <a:gdLst>
              <a:gd name="connsiteX0" fmla="*/ 0 w 816864"/>
              <a:gd name="connsiteY0" fmla="*/ 136147 h 816864"/>
              <a:gd name="connsiteX1" fmla="*/ 136147 w 816864"/>
              <a:gd name="connsiteY1" fmla="*/ 0 h 816864"/>
              <a:gd name="connsiteX2" fmla="*/ 680717 w 816864"/>
              <a:gd name="connsiteY2" fmla="*/ 0 h 816864"/>
              <a:gd name="connsiteX3" fmla="*/ 816864 w 816864"/>
              <a:gd name="connsiteY3" fmla="*/ 136147 h 816864"/>
              <a:gd name="connsiteX4" fmla="*/ 816864 w 816864"/>
              <a:gd name="connsiteY4" fmla="*/ 680717 h 816864"/>
              <a:gd name="connsiteX5" fmla="*/ 680717 w 816864"/>
              <a:gd name="connsiteY5" fmla="*/ 816864 h 816864"/>
              <a:gd name="connsiteX6" fmla="*/ 136147 w 816864"/>
              <a:gd name="connsiteY6" fmla="*/ 816864 h 816864"/>
              <a:gd name="connsiteX7" fmla="*/ 0 w 816864"/>
              <a:gd name="connsiteY7" fmla="*/ 680717 h 816864"/>
              <a:gd name="connsiteX8" fmla="*/ 0 w 816864"/>
              <a:gd name="connsiteY8" fmla="*/ 136147 h 81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864" h="816864">
                <a:moveTo>
                  <a:pt x="0" y="136147"/>
                </a:moveTo>
                <a:cubicBezTo>
                  <a:pt x="0" y="60955"/>
                  <a:pt x="60955" y="0"/>
                  <a:pt x="136147" y="0"/>
                </a:cubicBezTo>
                <a:lnTo>
                  <a:pt x="680717" y="0"/>
                </a:lnTo>
                <a:cubicBezTo>
                  <a:pt x="755909" y="0"/>
                  <a:pt x="816864" y="60955"/>
                  <a:pt x="816864" y="136147"/>
                </a:cubicBezTo>
                <a:lnTo>
                  <a:pt x="816864" y="680717"/>
                </a:lnTo>
                <a:cubicBezTo>
                  <a:pt x="816864" y="755909"/>
                  <a:pt x="755909" y="816864"/>
                  <a:pt x="680717" y="816864"/>
                </a:cubicBezTo>
                <a:lnTo>
                  <a:pt x="136147" y="816864"/>
                </a:lnTo>
                <a:cubicBezTo>
                  <a:pt x="60955" y="816864"/>
                  <a:pt x="0" y="755909"/>
                  <a:pt x="0" y="680717"/>
                </a:cubicBezTo>
                <a:lnTo>
                  <a:pt x="0" y="136147"/>
                </a:lnTo>
                <a:close/>
              </a:path>
            </a:pathLst>
          </a:custGeom>
          <a:solidFill>
            <a:srgbClr val="00359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9933876"/>
              <a:satOff val="39811"/>
              <a:lumOff val="8628"/>
              <a:alphaOff val="0"/>
            </a:schemeClr>
          </a:fillRef>
          <a:effectRef idx="0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56" tIns="57656" rIns="57656" bIns="57656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kern="1200" dirty="0" smtClean="0"/>
              <a:t>Países em desenvolvimento</a:t>
            </a:r>
            <a:endParaRPr lang="pt-PT" sz="2400" kern="1200" dirty="0"/>
          </a:p>
        </p:txBody>
      </p:sp>
      <p:sp>
        <p:nvSpPr>
          <p:cNvPr id="13" name="Seta para a direita 12"/>
          <p:cNvSpPr/>
          <p:nvPr/>
        </p:nvSpPr>
        <p:spPr>
          <a:xfrm rot="16200000">
            <a:off x="3995936" y="2816932"/>
            <a:ext cx="432048" cy="36004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 para a direita 13"/>
          <p:cNvSpPr/>
          <p:nvPr/>
        </p:nvSpPr>
        <p:spPr>
          <a:xfrm rot="7880649">
            <a:off x="2761621" y="4624065"/>
            <a:ext cx="432048" cy="36004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Seta para a direita 14"/>
          <p:cNvSpPr/>
          <p:nvPr/>
        </p:nvSpPr>
        <p:spPr>
          <a:xfrm rot="3111831">
            <a:off x="5311930" y="4608136"/>
            <a:ext cx="432048" cy="36004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42668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453929"/>
            <a:ext cx="8229600" cy="1143000"/>
          </a:xfrm>
        </p:spPr>
        <p:txBody>
          <a:bodyPr>
            <a:normAutofit/>
          </a:bodyPr>
          <a:lstStyle/>
          <a:p>
            <a:r>
              <a:rPr lang="pt-PT" sz="3600" b="1" dirty="0" smtClean="0"/>
              <a:t>Grau de desenvolvimento dos países</a:t>
            </a:r>
            <a:endParaRPr lang="pt-PT" sz="3600" b="1" dirty="0"/>
          </a:p>
        </p:txBody>
      </p:sp>
      <p:sp>
        <p:nvSpPr>
          <p:cNvPr id="4" name="Rectângulo 3"/>
          <p:cNvSpPr/>
          <p:nvPr/>
        </p:nvSpPr>
        <p:spPr>
          <a:xfrm>
            <a:off x="539552" y="1412776"/>
            <a:ext cx="6624736" cy="432048"/>
          </a:xfrm>
          <a:prstGeom prst="rect">
            <a:avLst/>
          </a:prstGeom>
          <a:solidFill>
            <a:srgbClr val="0035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Classificação dos países de acordo com o grau de desenvolvimento</a:t>
            </a:r>
            <a:endParaRPr lang="pt-PT" b="1" dirty="0"/>
          </a:p>
        </p:txBody>
      </p:sp>
      <p:grpSp>
        <p:nvGrpSpPr>
          <p:cNvPr id="6" name="Grupo 5"/>
          <p:cNvGrpSpPr/>
          <p:nvPr/>
        </p:nvGrpSpPr>
        <p:grpSpPr>
          <a:xfrm>
            <a:off x="126423" y="1988840"/>
            <a:ext cx="8108526" cy="4597479"/>
            <a:chOff x="126423" y="1988840"/>
            <a:chExt cx="8108526" cy="4597479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2" b="25063"/>
            <a:stretch/>
          </p:blipFill>
          <p:spPr>
            <a:xfrm>
              <a:off x="126423" y="1988840"/>
              <a:ext cx="8045977" cy="4400550"/>
            </a:xfrm>
            <a:prstGeom prst="rect">
              <a:avLst/>
            </a:prstGeom>
          </p:spPr>
        </p:pic>
        <p:sp>
          <p:nvSpPr>
            <p:cNvPr id="5" name="CaixaDeTexto 4"/>
            <p:cNvSpPr txBox="1"/>
            <p:nvPr/>
          </p:nvSpPr>
          <p:spPr>
            <a:xfrm>
              <a:off x="3995936" y="6309320"/>
              <a:ext cx="42390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dirty="0" smtClean="0"/>
                <a:t>Fonte: </a:t>
              </a:r>
              <a:r>
                <a:rPr lang="pt-PT" sz="1200" i="1" dirty="0" smtClean="0"/>
                <a:t>United </a:t>
              </a:r>
              <a:r>
                <a:rPr lang="pt-PT" sz="1200" i="1" dirty="0" err="1" smtClean="0"/>
                <a:t>Nations</a:t>
              </a:r>
              <a:r>
                <a:rPr lang="pt-PT" sz="1200" i="1" dirty="0" smtClean="0"/>
                <a:t> </a:t>
              </a:r>
              <a:r>
                <a:rPr lang="pt-PT" sz="1200" i="1" dirty="0" err="1" smtClean="0"/>
                <a:t>Statistics</a:t>
              </a:r>
              <a:r>
                <a:rPr lang="pt-PT" sz="1200" i="1" dirty="0" smtClean="0"/>
                <a:t> </a:t>
              </a:r>
              <a:r>
                <a:rPr lang="pt-PT" sz="1200" i="1" dirty="0" err="1" smtClean="0"/>
                <a:t>Division</a:t>
              </a:r>
              <a:r>
                <a:rPr lang="pt-PT" sz="1200" dirty="0" smtClean="0"/>
                <a:t>, 2013</a:t>
              </a:r>
              <a:endParaRPr lang="pt-PT" sz="1200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5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426261"/>
            <a:ext cx="8229600" cy="1143000"/>
          </a:xfrm>
        </p:spPr>
        <p:txBody>
          <a:bodyPr>
            <a:normAutofit/>
          </a:bodyPr>
          <a:lstStyle/>
          <a:p>
            <a:r>
              <a:rPr lang="pt-PT" sz="3600" b="1" dirty="0" smtClean="0"/>
              <a:t>Grau de desenvolvimento dos países</a:t>
            </a:r>
            <a:endParaRPr lang="pt-PT" sz="3600" b="1" dirty="0"/>
          </a:p>
        </p:txBody>
      </p:sp>
      <p:sp>
        <p:nvSpPr>
          <p:cNvPr id="12" name="Forma livre 11"/>
          <p:cNvSpPr/>
          <p:nvPr/>
        </p:nvSpPr>
        <p:spPr>
          <a:xfrm>
            <a:off x="2411760" y="1458195"/>
            <a:ext cx="5832648" cy="1178717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1"/>
                </a:moveTo>
                <a:lnTo>
                  <a:pt x="1047750" y="3251189"/>
                </a:lnTo>
                <a:cubicBezTo>
                  <a:pt x="1047750" y="3610311"/>
                  <a:pt x="1026753" y="3901440"/>
                  <a:pt x="1000853" y="3901440"/>
                </a:cubicBezTo>
                <a:lnTo>
                  <a:pt x="0" y="3901440"/>
                </a:lnTo>
                <a:lnTo>
                  <a:pt x="0" y="3901440"/>
                </a:lnTo>
                <a:lnTo>
                  <a:pt x="0" y="0"/>
                </a:lnTo>
                <a:lnTo>
                  <a:pt x="0" y="0"/>
                </a:lnTo>
                <a:lnTo>
                  <a:pt x="1000853" y="0"/>
                </a:lnTo>
                <a:cubicBezTo>
                  <a:pt x="1026753" y="0"/>
                  <a:pt x="1047750" y="291129"/>
                  <a:pt x="1047750" y="650251"/>
                </a:cubicBezTo>
                <a:close/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1" tIns="74006" rIns="96866" bIns="74008" numCol="1" spcCol="1270" anchor="ctr" anchorCtr="0">
            <a:noAutofit/>
          </a:bodyPr>
          <a:lstStyle/>
          <a:p>
            <a:pPr marL="0" lvl="1" algn="just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PT" kern="1200" dirty="0" smtClean="0"/>
              <a:t>Países com elevada produção de riqueza, que se traduz num rendimento por pessoa e num índice de qualidade de vida bastante elevados.</a:t>
            </a:r>
            <a:endParaRPr lang="pt-PT" kern="1200" dirty="0"/>
          </a:p>
        </p:txBody>
      </p:sp>
      <p:sp>
        <p:nvSpPr>
          <p:cNvPr id="13" name="Forma livre 12"/>
          <p:cNvSpPr/>
          <p:nvPr/>
        </p:nvSpPr>
        <p:spPr>
          <a:xfrm>
            <a:off x="179512" y="1340519"/>
            <a:ext cx="2232248" cy="1440159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0134" tIns="102034" rIns="140134" bIns="10203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000" b="1" kern="1200" dirty="0" smtClean="0"/>
              <a:t>Países desenvolvidos</a:t>
            </a:r>
            <a:endParaRPr lang="pt-PT" sz="2000" b="1" kern="1200" dirty="0"/>
          </a:p>
        </p:txBody>
      </p:sp>
      <p:sp>
        <p:nvSpPr>
          <p:cNvPr id="14" name="Forma livre 13"/>
          <p:cNvSpPr/>
          <p:nvPr/>
        </p:nvSpPr>
        <p:spPr>
          <a:xfrm>
            <a:off x="2411760" y="2970363"/>
            <a:ext cx="5832648" cy="1178717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1"/>
                </a:moveTo>
                <a:lnTo>
                  <a:pt x="1047750" y="3251189"/>
                </a:lnTo>
                <a:cubicBezTo>
                  <a:pt x="1047750" y="3610311"/>
                  <a:pt x="1026753" y="3901440"/>
                  <a:pt x="1000853" y="3901440"/>
                </a:cubicBezTo>
                <a:lnTo>
                  <a:pt x="0" y="3901440"/>
                </a:lnTo>
                <a:lnTo>
                  <a:pt x="0" y="3901440"/>
                </a:lnTo>
                <a:lnTo>
                  <a:pt x="0" y="0"/>
                </a:lnTo>
                <a:lnTo>
                  <a:pt x="0" y="0"/>
                </a:lnTo>
                <a:lnTo>
                  <a:pt x="1000853" y="0"/>
                </a:lnTo>
                <a:cubicBezTo>
                  <a:pt x="1026753" y="0"/>
                  <a:pt x="1047750" y="291129"/>
                  <a:pt x="1047750" y="650251"/>
                </a:cubicBezTo>
                <a:close/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1" tIns="74007" rIns="96866" bIns="74007" numCol="1" spcCol="1270" anchor="ctr" anchorCtr="0">
            <a:noAutofit/>
          </a:bodyPr>
          <a:lstStyle/>
          <a:p>
            <a:pPr marL="0" lvl="1" algn="just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PT" kern="1200" dirty="0" smtClean="0"/>
              <a:t>Países que se debatem com dificuldades económicas e/ou sociais no seu processo de desenvolvimento.</a:t>
            </a:r>
            <a:endParaRPr lang="pt-PT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179512" y="2843932"/>
            <a:ext cx="2232248" cy="1440159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  <a:solidFill>
            <a:srgbClr val="00359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0134" tIns="102034" rIns="140134" bIns="10203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000" b="1" kern="1200" dirty="0" smtClean="0"/>
              <a:t>Países em desenvolvimento</a:t>
            </a:r>
            <a:endParaRPr lang="pt-PT" sz="2000" b="1" kern="1200" dirty="0"/>
          </a:p>
        </p:txBody>
      </p:sp>
      <p:sp>
        <p:nvSpPr>
          <p:cNvPr id="16" name="Forma livre 15"/>
          <p:cNvSpPr/>
          <p:nvPr/>
        </p:nvSpPr>
        <p:spPr>
          <a:xfrm>
            <a:off x="2411760" y="4410522"/>
            <a:ext cx="5833662" cy="1349571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1"/>
                </a:moveTo>
                <a:lnTo>
                  <a:pt x="1047750" y="3251189"/>
                </a:lnTo>
                <a:cubicBezTo>
                  <a:pt x="1047750" y="3610311"/>
                  <a:pt x="1026753" y="3901440"/>
                  <a:pt x="1000853" y="3901440"/>
                </a:cubicBezTo>
                <a:lnTo>
                  <a:pt x="0" y="3901440"/>
                </a:lnTo>
                <a:lnTo>
                  <a:pt x="0" y="3901440"/>
                </a:lnTo>
                <a:lnTo>
                  <a:pt x="0" y="0"/>
                </a:lnTo>
                <a:lnTo>
                  <a:pt x="0" y="0"/>
                </a:lnTo>
                <a:lnTo>
                  <a:pt x="1000853" y="0"/>
                </a:lnTo>
                <a:cubicBezTo>
                  <a:pt x="1026753" y="0"/>
                  <a:pt x="1047750" y="291129"/>
                  <a:pt x="1047750" y="650251"/>
                </a:cubicBezTo>
                <a:close/>
              </a:path>
            </a:pathLst>
          </a:cu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1" tIns="74007" rIns="96866" bIns="74007" numCol="1" spcCol="1270" anchor="ctr" anchorCtr="0">
            <a:noAutofit/>
          </a:bodyPr>
          <a:lstStyle/>
          <a:p>
            <a:pPr marL="0" lvl="1" algn="just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PT" kern="1200" dirty="0" smtClean="0"/>
              <a:t>Estados considerados desfavorecidos ao nível do desenvolvimento por razões geográficas, estruturais e históricas, salientando-se a sua vulnerabilidade a choques económicos externos, desastres externos e provocados pelo ser humano, e a doenças transmissíveis. </a:t>
            </a:r>
            <a:endParaRPr lang="pt-PT" kern="1200" dirty="0"/>
          </a:p>
        </p:txBody>
      </p:sp>
      <p:sp>
        <p:nvSpPr>
          <p:cNvPr id="17" name="Forma livre 16"/>
          <p:cNvSpPr/>
          <p:nvPr/>
        </p:nvSpPr>
        <p:spPr>
          <a:xfrm>
            <a:off x="179512" y="4365104"/>
            <a:ext cx="2232248" cy="1440159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  <a:solidFill>
            <a:srgbClr val="0049D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0134" tIns="102034" rIns="140134" bIns="102034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000" b="1" kern="1200" dirty="0" smtClean="0"/>
              <a:t>Países menos desenvolvidos</a:t>
            </a:r>
            <a:endParaRPr lang="pt-PT" sz="2000" b="1" kern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309320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8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92368" y="415264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43607" y="1387515"/>
            <a:ext cx="770485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Os vários países em desenvolvimento apresentam diferentes ritmos de crescimento económico e de desenvolvimento. Assim, podem agrupar-se de diferentes formas.</a:t>
            </a:r>
            <a:endParaRPr kumimoji="0" lang="pt-PT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2287954" y="2509339"/>
            <a:ext cx="6120680" cy="4186356"/>
            <a:chOff x="955" y="1296"/>
            <a:chExt cx="4092" cy="2715"/>
          </a:xfrm>
        </p:grpSpPr>
        <p:sp>
          <p:nvSpPr>
            <p:cNvPr id="8" name="Freeform 19"/>
            <p:cNvSpPr>
              <a:spLocks/>
            </p:cNvSpPr>
            <p:nvPr/>
          </p:nvSpPr>
          <p:spPr bwMode="gray">
            <a:xfrm rot="-794496">
              <a:off x="2989" y="1859"/>
              <a:ext cx="725" cy="2089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3399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t-PT" sz="4800"/>
            </a:p>
          </p:txBody>
        </p:sp>
        <p:sp>
          <p:nvSpPr>
            <p:cNvPr id="9" name="Freeform 20"/>
            <p:cNvSpPr>
              <a:spLocks/>
            </p:cNvSpPr>
            <p:nvPr/>
          </p:nvSpPr>
          <p:spPr bwMode="gray">
            <a:xfrm rot="5461794">
              <a:off x="1859" y="1577"/>
              <a:ext cx="725" cy="2089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669900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t-PT" sz="4800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gray">
            <a:xfrm rot="-7471624">
              <a:off x="3024" y="614"/>
              <a:ext cx="725" cy="2090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6"/>
                <a:gd name="T121" fmla="*/ 0 h 1861"/>
                <a:gd name="T122" fmla="*/ 646 w 646"/>
                <a:gd name="T123" fmla="*/ 1861 h 186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565868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t-PT" sz="4800"/>
            </a:p>
          </p:txBody>
        </p:sp>
        <p:grpSp>
          <p:nvGrpSpPr>
            <p:cNvPr id="11" name="Group 22"/>
            <p:cNvGrpSpPr>
              <a:grpSpLocks/>
            </p:cNvGrpSpPr>
            <p:nvPr/>
          </p:nvGrpSpPr>
          <p:grpSpPr bwMode="auto">
            <a:xfrm>
              <a:off x="1177" y="1440"/>
              <a:ext cx="3335" cy="2571"/>
              <a:chOff x="768" y="1104"/>
              <a:chExt cx="3984" cy="3072"/>
            </a:xfrm>
          </p:grpSpPr>
          <p:sp>
            <p:nvSpPr>
              <p:cNvPr id="19" name="Freeform 23"/>
              <p:cNvSpPr>
                <a:spLocks/>
              </p:cNvSpPr>
              <p:nvPr/>
            </p:nvSpPr>
            <p:spPr bwMode="gray">
              <a:xfrm>
                <a:off x="2784" y="1680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46"/>
                  <a:gd name="T121" fmla="*/ 0 h 1861"/>
                  <a:gd name="T122" fmla="*/ 646 w 646"/>
                  <a:gd name="T123" fmla="*/ 1861 h 18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PT" sz="4800"/>
              </a:p>
            </p:txBody>
          </p:sp>
          <p:sp>
            <p:nvSpPr>
              <p:cNvPr id="20" name="Freeform 24"/>
              <p:cNvSpPr>
                <a:spLocks/>
              </p:cNvSpPr>
              <p:nvPr/>
            </p:nvSpPr>
            <p:spPr bwMode="gray">
              <a:xfrm rot="6256290">
                <a:off x="1583" y="1153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46"/>
                  <a:gd name="T121" fmla="*/ 0 h 1861"/>
                  <a:gd name="T122" fmla="*/ 646 w 646"/>
                  <a:gd name="T123" fmla="*/ 1861 h 18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PT" sz="4800"/>
              </a:p>
            </p:txBody>
          </p:sp>
          <p:sp>
            <p:nvSpPr>
              <p:cNvPr id="21" name="Freeform 25"/>
              <p:cNvSpPr>
                <a:spLocks/>
              </p:cNvSpPr>
              <p:nvPr/>
            </p:nvSpPr>
            <p:spPr bwMode="gray">
              <a:xfrm rot="-6677128">
                <a:off x="3071" y="289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46"/>
                  <a:gd name="T121" fmla="*/ 0 h 1861"/>
                  <a:gd name="T122" fmla="*/ 646 w 646"/>
                  <a:gd name="T123" fmla="*/ 1861 h 186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PT" sz="4800"/>
              </a:p>
            </p:txBody>
          </p:sp>
        </p:grpSp>
        <p:grpSp>
          <p:nvGrpSpPr>
            <p:cNvPr id="12" name="Group 26"/>
            <p:cNvGrpSpPr>
              <a:grpSpLocks/>
            </p:cNvGrpSpPr>
            <p:nvPr/>
          </p:nvGrpSpPr>
          <p:grpSpPr bwMode="auto">
            <a:xfrm>
              <a:off x="2543" y="1899"/>
              <a:ext cx="844" cy="843"/>
              <a:chOff x="2016" y="1920"/>
              <a:chExt cx="1680" cy="1680"/>
            </a:xfrm>
          </p:grpSpPr>
          <p:sp>
            <p:nvSpPr>
              <p:cNvPr id="17" name="Oval 2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922929"/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 sz="4800"/>
              </a:p>
            </p:txBody>
          </p:sp>
          <p:sp>
            <p:nvSpPr>
              <p:cNvPr id="18" name="Freeform 2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33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PT" sz="4800"/>
              </a:p>
            </p:txBody>
          </p:sp>
        </p:grpSp>
        <p:sp>
          <p:nvSpPr>
            <p:cNvPr id="13" name="Text Box 29"/>
            <p:cNvSpPr txBox="1">
              <a:spLocks noChangeArrowheads="1"/>
            </p:cNvSpPr>
            <p:nvPr/>
          </p:nvSpPr>
          <p:spPr bwMode="gray">
            <a:xfrm>
              <a:off x="2621" y="2075"/>
              <a:ext cx="693" cy="48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PED</a:t>
              </a:r>
              <a:endParaRPr 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4" name="Text Box 30"/>
            <p:cNvSpPr txBox="1">
              <a:spLocks noChangeArrowheads="1"/>
            </p:cNvSpPr>
            <p:nvPr/>
          </p:nvSpPr>
          <p:spPr bwMode="auto">
            <a:xfrm>
              <a:off x="955" y="1642"/>
              <a:ext cx="1734" cy="4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pt-PT" sz="4400" b="1" dirty="0" smtClean="0">
                  <a:solidFill>
                    <a:schemeClr val="accent3">
                      <a:lumMod val="75000"/>
                    </a:schemeClr>
                  </a:solidFill>
                  <a:cs typeface="Arial" pitchFamily="34" charset="0"/>
                </a:rPr>
                <a:t>NPI</a:t>
              </a:r>
              <a:endParaRPr lang="en-US" sz="44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5" name="Text Box 31"/>
            <p:cNvSpPr txBox="1">
              <a:spLocks noChangeArrowheads="1"/>
            </p:cNvSpPr>
            <p:nvPr/>
          </p:nvSpPr>
          <p:spPr bwMode="auto">
            <a:xfrm>
              <a:off x="3347" y="1497"/>
              <a:ext cx="1700" cy="4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pt-PT" sz="4400" b="1" dirty="0" smtClean="0">
                  <a:solidFill>
                    <a:schemeClr val="bg1">
                      <a:lumMod val="50000"/>
                    </a:schemeClr>
                  </a:solidFill>
                </a:rPr>
                <a:t>PMD</a:t>
              </a:r>
              <a:endParaRPr lang="en-US" sz="4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 Box 32"/>
            <p:cNvSpPr txBox="1">
              <a:spLocks noChangeArrowheads="1"/>
            </p:cNvSpPr>
            <p:nvPr/>
          </p:nvSpPr>
          <p:spPr bwMode="auto">
            <a:xfrm>
              <a:off x="1691" y="3104"/>
              <a:ext cx="1745" cy="4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pt-PT" sz="4400" b="1" dirty="0" smtClean="0">
                  <a:solidFill>
                    <a:schemeClr val="tx2">
                      <a:lumMod val="75000"/>
                    </a:schemeClr>
                  </a:solidFill>
                  <a:ea typeface="Times New Roman" pitchFamily="18" charset="0"/>
                  <a:cs typeface="Arial" pitchFamily="34" charset="0"/>
                </a:rPr>
                <a:t>BRICS</a:t>
              </a:r>
              <a:endParaRPr lang="en-US" sz="4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546870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26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684584" y="492953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547664" y="4581128"/>
            <a:ext cx="74168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P</a:t>
            </a:r>
            <a:r>
              <a:rPr lang="pt-PT" dirty="0" smtClean="0"/>
              <a:t>aíses </a:t>
            </a:r>
            <a:r>
              <a:rPr lang="pt-PT" dirty="0"/>
              <a:t>que nas últimas décadas apostaram no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crescimento da indústria,</a:t>
            </a:r>
            <a:r>
              <a:rPr lang="pt-PT" dirty="0"/>
              <a:t> estando próximos dos países desenvolvidos a nível </a:t>
            </a:r>
            <a:r>
              <a:rPr lang="pt-PT" dirty="0" smtClean="0"/>
              <a:t>socioeconómico. </a:t>
            </a:r>
            <a:r>
              <a:rPr lang="pt-PT" dirty="0"/>
              <a:t>Estes</a:t>
            </a:r>
            <a:r>
              <a:rPr lang="pt-PT" b="1" dirty="0"/>
              <a:t> </a:t>
            </a:r>
            <a:r>
              <a:rPr lang="pt-PT" dirty="0"/>
              <a:t>apresentam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economias muito dinâmicas </a:t>
            </a:r>
            <a:r>
              <a:rPr lang="pt-PT" dirty="0"/>
              <a:t>e competitivas alicerçadas em taxas de crescimento elevadas que advêm da forte expansão industrial e da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afirmação nos mercados internacionais</a:t>
            </a:r>
            <a:r>
              <a:rPr lang="pt-PT" dirty="0"/>
              <a:t>. </a:t>
            </a:r>
          </a:p>
        </p:txBody>
      </p:sp>
      <p:sp>
        <p:nvSpPr>
          <p:cNvPr id="3" name="Rectângulo arredondado 2"/>
          <p:cNvSpPr/>
          <p:nvPr/>
        </p:nvSpPr>
        <p:spPr>
          <a:xfrm>
            <a:off x="835495" y="3876927"/>
            <a:ext cx="1440160" cy="70237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 smtClean="0"/>
              <a:t>NPI</a:t>
            </a:r>
            <a:endParaRPr lang="pt-PT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873" y="1417467"/>
            <a:ext cx="6349574" cy="2810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461" y="6517095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9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764704" y="352583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sp>
        <p:nvSpPr>
          <p:cNvPr id="7" name="Seta para a direita 6"/>
          <p:cNvSpPr/>
          <p:nvPr/>
        </p:nvSpPr>
        <p:spPr>
          <a:xfrm rot="5400000">
            <a:off x="4693143" y="4296920"/>
            <a:ext cx="765826" cy="1584176"/>
          </a:xfrm>
          <a:prstGeom prst="rightArrow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 sz="1600"/>
          </a:p>
        </p:txBody>
      </p:sp>
      <p:sp>
        <p:nvSpPr>
          <p:cNvPr id="8" name="CaixaDeTexto 3"/>
          <p:cNvSpPr txBox="1"/>
          <p:nvPr/>
        </p:nvSpPr>
        <p:spPr>
          <a:xfrm>
            <a:off x="1475656" y="1340768"/>
            <a:ext cx="7056784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cs typeface="Arial" pitchFamily="34" charset="0"/>
              </a:rPr>
              <a:t>Desenvolvimento dos transportes e telecomunicações;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cs typeface="Arial" pitchFamily="34" charset="0"/>
              </a:rPr>
              <a:t>Proximidade de um país-modelo: Japão;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cs typeface="Arial" pitchFamily="34" charset="0"/>
              </a:rPr>
              <a:t>Mão de obra abundante, barata e qualificada;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cs typeface="Arial" pitchFamily="34" charset="0"/>
              </a:rPr>
              <a:t>Papel intervencionista do Estado (estabelecimento de barreiras alfandegárias e investimentos na educação);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cs typeface="Arial" pitchFamily="34" charset="0"/>
              </a:rPr>
              <a:t>Elevadas taxas de investimento (poupanças internas e investimento estrangeiro);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cs typeface="Arial" pitchFamily="34" charset="0"/>
              </a:rPr>
              <a:t>Industrialização voltada para a exportação.</a:t>
            </a:r>
            <a:endParaRPr lang="pt-PT" dirty="0">
              <a:cs typeface="Arial" pitchFamily="34" charset="0"/>
            </a:endParaRPr>
          </a:p>
        </p:txBody>
      </p:sp>
      <p:sp>
        <p:nvSpPr>
          <p:cNvPr id="4" name="Rectângulo arredondado 3"/>
          <p:cNvSpPr/>
          <p:nvPr/>
        </p:nvSpPr>
        <p:spPr>
          <a:xfrm>
            <a:off x="2195736" y="5589240"/>
            <a:ext cx="5760640" cy="93610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cs typeface="Arial" pitchFamily="34" charset="0"/>
              </a:rPr>
              <a:t>Razões do sucesso dos </a:t>
            </a:r>
            <a:r>
              <a:rPr lang="pt-PT" sz="2800" b="1" dirty="0" smtClean="0">
                <a:cs typeface="Arial" pitchFamily="34" charset="0"/>
              </a:rPr>
              <a:t>NPI</a:t>
            </a:r>
            <a:endParaRPr lang="pt-PT" sz="2800" b="1" dirty="0"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525344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8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20688" y="241308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43608" y="2132856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>
                <a:cs typeface="Arial" pitchFamily="34" charset="0"/>
              </a:rPr>
              <a:t>O termo foi </a:t>
            </a:r>
            <a:r>
              <a:rPr lang="pt-PT" dirty="0">
                <a:cs typeface="Arial" pitchFamily="34" charset="0"/>
              </a:rPr>
              <a:t>criado em 2001 como referência a cinco </a:t>
            </a:r>
            <a:r>
              <a:rPr lang="pt-PT" dirty="0" smtClean="0">
                <a:cs typeface="Arial" pitchFamily="34" charset="0"/>
              </a:rPr>
              <a:t>países: </a:t>
            </a:r>
            <a:r>
              <a:rPr lang="pt-PT" dirty="0">
                <a:cs typeface="Arial" pitchFamily="34" charset="0"/>
              </a:rPr>
              <a:t>Brasil, Rússia, Índia, China e África do Sul </a:t>
            </a:r>
            <a:r>
              <a:rPr lang="pt-PT" dirty="0" smtClean="0">
                <a:cs typeface="Arial" pitchFamily="34" charset="0"/>
              </a:rPr>
              <a:t>(</a:t>
            </a:r>
            <a:r>
              <a:rPr lang="pt-PT" i="1" dirty="0" smtClean="0">
                <a:cs typeface="Arial" pitchFamily="34" charset="0"/>
              </a:rPr>
              <a:t>South </a:t>
            </a:r>
            <a:r>
              <a:rPr lang="pt-PT" i="1" dirty="0">
                <a:cs typeface="Arial" pitchFamily="34" charset="0"/>
              </a:rPr>
              <a:t>Africa</a:t>
            </a:r>
            <a:r>
              <a:rPr lang="pt-PT" dirty="0" smtClean="0">
                <a:cs typeface="Arial" pitchFamily="34" charset="0"/>
              </a:rPr>
              <a:t>).</a:t>
            </a:r>
          </a:p>
        </p:txBody>
      </p:sp>
      <p:sp>
        <p:nvSpPr>
          <p:cNvPr id="10" name="Rectângulo arredondado 9"/>
          <p:cNvSpPr/>
          <p:nvPr/>
        </p:nvSpPr>
        <p:spPr>
          <a:xfrm>
            <a:off x="1233374" y="1274473"/>
            <a:ext cx="1682442" cy="70237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 smtClean="0"/>
              <a:t>BRICS</a:t>
            </a:r>
            <a:endParaRPr lang="pt-PT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056186"/>
            <a:ext cx="7638578" cy="36895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46" y="72440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3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548680" y="131473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sp>
        <p:nvSpPr>
          <p:cNvPr id="10" name="Rectângulo arredondado 9"/>
          <p:cNvSpPr/>
          <p:nvPr/>
        </p:nvSpPr>
        <p:spPr>
          <a:xfrm>
            <a:off x="1233374" y="1274473"/>
            <a:ext cx="1682442" cy="70237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 smtClean="0"/>
              <a:t>BRICS</a:t>
            </a:r>
            <a:endParaRPr lang="pt-PT" b="1" dirty="0"/>
          </a:p>
        </p:txBody>
      </p:sp>
      <p:grpSp>
        <p:nvGrpSpPr>
          <p:cNvPr id="3" name="Grupo 2"/>
          <p:cNvGrpSpPr/>
          <p:nvPr/>
        </p:nvGrpSpPr>
        <p:grpSpPr>
          <a:xfrm>
            <a:off x="1403648" y="2204864"/>
            <a:ext cx="7200800" cy="3393356"/>
            <a:chOff x="1403648" y="2204864"/>
            <a:chExt cx="7200800" cy="3393356"/>
          </a:xfrm>
        </p:grpSpPr>
        <p:sp>
          <p:nvSpPr>
            <p:cNvPr id="12" name="Rectângulo arredondado 11"/>
            <p:cNvSpPr/>
            <p:nvPr/>
          </p:nvSpPr>
          <p:spPr>
            <a:xfrm>
              <a:off x="1403648" y="2564904"/>
              <a:ext cx="7200800" cy="2880320"/>
            </a:xfrm>
            <a:prstGeom prst="roundRect">
              <a:avLst>
                <a:gd name="adj" fmla="val 5159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Forma livre 4"/>
            <p:cNvSpPr/>
            <p:nvPr/>
          </p:nvSpPr>
          <p:spPr>
            <a:xfrm>
              <a:off x="1403648" y="2204864"/>
              <a:ext cx="7200800" cy="770924"/>
            </a:xfrm>
            <a:custGeom>
              <a:avLst/>
              <a:gdLst>
                <a:gd name="connsiteX0" fmla="*/ 0 w 6096000"/>
                <a:gd name="connsiteY0" fmla="*/ 152493 h 914940"/>
                <a:gd name="connsiteX1" fmla="*/ 152493 w 6096000"/>
                <a:gd name="connsiteY1" fmla="*/ 0 h 914940"/>
                <a:gd name="connsiteX2" fmla="*/ 5943507 w 6096000"/>
                <a:gd name="connsiteY2" fmla="*/ 0 h 914940"/>
                <a:gd name="connsiteX3" fmla="*/ 6096000 w 6096000"/>
                <a:gd name="connsiteY3" fmla="*/ 152493 h 914940"/>
                <a:gd name="connsiteX4" fmla="*/ 6096000 w 6096000"/>
                <a:gd name="connsiteY4" fmla="*/ 762447 h 914940"/>
                <a:gd name="connsiteX5" fmla="*/ 5943507 w 6096000"/>
                <a:gd name="connsiteY5" fmla="*/ 914940 h 914940"/>
                <a:gd name="connsiteX6" fmla="*/ 152493 w 6096000"/>
                <a:gd name="connsiteY6" fmla="*/ 914940 h 914940"/>
                <a:gd name="connsiteX7" fmla="*/ 0 w 6096000"/>
                <a:gd name="connsiteY7" fmla="*/ 762447 h 914940"/>
                <a:gd name="connsiteX8" fmla="*/ 0 w 6096000"/>
                <a:gd name="connsiteY8" fmla="*/ 152493 h 91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914940">
                  <a:moveTo>
                    <a:pt x="0" y="152493"/>
                  </a:moveTo>
                  <a:cubicBezTo>
                    <a:pt x="0" y="68273"/>
                    <a:pt x="68273" y="0"/>
                    <a:pt x="152493" y="0"/>
                  </a:cubicBezTo>
                  <a:lnTo>
                    <a:pt x="5943507" y="0"/>
                  </a:lnTo>
                  <a:cubicBezTo>
                    <a:pt x="6027727" y="0"/>
                    <a:pt x="6096000" y="68273"/>
                    <a:pt x="6096000" y="152493"/>
                  </a:cubicBezTo>
                  <a:lnTo>
                    <a:pt x="6096000" y="762447"/>
                  </a:lnTo>
                  <a:cubicBezTo>
                    <a:pt x="6096000" y="846667"/>
                    <a:pt x="6027727" y="914940"/>
                    <a:pt x="5943507" y="914940"/>
                  </a:cubicBezTo>
                  <a:lnTo>
                    <a:pt x="152493" y="914940"/>
                  </a:lnTo>
                  <a:cubicBezTo>
                    <a:pt x="68273" y="914940"/>
                    <a:pt x="0" y="846667"/>
                    <a:pt x="0" y="762447"/>
                  </a:cubicBezTo>
                  <a:lnTo>
                    <a:pt x="0" y="152493"/>
                  </a:lnTo>
                  <a:close/>
                </a:path>
              </a:pathLst>
            </a:cu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294" tIns="132294" rIns="132294" bIns="132294" numCol="1" spcCol="1270" anchor="ctr" anchorCtr="0">
              <a:noAutofit/>
            </a:bodyPr>
            <a:lstStyle/>
            <a:p>
              <a:pPr lvl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2300" kern="1200" dirty="0" smtClean="0">
                  <a:cs typeface="Arial" pitchFamily="34" charset="0"/>
                </a:rPr>
                <a:t>Estes países emergentes possuem características comuns:</a:t>
              </a:r>
              <a:endParaRPr lang="pt-PT" sz="2300" kern="1200" dirty="0"/>
            </a:p>
          </p:txBody>
        </p:sp>
        <p:sp>
          <p:nvSpPr>
            <p:cNvPr id="7" name="Forma livre 6"/>
            <p:cNvSpPr/>
            <p:nvPr/>
          </p:nvSpPr>
          <p:spPr>
            <a:xfrm>
              <a:off x="1547664" y="2996952"/>
              <a:ext cx="6840760" cy="2601268"/>
            </a:xfrm>
            <a:custGeom>
              <a:avLst/>
              <a:gdLst>
                <a:gd name="connsiteX0" fmla="*/ 0 w 6096000"/>
                <a:gd name="connsiteY0" fmla="*/ 0 h 1809180"/>
                <a:gd name="connsiteX1" fmla="*/ 6096000 w 6096000"/>
                <a:gd name="connsiteY1" fmla="*/ 0 h 1809180"/>
                <a:gd name="connsiteX2" fmla="*/ 6096000 w 6096000"/>
                <a:gd name="connsiteY2" fmla="*/ 1809180 h 1809180"/>
                <a:gd name="connsiteX3" fmla="*/ 0 w 6096000"/>
                <a:gd name="connsiteY3" fmla="*/ 1809180 h 1809180"/>
                <a:gd name="connsiteX4" fmla="*/ 0 w 6096000"/>
                <a:gd name="connsiteY4" fmla="*/ 0 h 180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809180">
                  <a:moveTo>
                    <a:pt x="0" y="0"/>
                  </a:moveTo>
                  <a:lnTo>
                    <a:pt x="6096000" y="0"/>
                  </a:lnTo>
                  <a:lnTo>
                    <a:pt x="6096000" y="1809180"/>
                  </a:lnTo>
                  <a:lnTo>
                    <a:pt x="0" y="18091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548" tIns="29210" rIns="163576" bIns="29210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sz="1800" kern="1200" dirty="0" smtClean="0">
                  <a:cs typeface="Arial" pitchFamily="34" charset="0"/>
                </a:rPr>
                <a:t>economia em crescimento e situação política estável;</a:t>
              </a:r>
              <a:endParaRPr lang="pt-PT" sz="1800" kern="1200" dirty="0"/>
            </a:p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sz="1800" kern="1200" dirty="0" smtClean="0">
                  <a:cs typeface="Arial" pitchFamily="34" charset="0"/>
                </a:rPr>
                <a:t>mão de obra em grande quantidade e em processo de qualificação;</a:t>
              </a:r>
            </a:p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sz="1800" kern="1200" dirty="0" smtClean="0">
                  <a:cs typeface="Arial" pitchFamily="34" charset="0"/>
                </a:rPr>
                <a:t>níveis de produção e exportação em crescimento;</a:t>
              </a:r>
            </a:p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sz="1800" kern="1200" dirty="0" smtClean="0">
                  <a:cs typeface="Arial" pitchFamily="34" charset="0"/>
                </a:rPr>
                <a:t>reservas de recursos minerais;</a:t>
              </a:r>
            </a:p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sz="1800" kern="1200" dirty="0" smtClean="0">
                  <a:cs typeface="Arial" pitchFamily="34" charset="0"/>
                </a:rPr>
                <a:t>diminuição, embora lenta, das desigualdades sociais.</a:t>
              </a:r>
              <a:endParaRPr lang="pt-PT" sz="1800" kern="1200" dirty="0">
                <a:cs typeface="Arial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62" y="6525344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8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764704" y="131473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grpSp>
        <p:nvGrpSpPr>
          <p:cNvPr id="3" name="Grupo 2"/>
          <p:cNvGrpSpPr/>
          <p:nvPr/>
        </p:nvGrpSpPr>
        <p:grpSpPr>
          <a:xfrm>
            <a:off x="1403648" y="3356992"/>
            <a:ext cx="7200800" cy="2088232"/>
            <a:chOff x="1403648" y="3356992"/>
            <a:chExt cx="7200800" cy="2088232"/>
          </a:xfrm>
        </p:grpSpPr>
        <p:sp>
          <p:nvSpPr>
            <p:cNvPr id="12" name="Rectângulo arredondado 11"/>
            <p:cNvSpPr/>
            <p:nvPr/>
          </p:nvSpPr>
          <p:spPr>
            <a:xfrm>
              <a:off x="1403648" y="3501008"/>
              <a:ext cx="7200800" cy="1944216"/>
            </a:xfrm>
            <a:prstGeom prst="roundRect">
              <a:avLst>
                <a:gd name="adj" fmla="val 5159"/>
              </a:avLst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Forma livre 4"/>
            <p:cNvSpPr/>
            <p:nvPr/>
          </p:nvSpPr>
          <p:spPr>
            <a:xfrm>
              <a:off x="1403648" y="3356992"/>
              <a:ext cx="7200800" cy="554900"/>
            </a:xfrm>
            <a:custGeom>
              <a:avLst/>
              <a:gdLst>
                <a:gd name="connsiteX0" fmla="*/ 0 w 6096000"/>
                <a:gd name="connsiteY0" fmla="*/ 152493 h 914940"/>
                <a:gd name="connsiteX1" fmla="*/ 152493 w 6096000"/>
                <a:gd name="connsiteY1" fmla="*/ 0 h 914940"/>
                <a:gd name="connsiteX2" fmla="*/ 5943507 w 6096000"/>
                <a:gd name="connsiteY2" fmla="*/ 0 h 914940"/>
                <a:gd name="connsiteX3" fmla="*/ 6096000 w 6096000"/>
                <a:gd name="connsiteY3" fmla="*/ 152493 h 914940"/>
                <a:gd name="connsiteX4" fmla="*/ 6096000 w 6096000"/>
                <a:gd name="connsiteY4" fmla="*/ 762447 h 914940"/>
                <a:gd name="connsiteX5" fmla="*/ 5943507 w 6096000"/>
                <a:gd name="connsiteY5" fmla="*/ 914940 h 914940"/>
                <a:gd name="connsiteX6" fmla="*/ 152493 w 6096000"/>
                <a:gd name="connsiteY6" fmla="*/ 914940 h 914940"/>
                <a:gd name="connsiteX7" fmla="*/ 0 w 6096000"/>
                <a:gd name="connsiteY7" fmla="*/ 762447 h 914940"/>
                <a:gd name="connsiteX8" fmla="*/ 0 w 6096000"/>
                <a:gd name="connsiteY8" fmla="*/ 152493 h 91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914940">
                  <a:moveTo>
                    <a:pt x="0" y="152493"/>
                  </a:moveTo>
                  <a:cubicBezTo>
                    <a:pt x="0" y="68273"/>
                    <a:pt x="68273" y="0"/>
                    <a:pt x="152493" y="0"/>
                  </a:cubicBezTo>
                  <a:lnTo>
                    <a:pt x="5943507" y="0"/>
                  </a:lnTo>
                  <a:cubicBezTo>
                    <a:pt x="6027727" y="0"/>
                    <a:pt x="6096000" y="68273"/>
                    <a:pt x="6096000" y="152493"/>
                  </a:cubicBezTo>
                  <a:lnTo>
                    <a:pt x="6096000" y="762447"/>
                  </a:lnTo>
                  <a:cubicBezTo>
                    <a:pt x="6096000" y="846667"/>
                    <a:pt x="6027727" y="914940"/>
                    <a:pt x="5943507" y="914940"/>
                  </a:cubicBezTo>
                  <a:lnTo>
                    <a:pt x="152493" y="914940"/>
                  </a:lnTo>
                  <a:cubicBezTo>
                    <a:pt x="68273" y="914940"/>
                    <a:pt x="0" y="846667"/>
                    <a:pt x="0" y="762447"/>
                  </a:cubicBezTo>
                  <a:lnTo>
                    <a:pt x="0" y="15249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294" tIns="132294" rIns="132294" bIns="132294" numCol="1" spcCol="1270" anchor="t" anchorCtr="0">
              <a:noAutofit/>
            </a:bodyPr>
            <a:lstStyle/>
            <a:p>
              <a:r>
                <a:rPr lang="pt-PT" sz="2000" dirty="0">
                  <a:cs typeface="Arial" pitchFamily="34" charset="0"/>
                </a:rPr>
                <a:t>A inclusão destes países nesta categoria depende de três critérios</a:t>
              </a:r>
              <a:r>
                <a:rPr lang="pt-PT" sz="2000" dirty="0" smtClean="0">
                  <a:cs typeface="Arial" pitchFamily="34" charset="0"/>
                </a:rPr>
                <a:t>:</a:t>
              </a:r>
              <a:endParaRPr lang="pt-PT" sz="2000" dirty="0">
                <a:cs typeface="Arial" pitchFamily="34" charset="0"/>
              </a:endParaRPr>
            </a:p>
          </p:txBody>
        </p:sp>
        <p:sp>
          <p:nvSpPr>
            <p:cNvPr id="7" name="Forma livre 6"/>
            <p:cNvSpPr/>
            <p:nvPr/>
          </p:nvSpPr>
          <p:spPr>
            <a:xfrm>
              <a:off x="1547664" y="3933056"/>
              <a:ext cx="6840760" cy="1512168"/>
            </a:xfrm>
            <a:custGeom>
              <a:avLst/>
              <a:gdLst>
                <a:gd name="connsiteX0" fmla="*/ 0 w 6096000"/>
                <a:gd name="connsiteY0" fmla="*/ 0 h 1809180"/>
                <a:gd name="connsiteX1" fmla="*/ 6096000 w 6096000"/>
                <a:gd name="connsiteY1" fmla="*/ 0 h 1809180"/>
                <a:gd name="connsiteX2" fmla="*/ 6096000 w 6096000"/>
                <a:gd name="connsiteY2" fmla="*/ 1809180 h 1809180"/>
                <a:gd name="connsiteX3" fmla="*/ 0 w 6096000"/>
                <a:gd name="connsiteY3" fmla="*/ 1809180 h 1809180"/>
                <a:gd name="connsiteX4" fmla="*/ 0 w 6096000"/>
                <a:gd name="connsiteY4" fmla="*/ 0 h 180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809180">
                  <a:moveTo>
                    <a:pt x="0" y="0"/>
                  </a:moveTo>
                  <a:lnTo>
                    <a:pt x="6096000" y="0"/>
                  </a:lnTo>
                  <a:lnTo>
                    <a:pt x="6096000" y="1809180"/>
                  </a:lnTo>
                  <a:lnTo>
                    <a:pt x="0" y="18091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548" tIns="29210" rIns="163576" bIns="29210" numCol="1" spcCol="1270" anchor="t" anchorCtr="0">
              <a:noAutofit/>
            </a:bodyPr>
            <a:lstStyle/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dirty="0">
                  <a:cs typeface="Arial" pitchFamily="34" charset="0"/>
                </a:rPr>
                <a:t>o</a:t>
              </a:r>
              <a:r>
                <a:rPr lang="pt-PT" sz="1800" kern="1200" dirty="0" smtClean="0">
                  <a:cs typeface="Arial" pitchFamily="34" charset="0"/>
                </a:rPr>
                <a:t> rendimento;</a:t>
              </a:r>
            </a:p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dirty="0" smtClean="0">
                  <a:cs typeface="Arial" pitchFamily="34" charset="0"/>
                </a:rPr>
                <a:t>o capital humano (nutrição, saúde, escolarização, alfabetização);</a:t>
              </a:r>
            </a:p>
            <a:p>
              <a:pPr marL="171450" lvl="1" indent="-171450" defTabSz="800100">
                <a:lnSpc>
                  <a:spcPct val="15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r>
                <a:rPr lang="pt-PT" dirty="0">
                  <a:cs typeface="Arial" pitchFamily="34" charset="0"/>
                </a:rPr>
                <a:t>a</a:t>
              </a:r>
              <a:r>
                <a:rPr lang="pt-PT" sz="1800" kern="1200" dirty="0" smtClean="0">
                  <a:cs typeface="Arial" pitchFamily="34" charset="0"/>
                </a:rPr>
                <a:t> vulnerabilidade económica.</a:t>
              </a:r>
            </a:p>
          </p:txBody>
        </p:sp>
      </p:grpSp>
      <p:sp>
        <p:nvSpPr>
          <p:cNvPr id="8" name="Rectângulo arredondado 7"/>
          <p:cNvSpPr/>
          <p:nvPr/>
        </p:nvSpPr>
        <p:spPr>
          <a:xfrm>
            <a:off x="1233374" y="1274473"/>
            <a:ext cx="1440160" cy="70237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 smtClean="0"/>
              <a:t>PMD</a:t>
            </a:r>
            <a:endParaRPr lang="pt-PT" b="1" dirty="0"/>
          </a:p>
        </p:txBody>
      </p:sp>
      <p:sp>
        <p:nvSpPr>
          <p:cNvPr id="4" name="Rectângulo 3"/>
          <p:cNvSpPr/>
          <p:nvPr/>
        </p:nvSpPr>
        <p:spPr>
          <a:xfrm>
            <a:off x="1403648" y="2188591"/>
            <a:ext cx="7200800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cs typeface="Arial" pitchFamily="34" charset="0"/>
              </a:rPr>
              <a:t>Atualmente, há 48 países designados pelas Nações Unidas como países menos desenvolvidos (PMD).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62" y="6453336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2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955373" y="244329"/>
            <a:ext cx="8229600" cy="1143000"/>
          </a:xfrm>
        </p:spPr>
        <p:txBody>
          <a:bodyPr/>
          <a:lstStyle/>
          <a:p>
            <a:r>
              <a:rPr lang="pt-PT" dirty="0" smtClean="0"/>
              <a:t>Heterogeneidade dos PED</a:t>
            </a:r>
            <a:endParaRPr lang="pt-PT" dirty="0"/>
          </a:p>
        </p:txBody>
      </p:sp>
      <p:grpSp>
        <p:nvGrpSpPr>
          <p:cNvPr id="10" name="Grupo 9"/>
          <p:cNvGrpSpPr/>
          <p:nvPr/>
        </p:nvGrpSpPr>
        <p:grpSpPr>
          <a:xfrm>
            <a:off x="1619672" y="5589240"/>
            <a:ext cx="6984777" cy="1152128"/>
            <a:chOff x="1547663" y="5589240"/>
            <a:chExt cx="6984777" cy="1152128"/>
          </a:xfrm>
        </p:grpSpPr>
        <p:sp>
          <p:nvSpPr>
            <p:cNvPr id="12" name="Rectângulo arredondado 11"/>
            <p:cNvSpPr/>
            <p:nvPr/>
          </p:nvSpPr>
          <p:spPr>
            <a:xfrm>
              <a:off x="1547663" y="5670420"/>
              <a:ext cx="6810157" cy="1070948"/>
            </a:xfrm>
            <a:prstGeom prst="roundRect">
              <a:avLst>
                <a:gd name="adj" fmla="val 5159"/>
              </a:avLst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" name="Forma livre 4"/>
            <p:cNvSpPr/>
            <p:nvPr/>
          </p:nvSpPr>
          <p:spPr>
            <a:xfrm>
              <a:off x="1547663" y="5589240"/>
              <a:ext cx="6810157" cy="492064"/>
            </a:xfrm>
            <a:custGeom>
              <a:avLst/>
              <a:gdLst>
                <a:gd name="connsiteX0" fmla="*/ 0 w 6096000"/>
                <a:gd name="connsiteY0" fmla="*/ 152493 h 914940"/>
                <a:gd name="connsiteX1" fmla="*/ 152493 w 6096000"/>
                <a:gd name="connsiteY1" fmla="*/ 0 h 914940"/>
                <a:gd name="connsiteX2" fmla="*/ 5943507 w 6096000"/>
                <a:gd name="connsiteY2" fmla="*/ 0 h 914940"/>
                <a:gd name="connsiteX3" fmla="*/ 6096000 w 6096000"/>
                <a:gd name="connsiteY3" fmla="*/ 152493 h 914940"/>
                <a:gd name="connsiteX4" fmla="*/ 6096000 w 6096000"/>
                <a:gd name="connsiteY4" fmla="*/ 762447 h 914940"/>
                <a:gd name="connsiteX5" fmla="*/ 5943507 w 6096000"/>
                <a:gd name="connsiteY5" fmla="*/ 914940 h 914940"/>
                <a:gd name="connsiteX6" fmla="*/ 152493 w 6096000"/>
                <a:gd name="connsiteY6" fmla="*/ 914940 h 914940"/>
                <a:gd name="connsiteX7" fmla="*/ 0 w 6096000"/>
                <a:gd name="connsiteY7" fmla="*/ 762447 h 914940"/>
                <a:gd name="connsiteX8" fmla="*/ 0 w 6096000"/>
                <a:gd name="connsiteY8" fmla="*/ 152493 h 91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914940">
                  <a:moveTo>
                    <a:pt x="0" y="152493"/>
                  </a:moveTo>
                  <a:cubicBezTo>
                    <a:pt x="0" y="68273"/>
                    <a:pt x="68273" y="0"/>
                    <a:pt x="152493" y="0"/>
                  </a:cubicBezTo>
                  <a:lnTo>
                    <a:pt x="5943507" y="0"/>
                  </a:lnTo>
                  <a:cubicBezTo>
                    <a:pt x="6027727" y="0"/>
                    <a:pt x="6096000" y="68273"/>
                    <a:pt x="6096000" y="152493"/>
                  </a:cubicBezTo>
                  <a:lnTo>
                    <a:pt x="6096000" y="762447"/>
                  </a:lnTo>
                  <a:cubicBezTo>
                    <a:pt x="6096000" y="846667"/>
                    <a:pt x="6027727" y="914940"/>
                    <a:pt x="5943507" y="914940"/>
                  </a:cubicBezTo>
                  <a:lnTo>
                    <a:pt x="152493" y="914940"/>
                  </a:lnTo>
                  <a:cubicBezTo>
                    <a:pt x="68273" y="914940"/>
                    <a:pt x="0" y="846667"/>
                    <a:pt x="0" y="762447"/>
                  </a:cubicBezTo>
                  <a:lnTo>
                    <a:pt x="0" y="15249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294" tIns="132294" rIns="132294" bIns="132294" numCol="1" spcCol="1270" anchor="t" anchorCtr="0">
              <a:noAutofit/>
            </a:bodyPr>
            <a:lstStyle/>
            <a:p>
              <a:r>
                <a:rPr lang="pt-PT" sz="2000" dirty="0" smtClean="0">
                  <a:cs typeface="Arial" pitchFamily="34" charset="0"/>
                </a:rPr>
                <a:t>Sabias que…</a:t>
              </a:r>
              <a:endParaRPr lang="pt-PT" sz="2000" dirty="0">
                <a:cs typeface="Arial" pitchFamily="34" charset="0"/>
              </a:endParaRPr>
            </a:p>
          </p:txBody>
        </p:sp>
        <p:sp>
          <p:nvSpPr>
            <p:cNvPr id="7" name="Forma livre 6"/>
            <p:cNvSpPr/>
            <p:nvPr/>
          </p:nvSpPr>
          <p:spPr>
            <a:xfrm>
              <a:off x="1547664" y="6102468"/>
              <a:ext cx="6984776" cy="638900"/>
            </a:xfrm>
            <a:custGeom>
              <a:avLst/>
              <a:gdLst>
                <a:gd name="connsiteX0" fmla="*/ 0 w 6096000"/>
                <a:gd name="connsiteY0" fmla="*/ 0 h 1809180"/>
                <a:gd name="connsiteX1" fmla="*/ 6096000 w 6096000"/>
                <a:gd name="connsiteY1" fmla="*/ 0 h 1809180"/>
                <a:gd name="connsiteX2" fmla="*/ 6096000 w 6096000"/>
                <a:gd name="connsiteY2" fmla="*/ 1809180 h 1809180"/>
                <a:gd name="connsiteX3" fmla="*/ 0 w 6096000"/>
                <a:gd name="connsiteY3" fmla="*/ 1809180 h 1809180"/>
                <a:gd name="connsiteX4" fmla="*/ 0 w 6096000"/>
                <a:gd name="connsiteY4" fmla="*/ 0 h 180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809180">
                  <a:moveTo>
                    <a:pt x="0" y="0"/>
                  </a:moveTo>
                  <a:lnTo>
                    <a:pt x="6096000" y="0"/>
                  </a:lnTo>
                  <a:lnTo>
                    <a:pt x="6096000" y="1809180"/>
                  </a:lnTo>
                  <a:lnTo>
                    <a:pt x="0" y="18091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548" tIns="29210" rIns="163576" bIns="29210" numCol="1" spcCol="1270" anchor="t" anchorCtr="0">
              <a:noAutofit/>
            </a:bodyPr>
            <a:lstStyle/>
            <a:p>
              <a:pPr marL="0" lvl="1" defTabSz="800100">
                <a:spcBef>
                  <a:spcPct val="0"/>
                </a:spcBef>
                <a:spcAft>
                  <a:spcPct val="20000"/>
                </a:spcAft>
              </a:pPr>
              <a:r>
                <a:rPr lang="pt-PT" dirty="0"/>
                <a:t>Os PMD compreendem cerca de 880 milhões de pessoas, responsáveis por menos de 2% da riqueza mundial.</a:t>
              </a:r>
            </a:p>
            <a:p>
              <a:pPr marL="0" lvl="1" defTabSz="800100">
                <a:spcBef>
                  <a:spcPct val="0"/>
                </a:spcBef>
                <a:spcAft>
                  <a:spcPct val="20000"/>
                </a:spcAft>
              </a:pPr>
              <a:endParaRPr lang="pt-PT" sz="1800" kern="1200" dirty="0" smtClean="0">
                <a:cs typeface="Arial" pitchFamily="34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6655218" cy="3568081"/>
          </a:xfrm>
          <a:prstGeom prst="rect">
            <a:avLst/>
          </a:prstGeom>
        </p:spPr>
      </p:pic>
      <p:sp>
        <p:nvSpPr>
          <p:cNvPr id="14" name="Rectângulo arredondado 7"/>
          <p:cNvSpPr/>
          <p:nvPr/>
        </p:nvSpPr>
        <p:spPr>
          <a:xfrm>
            <a:off x="1115616" y="1380457"/>
            <a:ext cx="1440160" cy="70237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 smtClean="0"/>
              <a:t>PMD</a:t>
            </a:r>
            <a:endParaRPr lang="pt-PT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63" y="6556425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1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6512" y="271424"/>
            <a:ext cx="6357392" cy="1143000"/>
          </a:xfrm>
        </p:spPr>
        <p:txBody>
          <a:bodyPr/>
          <a:lstStyle/>
          <a:p>
            <a:r>
              <a:rPr lang="pt-PT" dirty="0" smtClean="0"/>
              <a:t>OPEP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1043608" y="141277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 Organização dos Países Exportadores de Petróleo é uma organização internacional de caráter económico.</a:t>
            </a:r>
          </a:p>
          <a:p>
            <a:pPr algn="just"/>
            <a:r>
              <a:rPr lang="pt-PT" dirty="0" smtClean="0"/>
              <a:t>A sua formação relaciona-se com o estabelecimento de regras específicas no que respeita ao petróleo. </a:t>
            </a:r>
            <a:endParaRPr lang="pt-PT" dirty="0"/>
          </a:p>
        </p:txBody>
      </p:sp>
      <p:grpSp>
        <p:nvGrpSpPr>
          <p:cNvPr id="3" name="Grupo 2"/>
          <p:cNvGrpSpPr/>
          <p:nvPr/>
        </p:nvGrpSpPr>
        <p:grpSpPr>
          <a:xfrm>
            <a:off x="-36512" y="2641053"/>
            <a:ext cx="9154538" cy="3873258"/>
            <a:chOff x="-36512" y="2641053"/>
            <a:chExt cx="9154538" cy="3873258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2641053"/>
              <a:ext cx="9154538" cy="3596259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4725475" y="6237312"/>
              <a:ext cx="42390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dirty="0" smtClean="0"/>
                <a:t>Fonte: www.opec.org, consultado a 7 de janeiro de 2015</a:t>
              </a:r>
              <a:endParaRPr lang="pt-PT" sz="1200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514311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8872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268760" y="265942"/>
            <a:ext cx="8229600" cy="1143000"/>
          </a:xfrm>
        </p:spPr>
        <p:txBody>
          <a:bodyPr/>
          <a:lstStyle/>
          <a:p>
            <a:r>
              <a:rPr lang="pt-PT" dirty="0" smtClean="0"/>
              <a:t>OPEP</a:t>
            </a:r>
            <a:endParaRPr lang="pt-PT" dirty="0"/>
          </a:p>
        </p:txBody>
      </p:sp>
      <p:sp>
        <p:nvSpPr>
          <p:cNvPr id="3" name="Rectângulo arredondado 2"/>
          <p:cNvSpPr/>
          <p:nvPr/>
        </p:nvSpPr>
        <p:spPr>
          <a:xfrm>
            <a:off x="1331640" y="1052736"/>
            <a:ext cx="3456384" cy="93610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Objetivos da organização</a:t>
            </a:r>
            <a:endParaRPr lang="pt-PT" sz="2400" b="1" dirty="0"/>
          </a:p>
        </p:txBody>
      </p:sp>
      <p:sp>
        <p:nvSpPr>
          <p:cNvPr id="4" name="Rectângulo arredondado 3"/>
          <p:cNvSpPr/>
          <p:nvPr/>
        </p:nvSpPr>
        <p:spPr>
          <a:xfrm>
            <a:off x="1763688" y="2996952"/>
            <a:ext cx="7056784" cy="648072"/>
          </a:xfrm>
          <a:prstGeom prst="roundRect">
            <a:avLst/>
          </a:prstGeom>
          <a:solidFill>
            <a:srgbClr val="003FB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/>
              <a:t>Estabelecer uma política petrolífera comum a todos os </a:t>
            </a:r>
            <a:r>
              <a:rPr lang="pt-PT" b="1" dirty="0" smtClean="0"/>
              <a:t>países-membros</a:t>
            </a:r>
            <a:r>
              <a:rPr lang="pt-PT" b="1" dirty="0"/>
              <a:t>.</a:t>
            </a:r>
          </a:p>
        </p:txBody>
      </p:sp>
      <p:sp>
        <p:nvSpPr>
          <p:cNvPr id="8" name="Rectângulo arredondado 7"/>
          <p:cNvSpPr/>
          <p:nvPr/>
        </p:nvSpPr>
        <p:spPr>
          <a:xfrm>
            <a:off x="1763688" y="3789040"/>
            <a:ext cx="7056784" cy="792088"/>
          </a:xfrm>
          <a:prstGeom prst="roundRect">
            <a:avLst/>
          </a:prstGeom>
          <a:solidFill>
            <a:srgbClr val="0049D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/>
              <a:t>Definir estratégias de produção em função das necessidades dos países </a:t>
            </a:r>
            <a:r>
              <a:rPr lang="pt-PT" b="1" dirty="0" smtClean="0"/>
              <a:t>consumidores.</a:t>
            </a:r>
            <a:endParaRPr lang="pt-PT" b="1" dirty="0"/>
          </a:p>
        </p:txBody>
      </p:sp>
      <p:sp>
        <p:nvSpPr>
          <p:cNvPr id="11" name="Rectângulo arredondado 10"/>
          <p:cNvSpPr/>
          <p:nvPr/>
        </p:nvSpPr>
        <p:spPr>
          <a:xfrm>
            <a:off x="1763688" y="4725144"/>
            <a:ext cx="7056784" cy="792088"/>
          </a:xfrm>
          <a:prstGeom prst="roundRect">
            <a:avLst/>
          </a:prstGeom>
          <a:solidFill>
            <a:srgbClr val="0053F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/>
              <a:t>Controlar e estabilizar os preços de venda de petróleo nos mercados </a:t>
            </a:r>
            <a:r>
              <a:rPr lang="pt-PT" b="1" dirty="0" smtClean="0"/>
              <a:t>internacionais.</a:t>
            </a:r>
            <a:endParaRPr lang="pt-PT" b="1" dirty="0"/>
          </a:p>
        </p:txBody>
      </p:sp>
      <p:sp>
        <p:nvSpPr>
          <p:cNvPr id="12" name="Rectângulo arredondado 11"/>
          <p:cNvSpPr/>
          <p:nvPr/>
        </p:nvSpPr>
        <p:spPr>
          <a:xfrm>
            <a:off x="1763688" y="5661248"/>
            <a:ext cx="7056784" cy="576064"/>
          </a:xfrm>
          <a:prstGeom prst="roundRect">
            <a:avLst/>
          </a:prstGeom>
          <a:solidFill>
            <a:srgbClr val="297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/>
              <a:t>Controlar o volume de produção de petróleo.</a:t>
            </a:r>
          </a:p>
        </p:txBody>
      </p:sp>
      <p:sp>
        <p:nvSpPr>
          <p:cNvPr id="6" name="Seta para baixo 5"/>
          <p:cNvSpPr/>
          <p:nvPr/>
        </p:nvSpPr>
        <p:spPr>
          <a:xfrm>
            <a:off x="2363778" y="2071720"/>
            <a:ext cx="1440160" cy="792088"/>
          </a:xfrm>
          <a:prstGeom prst="downArrow">
            <a:avLst>
              <a:gd name="adj1" fmla="val 59524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594" y="6566775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2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11" grpId="0" animBg="1"/>
      <p:bldP spid="12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2859013"/>
            <a:ext cx="7772400" cy="1362075"/>
          </a:xfrm>
        </p:spPr>
        <p:txBody>
          <a:bodyPr/>
          <a:lstStyle/>
          <a:p>
            <a:pPr algn="ctr"/>
            <a:r>
              <a:rPr lang="pt-PT" dirty="0" smtClean="0"/>
              <a:t>Aplica o que aprendeste!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697" y="6591877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61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142527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1. São exemplos de países desenvolvidos…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1820154"/>
            <a:ext cx="410445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Portugal, Brasil, Rússia e Islândia.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Portugal, Brasil, Índia e Islândia.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Portugal, Canadá, Rússia e Islândia. 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França, Brasil, Rússia e Islândia.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endParaRPr lang="pt-PT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39552" y="393626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2. São exemplos de países em desenvolvimento…</a:t>
            </a:r>
            <a:endParaRPr lang="pt-PT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11560" y="4266962"/>
            <a:ext cx="460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Angola, Índia, Suíça e Uruguai.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Angola, Chade, Arábia Saudita e Uruguai.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Argentina, Mali, Níger e Uruguai.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Argentina, Índia, Argélia e Uruguai. </a:t>
            </a:r>
            <a:endParaRPr lang="pt-PT" dirty="0" smtClean="0">
              <a:solidFill>
                <a:srgbClr val="FF0000"/>
              </a:solidFill>
            </a:endParaRPr>
          </a:p>
        </p:txBody>
      </p:sp>
      <p:sp>
        <p:nvSpPr>
          <p:cNvPr id="8" name="Rectângulo arredondado 7"/>
          <p:cNvSpPr/>
          <p:nvPr/>
        </p:nvSpPr>
        <p:spPr>
          <a:xfrm>
            <a:off x="539552" y="2725046"/>
            <a:ext cx="3960440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arredondado 8"/>
          <p:cNvSpPr/>
          <p:nvPr/>
        </p:nvSpPr>
        <p:spPr>
          <a:xfrm>
            <a:off x="539552" y="5589240"/>
            <a:ext cx="3960440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831" y="6525344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2230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39552" y="142381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3. São exemplos de países  menos desenvolvidos…</a:t>
            </a:r>
            <a:endParaRPr lang="pt-PT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11560" y="1818690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Haiti, Senegal, Sudão do Sul e Nepal.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Haiti, Senegal, Coreia do Sul e Nepal.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China, Chade, Mali e Índia. 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China, Chade, Tunísia e Ucrânia.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9552" y="386104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4. Os países  considerados desenvolvidos apresentam…</a:t>
            </a:r>
            <a:endParaRPr lang="pt-PT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11560" y="4191748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uma elevada percentagem de população a trabalhar no </a:t>
            </a:r>
            <a:r>
              <a:rPr lang="pt-PT" dirty="0" err="1" smtClean="0"/>
              <a:t>setor</a:t>
            </a:r>
            <a:r>
              <a:rPr lang="pt-PT" dirty="0" smtClean="0"/>
              <a:t> primário.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dificuldades económicas e sociais.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graves carências económicas.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uma elevada produção de riqueza.</a:t>
            </a:r>
            <a:endParaRPr lang="pt-PT" b="1" dirty="0" smtClean="0">
              <a:solidFill>
                <a:srgbClr val="FF0000"/>
              </a:solidFill>
            </a:endParaRPr>
          </a:p>
        </p:txBody>
      </p:sp>
      <p:sp>
        <p:nvSpPr>
          <p:cNvPr id="14" name="Rectângulo arredondado 13"/>
          <p:cNvSpPr/>
          <p:nvPr/>
        </p:nvSpPr>
        <p:spPr>
          <a:xfrm>
            <a:off x="539552" y="1915368"/>
            <a:ext cx="4104456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ângulo arredondado 14"/>
          <p:cNvSpPr/>
          <p:nvPr/>
        </p:nvSpPr>
        <p:spPr>
          <a:xfrm>
            <a:off x="539552" y="5517232"/>
            <a:ext cx="3888432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814" y="6560523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6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539552" y="153065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5. Nos países  considerados  menos desenvolvidos,  cerca de…</a:t>
            </a:r>
            <a:endParaRPr lang="pt-PT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11560" y="1890698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50% da população trabalha no setor terciário.</a:t>
            </a:r>
            <a:r>
              <a:rPr lang="pt-PT" b="1" dirty="0" smtClean="0">
                <a:solidFill>
                  <a:srgbClr val="FF0000"/>
                </a:solidFill>
              </a:rPr>
              <a:t> </a:t>
            </a:r>
            <a:endParaRPr lang="pt-PT" dirty="0" smtClean="0"/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50% da população apresenta um elevado índice de qualidade de vida.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75% da população vive em situação de pobreza.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75% da população trabalha no setor secundário.</a:t>
            </a:r>
            <a:endParaRPr lang="pt-PT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39552" y="4218761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6. O que significam as siglas: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11560" y="4577353"/>
            <a:ext cx="3168352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pt-PT" dirty="0" smtClean="0"/>
              <a:t>a) NPI?		b) BRICS?</a:t>
            </a:r>
          </a:p>
        </p:txBody>
      </p:sp>
      <p:sp>
        <p:nvSpPr>
          <p:cNvPr id="19" name="Rectângulo arredondado 18"/>
          <p:cNvSpPr/>
          <p:nvPr/>
        </p:nvSpPr>
        <p:spPr>
          <a:xfrm>
            <a:off x="556702" y="2785993"/>
            <a:ext cx="5095418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2"/>
          <p:cNvSpPr/>
          <p:nvPr/>
        </p:nvSpPr>
        <p:spPr>
          <a:xfrm>
            <a:off x="642422" y="5013176"/>
            <a:ext cx="58017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 smtClean="0"/>
              <a:t>a) </a:t>
            </a:r>
            <a:r>
              <a:rPr lang="pt-PT" b="1" dirty="0" smtClean="0"/>
              <a:t>N</a:t>
            </a:r>
            <a:r>
              <a:rPr lang="pt-PT" dirty="0" smtClean="0"/>
              <a:t>ovos </a:t>
            </a:r>
            <a:r>
              <a:rPr lang="pt-PT" b="1" dirty="0"/>
              <a:t>P</a:t>
            </a:r>
            <a:r>
              <a:rPr lang="pt-PT" dirty="0"/>
              <a:t>aíses</a:t>
            </a:r>
            <a:r>
              <a:rPr lang="pt-PT" b="1" dirty="0"/>
              <a:t> </a:t>
            </a:r>
            <a:r>
              <a:rPr lang="pt-PT" b="1" dirty="0" smtClean="0"/>
              <a:t>I</a:t>
            </a:r>
            <a:r>
              <a:rPr lang="pt-PT" dirty="0" smtClean="0"/>
              <a:t>ndustrializados.</a:t>
            </a:r>
          </a:p>
          <a:p>
            <a:pPr>
              <a:lnSpc>
                <a:spcPct val="150000"/>
              </a:lnSpc>
            </a:pPr>
            <a:r>
              <a:rPr lang="pt-PT" dirty="0" smtClean="0"/>
              <a:t>b) </a:t>
            </a:r>
            <a:r>
              <a:rPr lang="pt-PT" b="1" dirty="0" smtClean="0"/>
              <a:t>B</a:t>
            </a:r>
            <a:r>
              <a:rPr lang="pt-PT" dirty="0" smtClean="0"/>
              <a:t>rasil, </a:t>
            </a:r>
            <a:r>
              <a:rPr lang="pt-PT" b="1" dirty="0" smtClean="0"/>
              <a:t>R</a:t>
            </a:r>
            <a:r>
              <a:rPr lang="pt-PT" dirty="0" smtClean="0"/>
              <a:t>ússia, </a:t>
            </a:r>
            <a:r>
              <a:rPr lang="pt-PT" b="1" dirty="0" smtClean="0"/>
              <a:t>Í</a:t>
            </a:r>
            <a:r>
              <a:rPr lang="pt-PT" dirty="0" smtClean="0"/>
              <a:t>ndia, </a:t>
            </a:r>
            <a:r>
              <a:rPr lang="pt-PT" b="1" dirty="0" smtClean="0"/>
              <a:t>C</a:t>
            </a:r>
            <a:r>
              <a:rPr lang="pt-PT" dirty="0" smtClean="0"/>
              <a:t>hina e </a:t>
            </a:r>
            <a:r>
              <a:rPr lang="pt-PT" b="1" i="1" dirty="0" err="1" smtClean="0"/>
              <a:t>S</a:t>
            </a:r>
            <a:r>
              <a:rPr lang="pt-PT" i="1" dirty="0" err="1" smtClean="0"/>
              <a:t>outh</a:t>
            </a:r>
            <a:r>
              <a:rPr lang="pt-PT" i="1" dirty="0" smtClean="0"/>
              <a:t> Africa </a:t>
            </a:r>
            <a:r>
              <a:rPr lang="pt-PT" dirty="0" smtClean="0"/>
              <a:t>(África do Sul).</a:t>
            </a:r>
            <a:endParaRPr lang="pt-PT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814" y="6577301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8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39552" y="134076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7. Os NPI foram um caso de sucesso devido…</a:t>
            </a:r>
            <a:endParaRPr lang="pt-PT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11560" y="1700808"/>
            <a:ext cx="734481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à diminuição progressiva das desigualdades sociais.</a:t>
            </a:r>
            <a:r>
              <a:rPr lang="pt-PT" b="1" dirty="0" smtClean="0">
                <a:solidFill>
                  <a:srgbClr val="FF0000"/>
                </a:solidFill>
              </a:rPr>
              <a:t> </a:t>
            </a:r>
            <a:endParaRPr lang="pt-PT" dirty="0" smtClean="0"/>
          </a:p>
          <a:p>
            <a:pPr marL="342900" indent="-342900" algn="just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à mão de</a:t>
            </a:r>
            <a:r>
              <a:rPr lang="pt-PT" dirty="0"/>
              <a:t> </a:t>
            </a:r>
            <a:r>
              <a:rPr lang="pt-PT" dirty="0" smtClean="0"/>
              <a:t>obra barata, abundante e qualificada e à abundância de matérias-primas, como o algodão.</a:t>
            </a:r>
          </a:p>
          <a:p>
            <a:pPr marL="342900" indent="-342900" algn="just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ao processo de industrialização voltado para a exportação e para a  exploração de petróleo. 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à mão</a:t>
            </a:r>
            <a:r>
              <a:rPr lang="pt-PT" dirty="0"/>
              <a:t> </a:t>
            </a:r>
            <a:r>
              <a:rPr lang="pt-PT" dirty="0" smtClean="0"/>
              <a:t>de obra barata, abundante e qualificada e ao processo de industrialização voltado para a exportação.</a:t>
            </a:r>
            <a:endParaRPr lang="pt-PT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11560" y="494144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8. Indica duas características comuns a todos os BRICS. 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683568" y="5301484"/>
            <a:ext cx="74888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Reservas abundantes de recursos minerais, mão</a:t>
            </a:r>
            <a:r>
              <a:rPr lang="pt-PT" dirty="0"/>
              <a:t> </a:t>
            </a:r>
            <a:r>
              <a:rPr lang="pt-PT" dirty="0" smtClean="0"/>
              <a:t>de obra abundante e em processo de qualificação, economia em crescimento e situação política estável, entre outras.</a:t>
            </a:r>
            <a:endParaRPr lang="pt-PT" dirty="0"/>
          </a:p>
        </p:txBody>
      </p:sp>
      <p:sp>
        <p:nvSpPr>
          <p:cNvPr id="14" name="Rectângulo arredondado 13"/>
          <p:cNvSpPr/>
          <p:nvPr/>
        </p:nvSpPr>
        <p:spPr>
          <a:xfrm>
            <a:off x="539552" y="3861048"/>
            <a:ext cx="7416824" cy="79208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154" y="-21907"/>
            <a:ext cx="1965470" cy="940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296" y="6564016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0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7544" y="2132856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59034" y="3363382"/>
            <a:ext cx="314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Eva Ribeiro, Rui Teixeira Lopes,</a:t>
            </a:r>
          </a:p>
          <a:p>
            <a:r>
              <a:rPr lang="pt-PT" dirty="0" smtClean="0"/>
              <a:t>Sandra Custódio, Vera Ribeiro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3347864" y="685884"/>
            <a:ext cx="4032448" cy="4854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525344"/>
            <a:ext cx="799972" cy="2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0365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942</Words>
  <Application>Microsoft Office PowerPoint</Application>
  <PresentationFormat>On-screen Show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Tema do Office</vt:lpstr>
      <vt:lpstr>Organizações mundiais</vt:lpstr>
      <vt:lpstr>Resumo</vt:lpstr>
      <vt:lpstr>Grau de desenvolvimento dos países</vt:lpstr>
      <vt:lpstr>Grau de desenvolvimento dos países</vt:lpstr>
      <vt:lpstr>Grau de desenvolvimento dos países</vt:lpstr>
      <vt:lpstr>Heterogeneidade dos PED</vt:lpstr>
      <vt:lpstr>Heterogeneidade dos PED</vt:lpstr>
      <vt:lpstr>Heterogeneidade dos PED</vt:lpstr>
      <vt:lpstr>Heterogeneidade dos PED</vt:lpstr>
      <vt:lpstr>Heterogeneidade dos PED</vt:lpstr>
      <vt:lpstr>Heterogeneidade dos PED</vt:lpstr>
      <vt:lpstr>Heterogeneidade dos PED</vt:lpstr>
      <vt:lpstr>OPEP</vt:lpstr>
      <vt:lpstr>OPEP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Vítor</dc:creator>
  <cp:lastModifiedBy>Joana Lopes</cp:lastModifiedBy>
  <cp:revision>72</cp:revision>
  <dcterms:created xsi:type="dcterms:W3CDTF">2015-05-13T15:10:42Z</dcterms:created>
  <dcterms:modified xsi:type="dcterms:W3CDTF">2015-07-06T11:08:48Z</dcterms:modified>
</cp:coreProperties>
</file>