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8" r:id="rId3"/>
    <p:sldId id="257" r:id="rId4"/>
    <p:sldId id="260" r:id="rId5"/>
    <p:sldId id="285" r:id="rId6"/>
    <p:sldId id="261" r:id="rId7"/>
    <p:sldId id="262" r:id="rId8"/>
    <p:sldId id="258" r:id="rId9"/>
    <p:sldId id="264" r:id="rId10"/>
    <p:sldId id="265" r:id="rId11"/>
    <p:sldId id="266" r:id="rId12"/>
    <p:sldId id="267" r:id="rId13"/>
    <p:sldId id="268" r:id="rId14"/>
    <p:sldId id="270" r:id="rId15"/>
    <p:sldId id="263" r:id="rId16"/>
    <p:sldId id="271" r:id="rId17"/>
    <p:sldId id="272" r:id="rId18"/>
    <p:sldId id="274" r:id="rId19"/>
    <p:sldId id="275" r:id="rId20"/>
    <p:sldId id="276" r:id="rId21"/>
    <p:sldId id="277" r:id="rId22"/>
    <p:sldId id="286" r:id="rId23"/>
    <p:sldId id="279" r:id="rId24"/>
    <p:sldId id="280" r:id="rId25"/>
    <p:sldId id="281" r:id="rId26"/>
    <p:sldId id="282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8B1C"/>
    <a:srgbClr val="CC3399"/>
    <a:srgbClr val="F1FF9B"/>
    <a:srgbClr val="FFE0A3"/>
    <a:srgbClr val="FF3399"/>
    <a:srgbClr val="70AC2E"/>
    <a:srgbClr val="C19FFF"/>
    <a:srgbClr val="CAB4EA"/>
    <a:srgbClr val="D3B5E9"/>
    <a:srgbClr val="D00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84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001E96-CA0A-2143-96BD-BBF4E331B410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B36D58-E028-5046-B4D9-0B3D65552EF6}">
      <dgm:prSet phldrT="[Text]"/>
      <dgm:spPr/>
      <dgm:t>
        <a:bodyPr/>
        <a:lstStyle/>
        <a:p>
          <a:r>
            <a:rPr lang="en-US" dirty="0" smtClean="0"/>
            <a:t>Desenvolvimento sustentável</a:t>
          </a:r>
          <a:endParaRPr lang="en-US" dirty="0"/>
        </a:p>
      </dgm:t>
    </dgm:pt>
    <dgm:pt modelId="{9376A64C-6A44-2E4F-8E8F-B84D5EE2973D}" type="parTrans" cxnId="{DB63BFAA-B407-3648-9A22-8C29EF0FD6AE}">
      <dgm:prSet/>
      <dgm:spPr/>
      <dgm:t>
        <a:bodyPr/>
        <a:lstStyle/>
        <a:p>
          <a:endParaRPr lang="en-US"/>
        </a:p>
      </dgm:t>
    </dgm:pt>
    <dgm:pt modelId="{C0BC26AA-D4D0-6441-BB6D-F02C63D30046}" type="sibTrans" cxnId="{DB63BFAA-B407-3648-9A22-8C29EF0FD6AE}">
      <dgm:prSet/>
      <dgm:spPr/>
      <dgm:t>
        <a:bodyPr/>
        <a:lstStyle/>
        <a:p>
          <a:endParaRPr lang="en-US"/>
        </a:p>
      </dgm:t>
    </dgm:pt>
    <dgm:pt modelId="{05A8169B-8497-B64E-BD13-F1B5ADC14612}">
      <dgm:prSet phldrT="[Text]"/>
      <dgm:spPr/>
      <dgm:t>
        <a:bodyPr/>
        <a:lstStyle/>
        <a:p>
          <a:r>
            <a:rPr lang="en-US" dirty="0" smtClean="0"/>
            <a:t>Resiliência</a:t>
          </a:r>
          <a:endParaRPr lang="en-US" dirty="0"/>
        </a:p>
      </dgm:t>
    </dgm:pt>
    <dgm:pt modelId="{B753DEB9-6933-9745-B8F7-42E8FFD06CD7}" type="parTrans" cxnId="{78D62683-5A35-5541-82E9-2A9D41F4BF0D}">
      <dgm:prSet/>
      <dgm:spPr/>
      <dgm:t>
        <a:bodyPr/>
        <a:lstStyle/>
        <a:p>
          <a:endParaRPr lang="en-US"/>
        </a:p>
      </dgm:t>
    </dgm:pt>
    <dgm:pt modelId="{F087DB43-518C-F340-AEB3-BE3FF995D08D}" type="sibTrans" cxnId="{78D62683-5A35-5541-82E9-2A9D41F4BF0D}">
      <dgm:prSet/>
      <dgm:spPr/>
      <dgm:t>
        <a:bodyPr/>
        <a:lstStyle/>
        <a:p>
          <a:endParaRPr lang="en-US"/>
        </a:p>
      </dgm:t>
    </dgm:pt>
    <dgm:pt modelId="{69C70F5F-42F8-2B4F-8837-01D5C917F2E8}">
      <dgm:prSet phldrT="[Text]"/>
      <dgm:spPr/>
      <dgm:t>
        <a:bodyPr/>
        <a:lstStyle/>
        <a:p>
          <a:r>
            <a:rPr lang="en-US" dirty="0" smtClean="0"/>
            <a:t>Acordos internacionais e medidas de defesa ambiental</a:t>
          </a:r>
          <a:endParaRPr lang="en-US" dirty="0"/>
        </a:p>
      </dgm:t>
    </dgm:pt>
    <dgm:pt modelId="{0163F044-A9FF-304F-BC9E-E179D401435B}" type="parTrans" cxnId="{0C00DA7A-1BEE-3F49-B311-C475501E73C5}">
      <dgm:prSet/>
      <dgm:spPr/>
      <dgm:t>
        <a:bodyPr/>
        <a:lstStyle/>
        <a:p>
          <a:endParaRPr lang="en-US"/>
        </a:p>
      </dgm:t>
    </dgm:pt>
    <dgm:pt modelId="{4D0739DA-8040-0046-A1BF-C778DF47C587}" type="sibTrans" cxnId="{0C00DA7A-1BEE-3F49-B311-C475501E73C5}">
      <dgm:prSet/>
      <dgm:spPr/>
      <dgm:t>
        <a:bodyPr/>
        <a:lstStyle/>
        <a:p>
          <a:endParaRPr lang="en-US"/>
        </a:p>
      </dgm:t>
    </dgm:pt>
    <dgm:pt modelId="{BEAD1215-40EF-AB4D-89AB-78C0365C68F1}">
      <dgm:prSet/>
      <dgm:spPr/>
      <dgm:t>
        <a:bodyPr/>
        <a:lstStyle/>
        <a:p>
          <a:r>
            <a:rPr lang="en-US" dirty="0" smtClean="0"/>
            <a:t>PNUA e ONGA</a:t>
          </a:r>
          <a:endParaRPr lang="en-US" dirty="0"/>
        </a:p>
      </dgm:t>
    </dgm:pt>
    <dgm:pt modelId="{BC54F450-4D56-B24C-ADDF-D24C0BB64270}" type="parTrans" cxnId="{B057B464-C083-B843-A66B-18F848D1FD58}">
      <dgm:prSet/>
      <dgm:spPr/>
      <dgm:t>
        <a:bodyPr/>
        <a:lstStyle/>
        <a:p>
          <a:endParaRPr lang="en-US"/>
        </a:p>
      </dgm:t>
    </dgm:pt>
    <dgm:pt modelId="{6B1E9372-5ABD-1440-9F6F-53D380F32CFE}" type="sibTrans" cxnId="{B057B464-C083-B843-A66B-18F848D1FD58}">
      <dgm:prSet/>
      <dgm:spPr/>
      <dgm:t>
        <a:bodyPr/>
        <a:lstStyle/>
        <a:p>
          <a:endParaRPr lang="en-US"/>
        </a:p>
      </dgm:t>
    </dgm:pt>
    <dgm:pt modelId="{40ACF3EC-DC7F-F546-9692-B5D900E535A7}">
      <dgm:prSet/>
      <dgm:spPr/>
      <dgm:t>
        <a:bodyPr/>
        <a:lstStyle/>
        <a:p>
          <a:r>
            <a:rPr lang="en-US" dirty="0" smtClean="0"/>
            <a:t>Preservação do património</a:t>
          </a:r>
          <a:endParaRPr lang="en-US" dirty="0"/>
        </a:p>
      </dgm:t>
    </dgm:pt>
    <dgm:pt modelId="{932BD353-80CD-644C-8BEA-B5ACF29EDFD3}" type="parTrans" cxnId="{6F35ED55-21CA-4041-904D-B813017BEB39}">
      <dgm:prSet/>
      <dgm:spPr/>
      <dgm:t>
        <a:bodyPr/>
        <a:lstStyle/>
        <a:p>
          <a:endParaRPr lang="en-US"/>
        </a:p>
      </dgm:t>
    </dgm:pt>
    <dgm:pt modelId="{A77FD377-DD19-8C48-BF32-C0C0FF42DAB0}" type="sibTrans" cxnId="{6F35ED55-21CA-4041-904D-B813017BEB39}">
      <dgm:prSet/>
      <dgm:spPr/>
      <dgm:t>
        <a:bodyPr/>
        <a:lstStyle/>
        <a:p>
          <a:endParaRPr lang="en-US"/>
        </a:p>
      </dgm:t>
    </dgm:pt>
    <dgm:pt modelId="{15307192-FBF3-6342-8D1B-A5DB36A35673}">
      <dgm:prSet/>
      <dgm:spPr/>
      <dgm:t>
        <a:bodyPr/>
        <a:lstStyle/>
        <a:p>
          <a:r>
            <a:rPr lang="en-US" dirty="0" smtClean="0"/>
            <a:t>Pegada ecológica</a:t>
          </a:r>
          <a:endParaRPr lang="en-US" dirty="0"/>
        </a:p>
      </dgm:t>
    </dgm:pt>
    <dgm:pt modelId="{9705CE86-FABE-AE44-9DBC-DD88F86F611D}" type="parTrans" cxnId="{09674CFC-6554-3D41-B759-338749A8B7B1}">
      <dgm:prSet/>
      <dgm:spPr/>
      <dgm:t>
        <a:bodyPr/>
        <a:lstStyle/>
        <a:p>
          <a:endParaRPr lang="en-US"/>
        </a:p>
      </dgm:t>
    </dgm:pt>
    <dgm:pt modelId="{87C5A71D-430B-904A-8F0B-EE345BA94D86}" type="sibTrans" cxnId="{09674CFC-6554-3D41-B759-338749A8B7B1}">
      <dgm:prSet/>
      <dgm:spPr/>
      <dgm:t>
        <a:bodyPr/>
        <a:lstStyle/>
        <a:p>
          <a:endParaRPr lang="en-US"/>
        </a:p>
      </dgm:t>
    </dgm:pt>
    <dgm:pt modelId="{FA2315FC-4E2C-594A-AB98-FBD3D5F865D7}">
      <dgm:prSet/>
      <dgm:spPr/>
      <dgm:t>
        <a:bodyPr/>
        <a:lstStyle/>
        <a:p>
          <a:r>
            <a:rPr lang="en-US" dirty="0" smtClean="0"/>
            <a:t>Retrato de Portugal</a:t>
          </a:r>
          <a:endParaRPr lang="en-US" dirty="0"/>
        </a:p>
      </dgm:t>
    </dgm:pt>
    <dgm:pt modelId="{73CF9981-DC77-0D4C-B61C-AC97EEC8C934}" type="parTrans" cxnId="{3BDFFB15-F439-664A-BFAE-9F22EA7AADC7}">
      <dgm:prSet/>
      <dgm:spPr/>
      <dgm:t>
        <a:bodyPr/>
        <a:lstStyle/>
        <a:p>
          <a:endParaRPr lang="en-US"/>
        </a:p>
      </dgm:t>
    </dgm:pt>
    <dgm:pt modelId="{2623E839-95B2-6B42-B651-B607A04EA4D8}" type="sibTrans" cxnId="{3BDFFB15-F439-664A-BFAE-9F22EA7AADC7}">
      <dgm:prSet/>
      <dgm:spPr/>
      <dgm:t>
        <a:bodyPr/>
        <a:lstStyle/>
        <a:p>
          <a:endParaRPr lang="en-US"/>
        </a:p>
      </dgm:t>
    </dgm:pt>
    <dgm:pt modelId="{A4AB03E8-B157-4740-AC06-DE905F164606}" type="pres">
      <dgm:prSet presAssocID="{CC001E96-CA0A-2143-96BD-BBF4E331B41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PT"/>
        </a:p>
      </dgm:t>
    </dgm:pt>
    <dgm:pt modelId="{50843EAC-0528-844B-9EAE-977A4FB89C78}" type="pres">
      <dgm:prSet presAssocID="{CC001E96-CA0A-2143-96BD-BBF4E331B410}" presName="Name1" presStyleCnt="0"/>
      <dgm:spPr/>
    </dgm:pt>
    <dgm:pt modelId="{9A305F42-18C3-E34E-A0F4-939B4652E6E5}" type="pres">
      <dgm:prSet presAssocID="{CC001E96-CA0A-2143-96BD-BBF4E331B410}" presName="cycle" presStyleCnt="0"/>
      <dgm:spPr/>
    </dgm:pt>
    <dgm:pt modelId="{0E58EF93-7BE1-6142-A3C4-286651CF7B7F}" type="pres">
      <dgm:prSet presAssocID="{CC001E96-CA0A-2143-96BD-BBF4E331B410}" presName="srcNode" presStyleLbl="node1" presStyleIdx="0" presStyleCnt="7"/>
      <dgm:spPr/>
    </dgm:pt>
    <dgm:pt modelId="{0B6E98C3-97E0-BA47-9FFB-C98FE8CBD6F7}" type="pres">
      <dgm:prSet presAssocID="{CC001E96-CA0A-2143-96BD-BBF4E331B410}" presName="conn" presStyleLbl="parChTrans1D2" presStyleIdx="0" presStyleCnt="1"/>
      <dgm:spPr/>
      <dgm:t>
        <a:bodyPr/>
        <a:lstStyle/>
        <a:p>
          <a:endParaRPr lang="pt-PT"/>
        </a:p>
      </dgm:t>
    </dgm:pt>
    <dgm:pt modelId="{5AEB40AA-20EB-C04D-8339-96E50D08D859}" type="pres">
      <dgm:prSet presAssocID="{CC001E96-CA0A-2143-96BD-BBF4E331B410}" presName="extraNode" presStyleLbl="node1" presStyleIdx="0" presStyleCnt="7"/>
      <dgm:spPr/>
    </dgm:pt>
    <dgm:pt modelId="{4F755641-829B-714D-BAA3-BF4340A2CA42}" type="pres">
      <dgm:prSet presAssocID="{CC001E96-CA0A-2143-96BD-BBF4E331B410}" presName="dstNode" presStyleLbl="node1" presStyleIdx="0" presStyleCnt="7"/>
      <dgm:spPr/>
    </dgm:pt>
    <dgm:pt modelId="{22FF6731-9C91-8948-BD36-BC5E267CB687}" type="pres">
      <dgm:prSet presAssocID="{D2B36D58-E028-5046-B4D9-0B3D65552EF6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F52E093-BE90-5548-ACD7-C0899F7C23CE}" type="pres">
      <dgm:prSet presAssocID="{D2B36D58-E028-5046-B4D9-0B3D65552EF6}" presName="accent_1" presStyleCnt="0"/>
      <dgm:spPr/>
    </dgm:pt>
    <dgm:pt modelId="{57312D20-31F8-4E49-AEF8-8258F889A129}" type="pres">
      <dgm:prSet presAssocID="{D2B36D58-E028-5046-B4D9-0B3D65552EF6}" presName="accentRepeatNode" presStyleLbl="solidFgAcc1" presStyleIdx="0" presStyleCnt="7"/>
      <dgm:spPr/>
    </dgm:pt>
    <dgm:pt modelId="{DBF850BB-737B-C145-BDA8-21EDC00F9576}" type="pres">
      <dgm:prSet presAssocID="{05A8169B-8497-B64E-BD13-F1B5ADC14612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FABAAE05-AA30-7C44-A8A5-5A7DAA28AA24}" type="pres">
      <dgm:prSet presAssocID="{05A8169B-8497-B64E-BD13-F1B5ADC14612}" presName="accent_2" presStyleCnt="0"/>
      <dgm:spPr/>
    </dgm:pt>
    <dgm:pt modelId="{0CF3E45F-1DA6-7D4B-A428-134FED3C0A52}" type="pres">
      <dgm:prSet presAssocID="{05A8169B-8497-B64E-BD13-F1B5ADC14612}" presName="accentRepeatNode" presStyleLbl="solidFgAcc1" presStyleIdx="1" presStyleCnt="7"/>
      <dgm:spPr/>
    </dgm:pt>
    <dgm:pt modelId="{BD9DFD6E-5E11-EE44-A9F9-3F9610164A09}" type="pres">
      <dgm:prSet presAssocID="{69C70F5F-42F8-2B4F-8837-01D5C917F2E8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D8B5683-7A10-2C4F-ACA2-A70DDCBE2F3E}" type="pres">
      <dgm:prSet presAssocID="{69C70F5F-42F8-2B4F-8837-01D5C917F2E8}" presName="accent_3" presStyleCnt="0"/>
      <dgm:spPr/>
    </dgm:pt>
    <dgm:pt modelId="{C97F8E43-FF85-3443-8280-5ABE087359FB}" type="pres">
      <dgm:prSet presAssocID="{69C70F5F-42F8-2B4F-8837-01D5C917F2E8}" presName="accentRepeatNode" presStyleLbl="solidFgAcc1" presStyleIdx="2" presStyleCnt="7"/>
      <dgm:spPr/>
    </dgm:pt>
    <dgm:pt modelId="{1080F3E7-75E1-BD44-99EB-89124A8423F7}" type="pres">
      <dgm:prSet presAssocID="{BEAD1215-40EF-AB4D-89AB-78C0365C68F1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38AF4A4-6676-7B4D-838D-526F86A52DC8}" type="pres">
      <dgm:prSet presAssocID="{BEAD1215-40EF-AB4D-89AB-78C0365C68F1}" presName="accent_4" presStyleCnt="0"/>
      <dgm:spPr/>
    </dgm:pt>
    <dgm:pt modelId="{46C8F4AC-2C21-494B-86BB-69A81697249A}" type="pres">
      <dgm:prSet presAssocID="{BEAD1215-40EF-AB4D-89AB-78C0365C68F1}" presName="accentRepeatNode" presStyleLbl="solidFgAcc1" presStyleIdx="3" presStyleCnt="7"/>
      <dgm:spPr/>
    </dgm:pt>
    <dgm:pt modelId="{DA6703C0-CBEE-3D48-B661-4CF9C9CBDB00}" type="pres">
      <dgm:prSet presAssocID="{40ACF3EC-DC7F-F546-9692-B5D900E535A7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4AA543-9BE8-DE44-AF47-8DC7C8625ABA}" type="pres">
      <dgm:prSet presAssocID="{40ACF3EC-DC7F-F546-9692-B5D900E535A7}" presName="accent_5" presStyleCnt="0"/>
      <dgm:spPr/>
    </dgm:pt>
    <dgm:pt modelId="{9E651C9D-74B9-6641-8321-7A8B2B34C372}" type="pres">
      <dgm:prSet presAssocID="{40ACF3EC-DC7F-F546-9692-B5D900E535A7}" presName="accentRepeatNode" presStyleLbl="solidFgAcc1" presStyleIdx="4" presStyleCnt="7"/>
      <dgm:spPr/>
    </dgm:pt>
    <dgm:pt modelId="{98E1180D-4507-8B4C-A94C-8AC45B57A59D}" type="pres">
      <dgm:prSet presAssocID="{15307192-FBF3-6342-8D1B-A5DB36A35673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1A99A9-46A3-4548-A9E2-E42BE182E592}" type="pres">
      <dgm:prSet presAssocID="{15307192-FBF3-6342-8D1B-A5DB36A35673}" presName="accent_6" presStyleCnt="0"/>
      <dgm:spPr/>
    </dgm:pt>
    <dgm:pt modelId="{361155C3-A183-854E-B0A2-A4D45F415E28}" type="pres">
      <dgm:prSet presAssocID="{15307192-FBF3-6342-8D1B-A5DB36A35673}" presName="accentRepeatNode" presStyleLbl="solidFgAcc1" presStyleIdx="5" presStyleCnt="7"/>
      <dgm:spPr/>
    </dgm:pt>
    <dgm:pt modelId="{C9A6C1C8-67A2-7C4D-80BA-C5690C7A3F3B}" type="pres">
      <dgm:prSet presAssocID="{FA2315FC-4E2C-594A-AB98-FBD3D5F865D7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245B8F-8C6C-074E-ACE7-A02B1C10D95C}" type="pres">
      <dgm:prSet presAssocID="{FA2315FC-4E2C-594A-AB98-FBD3D5F865D7}" presName="accent_7" presStyleCnt="0"/>
      <dgm:spPr/>
    </dgm:pt>
    <dgm:pt modelId="{883FBF5A-4EA8-5246-92F3-5438CE9261B6}" type="pres">
      <dgm:prSet presAssocID="{FA2315FC-4E2C-594A-AB98-FBD3D5F865D7}" presName="accentRepeatNode" presStyleLbl="solidFgAcc1" presStyleIdx="6" presStyleCnt="7"/>
      <dgm:spPr/>
    </dgm:pt>
  </dgm:ptLst>
  <dgm:cxnLst>
    <dgm:cxn modelId="{DB63BFAA-B407-3648-9A22-8C29EF0FD6AE}" srcId="{CC001E96-CA0A-2143-96BD-BBF4E331B410}" destId="{D2B36D58-E028-5046-B4D9-0B3D65552EF6}" srcOrd="0" destOrd="0" parTransId="{9376A64C-6A44-2E4F-8E8F-B84D5EE2973D}" sibTransId="{C0BC26AA-D4D0-6441-BB6D-F02C63D30046}"/>
    <dgm:cxn modelId="{09674CFC-6554-3D41-B759-338749A8B7B1}" srcId="{CC001E96-CA0A-2143-96BD-BBF4E331B410}" destId="{15307192-FBF3-6342-8D1B-A5DB36A35673}" srcOrd="5" destOrd="0" parTransId="{9705CE86-FABE-AE44-9DBC-DD88F86F611D}" sibTransId="{87C5A71D-430B-904A-8F0B-EE345BA94D86}"/>
    <dgm:cxn modelId="{8AE067C1-33D0-FB48-A1CF-F69B778EEF6F}" type="presOf" srcId="{FA2315FC-4E2C-594A-AB98-FBD3D5F865D7}" destId="{C9A6C1C8-67A2-7C4D-80BA-C5690C7A3F3B}" srcOrd="0" destOrd="0" presId="urn:microsoft.com/office/officeart/2008/layout/VerticalCurvedList"/>
    <dgm:cxn modelId="{2BEA60E3-0D83-B84B-8348-0759EB4F9608}" type="presOf" srcId="{D2B36D58-E028-5046-B4D9-0B3D65552EF6}" destId="{22FF6731-9C91-8948-BD36-BC5E267CB687}" srcOrd="0" destOrd="0" presId="urn:microsoft.com/office/officeart/2008/layout/VerticalCurvedList"/>
    <dgm:cxn modelId="{4508480C-357B-4B40-AB42-5972A33B67B2}" type="presOf" srcId="{15307192-FBF3-6342-8D1B-A5DB36A35673}" destId="{98E1180D-4507-8B4C-A94C-8AC45B57A59D}" srcOrd="0" destOrd="0" presId="urn:microsoft.com/office/officeart/2008/layout/VerticalCurvedList"/>
    <dgm:cxn modelId="{0C00DA7A-1BEE-3F49-B311-C475501E73C5}" srcId="{CC001E96-CA0A-2143-96BD-BBF4E331B410}" destId="{69C70F5F-42F8-2B4F-8837-01D5C917F2E8}" srcOrd="2" destOrd="0" parTransId="{0163F044-A9FF-304F-BC9E-E179D401435B}" sibTransId="{4D0739DA-8040-0046-A1BF-C778DF47C587}"/>
    <dgm:cxn modelId="{6F35ED55-21CA-4041-904D-B813017BEB39}" srcId="{CC001E96-CA0A-2143-96BD-BBF4E331B410}" destId="{40ACF3EC-DC7F-F546-9692-B5D900E535A7}" srcOrd="4" destOrd="0" parTransId="{932BD353-80CD-644C-8BEA-B5ACF29EDFD3}" sibTransId="{A77FD377-DD19-8C48-BF32-C0C0FF42DAB0}"/>
    <dgm:cxn modelId="{4513AB43-DA3E-1340-ABFE-C40707CCD533}" type="presOf" srcId="{05A8169B-8497-B64E-BD13-F1B5ADC14612}" destId="{DBF850BB-737B-C145-BDA8-21EDC00F9576}" srcOrd="0" destOrd="0" presId="urn:microsoft.com/office/officeart/2008/layout/VerticalCurvedList"/>
    <dgm:cxn modelId="{1DC63A6A-242C-A743-9759-5989B2DC31C2}" type="presOf" srcId="{69C70F5F-42F8-2B4F-8837-01D5C917F2E8}" destId="{BD9DFD6E-5E11-EE44-A9F9-3F9610164A09}" srcOrd="0" destOrd="0" presId="urn:microsoft.com/office/officeart/2008/layout/VerticalCurvedList"/>
    <dgm:cxn modelId="{646D0182-923E-B44C-ABA7-1100453A124B}" type="presOf" srcId="{40ACF3EC-DC7F-F546-9692-B5D900E535A7}" destId="{DA6703C0-CBEE-3D48-B661-4CF9C9CBDB00}" srcOrd="0" destOrd="0" presId="urn:microsoft.com/office/officeart/2008/layout/VerticalCurvedList"/>
    <dgm:cxn modelId="{B057B464-C083-B843-A66B-18F848D1FD58}" srcId="{CC001E96-CA0A-2143-96BD-BBF4E331B410}" destId="{BEAD1215-40EF-AB4D-89AB-78C0365C68F1}" srcOrd="3" destOrd="0" parTransId="{BC54F450-4D56-B24C-ADDF-D24C0BB64270}" sibTransId="{6B1E9372-5ABD-1440-9F6F-53D380F32CFE}"/>
    <dgm:cxn modelId="{3EF83105-4E3F-D84B-9CF2-85CB7302F09E}" type="presOf" srcId="{C0BC26AA-D4D0-6441-BB6D-F02C63D30046}" destId="{0B6E98C3-97E0-BA47-9FFB-C98FE8CBD6F7}" srcOrd="0" destOrd="0" presId="urn:microsoft.com/office/officeart/2008/layout/VerticalCurvedList"/>
    <dgm:cxn modelId="{6337897A-D4CE-B34E-92DB-7A54BBA51CD4}" type="presOf" srcId="{BEAD1215-40EF-AB4D-89AB-78C0365C68F1}" destId="{1080F3E7-75E1-BD44-99EB-89124A8423F7}" srcOrd="0" destOrd="0" presId="urn:microsoft.com/office/officeart/2008/layout/VerticalCurvedList"/>
    <dgm:cxn modelId="{3BDFFB15-F439-664A-BFAE-9F22EA7AADC7}" srcId="{CC001E96-CA0A-2143-96BD-BBF4E331B410}" destId="{FA2315FC-4E2C-594A-AB98-FBD3D5F865D7}" srcOrd="6" destOrd="0" parTransId="{73CF9981-DC77-0D4C-B61C-AC97EEC8C934}" sibTransId="{2623E839-95B2-6B42-B651-B607A04EA4D8}"/>
    <dgm:cxn modelId="{475A0EBC-F5BA-8E40-AE53-BB7036A72797}" type="presOf" srcId="{CC001E96-CA0A-2143-96BD-BBF4E331B410}" destId="{A4AB03E8-B157-4740-AC06-DE905F164606}" srcOrd="0" destOrd="0" presId="urn:microsoft.com/office/officeart/2008/layout/VerticalCurvedList"/>
    <dgm:cxn modelId="{78D62683-5A35-5541-82E9-2A9D41F4BF0D}" srcId="{CC001E96-CA0A-2143-96BD-BBF4E331B410}" destId="{05A8169B-8497-B64E-BD13-F1B5ADC14612}" srcOrd="1" destOrd="0" parTransId="{B753DEB9-6933-9745-B8F7-42E8FFD06CD7}" sibTransId="{F087DB43-518C-F340-AEB3-BE3FF995D08D}"/>
    <dgm:cxn modelId="{35B6DFF1-E448-CA4B-A0CD-55118F096D6E}" type="presParOf" srcId="{A4AB03E8-B157-4740-AC06-DE905F164606}" destId="{50843EAC-0528-844B-9EAE-977A4FB89C78}" srcOrd="0" destOrd="0" presId="urn:microsoft.com/office/officeart/2008/layout/VerticalCurvedList"/>
    <dgm:cxn modelId="{AD382A58-602D-D04D-B686-72FCB3EAB208}" type="presParOf" srcId="{50843EAC-0528-844B-9EAE-977A4FB89C78}" destId="{9A305F42-18C3-E34E-A0F4-939B4652E6E5}" srcOrd="0" destOrd="0" presId="urn:microsoft.com/office/officeart/2008/layout/VerticalCurvedList"/>
    <dgm:cxn modelId="{927290D0-E951-A64C-A01D-51E5F78ECFB0}" type="presParOf" srcId="{9A305F42-18C3-E34E-A0F4-939B4652E6E5}" destId="{0E58EF93-7BE1-6142-A3C4-286651CF7B7F}" srcOrd="0" destOrd="0" presId="urn:microsoft.com/office/officeart/2008/layout/VerticalCurvedList"/>
    <dgm:cxn modelId="{A63294C3-D991-DD43-ABA8-F562715D5AB4}" type="presParOf" srcId="{9A305F42-18C3-E34E-A0F4-939B4652E6E5}" destId="{0B6E98C3-97E0-BA47-9FFB-C98FE8CBD6F7}" srcOrd="1" destOrd="0" presId="urn:microsoft.com/office/officeart/2008/layout/VerticalCurvedList"/>
    <dgm:cxn modelId="{DB1CFEBC-2F0F-564A-B6F2-34144ACB1AE4}" type="presParOf" srcId="{9A305F42-18C3-E34E-A0F4-939B4652E6E5}" destId="{5AEB40AA-20EB-C04D-8339-96E50D08D859}" srcOrd="2" destOrd="0" presId="urn:microsoft.com/office/officeart/2008/layout/VerticalCurvedList"/>
    <dgm:cxn modelId="{F989E7F5-31DE-DE4F-80EF-495B10576D54}" type="presParOf" srcId="{9A305F42-18C3-E34E-A0F4-939B4652E6E5}" destId="{4F755641-829B-714D-BAA3-BF4340A2CA42}" srcOrd="3" destOrd="0" presId="urn:microsoft.com/office/officeart/2008/layout/VerticalCurvedList"/>
    <dgm:cxn modelId="{FEF9C035-FE00-D745-8998-98C788C12335}" type="presParOf" srcId="{50843EAC-0528-844B-9EAE-977A4FB89C78}" destId="{22FF6731-9C91-8948-BD36-BC5E267CB687}" srcOrd="1" destOrd="0" presId="urn:microsoft.com/office/officeart/2008/layout/VerticalCurvedList"/>
    <dgm:cxn modelId="{B86CF190-A1FB-B74C-B664-BDABA4333ECD}" type="presParOf" srcId="{50843EAC-0528-844B-9EAE-977A4FB89C78}" destId="{0F52E093-BE90-5548-ACD7-C0899F7C23CE}" srcOrd="2" destOrd="0" presId="urn:microsoft.com/office/officeart/2008/layout/VerticalCurvedList"/>
    <dgm:cxn modelId="{4FC399F0-E0C6-1F46-8002-DA7D5729ED3D}" type="presParOf" srcId="{0F52E093-BE90-5548-ACD7-C0899F7C23CE}" destId="{57312D20-31F8-4E49-AEF8-8258F889A129}" srcOrd="0" destOrd="0" presId="urn:microsoft.com/office/officeart/2008/layout/VerticalCurvedList"/>
    <dgm:cxn modelId="{C5FDAC5C-7493-9940-A73F-CAC8EB049BE7}" type="presParOf" srcId="{50843EAC-0528-844B-9EAE-977A4FB89C78}" destId="{DBF850BB-737B-C145-BDA8-21EDC00F9576}" srcOrd="3" destOrd="0" presId="urn:microsoft.com/office/officeart/2008/layout/VerticalCurvedList"/>
    <dgm:cxn modelId="{EBDE7474-2D3A-1846-B187-A66C95034E90}" type="presParOf" srcId="{50843EAC-0528-844B-9EAE-977A4FB89C78}" destId="{FABAAE05-AA30-7C44-A8A5-5A7DAA28AA24}" srcOrd="4" destOrd="0" presId="urn:microsoft.com/office/officeart/2008/layout/VerticalCurvedList"/>
    <dgm:cxn modelId="{8A7E6C37-CE97-6B44-B9AF-A0159393DB34}" type="presParOf" srcId="{FABAAE05-AA30-7C44-A8A5-5A7DAA28AA24}" destId="{0CF3E45F-1DA6-7D4B-A428-134FED3C0A52}" srcOrd="0" destOrd="0" presId="urn:microsoft.com/office/officeart/2008/layout/VerticalCurvedList"/>
    <dgm:cxn modelId="{332D6856-9DFA-9B47-9A47-9B72A681A38F}" type="presParOf" srcId="{50843EAC-0528-844B-9EAE-977A4FB89C78}" destId="{BD9DFD6E-5E11-EE44-A9F9-3F9610164A09}" srcOrd="5" destOrd="0" presId="urn:microsoft.com/office/officeart/2008/layout/VerticalCurvedList"/>
    <dgm:cxn modelId="{86D6140A-5BCE-EE42-A8A1-0276EEFF43D7}" type="presParOf" srcId="{50843EAC-0528-844B-9EAE-977A4FB89C78}" destId="{CD8B5683-7A10-2C4F-ACA2-A70DDCBE2F3E}" srcOrd="6" destOrd="0" presId="urn:microsoft.com/office/officeart/2008/layout/VerticalCurvedList"/>
    <dgm:cxn modelId="{DA85A137-A503-FB4C-B1AF-A74B2D7F6AB6}" type="presParOf" srcId="{CD8B5683-7A10-2C4F-ACA2-A70DDCBE2F3E}" destId="{C97F8E43-FF85-3443-8280-5ABE087359FB}" srcOrd="0" destOrd="0" presId="urn:microsoft.com/office/officeart/2008/layout/VerticalCurvedList"/>
    <dgm:cxn modelId="{347313BA-3098-8044-B14C-9E15C4623E24}" type="presParOf" srcId="{50843EAC-0528-844B-9EAE-977A4FB89C78}" destId="{1080F3E7-75E1-BD44-99EB-89124A8423F7}" srcOrd="7" destOrd="0" presId="urn:microsoft.com/office/officeart/2008/layout/VerticalCurvedList"/>
    <dgm:cxn modelId="{49391346-EA9F-F34A-AE11-8AF19F5A6B23}" type="presParOf" srcId="{50843EAC-0528-844B-9EAE-977A4FB89C78}" destId="{738AF4A4-6676-7B4D-838D-526F86A52DC8}" srcOrd="8" destOrd="0" presId="urn:microsoft.com/office/officeart/2008/layout/VerticalCurvedList"/>
    <dgm:cxn modelId="{9B498C90-B2B4-5A42-BBCA-CC1E22CE757C}" type="presParOf" srcId="{738AF4A4-6676-7B4D-838D-526F86A52DC8}" destId="{46C8F4AC-2C21-494B-86BB-69A81697249A}" srcOrd="0" destOrd="0" presId="urn:microsoft.com/office/officeart/2008/layout/VerticalCurvedList"/>
    <dgm:cxn modelId="{68E1BB6F-8067-6D43-877D-472FB4ADFAE6}" type="presParOf" srcId="{50843EAC-0528-844B-9EAE-977A4FB89C78}" destId="{DA6703C0-CBEE-3D48-B661-4CF9C9CBDB00}" srcOrd="9" destOrd="0" presId="urn:microsoft.com/office/officeart/2008/layout/VerticalCurvedList"/>
    <dgm:cxn modelId="{3C664F13-33D7-A04E-A80E-3BAA83C872E4}" type="presParOf" srcId="{50843EAC-0528-844B-9EAE-977A4FB89C78}" destId="{834AA543-9BE8-DE44-AF47-8DC7C8625ABA}" srcOrd="10" destOrd="0" presId="urn:microsoft.com/office/officeart/2008/layout/VerticalCurvedList"/>
    <dgm:cxn modelId="{4DE9EEED-DEEC-5346-8D1C-371FF7A18D64}" type="presParOf" srcId="{834AA543-9BE8-DE44-AF47-8DC7C8625ABA}" destId="{9E651C9D-74B9-6641-8321-7A8B2B34C372}" srcOrd="0" destOrd="0" presId="urn:microsoft.com/office/officeart/2008/layout/VerticalCurvedList"/>
    <dgm:cxn modelId="{55AD0C1C-F4EB-A044-AEAD-9DCB78971CB8}" type="presParOf" srcId="{50843EAC-0528-844B-9EAE-977A4FB89C78}" destId="{98E1180D-4507-8B4C-A94C-8AC45B57A59D}" srcOrd="11" destOrd="0" presId="urn:microsoft.com/office/officeart/2008/layout/VerticalCurvedList"/>
    <dgm:cxn modelId="{50F489D1-C88D-EC47-8C95-517A56D69982}" type="presParOf" srcId="{50843EAC-0528-844B-9EAE-977A4FB89C78}" destId="{BD1A99A9-46A3-4548-A9E2-E42BE182E592}" srcOrd="12" destOrd="0" presId="urn:microsoft.com/office/officeart/2008/layout/VerticalCurvedList"/>
    <dgm:cxn modelId="{34BF43FA-06A4-BB4A-85B6-C2117B0068B6}" type="presParOf" srcId="{BD1A99A9-46A3-4548-A9E2-E42BE182E592}" destId="{361155C3-A183-854E-B0A2-A4D45F415E28}" srcOrd="0" destOrd="0" presId="urn:microsoft.com/office/officeart/2008/layout/VerticalCurvedList"/>
    <dgm:cxn modelId="{6F66F815-E5E3-2C4E-986D-CE10F735E13E}" type="presParOf" srcId="{50843EAC-0528-844B-9EAE-977A4FB89C78}" destId="{C9A6C1C8-67A2-7C4D-80BA-C5690C7A3F3B}" srcOrd="13" destOrd="0" presId="urn:microsoft.com/office/officeart/2008/layout/VerticalCurvedList"/>
    <dgm:cxn modelId="{8344C6BC-D12D-8C46-8396-3EA45F49AD36}" type="presParOf" srcId="{50843EAC-0528-844B-9EAE-977A4FB89C78}" destId="{CF245B8F-8C6C-074E-ACE7-A02B1C10D95C}" srcOrd="14" destOrd="0" presId="urn:microsoft.com/office/officeart/2008/layout/VerticalCurvedList"/>
    <dgm:cxn modelId="{4DEFC50B-CC21-094A-8AC2-13309C6C21DE}" type="presParOf" srcId="{CF245B8F-8C6C-074E-ACE7-A02B1C10D95C}" destId="{883FBF5A-4EA8-5246-92F3-5438CE9261B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F096A-2998-48F5-BCF3-0C040581173D}" type="datetimeFigureOut">
              <a:rPr lang="pt-PT" smtClean="0"/>
              <a:t>25/05/2016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C84B3-CF77-4335-97B0-E2BCCF26720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9686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080" y="5261460"/>
            <a:ext cx="7772400" cy="763525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425" y="4192525"/>
            <a:ext cx="6400800" cy="106893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8" name="Rectângulo 7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985720"/>
            <a:ext cx="8229600" cy="458115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080" y="1901950"/>
            <a:ext cx="7329840" cy="3970329"/>
          </a:xfrm>
        </p:spPr>
        <p:txBody>
          <a:bodyPr/>
          <a:lstStyle>
            <a:lvl1pPr>
              <a:defRPr sz="2800"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ângulo 8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901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014" y="527605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015" y="1291130"/>
            <a:ext cx="7016195" cy="4581150"/>
          </a:xfrm>
        </p:spPr>
        <p:txBody>
          <a:bodyPr/>
          <a:lstStyle>
            <a:lvl1pPr>
              <a:defRPr sz="2800">
                <a:solidFill>
                  <a:srgbClr val="0070C0"/>
                </a:solidFill>
              </a:defRPr>
            </a:lvl1pPr>
            <a:lvl2pPr>
              <a:defRPr>
                <a:solidFill>
                  <a:srgbClr val="0070C0"/>
                </a:solidFill>
              </a:defRPr>
            </a:lvl2pPr>
            <a:lvl3pPr>
              <a:defRPr>
                <a:solidFill>
                  <a:srgbClr val="0070C0"/>
                </a:solidFill>
              </a:defRPr>
            </a:lvl3pPr>
            <a:lvl4pPr>
              <a:defRPr>
                <a:solidFill>
                  <a:srgbClr val="0070C0"/>
                </a:solidFill>
              </a:defRPr>
            </a:lvl4pPr>
            <a:lvl5pPr>
              <a:defRPr>
                <a:solidFill>
                  <a:srgbClr val="0070C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ângulo 7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ângulo 7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ângulo 8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40" y="1291130"/>
            <a:ext cx="8076895" cy="610820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70" y="190195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70" y="2531813"/>
            <a:ext cx="4040188" cy="3035058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  <a:lvl2pPr>
              <a:defRPr sz="2000">
                <a:solidFill>
                  <a:srgbClr val="0070C0"/>
                </a:solidFill>
              </a:defRPr>
            </a:lvl2pPr>
            <a:lvl3pPr>
              <a:defRPr sz="1800">
                <a:solidFill>
                  <a:srgbClr val="0070C0"/>
                </a:solidFill>
              </a:defRPr>
            </a:lvl3pPr>
            <a:lvl4pPr>
              <a:defRPr sz="1600">
                <a:solidFill>
                  <a:srgbClr val="0070C0"/>
                </a:solidFill>
              </a:defRPr>
            </a:lvl4pPr>
            <a:lvl5pPr>
              <a:defRPr sz="1600">
                <a:solidFill>
                  <a:srgbClr val="0070C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90195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531813"/>
            <a:ext cx="4041775" cy="3035058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  <a:lvl2pPr>
              <a:defRPr sz="2000">
                <a:solidFill>
                  <a:srgbClr val="0070C0"/>
                </a:solidFill>
              </a:defRPr>
            </a:lvl2pPr>
            <a:lvl3pPr>
              <a:defRPr sz="1800">
                <a:solidFill>
                  <a:srgbClr val="0070C0"/>
                </a:solidFill>
              </a:defRPr>
            </a:lvl3pPr>
            <a:lvl4pPr>
              <a:defRPr sz="1600">
                <a:solidFill>
                  <a:srgbClr val="0070C0"/>
                </a:solidFill>
              </a:defRPr>
            </a:lvl4pPr>
            <a:lvl5pPr>
              <a:defRPr sz="1600">
                <a:solidFill>
                  <a:srgbClr val="0070C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Rectângulo 10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ângulo 6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ângulo 8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ângulo 8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ângulo 7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ângulo 7"/>
          <p:cNvSpPr/>
          <p:nvPr userDrawn="1"/>
        </p:nvSpPr>
        <p:spPr>
          <a:xfrm>
            <a:off x="0" y="6635804"/>
            <a:ext cx="679261" cy="222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3" y="6454856"/>
            <a:ext cx="1002972" cy="3336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750" y="1"/>
            <a:ext cx="1422249" cy="6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6835" y="4581150"/>
            <a:ext cx="6199179" cy="2054655"/>
          </a:xfrm>
        </p:spPr>
        <p:txBody>
          <a:bodyPr>
            <a:noAutofit/>
          </a:bodyPr>
          <a:lstStyle/>
          <a:p>
            <a:r>
              <a:rPr lang="en-US" sz="4400" b="1" dirty="0" err="1" smtClean="0"/>
              <a:t>Desenvolvimento</a:t>
            </a:r>
            <a:r>
              <a:rPr lang="en-US" sz="4400" b="1" dirty="0" smtClean="0"/>
              <a:t> </a:t>
            </a:r>
            <a:r>
              <a:rPr lang="pt-PT" sz="4400" b="1" dirty="0" smtClean="0"/>
              <a:t>sustentável</a:t>
            </a:r>
            <a:r>
              <a:rPr lang="en-US" sz="4400" b="1" dirty="0" smtClean="0"/>
              <a:t> e resiliência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705" y="2818180"/>
            <a:ext cx="3961179" cy="2137870"/>
          </a:xfrm>
        </p:spPr>
        <p:txBody>
          <a:bodyPr>
            <a:normAutofit/>
          </a:bodyPr>
          <a:lstStyle/>
          <a:p>
            <a:r>
              <a:rPr lang="en-US" sz="1800" b="1" dirty="0" err="1" smtClean="0"/>
              <a:t>Domínio</a:t>
            </a:r>
            <a:r>
              <a:rPr lang="en-US" sz="1800" dirty="0" smtClean="0"/>
              <a:t>:</a:t>
            </a:r>
          </a:p>
          <a:p>
            <a:r>
              <a:rPr lang="pt-PT" sz="1800" dirty="0" smtClean="0"/>
              <a:t>Riscos</a:t>
            </a:r>
            <a:r>
              <a:rPr lang="en-US" sz="1800" dirty="0" smtClean="0"/>
              <a:t>, Ambiente e </a:t>
            </a:r>
            <a:r>
              <a:rPr lang="en-US" sz="1800" dirty="0" err="1" smtClean="0"/>
              <a:t>Sociedade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b="1" dirty="0" err="1" smtClean="0"/>
              <a:t>Subdomínio</a:t>
            </a:r>
            <a:endParaRPr lang="en-US" sz="1800" dirty="0"/>
          </a:p>
          <a:p>
            <a:r>
              <a:rPr lang="en-US" sz="1800" dirty="0" smtClean="0"/>
              <a:t> Proteção, controlo e gestão ambiental para o desenvolvimento sustentável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40" y="680310"/>
            <a:ext cx="8229600" cy="458115"/>
          </a:xfrm>
        </p:spPr>
        <p:txBody>
          <a:bodyPr>
            <a:noAutofit/>
          </a:bodyPr>
          <a:lstStyle/>
          <a:p>
            <a:r>
              <a:rPr lang="en-US" b="1" dirty="0" smtClean="0"/>
              <a:t>Índice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7483150"/>
              </p:ext>
            </p:extLst>
          </p:nvPr>
        </p:nvGraphicFramePr>
        <p:xfrm>
          <a:off x="907080" y="1901950"/>
          <a:ext cx="7024430" cy="4581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347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arredondado 5"/>
          <p:cNvSpPr/>
          <p:nvPr/>
        </p:nvSpPr>
        <p:spPr>
          <a:xfrm>
            <a:off x="754375" y="2665475"/>
            <a:ext cx="7940660" cy="259598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800" dirty="0" smtClean="0">
                <a:solidFill>
                  <a:schemeClr val="bg1"/>
                </a:solidFill>
              </a:rPr>
              <a:t>Forma de desenvolvimento que satisfaz as necessidades presentes sem comprometer a capacidade de as gerações futuras satisfazerem as suas próprias necessidades.</a:t>
            </a:r>
            <a:endParaRPr lang="pt-P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40" y="680310"/>
            <a:ext cx="8229600" cy="458115"/>
          </a:xfrm>
        </p:spPr>
        <p:txBody>
          <a:bodyPr>
            <a:noAutofit/>
          </a:bodyPr>
          <a:lstStyle/>
          <a:p>
            <a:r>
              <a:rPr lang="en-US" b="1" dirty="0" smtClean="0"/>
              <a:t>Desenvolvimento sustentável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551480" cy="1068935"/>
          </a:xfrm>
        </p:spPr>
        <p:txBody>
          <a:bodyPr>
            <a:noAutofit/>
          </a:bodyPr>
          <a:lstStyle/>
          <a:p>
            <a:r>
              <a:rPr lang="en-US" b="1" dirty="0" smtClean="0"/>
              <a:t>Princípios do </a:t>
            </a:r>
            <a:br>
              <a:rPr lang="en-US" b="1" dirty="0" smtClean="0"/>
            </a:br>
            <a:r>
              <a:rPr lang="en-US" b="1" dirty="0" smtClean="0"/>
              <a:t>desenvolvimento sustentável</a:t>
            </a:r>
            <a:endParaRPr lang="en-US" b="1" dirty="0"/>
          </a:p>
        </p:txBody>
      </p:sp>
      <p:sp>
        <p:nvSpPr>
          <p:cNvPr id="9" name="Duplo semicírculo 8"/>
          <p:cNvSpPr/>
          <p:nvPr/>
        </p:nvSpPr>
        <p:spPr>
          <a:xfrm>
            <a:off x="1976015" y="2665474"/>
            <a:ext cx="5497380" cy="3512215"/>
          </a:xfrm>
          <a:prstGeom prst="blockArc">
            <a:avLst>
              <a:gd name="adj1" fmla="val 9000000"/>
              <a:gd name="adj2" fmla="val 16200000"/>
              <a:gd name="adj3" fmla="val 4636"/>
            </a:avLst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Duplo semicírculo 9"/>
          <p:cNvSpPr/>
          <p:nvPr/>
        </p:nvSpPr>
        <p:spPr>
          <a:xfrm>
            <a:off x="1976015" y="2665474"/>
            <a:ext cx="5497380" cy="3512215"/>
          </a:xfrm>
          <a:prstGeom prst="blockArc">
            <a:avLst>
              <a:gd name="adj1" fmla="val 1800000"/>
              <a:gd name="adj2" fmla="val 9000000"/>
              <a:gd name="adj3" fmla="val 4636"/>
            </a:avLst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Duplo semicírculo 10"/>
          <p:cNvSpPr/>
          <p:nvPr/>
        </p:nvSpPr>
        <p:spPr>
          <a:xfrm>
            <a:off x="1976015" y="2665474"/>
            <a:ext cx="5497380" cy="3512215"/>
          </a:xfrm>
          <a:prstGeom prst="blockArc">
            <a:avLst>
              <a:gd name="adj1" fmla="val 16200000"/>
              <a:gd name="adj2" fmla="val 1800000"/>
              <a:gd name="adj3" fmla="val 4636"/>
            </a:avLst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orma livre 11"/>
          <p:cNvSpPr/>
          <p:nvPr/>
        </p:nvSpPr>
        <p:spPr>
          <a:xfrm>
            <a:off x="3350360" y="3650433"/>
            <a:ext cx="2748690" cy="1542296"/>
          </a:xfrm>
          <a:custGeom>
            <a:avLst/>
            <a:gdLst>
              <a:gd name="connsiteX0" fmla="*/ 0 w 1538882"/>
              <a:gd name="connsiteY0" fmla="*/ 769441 h 1538882"/>
              <a:gd name="connsiteX1" fmla="*/ 769441 w 1538882"/>
              <a:gd name="connsiteY1" fmla="*/ 0 h 1538882"/>
              <a:gd name="connsiteX2" fmla="*/ 1538882 w 1538882"/>
              <a:gd name="connsiteY2" fmla="*/ 769441 h 1538882"/>
              <a:gd name="connsiteX3" fmla="*/ 769441 w 1538882"/>
              <a:gd name="connsiteY3" fmla="*/ 1538882 h 1538882"/>
              <a:gd name="connsiteX4" fmla="*/ 0 w 1538882"/>
              <a:gd name="connsiteY4" fmla="*/ 769441 h 153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882" h="1538882">
                <a:moveTo>
                  <a:pt x="0" y="769441"/>
                </a:moveTo>
                <a:cubicBezTo>
                  <a:pt x="0" y="344490"/>
                  <a:pt x="344490" y="0"/>
                  <a:pt x="769441" y="0"/>
                </a:cubicBezTo>
                <a:cubicBezTo>
                  <a:pt x="1194392" y="0"/>
                  <a:pt x="1538882" y="344490"/>
                  <a:pt x="1538882" y="769441"/>
                </a:cubicBezTo>
                <a:cubicBezTo>
                  <a:pt x="1538882" y="1194392"/>
                  <a:pt x="1194392" y="1538882"/>
                  <a:pt x="769441" y="1538882"/>
                </a:cubicBezTo>
                <a:cubicBezTo>
                  <a:pt x="344490" y="1538882"/>
                  <a:pt x="0" y="1194392"/>
                  <a:pt x="0" y="769441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9334" tIns="239334" rIns="239334" bIns="23933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400" b="1" kern="1200" dirty="0" smtClean="0"/>
              <a:t>Desenvolvimento sustentável</a:t>
            </a:r>
            <a:endParaRPr lang="pt-PT" sz="2400" b="1" kern="1200" dirty="0"/>
          </a:p>
        </p:txBody>
      </p:sp>
      <p:sp>
        <p:nvSpPr>
          <p:cNvPr id="13" name="Forma livre 12"/>
          <p:cNvSpPr/>
          <p:nvPr/>
        </p:nvSpPr>
        <p:spPr>
          <a:xfrm>
            <a:off x="3808475" y="2207360"/>
            <a:ext cx="1864944" cy="1238126"/>
          </a:xfrm>
          <a:custGeom>
            <a:avLst/>
            <a:gdLst>
              <a:gd name="connsiteX0" fmla="*/ 0 w 1077217"/>
              <a:gd name="connsiteY0" fmla="*/ 538609 h 1077217"/>
              <a:gd name="connsiteX1" fmla="*/ 538609 w 1077217"/>
              <a:gd name="connsiteY1" fmla="*/ 0 h 1077217"/>
              <a:gd name="connsiteX2" fmla="*/ 1077218 w 1077217"/>
              <a:gd name="connsiteY2" fmla="*/ 538609 h 1077217"/>
              <a:gd name="connsiteX3" fmla="*/ 538609 w 1077217"/>
              <a:gd name="connsiteY3" fmla="*/ 1077218 h 1077217"/>
              <a:gd name="connsiteX4" fmla="*/ 0 w 1077217"/>
              <a:gd name="connsiteY4" fmla="*/ 538609 h 107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7217" h="1077217">
                <a:moveTo>
                  <a:pt x="0" y="538609"/>
                </a:moveTo>
                <a:cubicBezTo>
                  <a:pt x="0" y="241143"/>
                  <a:pt x="241143" y="0"/>
                  <a:pt x="538609" y="0"/>
                </a:cubicBezTo>
                <a:cubicBezTo>
                  <a:pt x="836075" y="0"/>
                  <a:pt x="1077218" y="241143"/>
                  <a:pt x="1077218" y="538609"/>
                </a:cubicBezTo>
                <a:cubicBezTo>
                  <a:pt x="1077218" y="836075"/>
                  <a:pt x="836075" y="1077218"/>
                  <a:pt x="538609" y="1077218"/>
                </a:cubicBezTo>
                <a:cubicBezTo>
                  <a:pt x="241143" y="1077218"/>
                  <a:pt x="0" y="836075"/>
                  <a:pt x="0" y="53860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915" tIns="167915" rIns="167915" bIns="167915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000" kern="1200" dirty="0" smtClean="0"/>
              <a:t>Crescimento económico</a:t>
            </a:r>
            <a:endParaRPr lang="pt-PT" sz="2000" kern="1200" dirty="0"/>
          </a:p>
        </p:txBody>
      </p:sp>
      <p:sp>
        <p:nvSpPr>
          <p:cNvPr id="14" name="Forma livre 13"/>
          <p:cNvSpPr/>
          <p:nvPr/>
        </p:nvSpPr>
        <p:spPr>
          <a:xfrm>
            <a:off x="6066566" y="4803345"/>
            <a:ext cx="1864944" cy="1238126"/>
          </a:xfrm>
          <a:custGeom>
            <a:avLst/>
            <a:gdLst>
              <a:gd name="connsiteX0" fmla="*/ 0 w 1077217"/>
              <a:gd name="connsiteY0" fmla="*/ 538609 h 1077217"/>
              <a:gd name="connsiteX1" fmla="*/ 538609 w 1077217"/>
              <a:gd name="connsiteY1" fmla="*/ 0 h 1077217"/>
              <a:gd name="connsiteX2" fmla="*/ 1077218 w 1077217"/>
              <a:gd name="connsiteY2" fmla="*/ 538609 h 1077217"/>
              <a:gd name="connsiteX3" fmla="*/ 538609 w 1077217"/>
              <a:gd name="connsiteY3" fmla="*/ 1077218 h 1077217"/>
              <a:gd name="connsiteX4" fmla="*/ 0 w 1077217"/>
              <a:gd name="connsiteY4" fmla="*/ 538609 h 107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7217" h="1077217">
                <a:moveTo>
                  <a:pt x="0" y="538609"/>
                </a:moveTo>
                <a:cubicBezTo>
                  <a:pt x="0" y="241143"/>
                  <a:pt x="241143" y="0"/>
                  <a:pt x="538609" y="0"/>
                </a:cubicBezTo>
                <a:cubicBezTo>
                  <a:pt x="836075" y="0"/>
                  <a:pt x="1077218" y="241143"/>
                  <a:pt x="1077218" y="538609"/>
                </a:cubicBezTo>
                <a:cubicBezTo>
                  <a:pt x="1077218" y="836075"/>
                  <a:pt x="836075" y="1077218"/>
                  <a:pt x="538609" y="1077218"/>
                </a:cubicBezTo>
                <a:cubicBezTo>
                  <a:pt x="241143" y="1077218"/>
                  <a:pt x="0" y="836075"/>
                  <a:pt x="0" y="53860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915" tIns="167915" rIns="167915" bIns="167915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000" kern="1200" dirty="0" smtClean="0"/>
              <a:t>Igualdade social</a:t>
            </a:r>
            <a:endParaRPr lang="pt-PT" sz="2000" kern="1200" dirty="0"/>
          </a:p>
        </p:txBody>
      </p:sp>
      <p:sp>
        <p:nvSpPr>
          <p:cNvPr id="15" name="Forma livre 14"/>
          <p:cNvSpPr/>
          <p:nvPr/>
        </p:nvSpPr>
        <p:spPr>
          <a:xfrm>
            <a:off x="1517899" y="4803345"/>
            <a:ext cx="2137871" cy="1238126"/>
          </a:xfrm>
          <a:custGeom>
            <a:avLst/>
            <a:gdLst>
              <a:gd name="connsiteX0" fmla="*/ 0 w 1077217"/>
              <a:gd name="connsiteY0" fmla="*/ 538609 h 1077217"/>
              <a:gd name="connsiteX1" fmla="*/ 538609 w 1077217"/>
              <a:gd name="connsiteY1" fmla="*/ 0 h 1077217"/>
              <a:gd name="connsiteX2" fmla="*/ 1077218 w 1077217"/>
              <a:gd name="connsiteY2" fmla="*/ 538609 h 1077217"/>
              <a:gd name="connsiteX3" fmla="*/ 538609 w 1077217"/>
              <a:gd name="connsiteY3" fmla="*/ 1077218 h 1077217"/>
              <a:gd name="connsiteX4" fmla="*/ 0 w 1077217"/>
              <a:gd name="connsiteY4" fmla="*/ 538609 h 107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7217" h="1077217">
                <a:moveTo>
                  <a:pt x="0" y="538609"/>
                </a:moveTo>
                <a:cubicBezTo>
                  <a:pt x="0" y="241143"/>
                  <a:pt x="241143" y="0"/>
                  <a:pt x="538609" y="0"/>
                </a:cubicBezTo>
                <a:cubicBezTo>
                  <a:pt x="836075" y="0"/>
                  <a:pt x="1077218" y="241143"/>
                  <a:pt x="1077218" y="538609"/>
                </a:cubicBezTo>
                <a:cubicBezTo>
                  <a:pt x="1077218" y="836075"/>
                  <a:pt x="836075" y="1077218"/>
                  <a:pt x="538609" y="1077218"/>
                </a:cubicBezTo>
                <a:cubicBezTo>
                  <a:pt x="241143" y="1077218"/>
                  <a:pt x="0" y="836075"/>
                  <a:pt x="0" y="538609"/>
                </a:cubicBezTo>
                <a:close/>
              </a:path>
            </a:pathLst>
          </a:custGeom>
          <a:solidFill>
            <a:srgbClr val="D68B1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915" tIns="167915" rIns="167915" bIns="167915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PT" sz="2000" kern="1200" dirty="0" smtClean="0"/>
              <a:t>Sustentabilidade ambiental</a:t>
            </a:r>
            <a:endParaRPr lang="pt-PT" sz="2000" kern="1200" dirty="0"/>
          </a:p>
        </p:txBody>
      </p:sp>
    </p:spTree>
    <p:extLst>
      <p:ext uri="{BB962C8B-B14F-4D97-AF65-F5344CB8AC3E}">
        <p14:creationId xmlns:p14="http://schemas.microsoft.com/office/powerpoint/2010/main" val="362292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4375" y="680310"/>
            <a:ext cx="8229600" cy="458115"/>
          </a:xfrm>
        </p:spPr>
        <p:txBody>
          <a:bodyPr>
            <a:noAutofit/>
          </a:bodyPr>
          <a:lstStyle/>
          <a:p>
            <a:r>
              <a:rPr lang="pt-PT" b="1" dirty="0" smtClean="0"/>
              <a:t>Resiliência</a:t>
            </a:r>
            <a:endParaRPr lang="pt-PT" b="1" dirty="0"/>
          </a:p>
        </p:txBody>
      </p:sp>
      <p:sp>
        <p:nvSpPr>
          <p:cNvPr id="7" name="Chamada com seta para baixo 6"/>
          <p:cNvSpPr/>
          <p:nvPr/>
        </p:nvSpPr>
        <p:spPr>
          <a:xfrm>
            <a:off x="754375" y="2360065"/>
            <a:ext cx="7787955" cy="2443280"/>
          </a:xfrm>
          <a:prstGeom prst="downArrowCallou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dirty="0"/>
              <a:t>Para assegurar o desenvolvimento sustentável, o mundo precisa de uma </a:t>
            </a:r>
            <a:r>
              <a:rPr lang="pt-PT" sz="2400" b="1" dirty="0"/>
              <a:t>nova dinâmica</a:t>
            </a:r>
            <a:r>
              <a:rPr lang="pt-PT" sz="2400" dirty="0"/>
              <a:t>, </a:t>
            </a:r>
            <a:r>
              <a:rPr lang="pt-PT" sz="2400" b="1" dirty="0"/>
              <a:t>mais </a:t>
            </a:r>
            <a:r>
              <a:rPr lang="pt-PT" sz="2400" b="1" dirty="0" err="1"/>
              <a:t>proativa</a:t>
            </a:r>
            <a:r>
              <a:rPr lang="pt-PT" sz="2400" dirty="0"/>
              <a:t>, baseada na </a:t>
            </a:r>
            <a:r>
              <a:rPr lang="pt-PT" sz="2400" b="1" dirty="0"/>
              <a:t>interdependência</a:t>
            </a:r>
            <a:r>
              <a:rPr lang="pt-PT" sz="2400" dirty="0"/>
              <a:t> e interesses mútuos.</a:t>
            </a:r>
          </a:p>
        </p:txBody>
      </p:sp>
      <p:sp>
        <p:nvSpPr>
          <p:cNvPr id="8" name="Rectângulo arredondado 7"/>
          <p:cNvSpPr/>
          <p:nvPr/>
        </p:nvSpPr>
        <p:spPr>
          <a:xfrm>
            <a:off x="847185" y="4956050"/>
            <a:ext cx="7482545" cy="1068935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dirty="0" smtClean="0"/>
              <a:t>Assim, exige um esforço acrescido, tendo como objetivo </a:t>
            </a:r>
            <a:r>
              <a:rPr lang="pt-PT" sz="2400" b="1" dirty="0" smtClean="0"/>
              <a:t>lutar por sistemas </a:t>
            </a:r>
            <a:r>
              <a:rPr lang="pt-PT" sz="2400" b="1" dirty="0" err="1" smtClean="0"/>
              <a:t>socioecológicos</a:t>
            </a:r>
            <a:r>
              <a:rPr lang="pt-PT" sz="2400" b="1" dirty="0" smtClean="0"/>
              <a:t> resilientes</a:t>
            </a:r>
            <a:r>
              <a:rPr lang="pt-PT" sz="2400" dirty="0" smtClean="0"/>
              <a:t>.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30689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080" y="2360065"/>
            <a:ext cx="2748690" cy="610820"/>
          </a:xfrm>
        </p:spPr>
        <p:txBody>
          <a:bodyPr>
            <a:noAutofit/>
          </a:bodyPr>
          <a:lstStyle/>
          <a:p>
            <a:pPr algn="l"/>
            <a:r>
              <a:rPr lang="en-US" sz="4400" b="1" dirty="0" smtClean="0"/>
              <a:t>Resiliência</a:t>
            </a:r>
            <a:endParaRPr lang="en-US" sz="4400" b="1" dirty="0"/>
          </a:p>
        </p:txBody>
      </p:sp>
      <p:pic>
        <p:nvPicPr>
          <p:cNvPr id="2" name="Content Placeholder 1" descr="Captura de ecrã 2015-05-27, às 08.57.16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" r="-521" b="-42"/>
          <a:stretch/>
        </p:blipFill>
        <p:spPr>
          <a:xfrm>
            <a:off x="4419295" y="527604"/>
            <a:ext cx="4124651" cy="5978881"/>
          </a:xfrm>
        </p:spPr>
      </p:pic>
      <p:sp>
        <p:nvSpPr>
          <p:cNvPr id="3" name="TextBox 2"/>
          <p:cNvSpPr txBox="1"/>
          <p:nvPr/>
        </p:nvSpPr>
        <p:spPr>
          <a:xfrm>
            <a:off x="448965" y="4209103"/>
            <a:ext cx="35122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Capacidade de um sistema para lidar com a mudança e continuar a desenvolver-se.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1823310" y="3123590"/>
            <a:ext cx="763525" cy="916230"/>
          </a:xfrm>
          <a:prstGeom prst="down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40" y="833015"/>
            <a:ext cx="8229600" cy="458115"/>
          </a:xfrm>
        </p:spPr>
        <p:txBody>
          <a:bodyPr>
            <a:noAutofit/>
          </a:bodyPr>
          <a:lstStyle/>
          <a:p>
            <a:r>
              <a:rPr lang="en-US" b="1" dirty="0" smtClean="0"/>
              <a:t>Como se pode gerir melhor a relação da </a:t>
            </a:r>
            <a:r>
              <a:rPr lang="en-US" b="1" dirty="0" err="1" smtClean="0"/>
              <a:t>Humanidade</a:t>
            </a:r>
            <a:r>
              <a:rPr lang="en-US" b="1" dirty="0" smtClean="0"/>
              <a:t> com a </a:t>
            </a:r>
            <a:r>
              <a:rPr lang="en-US" b="1" dirty="0" err="1" smtClean="0"/>
              <a:t>Natureza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9" name="Rectângulo arredondado 8"/>
          <p:cNvSpPr/>
          <p:nvPr/>
        </p:nvSpPr>
        <p:spPr>
          <a:xfrm>
            <a:off x="439816" y="2207360"/>
            <a:ext cx="8560630" cy="84125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000" dirty="0" smtClean="0"/>
              <a:t>Uma das melhores tentativas para dar resposta a esta questão surgiu com a definição, de forma científica, de limites e fronteiras à ação humana sobre o ambiente.</a:t>
            </a:r>
            <a:endParaRPr lang="pt-PT" sz="2000" dirty="0"/>
          </a:p>
        </p:txBody>
      </p:sp>
      <p:grpSp>
        <p:nvGrpSpPr>
          <p:cNvPr id="11" name="Grupo 10"/>
          <p:cNvGrpSpPr/>
          <p:nvPr/>
        </p:nvGrpSpPr>
        <p:grpSpPr>
          <a:xfrm>
            <a:off x="618140" y="3098344"/>
            <a:ext cx="8305951" cy="3715833"/>
            <a:chOff x="1292484" y="11641"/>
            <a:chExt cx="7654505" cy="8224465"/>
          </a:xfrm>
        </p:grpSpPr>
        <p:pic>
          <p:nvPicPr>
            <p:cNvPr id="5" name="Picture 4" descr="Captura de ecrã 2015-05-27, às 09.02.44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8592" y="11641"/>
              <a:ext cx="5488397" cy="82244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Rectângulo arredondado 9"/>
            <p:cNvSpPr/>
            <p:nvPr/>
          </p:nvSpPr>
          <p:spPr>
            <a:xfrm>
              <a:off x="1292484" y="1419482"/>
              <a:ext cx="1970194" cy="4731870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 err="1" smtClean="0">
                  <a:solidFill>
                    <a:schemeClr val="bg1"/>
                  </a:solidFill>
                </a:rPr>
                <a:t>Limites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>
                  <a:solidFill>
                    <a:schemeClr val="bg1"/>
                  </a:solidFill>
                </a:rPr>
                <a:t>do </a:t>
              </a:r>
              <a:r>
                <a:rPr lang="en-US" sz="1400" dirty="0" err="1">
                  <a:solidFill>
                    <a:schemeClr val="bg1"/>
                  </a:solidFill>
                </a:rPr>
                <a:t>planeta</a:t>
              </a:r>
              <a:r>
                <a:rPr lang="en-US" sz="1400" dirty="0">
                  <a:solidFill>
                    <a:schemeClr val="bg1"/>
                  </a:solidFill>
                </a:rPr>
                <a:t>: o </a:t>
              </a:r>
              <a:r>
                <a:rPr lang="en-US" sz="1400" dirty="0" err="1">
                  <a:solidFill>
                    <a:schemeClr val="bg1"/>
                  </a:solidFill>
                </a:rPr>
                <a:t>verde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representa</a:t>
              </a:r>
              <a:r>
                <a:rPr lang="en-US" sz="1400" dirty="0">
                  <a:solidFill>
                    <a:schemeClr val="bg1"/>
                  </a:solidFill>
                </a:rPr>
                <a:t> a </a:t>
              </a:r>
              <a:r>
                <a:rPr lang="en-US" sz="1400" dirty="0" err="1">
                  <a:solidFill>
                    <a:schemeClr val="bg1"/>
                  </a:solidFill>
                </a:rPr>
                <a:t>proposta</a:t>
              </a:r>
              <a:r>
                <a:rPr lang="en-US" sz="1400" dirty="0">
                  <a:solidFill>
                    <a:schemeClr val="bg1"/>
                  </a:solidFill>
                </a:rPr>
                <a:t> do </a:t>
              </a:r>
              <a:r>
                <a:rPr lang="en-US" sz="1400" dirty="0" err="1">
                  <a:solidFill>
                    <a:schemeClr val="bg1"/>
                  </a:solidFill>
                </a:rPr>
                <a:t>espaço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operacional</a:t>
              </a:r>
              <a:r>
                <a:rPr lang="en-US" sz="1400" dirty="0">
                  <a:solidFill>
                    <a:schemeClr val="bg1"/>
                  </a:solidFill>
                </a:rPr>
                <a:t> sustentável e o </a:t>
              </a:r>
              <a:r>
                <a:rPr lang="en-US" sz="1400" dirty="0" err="1">
                  <a:solidFill>
                    <a:schemeClr val="bg1"/>
                  </a:solidFill>
                </a:rPr>
                <a:t>vermelho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representa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os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limites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que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os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cientistas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creem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estar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já</a:t>
              </a:r>
              <a:r>
                <a:rPr lang="en-US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</a:rPr>
                <a:t>ultrapassados</a:t>
              </a:r>
              <a:r>
                <a:rPr lang="en-US" sz="1400" dirty="0">
                  <a:solidFill>
                    <a:schemeClr val="bg1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20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70606" y="527605"/>
            <a:ext cx="7329840" cy="916230"/>
          </a:xfrm>
        </p:spPr>
        <p:txBody>
          <a:bodyPr>
            <a:noAutofit/>
          </a:bodyPr>
          <a:lstStyle/>
          <a:p>
            <a:r>
              <a:rPr lang="en-US" b="1" dirty="0" smtClean="0"/>
              <a:t>Acordos internacionais e </a:t>
            </a:r>
            <a:br>
              <a:rPr lang="en-US" b="1" dirty="0" smtClean="0"/>
            </a:br>
            <a:r>
              <a:rPr lang="en-US" b="1" dirty="0" smtClean="0"/>
              <a:t>medidas de </a:t>
            </a:r>
            <a:r>
              <a:rPr lang="en-US" b="1" dirty="0" err="1" smtClean="0"/>
              <a:t>defesa</a:t>
            </a:r>
            <a:r>
              <a:rPr lang="en-US" b="1" dirty="0" smtClean="0"/>
              <a:t> ambiental</a:t>
            </a:r>
            <a:endParaRPr lang="en-US" b="1" dirty="0"/>
          </a:p>
        </p:txBody>
      </p:sp>
      <p:pic>
        <p:nvPicPr>
          <p:cNvPr id="3" name="Picture 2" descr="Captura de ecrã 2015-05-27, às 09.08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85" y="2590800"/>
            <a:ext cx="3024735" cy="1296315"/>
          </a:xfrm>
          <a:prstGeom prst="rect">
            <a:avLst/>
          </a:prstGeom>
        </p:spPr>
      </p:pic>
      <p:sp>
        <p:nvSpPr>
          <p:cNvPr id="12" name="Rectângulo arredondado 11"/>
          <p:cNvSpPr/>
          <p:nvPr/>
        </p:nvSpPr>
        <p:spPr>
          <a:xfrm>
            <a:off x="754374" y="4039820"/>
            <a:ext cx="3664921" cy="1527050"/>
          </a:xfrm>
          <a:prstGeom prst="roundRect">
            <a:avLst>
              <a:gd name="adj" fmla="val 10087"/>
            </a:avLst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000" dirty="0" smtClean="0">
                <a:solidFill>
                  <a:schemeClr val="bg1"/>
                </a:solidFill>
              </a:rPr>
              <a:t>Renovação do compromisso político com o desenvolvimento sustentável.</a:t>
            </a:r>
            <a:endParaRPr lang="pt-PT" sz="2000" dirty="0">
              <a:solidFill>
                <a:schemeClr val="bg1"/>
              </a:solidFill>
            </a:endParaRPr>
          </a:p>
        </p:txBody>
      </p:sp>
      <p:sp>
        <p:nvSpPr>
          <p:cNvPr id="14" name="Rectângulo arredondado 13"/>
          <p:cNvSpPr/>
          <p:nvPr/>
        </p:nvSpPr>
        <p:spPr>
          <a:xfrm>
            <a:off x="4877410" y="2207360"/>
            <a:ext cx="3664920" cy="61082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/>
              <a:t>Protocolo de Quioto</a:t>
            </a:r>
            <a:endParaRPr lang="pt-PT" sz="2800" b="1" dirty="0"/>
          </a:p>
        </p:txBody>
      </p:sp>
      <p:sp>
        <p:nvSpPr>
          <p:cNvPr id="15" name="Rectângulo arredondado 14"/>
          <p:cNvSpPr/>
          <p:nvPr/>
        </p:nvSpPr>
        <p:spPr>
          <a:xfrm>
            <a:off x="4877410" y="3123591"/>
            <a:ext cx="3664920" cy="2748690"/>
          </a:xfrm>
          <a:prstGeom prst="roundRect">
            <a:avLst>
              <a:gd name="adj" fmla="val 8079"/>
            </a:avLst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000" dirty="0" smtClean="0"/>
              <a:t>Estabelece metas de libertação de gases de efeito de estufa.</a:t>
            </a:r>
          </a:p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Debateram-se formas de desenvolvimento que não fossem prejudiciais ao planeta Terra.</a:t>
            </a:r>
            <a:endParaRPr lang="pt-PT" sz="2000" dirty="0"/>
          </a:p>
        </p:txBody>
      </p:sp>
      <p:pic>
        <p:nvPicPr>
          <p:cNvPr id="9" name="Picture 8" descr="Captura de ecrã 2015-05-27, às 09.11.43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3"/>
          <a:stretch/>
        </p:blipFill>
        <p:spPr>
          <a:xfrm>
            <a:off x="3191354" y="1514974"/>
            <a:ext cx="3248773" cy="480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1"/>
          <p:cNvSpPr/>
          <p:nvPr/>
        </p:nvSpPr>
        <p:spPr>
          <a:xfrm>
            <a:off x="754375" y="2207359"/>
            <a:ext cx="3512215" cy="76352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Convenção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sobre</a:t>
            </a:r>
            <a:r>
              <a:rPr lang="en-US" sz="2400" b="1" dirty="0">
                <a:solidFill>
                  <a:schemeClr val="bg1"/>
                </a:solidFill>
              </a:rPr>
              <a:t> a </a:t>
            </a:r>
          </a:p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Diversidade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Biológica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Rectângulo arredondado 10"/>
          <p:cNvSpPr/>
          <p:nvPr/>
        </p:nvSpPr>
        <p:spPr>
          <a:xfrm>
            <a:off x="4724705" y="2054655"/>
            <a:ext cx="3664920" cy="106893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Convenção</a:t>
            </a:r>
            <a:r>
              <a:rPr lang="en-US" sz="2400" b="1" dirty="0"/>
              <a:t> de </a:t>
            </a:r>
            <a:r>
              <a:rPr lang="en-US" sz="2400" b="1" dirty="0" err="1"/>
              <a:t>Estocolmo</a:t>
            </a:r>
            <a:r>
              <a:rPr lang="en-US" sz="2400" b="1" dirty="0"/>
              <a:t> </a:t>
            </a:r>
            <a:r>
              <a:rPr lang="en-US" sz="2400" b="1" dirty="0" err="1"/>
              <a:t>sobre</a:t>
            </a:r>
            <a:r>
              <a:rPr lang="en-US" sz="2400" b="1" dirty="0"/>
              <a:t> </a:t>
            </a:r>
            <a:r>
              <a:rPr lang="en-US" sz="2400" b="1" dirty="0" err="1"/>
              <a:t>Poluentes</a:t>
            </a:r>
            <a:r>
              <a:rPr lang="en-US" sz="2400" b="1" dirty="0"/>
              <a:t> </a:t>
            </a:r>
            <a:r>
              <a:rPr lang="en-US" sz="2400" b="1" dirty="0" err="1"/>
              <a:t>Orgânicos</a:t>
            </a:r>
            <a:r>
              <a:rPr lang="en-US" sz="2400" b="1" dirty="0"/>
              <a:t> </a:t>
            </a:r>
            <a:r>
              <a:rPr lang="en-US" sz="2400" b="1" dirty="0" err="1"/>
              <a:t>Persistentes</a:t>
            </a:r>
            <a:endParaRPr lang="en-US" sz="2400" b="1" dirty="0"/>
          </a:p>
        </p:txBody>
      </p:sp>
      <p:sp>
        <p:nvSpPr>
          <p:cNvPr id="12" name="Rectângulo arredondado 11"/>
          <p:cNvSpPr/>
          <p:nvPr/>
        </p:nvSpPr>
        <p:spPr>
          <a:xfrm>
            <a:off x="754375" y="3276295"/>
            <a:ext cx="3512214" cy="2595985"/>
          </a:xfrm>
          <a:prstGeom prst="roundRect">
            <a:avLst>
              <a:gd name="adj" fmla="val 704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000" dirty="0" smtClean="0">
                <a:solidFill>
                  <a:srgbClr val="0070C0"/>
                </a:solidFill>
              </a:rPr>
              <a:t>Estabeleceu que a conservação da diversidade biológica seja uma preocupação comum da Humanidade e parte integrante do processo de desenvolvimento económico e social.</a:t>
            </a:r>
            <a:endParaRPr lang="pt-PT" sz="2000" dirty="0">
              <a:solidFill>
                <a:srgbClr val="0070C0"/>
              </a:solidFill>
            </a:endParaRPr>
          </a:p>
        </p:txBody>
      </p:sp>
      <p:sp>
        <p:nvSpPr>
          <p:cNvPr id="13" name="Rectângulo arredondado 12"/>
          <p:cNvSpPr/>
          <p:nvPr/>
        </p:nvSpPr>
        <p:spPr>
          <a:xfrm>
            <a:off x="4724705" y="3276295"/>
            <a:ext cx="3664920" cy="2595985"/>
          </a:xfrm>
          <a:prstGeom prst="roundRect">
            <a:avLst>
              <a:gd name="adj" fmla="val 704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solidFill>
                  <a:srgbClr val="0070C0"/>
                </a:solidFill>
              </a:rPr>
              <a:t>Defende a eliminação da produção, utilização, importação e exportação de doze poluentes </a:t>
            </a:r>
            <a:r>
              <a:rPr lang="pt-PT" sz="2000" dirty="0">
                <a:solidFill>
                  <a:srgbClr val="0070C0"/>
                </a:solidFill>
              </a:rPr>
              <a:t>o</a:t>
            </a:r>
            <a:r>
              <a:rPr lang="pt-PT" sz="2000" dirty="0" smtClean="0">
                <a:solidFill>
                  <a:srgbClr val="0070C0"/>
                </a:solidFill>
              </a:rPr>
              <a:t>rgânicos </a:t>
            </a:r>
            <a:r>
              <a:rPr lang="pt-PT" sz="2000" dirty="0">
                <a:solidFill>
                  <a:srgbClr val="0070C0"/>
                </a:solidFill>
              </a:rPr>
              <a:t>p</a:t>
            </a:r>
            <a:r>
              <a:rPr lang="pt-PT" sz="2000" dirty="0" smtClean="0">
                <a:solidFill>
                  <a:srgbClr val="0070C0"/>
                </a:solidFill>
              </a:rPr>
              <a:t>ersistentes (POP).</a:t>
            </a:r>
            <a:endParaRPr lang="pt-PT" sz="2000" dirty="0">
              <a:solidFill>
                <a:srgbClr val="0070C0"/>
              </a:solidFill>
            </a:endParaRPr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1670606" y="527605"/>
            <a:ext cx="7329840" cy="916230"/>
          </a:xfrm>
        </p:spPr>
        <p:txBody>
          <a:bodyPr>
            <a:noAutofit/>
          </a:bodyPr>
          <a:lstStyle/>
          <a:p>
            <a:r>
              <a:rPr lang="en-US" b="1" dirty="0" smtClean="0"/>
              <a:t>Acordos internacionais e </a:t>
            </a:r>
            <a:br>
              <a:rPr lang="en-US" b="1" dirty="0" smtClean="0"/>
            </a:br>
            <a:r>
              <a:rPr lang="en-US" b="1" dirty="0" smtClean="0"/>
              <a:t>medidas de defesa ambiental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627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1670605" y="990809"/>
            <a:ext cx="7329840" cy="916230"/>
          </a:xfrm>
        </p:spPr>
        <p:txBody>
          <a:bodyPr>
            <a:noAutofit/>
          </a:bodyPr>
          <a:lstStyle/>
          <a:p>
            <a:r>
              <a:rPr lang="en-US" b="1" dirty="0" smtClean="0"/>
              <a:t>Acordos internacionais e </a:t>
            </a:r>
            <a:br>
              <a:rPr lang="en-US" b="1" dirty="0" smtClean="0"/>
            </a:br>
            <a:r>
              <a:rPr lang="en-US" b="1" dirty="0" smtClean="0"/>
              <a:t>medidas de defesa ambiental</a:t>
            </a:r>
            <a:endParaRPr lang="en-US" b="1" dirty="0"/>
          </a:p>
        </p:txBody>
      </p:sp>
      <p:sp>
        <p:nvSpPr>
          <p:cNvPr id="12" name="Rectângulo arredondado 11"/>
          <p:cNvSpPr/>
          <p:nvPr/>
        </p:nvSpPr>
        <p:spPr>
          <a:xfrm>
            <a:off x="754375" y="2207359"/>
            <a:ext cx="3512215" cy="76352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Protocolo de Montreal</a:t>
            </a:r>
            <a:endParaRPr lang="pt-PT" sz="2400" b="1" dirty="0"/>
          </a:p>
        </p:txBody>
      </p:sp>
      <p:sp>
        <p:nvSpPr>
          <p:cNvPr id="13" name="Rectângulo arredondado 12"/>
          <p:cNvSpPr/>
          <p:nvPr/>
        </p:nvSpPr>
        <p:spPr>
          <a:xfrm>
            <a:off x="4724705" y="2207359"/>
            <a:ext cx="3817625" cy="61082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Dificuldades na Cooperação</a:t>
            </a:r>
            <a:endParaRPr lang="pt-PT" sz="2400" b="1" dirty="0"/>
          </a:p>
        </p:txBody>
      </p:sp>
      <p:sp>
        <p:nvSpPr>
          <p:cNvPr id="14" name="Rectângulo arredondado 13"/>
          <p:cNvSpPr/>
          <p:nvPr/>
        </p:nvSpPr>
        <p:spPr>
          <a:xfrm>
            <a:off x="754375" y="3276295"/>
            <a:ext cx="3512214" cy="2595985"/>
          </a:xfrm>
          <a:prstGeom prst="roundRect">
            <a:avLst>
              <a:gd name="adj" fmla="val 704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000" dirty="0" smtClean="0">
                <a:solidFill>
                  <a:srgbClr val="0070C0"/>
                </a:solidFill>
              </a:rPr>
              <a:t>Tratado que baniu a utilização do principal elemento químico destruidor da camada de ozono – os CFC.</a:t>
            </a:r>
          </a:p>
          <a:p>
            <a:pPr algn="just"/>
            <a:r>
              <a:rPr lang="pt-PT" sz="2000" dirty="0" smtClean="0">
                <a:solidFill>
                  <a:srgbClr val="0070C0"/>
                </a:solidFill>
              </a:rPr>
              <a:t>Este protocolo foi um bom exemplo de cooperação  internacional.</a:t>
            </a:r>
            <a:endParaRPr lang="pt-PT" sz="2000" dirty="0">
              <a:solidFill>
                <a:srgbClr val="0070C0"/>
              </a:solidFill>
            </a:endParaRPr>
          </a:p>
        </p:txBody>
      </p:sp>
      <p:sp>
        <p:nvSpPr>
          <p:cNvPr id="15" name="Rectângulo arredondado 14"/>
          <p:cNvSpPr/>
          <p:nvPr/>
        </p:nvSpPr>
        <p:spPr>
          <a:xfrm>
            <a:off x="4724706" y="3276295"/>
            <a:ext cx="3817624" cy="2595985"/>
          </a:xfrm>
          <a:prstGeom prst="roundRect">
            <a:avLst>
              <a:gd name="adj" fmla="val 704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solidFill>
                  <a:srgbClr val="0070C0"/>
                </a:solidFill>
              </a:rPr>
              <a:t>Os acordos internacionais não são fáceis de alcançar, principalmente porque os países raramente colocam o ambiente à frente das suas políticas económicas.</a:t>
            </a:r>
            <a:endParaRPr lang="pt-PT" sz="2000" dirty="0">
              <a:solidFill>
                <a:srgbClr val="0070C0"/>
              </a:solidFill>
            </a:endParaRPr>
          </a:p>
        </p:txBody>
      </p:sp>
      <p:pic>
        <p:nvPicPr>
          <p:cNvPr id="2" name="Picture 1" descr="Captura de ecrã 2015-05-27, às 09.23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679" y="2110487"/>
            <a:ext cx="3876526" cy="238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3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b="1" dirty="0" smtClean="0"/>
              <a:t>O </a:t>
            </a:r>
            <a:r>
              <a:rPr lang="en-US" b="1" dirty="0" err="1" smtClean="0"/>
              <a:t>papel</a:t>
            </a:r>
            <a:r>
              <a:rPr lang="en-US" b="1" dirty="0" smtClean="0"/>
              <a:t> do PNUA </a:t>
            </a:r>
            <a:endParaRPr lang="en-US" b="1" dirty="0"/>
          </a:p>
        </p:txBody>
      </p:sp>
      <p:pic>
        <p:nvPicPr>
          <p:cNvPr id="9" name="Picture 8" descr="Captura de ecrã 2015-05-27, às 09.30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0" y="3276295"/>
            <a:ext cx="2421806" cy="2137870"/>
          </a:xfrm>
          <a:prstGeom prst="rect">
            <a:avLst/>
          </a:prstGeom>
        </p:spPr>
      </p:pic>
      <p:sp>
        <p:nvSpPr>
          <p:cNvPr id="4" name="Rectângulo arredondado 3"/>
          <p:cNvSpPr/>
          <p:nvPr/>
        </p:nvSpPr>
        <p:spPr>
          <a:xfrm>
            <a:off x="1676900" y="1888501"/>
            <a:ext cx="7467100" cy="76352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PNUA</a:t>
            </a:r>
            <a:r>
              <a:rPr lang="en-US" sz="2400" dirty="0"/>
              <a:t> – </a:t>
            </a:r>
            <a:r>
              <a:rPr lang="en-US" sz="2400" b="1" dirty="0" err="1"/>
              <a:t>P</a:t>
            </a:r>
            <a:r>
              <a:rPr lang="en-US" sz="2400" dirty="0" err="1"/>
              <a:t>rograma</a:t>
            </a:r>
            <a:r>
              <a:rPr lang="en-US" sz="2400" dirty="0"/>
              <a:t> das </a:t>
            </a:r>
            <a:r>
              <a:rPr lang="en-US" sz="2400" b="1" dirty="0" err="1"/>
              <a:t>N</a:t>
            </a:r>
            <a:r>
              <a:rPr lang="en-US" sz="2400" dirty="0" err="1"/>
              <a:t>ações</a:t>
            </a:r>
            <a:r>
              <a:rPr lang="en-US" sz="2400" dirty="0"/>
              <a:t> </a:t>
            </a:r>
            <a:r>
              <a:rPr lang="en-US" sz="2400" b="1" dirty="0" err="1"/>
              <a:t>U</a:t>
            </a:r>
            <a:r>
              <a:rPr lang="en-US" sz="2400" dirty="0" err="1"/>
              <a:t>nidas</a:t>
            </a:r>
            <a:r>
              <a:rPr lang="en-US" sz="2400" dirty="0"/>
              <a:t> para o </a:t>
            </a:r>
            <a:r>
              <a:rPr lang="en-US" sz="2400" b="1" dirty="0" err="1"/>
              <a:t>A</a:t>
            </a:r>
            <a:r>
              <a:rPr lang="en-US" sz="2400" dirty="0" err="1"/>
              <a:t>mbiente</a:t>
            </a:r>
            <a:endParaRPr lang="en-US" sz="2400" dirty="0"/>
          </a:p>
        </p:txBody>
      </p:sp>
      <p:sp>
        <p:nvSpPr>
          <p:cNvPr id="8" name="Rectângulo arredondado 7"/>
          <p:cNvSpPr/>
          <p:nvPr/>
        </p:nvSpPr>
        <p:spPr>
          <a:xfrm>
            <a:off x="2892245" y="2818180"/>
            <a:ext cx="5798215" cy="3512215"/>
          </a:xfrm>
          <a:prstGeom prst="roundRect">
            <a:avLst>
              <a:gd name="adj" fmla="val 63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77825" lvl="1" indent="-285750" algn="just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2000" dirty="0">
                <a:solidFill>
                  <a:srgbClr val="0070C0"/>
                </a:solidFill>
              </a:rPr>
              <a:t>É</a:t>
            </a:r>
            <a:r>
              <a:rPr lang="en-US" sz="2000" dirty="0">
                <a:solidFill>
                  <a:srgbClr val="0070C0"/>
                </a:solidFill>
              </a:rPr>
              <a:t> a </a:t>
            </a:r>
            <a:r>
              <a:rPr lang="en-US" sz="2000" dirty="0" err="1">
                <a:solidFill>
                  <a:srgbClr val="0070C0"/>
                </a:solidFill>
              </a:rPr>
              <a:t>voz</a:t>
            </a:r>
            <a:r>
              <a:rPr lang="en-US" sz="2000" dirty="0">
                <a:solidFill>
                  <a:srgbClr val="0070C0"/>
                </a:solidFill>
              </a:rPr>
              <a:t> do </a:t>
            </a:r>
            <a:r>
              <a:rPr lang="en-US" sz="2000" dirty="0" err="1">
                <a:solidFill>
                  <a:srgbClr val="0070C0"/>
                </a:solidFill>
              </a:rPr>
              <a:t>ambiente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dentro</a:t>
            </a:r>
            <a:r>
              <a:rPr lang="en-US" sz="2000" dirty="0">
                <a:solidFill>
                  <a:srgbClr val="0070C0"/>
                </a:solidFill>
              </a:rPr>
              <a:t> das </a:t>
            </a:r>
            <a:r>
              <a:rPr lang="en-US" sz="2000" dirty="0" err="1">
                <a:solidFill>
                  <a:srgbClr val="0070C0"/>
                </a:solidFill>
              </a:rPr>
              <a:t>Nações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Unidas</a:t>
            </a:r>
            <a:r>
              <a:rPr lang="en-US" sz="2000" dirty="0" smtClean="0">
                <a:solidFill>
                  <a:srgbClr val="0070C0"/>
                </a:solidFill>
              </a:rPr>
              <a:t>.</a:t>
            </a:r>
          </a:p>
          <a:p>
            <a:pPr marL="92075" lvl="1" algn="just">
              <a:tabLst>
                <a:tab pos="92075" algn="l"/>
              </a:tabLst>
            </a:pPr>
            <a:endParaRPr lang="en-US" sz="2000" dirty="0">
              <a:solidFill>
                <a:srgbClr val="0070C0"/>
              </a:solidFill>
            </a:endParaRPr>
          </a:p>
          <a:p>
            <a:pPr marL="377825" lvl="1" indent="-285750" algn="just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sz="2000" dirty="0" err="1">
                <a:solidFill>
                  <a:srgbClr val="0070C0"/>
                </a:solidFill>
              </a:rPr>
              <a:t>Promove</a:t>
            </a:r>
            <a:r>
              <a:rPr lang="en-US" sz="2000" dirty="0">
                <a:solidFill>
                  <a:srgbClr val="0070C0"/>
                </a:solidFill>
              </a:rPr>
              <a:t> a </a:t>
            </a:r>
            <a:r>
              <a:rPr lang="en-US" sz="2000" dirty="0" err="1">
                <a:solidFill>
                  <a:srgbClr val="0070C0"/>
                </a:solidFill>
              </a:rPr>
              <a:t>utilização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racional</a:t>
            </a:r>
            <a:r>
              <a:rPr lang="en-US" sz="2000" dirty="0">
                <a:solidFill>
                  <a:srgbClr val="0070C0"/>
                </a:solidFill>
              </a:rPr>
              <a:t> dos </a:t>
            </a:r>
            <a:r>
              <a:rPr lang="en-US" sz="2000" dirty="0" err="1">
                <a:solidFill>
                  <a:srgbClr val="0070C0"/>
                </a:solidFill>
              </a:rPr>
              <a:t>recursos</a:t>
            </a:r>
            <a:r>
              <a:rPr lang="en-US" sz="2000" dirty="0">
                <a:solidFill>
                  <a:srgbClr val="0070C0"/>
                </a:solidFill>
              </a:rPr>
              <a:t> e o </a:t>
            </a:r>
            <a:r>
              <a:rPr lang="en-US" sz="2000" dirty="0" err="1">
                <a:solidFill>
                  <a:srgbClr val="0070C0"/>
                </a:solidFill>
              </a:rPr>
              <a:t>desenvolvimento</a:t>
            </a:r>
            <a:r>
              <a:rPr lang="en-US" sz="2000" dirty="0">
                <a:solidFill>
                  <a:srgbClr val="0070C0"/>
                </a:solidFill>
              </a:rPr>
              <a:t> sustentável</a:t>
            </a:r>
            <a:r>
              <a:rPr lang="en-US" sz="2000" dirty="0" smtClean="0">
                <a:solidFill>
                  <a:srgbClr val="0070C0"/>
                </a:solidFill>
              </a:rPr>
              <a:t>.</a:t>
            </a:r>
          </a:p>
          <a:p>
            <a:pPr marL="92075" lvl="1" algn="just">
              <a:tabLst>
                <a:tab pos="92075" algn="l"/>
              </a:tabLst>
            </a:pPr>
            <a:endParaRPr lang="en-US" sz="2000" dirty="0">
              <a:solidFill>
                <a:srgbClr val="0070C0"/>
              </a:solidFill>
            </a:endParaRPr>
          </a:p>
          <a:p>
            <a:pPr marL="377825" lvl="1" indent="-285750" algn="just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sz="2000" dirty="0" err="1">
                <a:solidFill>
                  <a:srgbClr val="0070C0"/>
                </a:solidFill>
              </a:rPr>
              <a:t>Dinamiza</a:t>
            </a:r>
            <a:r>
              <a:rPr lang="en-US" sz="2000" dirty="0">
                <a:solidFill>
                  <a:srgbClr val="0070C0"/>
                </a:solidFill>
              </a:rPr>
              <a:t> a </a:t>
            </a:r>
            <a:r>
              <a:rPr lang="en-US" sz="2000" dirty="0" err="1">
                <a:solidFill>
                  <a:srgbClr val="0070C0"/>
                </a:solidFill>
              </a:rPr>
              <a:t>ciência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ambiental</a:t>
            </a:r>
            <a:r>
              <a:rPr lang="en-US" sz="2000" dirty="0" smtClean="0">
                <a:solidFill>
                  <a:srgbClr val="0070C0"/>
                </a:solidFill>
              </a:rPr>
              <a:t>.</a:t>
            </a:r>
          </a:p>
          <a:p>
            <a:pPr marL="92075" lvl="1" algn="just">
              <a:tabLst>
                <a:tab pos="92075" algn="l"/>
              </a:tabLst>
            </a:pPr>
            <a:endParaRPr lang="en-US" sz="2000" dirty="0">
              <a:solidFill>
                <a:srgbClr val="0070C0"/>
              </a:solidFill>
            </a:endParaRPr>
          </a:p>
          <a:p>
            <a:pPr marL="377825" lvl="1" indent="-285750" algn="just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sz="2000" dirty="0" err="1">
                <a:solidFill>
                  <a:srgbClr val="0070C0"/>
                </a:solidFill>
              </a:rPr>
              <a:t>Presta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apoio</a:t>
            </a:r>
            <a:r>
              <a:rPr lang="en-US" sz="2000" dirty="0">
                <a:solidFill>
                  <a:srgbClr val="0070C0"/>
                </a:solidFill>
              </a:rPr>
              <a:t> a </a:t>
            </a:r>
            <a:r>
              <a:rPr lang="en-US" sz="2000" dirty="0" err="1">
                <a:solidFill>
                  <a:srgbClr val="0070C0"/>
                </a:solidFill>
              </a:rPr>
              <a:t>governos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resolução</a:t>
            </a:r>
            <a:r>
              <a:rPr lang="en-US" sz="2000" dirty="0">
                <a:solidFill>
                  <a:srgbClr val="0070C0"/>
                </a:solidFill>
              </a:rPr>
              <a:t> de </a:t>
            </a:r>
            <a:r>
              <a:rPr lang="en-US" sz="2000" dirty="0" err="1">
                <a:solidFill>
                  <a:srgbClr val="0070C0"/>
                </a:solidFill>
              </a:rPr>
              <a:t>problemas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ambientais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612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pt-PT" b="1" dirty="0" smtClean="0"/>
              <a:t>Áreas de intervenção do PNUA</a:t>
            </a:r>
            <a:endParaRPr lang="en-US" b="1" dirty="0"/>
          </a:p>
        </p:txBody>
      </p:sp>
      <p:sp>
        <p:nvSpPr>
          <p:cNvPr id="7" name="Forma livre 6"/>
          <p:cNvSpPr/>
          <p:nvPr/>
        </p:nvSpPr>
        <p:spPr>
          <a:xfrm>
            <a:off x="4905204" y="1308505"/>
            <a:ext cx="1497108" cy="973120"/>
          </a:xfrm>
          <a:custGeom>
            <a:avLst/>
            <a:gdLst>
              <a:gd name="connsiteX0" fmla="*/ 0 w 1497108"/>
              <a:gd name="connsiteY0" fmla="*/ 162190 h 973120"/>
              <a:gd name="connsiteX1" fmla="*/ 162190 w 1497108"/>
              <a:gd name="connsiteY1" fmla="*/ 0 h 973120"/>
              <a:gd name="connsiteX2" fmla="*/ 1334918 w 1497108"/>
              <a:gd name="connsiteY2" fmla="*/ 0 h 973120"/>
              <a:gd name="connsiteX3" fmla="*/ 1497108 w 1497108"/>
              <a:gd name="connsiteY3" fmla="*/ 162190 h 973120"/>
              <a:gd name="connsiteX4" fmla="*/ 1497108 w 1497108"/>
              <a:gd name="connsiteY4" fmla="*/ 810930 h 973120"/>
              <a:gd name="connsiteX5" fmla="*/ 1334918 w 1497108"/>
              <a:gd name="connsiteY5" fmla="*/ 973120 h 973120"/>
              <a:gd name="connsiteX6" fmla="*/ 162190 w 1497108"/>
              <a:gd name="connsiteY6" fmla="*/ 973120 h 973120"/>
              <a:gd name="connsiteX7" fmla="*/ 0 w 1497108"/>
              <a:gd name="connsiteY7" fmla="*/ 810930 h 973120"/>
              <a:gd name="connsiteX8" fmla="*/ 0 w 1497108"/>
              <a:gd name="connsiteY8" fmla="*/ 162190 h 97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108" h="973120">
                <a:moveTo>
                  <a:pt x="0" y="162190"/>
                </a:moveTo>
                <a:cubicBezTo>
                  <a:pt x="0" y="72615"/>
                  <a:pt x="72615" y="0"/>
                  <a:pt x="162190" y="0"/>
                </a:cubicBezTo>
                <a:lnTo>
                  <a:pt x="1334918" y="0"/>
                </a:lnTo>
                <a:cubicBezTo>
                  <a:pt x="1424493" y="0"/>
                  <a:pt x="1497108" y="72615"/>
                  <a:pt x="1497108" y="162190"/>
                </a:cubicBezTo>
                <a:lnTo>
                  <a:pt x="1497108" y="810930"/>
                </a:lnTo>
                <a:cubicBezTo>
                  <a:pt x="1497108" y="900505"/>
                  <a:pt x="1424493" y="973120"/>
                  <a:pt x="1334918" y="973120"/>
                </a:cubicBezTo>
                <a:lnTo>
                  <a:pt x="162190" y="973120"/>
                </a:lnTo>
                <a:cubicBezTo>
                  <a:pt x="72615" y="973120"/>
                  <a:pt x="0" y="900505"/>
                  <a:pt x="0" y="810930"/>
                </a:cubicBezTo>
                <a:lnTo>
                  <a:pt x="0" y="16219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274" tIns="112274" rIns="112274" bIns="112274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kern="1200" dirty="0" smtClean="0"/>
              <a:t>Alterações climáticas</a:t>
            </a:r>
            <a:endParaRPr lang="en-US" sz="1700" b="1" kern="1200" dirty="0"/>
          </a:p>
        </p:txBody>
      </p:sp>
      <p:sp>
        <p:nvSpPr>
          <p:cNvPr id="8" name="Forma livre 7"/>
          <p:cNvSpPr/>
          <p:nvPr/>
        </p:nvSpPr>
        <p:spPr>
          <a:xfrm>
            <a:off x="3359007" y="1729823"/>
            <a:ext cx="4589502" cy="45895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232074" y="200160"/>
                </a:moveTo>
                <a:arcTo wR="2294751" hR="2294751" stAng="17646503" swAng="925274"/>
              </a:path>
            </a:pathLst>
          </a:cu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sp>
      <p:sp>
        <p:nvSpPr>
          <p:cNvPr id="10" name="Forma livre 9"/>
          <p:cNvSpPr/>
          <p:nvPr/>
        </p:nvSpPr>
        <p:spPr>
          <a:xfrm>
            <a:off x="6892517" y="2455881"/>
            <a:ext cx="1497108" cy="973120"/>
          </a:xfrm>
          <a:custGeom>
            <a:avLst/>
            <a:gdLst>
              <a:gd name="connsiteX0" fmla="*/ 0 w 1497108"/>
              <a:gd name="connsiteY0" fmla="*/ 162190 h 973120"/>
              <a:gd name="connsiteX1" fmla="*/ 162190 w 1497108"/>
              <a:gd name="connsiteY1" fmla="*/ 0 h 973120"/>
              <a:gd name="connsiteX2" fmla="*/ 1334918 w 1497108"/>
              <a:gd name="connsiteY2" fmla="*/ 0 h 973120"/>
              <a:gd name="connsiteX3" fmla="*/ 1497108 w 1497108"/>
              <a:gd name="connsiteY3" fmla="*/ 162190 h 973120"/>
              <a:gd name="connsiteX4" fmla="*/ 1497108 w 1497108"/>
              <a:gd name="connsiteY4" fmla="*/ 810930 h 973120"/>
              <a:gd name="connsiteX5" fmla="*/ 1334918 w 1497108"/>
              <a:gd name="connsiteY5" fmla="*/ 973120 h 973120"/>
              <a:gd name="connsiteX6" fmla="*/ 162190 w 1497108"/>
              <a:gd name="connsiteY6" fmla="*/ 973120 h 973120"/>
              <a:gd name="connsiteX7" fmla="*/ 0 w 1497108"/>
              <a:gd name="connsiteY7" fmla="*/ 810930 h 973120"/>
              <a:gd name="connsiteX8" fmla="*/ 0 w 1497108"/>
              <a:gd name="connsiteY8" fmla="*/ 162190 h 97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108" h="973120">
                <a:moveTo>
                  <a:pt x="0" y="162190"/>
                </a:moveTo>
                <a:cubicBezTo>
                  <a:pt x="0" y="72615"/>
                  <a:pt x="72615" y="0"/>
                  <a:pt x="162190" y="0"/>
                </a:cubicBezTo>
                <a:lnTo>
                  <a:pt x="1334918" y="0"/>
                </a:lnTo>
                <a:cubicBezTo>
                  <a:pt x="1424493" y="0"/>
                  <a:pt x="1497108" y="72615"/>
                  <a:pt x="1497108" y="162190"/>
                </a:cubicBezTo>
                <a:lnTo>
                  <a:pt x="1497108" y="810930"/>
                </a:lnTo>
                <a:cubicBezTo>
                  <a:pt x="1497108" y="900505"/>
                  <a:pt x="1424493" y="973120"/>
                  <a:pt x="1334918" y="973120"/>
                </a:cubicBezTo>
                <a:lnTo>
                  <a:pt x="162190" y="973120"/>
                </a:lnTo>
                <a:cubicBezTo>
                  <a:pt x="72615" y="973120"/>
                  <a:pt x="0" y="900505"/>
                  <a:pt x="0" y="810930"/>
                </a:cubicBezTo>
                <a:lnTo>
                  <a:pt x="0" y="16219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274" tIns="112274" rIns="112274" bIns="112274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kern="1200" dirty="0" smtClean="0"/>
              <a:t>Desastres e conflitos</a:t>
            </a:r>
            <a:endParaRPr lang="en-US" sz="1700" b="1" kern="1200" dirty="0"/>
          </a:p>
        </p:txBody>
      </p:sp>
      <p:sp>
        <p:nvSpPr>
          <p:cNvPr id="11" name="Forma livre 10"/>
          <p:cNvSpPr/>
          <p:nvPr/>
        </p:nvSpPr>
        <p:spPr>
          <a:xfrm>
            <a:off x="3359007" y="1729823"/>
            <a:ext cx="4589502" cy="45895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53683" y="1890884"/>
                </a:moveTo>
                <a:arcTo wR="2294751" hR="2294751" stAng="20991803" swAng="1216393"/>
              </a:path>
            </a:pathLst>
          </a:cu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sp>
      <p:sp>
        <p:nvSpPr>
          <p:cNvPr id="12" name="Forma livre 11"/>
          <p:cNvSpPr/>
          <p:nvPr/>
        </p:nvSpPr>
        <p:spPr>
          <a:xfrm>
            <a:off x="6892517" y="4515310"/>
            <a:ext cx="1497108" cy="973120"/>
          </a:xfrm>
          <a:custGeom>
            <a:avLst/>
            <a:gdLst>
              <a:gd name="connsiteX0" fmla="*/ 0 w 1497108"/>
              <a:gd name="connsiteY0" fmla="*/ 162190 h 973120"/>
              <a:gd name="connsiteX1" fmla="*/ 162190 w 1497108"/>
              <a:gd name="connsiteY1" fmla="*/ 0 h 973120"/>
              <a:gd name="connsiteX2" fmla="*/ 1334918 w 1497108"/>
              <a:gd name="connsiteY2" fmla="*/ 0 h 973120"/>
              <a:gd name="connsiteX3" fmla="*/ 1497108 w 1497108"/>
              <a:gd name="connsiteY3" fmla="*/ 162190 h 973120"/>
              <a:gd name="connsiteX4" fmla="*/ 1497108 w 1497108"/>
              <a:gd name="connsiteY4" fmla="*/ 810930 h 973120"/>
              <a:gd name="connsiteX5" fmla="*/ 1334918 w 1497108"/>
              <a:gd name="connsiteY5" fmla="*/ 973120 h 973120"/>
              <a:gd name="connsiteX6" fmla="*/ 162190 w 1497108"/>
              <a:gd name="connsiteY6" fmla="*/ 973120 h 973120"/>
              <a:gd name="connsiteX7" fmla="*/ 0 w 1497108"/>
              <a:gd name="connsiteY7" fmla="*/ 810930 h 973120"/>
              <a:gd name="connsiteX8" fmla="*/ 0 w 1497108"/>
              <a:gd name="connsiteY8" fmla="*/ 162190 h 97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108" h="973120">
                <a:moveTo>
                  <a:pt x="0" y="162190"/>
                </a:moveTo>
                <a:cubicBezTo>
                  <a:pt x="0" y="72615"/>
                  <a:pt x="72615" y="0"/>
                  <a:pt x="162190" y="0"/>
                </a:cubicBezTo>
                <a:lnTo>
                  <a:pt x="1334918" y="0"/>
                </a:lnTo>
                <a:cubicBezTo>
                  <a:pt x="1424493" y="0"/>
                  <a:pt x="1497108" y="72615"/>
                  <a:pt x="1497108" y="162190"/>
                </a:cubicBezTo>
                <a:lnTo>
                  <a:pt x="1497108" y="810930"/>
                </a:lnTo>
                <a:cubicBezTo>
                  <a:pt x="1497108" y="900505"/>
                  <a:pt x="1424493" y="973120"/>
                  <a:pt x="1334918" y="973120"/>
                </a:cubicBezTo>
                <a:lnTo>
                  <a:pt x="162190" y="973120"/>
                </a:lnTo>
                <a:cubicBezTo>
                  <a:pt x="72615" y="973120"/>
                  <a:pt x="0" y="900505"/>
                  <a:pt x="0" y="810930"/>
                </a:cubicBezTo>
                <a:lnTo>
                  <a:pt x="0" y="16219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274" tIns="112274" rIns="112274" bIns="112274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kern="1200" dirty="0" smtClean="0"/>
              <a:t>Gestão dos ecossistemas</a:t>
            </a:r>
            <a:endParaRPr lang="en-US" sz="1700" b="1" kern="1200" dirty="0"/>
          </a:p>
        </p:txBody>
      </p:sp>
      <p:sp>
        <p:nvSpPr>
          <p:cNvPr id="13" name="Forma livre 12"/>
          <p:cNvSpPr/>
          <p:nvPr/>
        </p:nvSpPr>
        <p:spPr>
          <a:xfrm>
            <a:off x="3359007" y="1729823"/>
            <a:ext cx="4589502" cy="45895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755307" y="4064683"/>
                </a:moveTo>
                <a:arcTo wR="2294751" hR="2294751" stAng="3028223" swAng="925274"/>
              </a:path>
            </a:pathLst>
          </a:cu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sp>
      <p:sp>
        <p:nvSpPr>
          <p:cNvPr id="14" name="Forma livre 13"/>
          <p:cNvSpPr/>
          <p:nvPr/>
        </p:nvSpPr>
        <p:spPr>
          <a:xfrm>
            <a:off x="4905204" y="5662685"/>
            <a:ext cx="1497108" cy="973120"/>
          </a:xfrm>
          <a:custGeom>
            <a:avLst/>
            <a:gdLst>
              <a:gd name="connsiteX0" fmla="*/ 0 w 1497108"/>
              <a:gd name="connsiteY0" fmla="*/ 162190 h 973120"/>
              <a:gd name="connsiteX1" fmla="*/ 162190 w 1497108"/>
              <a:gd name="connsiteY1" fmla="*/ 0 h 973120"/>
              <a:gd name="connsiteX2" fmla="*/ 1334918 w 1497108"/>
              <a:gd name="connsiteY2" fmla="*/ 0 h 973120"/>
              <a:gd name="connsiteX3" fmla="*/ 1497108 w 1497108"/>
              <a:gd name="connsiteY3" fmla="*/ 162190 h 973120"/>
              <a:gd name="connsiteX4" fmla="*/ 1497108 w 1497108"/>
              <a:gd name="connsiteY4" fmla="*/ 810930 h 973120"/>
              <a:gd name="connsiteX5" fmla="*/ 1334918 w 1497108"/>
              <a:gd name="connsiteY5" fmla="*/ 973120 h 973120"/>
              <a:gd name="connsiteX6" fmla="*/ 162190 w 1497108"/>
              <a:gd name="connsiteY6" fmla="*/ 973120 h 973120"/>
              <a:gd name="connsiteX7" fmla="*/ 0 w 1497108"/>
              <a:gd name="connsiteY7" fmla="*/ 810930 h 973120"/>
              <a:gd name="connsiteX8" fmla="*/ 0 w 1497108"/>
              <a:gd name="connsiteY8" fmla="*/ 162190 h 97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108" h="973120">
                <a:moveTo>
                  <a:pt x="0" y="162190"/>
                </a:moveTo>
                <a:cubicBezTo>
                  <a:pt x="0" y="72615"/>
                  <a:pt x="72615" y="0"/>
                  <a:pt x="162190" y="0"/>
                </a:cubicBezTo>
                <a:lnTo>
                  <a:pt x="1334918" y="0"/>
                </a:lnTo>
                <a:cubicBezTo>
                  <a:pt x="1424493" y="0"/>
                  <a:pt x="1497108" y="72615"/>
                  <a:pt x="1497108" y="162190"/>
                </a:cubicBezTo>
                <a:lnTo>
                  <a:pt x="1497108" y="810930"/>
                </a:lnTo>
                <a:cubicBezTo>
                  <a:pt x="1497108" y="900505"/>
                  <a:pt x="1424493" y="973120"/>
                  <a:pt x="1334918" y="973120"/>
                </a:cubicBezTo>
                <a:lnTo>
                  <a:pt x="162190" y="973120"/>
                </a:lnTo>
                <a:cubicBezTo>
                  <a:pt x="72615" y="973120"/>
                  <a:pt x="0" y="900505"/>
                  <a:pt x="0" y="810930"/>
                </a:cubicBezTo>
                <a:lnTo>
                  <a:pt x="0" y="16219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274" tIns="112274" rIns="112274" bIns="112274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kern="1200" dirty="0" smtClean="0"/>
              <a:t>Políticas ambientais</a:t>
            </a:r>
            <a:endParaRPr lang="en-US" sz="1700" b="1" kern="1200" dirty="0"/>
          </a:p>
        </p:txBody>
      </p:sp>
      <p:sp>
        <p:nvSpPr>
          <p:cNvPr id="15" name="Forma livre 14"/>
          <p:cNvSpPr/>
          <p:nvPr/>
        </p:nvSpPr>
        <p:spPr>
          <a:xfrm>
            <a:off x="3359007" y="1729823"/>
            <a:ext cx="4589502" cy="45895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357428" y="4389341"/>
                </a:moveTo>
                <a:arcTo wR="2294751" hR="2294751" stAng="6846503" swAng="925274"/>
              </a:path>
            </a:pathLst>
          </a:cu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sp>
      <p:sp>
        <p:nvSpPr>
          <p:cNvPr id="16" name="Forma livre 15"/>
          <p:cNvSpPr/>
          <p:nvPr/>
        </p:nvSpPr>
        <p:spPr>
          <a:xfrm>
            <a:off x="2917891" y="4515310"/>
            <a:ext cx="1497108" cy="973120"/>
          </a:xfrm>
          <a:custGeom>
            <a:avLst/>
            <a:gdLst>
              <a:gd name="connsiteX0" fmla="*/ 0 w 1497108"/>
              <a:gd name="connsiteY0" fmla="*/ 162190 h 973120"/>
              <a:gd name="connsiteX1" fmla="*/ 162190 w 1497108"/>
              <a:gd name="connsiteY1" fmla="*/ 0 h 973120"/>
              <a:gd name="connsiteX2" fmla="*/ 1334918 w 1497108"/>
              <a:gd name="connsiteY2" fmla="*/ 0 h 973120"/>
              <a:gd name="connsiteX3" fmla="*/ 1497108 w 1497108"/>
              <a:gd name="connsiteY3" fmla="*/ 162190 h 973120"/>
              <a:gd name="connsiteX4" fmla="*/ 1497108 w 1497108"/>
              <a:gd name="connsiteY4" fmla="*/ 810930 h 973120"/>
              <a:gd name="connsiteX5" fmla="*/ 1334918 w 1497108"/>
              <a:gd name="connsiteY5" fmla="*/ 973120 h 973120"/>
              <a:gd name="connsiteX6" fmla="*/ 162190 w 1497108"/>
              <a:gd name="connsiteY6" fmla="*/ 973120 h 973120"/>
              <a:gd name="connsiteX7" fmla="*/ 0 w 1497108"/>
              <a:gd name="connsiteY7" fmla="*/ 810930 h 973120"/>
              <a:gd name="connsiteX8" fmla="*/ 0 w 1497108"/>
              <a:gd name="connsiteY8" fmla="*/ 162190 h 97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108" h="973120">
                <a:moveTo>
                  <a:pt x="0" y="162190"/>
                </a:moveTo>
                <a:cubicBezTo>
                  <a:pt x="0" y="72615"/>
                  <a:pt x="72615" y="0"/>
                  <a:pt x="162190" y="0"/>
                </a:cubicBezTo>
                <a:lnTo>
                  <a:pt x="1334918" y="0"/>
                </a:lnTo>
                <a:cubicBezTo>
                  <a:pt x="1424493" y="0"/>
                  <a:pt x="1497108" y="72615"/>
                  <a:pt x="1497108" y="162190"/>
                </a:cubicBezTo>
                <a:lnTo>
                  <a:pt x="1497108" y="810930"/>
                </a:lnTo>
                <a:cubicBezTo>
                  <a:pt x="1497108" y="900505"/>
                  <a:pt x="1424493" y="973120"/>
                  <a:pt x="1334918" y="973120"/>
                </a:cubicBezTo>
                <a:lnTo>
                  <a:pt x="162190" y="973120"/>
                </a:lnTo>
                <a:cubicBezTo>
                  <a:pt x="72615" y="973120"/>
                  <a:pt x="0" y="900505"/>
                  <a:pt x="0" y="810930"/>
                </a:cubicBezTo>
                <a:lnTo>
                  <a:pt x="0" y="16219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274" tIns="112274" rIns="112274" bIns="112274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kern="1200" dirty="0" smtClean="0"/>
              <a:t>Substâncias nocivas e resíduos</a:t>
            </a:r>
            <a:endParaRPr lang="en-US" sz="1700" b="1" kern="1200" dirty="0"/>
          </a:p>
        </p:txBody>
      </p:sp>
      <p:sp>
        <p:nvSpPr>
          <p:cNvPr id="17" name="Forma livre 16"/>
          <p:cNvSpPr/>
          <p:nvPr/>
        </p:nvSpPr>
        <p:spPr>
          <a:xfrm>
            <a:off x="3359007" y="1729823"/>
            <a:ext cx="4589502" cy="45895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5818" y="2698618"/>
                </a:moveTo>
                <a:arcTo wR="2294751" hR="2294751" stAng="10191803" swAng="1216393"/>
              </a:path>
            </a:pathLst>
          </a:cu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sp>
      <p:sp>
        <p:nvSpPr>
          <p:cNvPr id="18" name="Forma livre 17"/>
          <p:cNvSpPr/>
          <p:nvPr/>
        </p:nvSpPr>
        <p:spPr>
          <a:xfrm>
            <a:off x="2917891" y="2455881"/>
            <a:ext cx="1497108" cy="973120"/>
          </a:xfrm>
          <a:custGeom>
            <a:avLst/>
            <a:gdLst>
              <a:gd name="connsiteX0" fmla="*/ 0 w 1497108"/>
              <a:gd name="connsiteY0" fmla="*/ 162190 h 973120"/>
              <a:gd name="connsiteX1" fmla="*/ 162190 w 1497108"/>
              <a:gd name="connsiteY1" fmla="*/ 0 h 973120"/>
              <a:gd name="connsiteX2" fmla="*/ 1334918 w 1497108"/>
              <a:gd name="connsiteY2" fmla="*/ 0 h 973120"/>
              <a:gd name="connsiteX3" fmla="*/ 1497108 w 1497108"/>
              <a:gd name="connsiteY3" fmla="*/ 162190 h 973120"/>
              <a:gd name="connsiteX4" fmla="*/ 1497108 w 1497108"/>
              <a:gd name="connsiteY4" fmla="*/ 810930 h 973120"/>
              <a:gd name="connsiteX5" fmla="*/ 1334918 w 1497108"/>
              <a:gd name="connsiteY5" fmla="*/ 973120 h 973120"/>
              <a:gd name="connsiteX6" fmla="*/ 162190 w 1497108"/>
              <a:gd name="connsiteY6" fmla="*/ 973120 h 973120"/>
              <a:gd name="connsiteX7" fmla="*/ 0 w 1497108"/>
              <a:gd name="connsiteY7" fmla="*/ 810930 h 973120"/>
              <a:gd name="connsiteX8" fmla="*/ 0 w 1497108"/>
              <a:gd name="connsiteY8" fmla="*/ 162190 h 97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108" h="973120">
                <a:moveTo>
                  <a:pt x="0" y="162190"/>
                </a:moveTo>
                <a:cubicBezTo>
                  <a:pt x="0" y="72615"/>
                  <a:pt x="72615" y="0"/>
                  <a:pt x="162190" y="0"/>
                </a:cubicBezTo>
                <a:lnTo>
                  <a:pt x="1334918" y="0"/>
                </a:lnTo>
                <a:cubicBezTo>
                  <a:pt x="1424493" y="0"/>
                  <a:pt x="1497108" y="72615"/>
                  <a:pt x="1497108" y="162190"/>
                </a:cubicBezTo>
                <a:lnTo>
                  <a:pt x="1497108" y="810930"/>
                </a:lnTo>
                <a:cubicBezTo>
                  <a:pt x="1497108" y="900505"/>
                  <a:pt x="1424493" y="973120"/>
                  <a:pt x="1334918" y="973120"/>
                </a:cubicBezTo>
                <a:lnTo>
                  <a:pt x="162190" y="973120"/>
                </a:lnTo>
                <a:cubicBezTo>
                  <a:pt x="72615" y="973120"/>
                  <a:pt x="0" y="900505"/>
                  <a:pt x="0" y="810930"/>
                </a:cubicBezTo>
                <a:lnTo>
                  <a:pt x="0" y="162190"/>
                </a:lnTo>
                <a:close/>
              </a:path>
            </a:pathLst>
          </a:custGeom>
          <a:solidFill>
            <a:srgbClr val="CC33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274" tIns="112274" rIns="112274" bIns="112274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b="1" kern="1200" dirty="0" smtClean="0"/>
              <a:t>Eficiência dos recursos</a:t>
            </a:r>
            <a:endParaRPr lang="en-US" sz="1700" b="1" kern="1200" dirty="0"/>
          </a:p>
        </p:txBody>
      </p:sp>
      <p:sp>
        <p:nvSpPr>
          <p:cNvPr id="19" name="Forma livre 18"/>
          <p:cNvSpPr/>
          <p:nvPr/>
        </p:nvSpPr>
        <p:spPr>
          <a:xfrm>
            <a:off x="3359007" y="1729823"/>
            <a:ext cx="4589502" cy="45895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34195" y="524819"/>
                </a:moveTo>
                <a:arcTo wR="2294751" hR="2294751" stAng="13828223" swAng="925274"/>
              </a:path>
            </a:pathLst>
          </a:cu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sp>
      <p:pic>
        <p:nvPicPr>
          <p:cNvPr id="20" name="Picture 8" descr="Captura de ecrã 2015-05-27, às 09.30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0" y="3276295"/>
            <a:ext cx="2421806" cy="213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2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0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b="1" dirty="0" smtClean="0"/>
              <a:t>O </a:t>
            </a:r>
            <a:r>
              <a:rPr lang="en-US" b="1" dirty="0" err="1" smtClean="0"/>
              <a:t>papel</a:t>
            </a:r>
            <a:r>
              <a:rPr lang="en-US" b="1" dirty="0" smtClean="0"/>
              <a:t> das ONGA</a:t>
            </a:r>
            <a:endParaRPr lang="en-US" b="1" dirty="0"/>
          </a:p>
        </p:txBody>
      </p:sp>
      <p:sp>
        <p:nvSpPr>
          <p:cNvPr id="6" name="Rectângulo arredondado 5"/>
          <p:cNvSpPr/>
          <p:nvPr/>
        </p:nvSpPr>
        <p:spPr>
          <a:xfrm>
            <a:off x="1676900" y="1889519"/>
            <a:ext cx="7467100" cy="76352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ONGA </a:t>
            </a:r>
            <a:r>
              <a:rPr lang="en-US" sz="2400" b="1" dirty="0"/>
              <a:t>–</a:t>
            </a:r>
            <a:r>
              <a:rPr lang="pt-PT" sz="2400" b="1" dirty="0"/>
              <a:t> O</a:t>
            </a:r>
            <a:r>
              <a:rPr lang="pt-PT" sz="2400" dirty="0"/>
              <a:t>rganizações </a:t>
            </a:r>
            <a:r>
              <a:rPr lang="pt-PT" sz="2400" b="1" dirty="0"/>
              <a:t>N</a:t>
            </a:r>
            <a:r>
              <a:rPr lang="pt-PT" sz="2400" dirty="0"/>
              <a:t>ão </a:t>
            </a:r>
            <a:r>
              <a:rPr lang="pt-PT" sz="2400" b="1" dirty="0"/>
              <a:t>G</a:t>
            </a:r>
            <a:r>
              <a:rPr lang="pt-PT" sz="2400" dirty="0"/>
              <a:t>overnamentais </a:t>
            </a:r>
            <a:r>
              <a:rPr lang="pt-PT" sz="2400" b="1" dirty="0"/>
              <a:t>A</a:t>
            </a:r>
            <a:r>
              <a:rPr lang="pt-PT" sz="2400" dirty="0"/>
              <a:t>mbientais</a:t>
            </a:r>
          </a:p>
        </p:txBody>
      </p:sp>
      <p:sp>
        <p:nvSpPr>
          <p:cNvPr id="8" name="Rectângulo arredondado 7"/>
          <p:cNvSpPr/>
          <p:nvPr/>
        </p:nvSpPr>
        <p:spPr>
          <a:xfrm>
            <a:off x="4419295" y="2818181"/>
            <a:ext cx="4271165" cy="3054100"/>
          </a:xfrm>
          <a:prstGeom prst="roundRect">
            <a:avLst>
              <a:gd name="adj" fmla="val 63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77825" lvl="1" indent="-285750" algn="just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sz="2000" dirty="0" err="1" smtClean="0">
                <a:solidFill>
                  <a:srgbClr val="0070C0"/>
                </a:solidFill>
              </a:rPr>
              <a:t>Têm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0070C0"/>
                </a:solidFill>
              </a:rPr>
              <a:t>um </a:t>
            </a:r>
            <a:r>
              <a:rPr lang="en-US" sz="2000" dirty="0" err="1">
                <a:solidFill>
                  <a:srgbClr val="0070C0"/>
                </a:solidFill>
              </a:rPr>
              <a:t>papel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ativo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defesa</a:t>
            </a:r>
            <a:r>
              <a:rPr lang="en-US" sz="2000" dirty="0">
                <a:solidFill>
                  <a:srgbClr val="0070C0"/>
                </a:solidFill>
              </a:rPr>
              <a:t> de </a:t>
            </a:r>
            <a:r>
              <a:rPr lang="en-US" sz="2000" dirty="0" err="1">
                <a:solidFill>
                  <a:srgbClr val="0070C0"/>
                </a:solidFill>
              </a:rPr>
              <a:t>todo</a:t>
            </a:r>
            <a:r>
              <a:rPr lang="en-US" sz="2000" dirty="0">
                <a:solidFill>
                  <a:srgbClr val="0070C0"/>
                </a:solidFill>
              </a:rPr>
              <a:t> o </a:t>
            </a:r>
            <a:r>
              <a:rPr lang="en-US" sz="2000" dirty="0" err="1">
                <a:solidFill>
                  <a:srgbClr val="0070C0"/>
                </a:solidFill>
              </a:rPr>
              <a:t>património</a:t>
            </a:r>
            <a:r>
              <a:rPr lang="en-US" sz="2000" dirty="0">
                <a:solidFill>
                  <a:srgbClr val="0070C0"/>
                </a:solidFill>
              </a:rPr>
              <a:t> natural e </a:t>
            </a:r>
            <a:r>
              <a:rPr lang="en-US" sz="2000" dirty="0" err="1" smtClean="0">
                <a:solidFill>
                  <a:srgbClr val="0070C0"/>
                </a:solidFill>
              </a:rPr>
              <a:t>ambiental</a:t>
            </a:r>
            <a:r>
              <a:rPr lang="en-US" sz="2000" dirty="0" smtClean="0">
                <a:solidFill>
                  <a:srgbClr val="0070C0"/>
                </a:solidFill>
              </a:rPr>
              <a:t>.</a:t>
            </a:r>
          </a:p>
          <a:p>
            <a:pPr marL="92075" lvl="1" algn="just">
              <a:tabLst>
                <a:tab pos="92075" algn="l"/>
              </a:tabLst>
            </a:pPr>
            <a:endParaRPr lang="en-US" sz="2000" dirty="0">
              <a:solidFill>
                <a:srgbClr val="0070C0"/>
              </a:solidFill>
            </a:endParaRPr>
          </a:p>
          <a:p>
            <a:pPr marL="377825" lvl="1" indent="-285750" algn="just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en-US" sz="2000" dirty="0" err="1" smtClean="0">
                <a:solidFill>
                  <a:srgbClr val="0070C0"/>
                </a:solidFill>
              </a:rPr>
              <a:t>Promovem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protegem</a:t>
            </a:r>
            <a:r>
              <a:rPr lang="en-US" sz="2000" dirty="0">
                <a:solidFill>
                  <a:srgbClr val="0070C0"/>
                </a:solidFill>
              </a:rPr>
              <a:t> e </a:t>
            </a:r>
            <a:r>
              <a:rPr lang="en-US" sz="2000" dirty="0" err="1">
                <a:solidFill>
                  <a:srgbClr val="0070C0"/>
                </a:solidFill>
              </a:rPr>
              <a:t>valorizam</a:t>
            </a:r>
            <a:r>
              <a:rPr lang="en-US" sz="2000" dirty="0">
                <a:solidFill>
                  <a:srgbClr val="0070C0"/>
                </a:solidFill>
              </a:rPr>
              <a:t> o </a:t>
            </a:r>
            <a:r>
              <a:rPr lang="en-US" sz="2000" dirty="0" err="1">
                <a:solidFill>
                  <a:srgbClr val="0070C0"/>
                </a:solidFill>
              </a:rPr>
              <a:t>ambiente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desenvolvendo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uma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ação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>
                <a:solidFill>
                  <a:srgbClr val="0070C0"/>
                </a:solidFill>
              </a:rPr>
              <a:t>de </a:t>
            </a:r>
            <a:r>
              <a:rPr lang="en-US" sz="2000" dirty="0" err="1">
                <a:solidFill>
                  <a:srgbClr val="0070C0"/>
                </a:solidFill>
              </a:rPr>
              <a:t>interesse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público</a:t>
            </a:r>
            <a:r>
              <a:rPr lang="en-US" sz="2000" smtClean="0">
                <a:solidFill>
                  <a:srgbClr val="0070C0"/>
                </a:solidFill>
              </a:rPr>
              <a:t>.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0" t="26706" r="10160" b="31647"/>
          <a:stretch/>
        </p:blipFill>
        <p:spPr>
          <a:xfrm>
            <a:off x="331469" y="3123590"/>
            <a:ext cx="3623311" cy="67437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94" y="3955241"/>
            <a:ext cx="2394561" cy="238064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331469" y="2512770"/>
            <a:ext cx="2255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Exemplos:</a:t>
            </a:r>
            <a:endParaRPr lang="pt-PT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9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551480" cy="610820"/>
          </a:xfrm>
        </p:spPr>
        <p:txBody>
          <a:bodyPr>
            <a:noAutofit/>
          </a:bodyPr>
          <a:lstStyle/>
          <a:p>
            <a:pPr algn="r"/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Preservação do património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07080" y="2054655"/>
            <a:ext cx="7329840" cy="4428445"/>
          </a:xfrm>
        </p:spPr>
        <p:txBody>
          <a:bodyPr/>
          <a:lstStyle/>
          <a:p>
            <a:pPr algn="just"/>
            <a:r>
              <a:rPr lang="en-US" dirty="0" smtClean="0"/>
              <a:t>A preservação do património natural e cultural deve também fazer parte das preocupações da </a:t>
            </a:r>
            <a:r>
              <a:rPr lang="en-US" dirty="0" err="1" smtClean="0"/>
              <a:t>Humanidade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 valorização deste património foi estabelecida na década de 70 do </a:t>
            </a:r>
            <a:r>
              <a:rPr lang="en-US" dirty="0" err="1" smtClean="0"/>
              <a:t>século</a:t>
            </a:r>
            <a:r>
              <a:rPr lang="en-US" dirty="0" smtClean="0"/>
              <a:t> XX com a </a:t>
            </a:r>
            <a:r>
              <a:rPr lang="en-US" dirty="0" err="1" smtClean="0"/>
              <a:t>assinatura</a:t>
            </a:r>
            <a:r>
              <a:rPr lang="en-US" dirty="0" smtClean="0"/>
              <a:t> </a:t>
            </a:r>
            <a:r>
              <a:rPr lang="en-US" dirty="0"/>
              <a:t>d</a:t>
            </a:r>
            <a:r>
              <a:rPr lang="en-US" dirty="0" smtClean="0"/>
              <a:t>a Convenção sobre a Proteção do Património Mundial Cultural e Natural, pela UNESCO.</a:t>
            </a:r>
            <a:endParaRPr lang="en-US" dirty="0"/>
          </a:p>
        </p:txBody>
      </p:sp>
      <p:grpSp>
        <p:nvGrpSpPr>
          <p:cNvPr id="4" name="Grupo 3"/>
          <p:cNvGrpSpPr/>
          <p:nvPr/>
        </p:nvGrpSpPr>
        <p:grpSpPr>
          <a:xfrm>
            <a:off x="601670" y="0"/>
            <a:ext cx="8542330" cy="6650876"/>
            <a:chOff x="27430" y="0"/>
            <a:chExt cx="9116570" cy="7430775"/>
          </a:xfrm>
        </p:grpSpPr>
        <p:pic>
          <p:nvPicPr>
            <p:cNvPr id="8" name="Picture 7" descr="Captura de ecrã 2015-05-27, às 09.47.30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30" y="0"/>
              <a:ext cx="9116570" cy="6902102"/>
            </a:xfrm>
            <a:prstGeom prst="rect">
              <a:avLst/>
            </a:prstGeom>
          </p:spPr>
        </p:pic>
        <p:sp>
          <p:nvSpPr>
            <p:cNvPr id="3" name="Rectângulo arredondado 2"/>
            <p:cNvSpPr/>
            <p:nvPr/>
          </p:nvSpPr>
          <p:spPr>
            <a:xfrm>
              <a:off x="1820103" y="7055875"/>
              <a:ext cx="5955495" cy="374900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bg1"/>
                  </a:solidFill>
                </a:rPr>
                <a:t>Alguns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</a:rPr>
                <a:t>exemplos</a:t>
              </a:r>
              <a:r>
                <a:rPr lang="en-US" b="1" dirty="0">
                  <a:solidFill>
                    <a:schemeClr val="bg1"/>
                  </a:solidFill>
                </a:rPr>
                <a:t> de </a:t>
              </a:r>
              <a:r>
                <a:rPr lang="en-US" b="1" dirty="0" err="1">
                  <a:solidFill>
                    <a:schemeClr val="bg1"/>
                  </a:solidFill>
                </a:rPr>
                <a:t>Património</a:t>
              </a:r>
              <a:r>
                <a:rPr lang="en-US" b="1" dirty="0">
                  <a:solidFill>
                    <a:schemeClr val="bg1"/>
                  </a:solidFill>
                </a:rPr>
                <a:t> Natural da </a:t>
              </a:r>
              <a:r>
                <a:rPr lang="en-US" b="1" dirty="0" err="1">
                  <a:solidFill>
                    <a:schemeClr val="bg1"/>
                  </a:solidFill>
                </a:rPr>
                <a:t>Humanidade</a:t>
              </a:r>
              <a:r>
                <a:rPr lang="en-US" b="1" dirty="0">
                  <a:solidFill>
                    <a:schemeClr val="bg1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978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07080" y="2665475"/>
            <a:ext cx="3649365" cy="1985165"/>
          </a:xfrm>
        </p:spPr>
        <p:txBody>
          <a:bodyPr>
            <a:noAutofit/>
          </a:bodyPr>
          <a:lstStyle/>
          <a:p>
            <a:r>
              <a:rPr lang="en-US" sz="6600" b="1" dirty="0" smtClean="0"/>
              <a:t>Pegada ecológica</a:t>
            </a:r>
            <a:endParaRPr lang="en-US" sz="6600" b="1" dirty="0"/>
          </a:p>
        </p:txBody>
      </p:sp>
      <p:pic>
        <p:nvPicPr>
          <p:cNvPr id="2053" name="Picture 5" descr="C:\Users\Vítor\AppData\Local\Microsoft\Windows\Temporary Internet Files\Content.IE5\FLHN188G\pegada_ecologica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54530"/>
            <a:ext cx="4030792" cy="397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16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845" y="680310"/>
            <a:ext cx="8229600" cy="458115"/>
          </a:xfrm>
        </p:spPr>
        <p:txBody>
          <a:bodyPr>
            <a:noAutofit/>
          </a:bodyPr>
          <a:lstStyle/>
          <a:p>
            <a:r>
              <a:rPr lang="en-US" b="1" dirty="0" smtClean="0"/>
              <a:t>Pegada ecológica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080" y="2360065"/>
            <a:ext cx="7329840" cy="3970330"/>
          </a:xfrm>
        </p:spPr>
        <p:txBody>
          <a:bodyPr/>
          <a:lstStyle/>
          <a:p>
            <a:pPr algn="just"/>
            <a:r>
              <a:rPr lang="en-US" dirty="0" smtClean="0"/>
              <a:t>Mede a pressão humana sobre a </a:t>
            </a:r>
            <a:r>
              <a:rPr lang="en-US" dirty="0" err="1" smtClean="0"/>
              <a:t>Natureza</a:t>
            </a:r>
            <a:r>
              <a:rPr lang="en-US" dirty="0" smtClean="0"/>
              <a:t>, em hectares globais (gha).</a:t>
            </a:r>
          </a:p>
          <a:p>
            <a:pPr algn="just"/>
            <a:r>
              <a:rPr lang="en-US" dirty="0" smtClean="0"/>
              <a:t>Atualmente, a exigência do ser humano  sobre o planeta é superior em mais de 50% do que a </a:t>
            </a:r>
            <a:r>
              <a:rPr lang="en-US" dirty="0" err="1" smtClean="0"/>
              <a:t>Natureza</a:t>
            </a:r>
            <a:r>
              <a:rPr lang="en-US" dirty="0" smtClean="0"/>
              <a:t> pode oferecer ou renovar.</a:t>
            </a:r>
          </a:p>
          <a:p>
            <a:pPr algn="just"/>
            <a:r>
              <a:rPr lang="en-US" dirty="0" smtClean="0"/>
              <a:t>Desta forma, seriam necessários 1,5 planetas Terra para produzir os recursos necessários para suportar a pegada ecológica atual.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9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aptura de ecrã 2015-05-27, às 09.57.03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657" b="-31657"/>
          <a:stretch>
            <a:fillRect/>
          </a:stretch>
        </p:blipFill>
        <p:spPr>
          <a:xfrm>
            <a:off x="834084" y="2585372"/>
            <a:ext cx="2994487" cy="3355850"/>
          </a:xfrm>
        </p:spPr>
      </p:pic>
      <p:sp>
        <p:nvSpPr>
          <p:cNvPr id="3" name="Rectângulo arredondado 2"/>
          <p:cNvSpPr/>
          <p:nvPr/>
        </p:nvSpPr>
        <p:spPr>
          <a:xfrm>
            <a:off x="4724705" y="2207360"/>
            <a:ext cx="4123035" cy="76352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Biocapacidade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Rectângulo arredondado 3"/>
          <p:cNvSpPr/>
          <p:nvPr/>
        </p:nvSpPr>
        <p:spPr>
          <a:xfrm>
            <a:off x="4724705" y="3123590"/>
            <a:ext cx="4123035" cy="2901395"/>
          </a:xfrm>
          <a:prstGeom prst="roundRect">
            <a:avLst>
              <a:gd name="adj" fmla="val 794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solidFill>
                  <a:srgbClr val="0070C0"/>
                </a:solidFill>
              </a:rPr>
              <a:t>Quantidade de área biologicamente produtiva – cultivo, pastagem, florestas e pescas – que está disponível para atender às necessidades da Humanidade.</a:t>
            </a:r>
            <a:endParaRPr lang="pt-PT" sz="2000" dirty="0">
              <a:solidFill>
                <a:srgbClr val="0070C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0845" y="680310"/>
            <a:ext cx="8229600" cy="458115"/>
          </a:xfrm>
        </p:spPr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Pegada ecológica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66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2"/>
          <p:cNvSpPr/>
          <p:nvPr/>
        </p:nvSpPr>
        <p:spPr>
          <a:xfrm>
            <a:off x="1365194" y="6330395"/>
            <a:ext cx="7482545" cy="458115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Distribuição da pegada ecológica global, </a:t>
            </a:r>
            <a:r>
              <a:rPr lang="pt-PT" b="1" i="1" dirty="0" smtClean="0">
                <a:solidFill>
                  <a:schemeClr val="bg1"/>
                </a:solidFill>
              </a:rPr>
              <a:t>per capita</a:t>
            </a:r>
            <a:r>
              <a:rPr lang="pt-PT" b="1" dirty="0" smtClean="0">
                <a:solidFill>
                  <a:schemeClr val="bg1"/>
                </a:solidFill>
              </a:rPr>
              <a:t>, em 2010</a:t>
            </a:r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70845" y="680310"/>
            <a:ext cx="8229600" cy="458115"/>
          </a:xfrm>
        </p:spPr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Pegada ecológica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0" y="1944479"/>
            <a:ext cx="7802795" cy="422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1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59785" y="2970885"/>
            <a:ext cx="7177136" cy="763525"/>
          </a:xfrm>
        </p:spPr>
        <p:txBody>
          <a:bodyPr>
            <a:noAutofit/>
          </a:bodyPr>
          <a:lstStyle/>
          <a:p>
            <a:r>
              <a:rPr lang="en-US" sz="6600" b="1" dirty="0" smtClean="0"/>
              <a:t>Retrato de Portugal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842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</a:rPr>
              <a:t>Retrato de Portugal</a:t>
            </a:r>
            <a:endParaRPr lang="en-US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512769"/>
            <a:ext cx="3809390" cy="361339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 termos de pegada ecológica, o país ultrapassa a média mundial e compara-se com os países mais desenvolvidos.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Content Placeholder 5" descr="Captura de ecrã 2015-05-27, às 10.07.52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4" b="-464"/>
          <a:stretch>
            <a:fillRect/>
          </a:stretch>
        </p:blipFill>
        <p:spPr>
          <a:xfrm>
            <a:off x="5793640" y="2360065"/>
            <a:ext cx="2587750" cy="2900030"/>
          </a:xfrm>
        </p:spPr>
      </p:pic>
      <p:sp>
        <p:nvSpPr>
          <p:cNvPr id="3" name="Rectângulo arredondado 2"/>
          <p:cNvSpPr/>
          <p:nvPr/>
        </p:nvSpPr>
        <p:spPr>
          <a:xfrm>
            <a:off x="4419295" y="6177690"/>
            <a:ext cx="4581150" cy="458115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bg1"/>
                </a:solidFill>
              </a:rPr>
              <a:t>Pegada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ecológica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i="1" dirty="0">
                <a:solidFill>
                  <a:schemeClr val="bg1"/>
                </a:solidFill>
              </a:rPr>
              <a:t>per capita</a:t>
            </a:r>
            <a:r>
              <a:rPr lang="en-US" sz="1400" b="1" dirty="0">
                <a:solidFill>
                  <a:schemeClr val="bg1"/>
                </a:solidFill>
              </a:rPr>
              <a:t> (hectares </a:t>
            </a:r>
            <a:r>
              <a:rPr lang="en-US" sz="1400" b="1" dirty="0" err="1">
                <a:solidFill>
                  <a:schemeClr val="bg1"/>
                </a:solidFill>
              </a:rPr>
              <a:t>globais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por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pessoa</a:t>
            </a:r>
            <a:r>
              <a:rPr lang="en-US" sz="1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1118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</a:rPr>
              <a:t>Retrato de Portugal</a:t>
            </a:r>
            <a:endParaRPr lang="en-US" sz="4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512769"/>
            <a:ext cx="4038600" cy="36133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P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 situação pouco favorável de Portugal, em termos ambientais, acaba por mobilizar a sociedade civil, nomeadamente na dinamização de ONGA, que têm vindo a crescer nos últimos anos.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Content Placeholder 4" descr="Captura de ecrã 2015-05-27, às 10.10.49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05" b="-7105"/>
          <a:stretch>
            <a:fillRect/>
          </a:stretch>
        </p:blipFill>
        <p:spPr>
          <a:xfrm>
            <a:off x="5640935" y="1749245"/>
            <a:ext cx="2449441" cy="2745030"/>
          </a:xfrm>
        </p:spPr>
      </p:pic>
      <p:pic>
        <p:nvPicPr>
          <p:cNvPr id="8" name="Picture 7" descr="Captura de ecrã 2015-05-27, às 10.10.5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20" y="5002975"/>
            <a:ext cx="3125713" cy="108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0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059785" y="2970885"/>
            <a:ext cx="7177136" cy="7635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err="1" smtClean="0">
                <a:solidFill>
                  <a:schemeClr val="accent6">
                    <a:lumMod val="75000"/>
                  </a:schemeClr>
                </a:solidFill>
              </a:rPr>
              <a:t>Aplica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 o </a:t>
            </a:r>
            <a:r>
              <a:rPr lang="en-US" sz="4800" b="1" dirty="0" err="1" smtClean="0">
                <a:solidFill>
                  <a:schemeClr val="accent6">
                    <a:lumMod val="75000"/>
                  </a:schemeClr>
                </a:solidFill>
              </a:rPr>
              <a:t>que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accent6">
                    <a:lumMod val="75000"/>
                  </a:schemeClr>
                </a:solidFill>
              </a:rPr>
              <a:t>aprendeste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56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845" y="680310"/>
            <a:ext cx="8229600" cy="458115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7079" y="1901950"/>
            <a:ext cx="7787956" cy="473385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/>
              <a:t>O </a:t>
            </a:r>
            <a:r>
              <a:rPr lang="en-US" b="1" dirty="0" err="1"/>
              <a:t>d</a:t>
            </a:r>
            <a:r>
              <a:rPr lang="en-US" b="1" dirty="0" err="1" smtClean="0"/>
              <a:t>esenvolvimento</a:t>
            </a:r>
            <a:r>
              <a:rPr lang="en-US" b="1" dirty="0" smtClean="0"/>
              <a:t> sustentável associa</a:t>
            </a:r>
            <a:r>
              <a:rPr lang="en-US" dirty="0" smtClean="0"/>
              <a:t>:</a:t>
            </a:r>
          </a:p>
          <a:p>
            <a:pPr marL="457200" lvl="1" indent="0">
              <a:buNone/>
            </a:pPr>
            <a:r>
              <a:rPr lang="en-US" b="1" dirty="0"/>
              <a:t>A – </a:t>
            </a:r>
            <a:r>
              <a:rPr lang="en-US" dirty="0"/>
              <a:t>crescimento </a:t>
            </a:r>
            <a:r>
              <a:rPr lang="en-US" dirty="0" smtClean="0"/>
              <a:t>de produção, sustentabilidade económica e </a:t>
            </a:r>
            <a:r>
              <a:rPr lang="en-US" dirty="0"/>
              <a:t>igualdade social.</a:t>
            </a:r>
            <a:endParaRPr lang="en-US" b="1" dirty="0"/>
          </a:p>
          <a:p>
            <a:pPr marL="457200" lvl="1" indent="0">
              <a:buNone/>
            </a:pPr>
            <a:r>
              <a:rPr lang="en-US" b="1" dirty="0" smtClean="0"/>
              <a:t>B – </a:t>
            </a:r>
            <a:r>
              <a:rPr lang="en-US" dirty="0" smtClean="0"/>
              <a:t>crescimento económico, sustentabilidade ambiental e igualdade social.</a:t>
            </a:r>
          </a:p>
          <a:p>
            <a:pPr marL="457200" lvl="1" indent="0">
              <a:buNone/>
            </a:pPr>
            <a:r>
              <a:rPr lang="en-US" b="1" dirty="0" smtClean="0"/>
              <a:t>C – </a:t>
            </a:r>
            <a:r>
              <a:rPr lang="en-US" dirty="0"/>
              <a:t>crescimento </a:t>
            </a:r>
            <a:r>
              <a:rPr lang="en-US" dirty="0" smtClean="0"/>
              <a:t>financeiro, </a:t>
            </a:r>
            <a:r>
              <a:rPr lang="en-US" dirty="0"/>
              <a:t>sustentabilidade ambiental e igualdade </a:t>
            </a:r>
            <a:r>
              <a:rPr lang="en-US" dirty="0" smtClean="0"/>
              <a:t>de género.</a:t>
            </a:r>
          </a:p>
          <a:p>
            <a:pPr marL="457200" lvl="1" indent="0">
              <a:buNone/>
            </a:pPr>
            <a:r>
              <a:rPr lang="en-US" b="1" dirty="0" smtClean="0"/>
              <a:t>D </a:t>
            </a:r>
            <a:r>
              <a:rPr lang="en-US" b="1" dirty="0"/>
              <a:t>– </a:t>
            </a:r>
            <a:r>
              <a:rPr lang="en-US" dirty="0"/>
              <a:t>crescimento económico, sustentabilidade </a:t>
            </a:r>
            <a:r>
              <a:rPr lang="en-US" dirty="0" smtClean="0"/>
              <a:t>global e </a:t>
            </a:r>
            <a:r>
              <a:rPr lang="en-US" dirty="0"/>
              <a:t>igualdade </a:t>
            </a:r>
            <a:r>
              <a:rPr lang="en-US" dirty="0" smtClean="0"/>
              <a:t>de género.</a:t>
            </a:r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365194" y="3429000"/>
            <a:ext cx="6871725" cy="916230"/>
          </a:xfrm>
          <a:prstGeom prst="roundRect">
            <a:avLst/>
          </a:prstGeom>
          <a:noFill/>
          <a:ln w="444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0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7079" y="2054655"/>
            <a:ext cx="7787956" cy="4733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2. Resiliência significa:</a:t>
            </a:r>
          </a:p>
          <a:p>
            <a:pPr marL="457200" lvl="1" indent="0">
              <a:buNone/>
            </a:pPr>
            <a:r>
              <a:rPr lang="en-US" b="1" dirty="0"/>
              <a:t>A –</a:t>
            </a:r>
            <a:r>
              <a:rPr lang="en-US" dirty="0"/>
              <a:t> a capacidade </a:t>
            </a:r>
            <a:r>
              <a:rPr lang="en-US" dirty="0" smtClean="0"/>
              <a:t>da Terra para continuar </a:t>
            </a:r>
            <a:r>
              <a:rPr lang="en-US" dirty="0"/>
              <a:t>a desenvolver-se</a:t>
            </a:r>
            <a:r>
              <a:rPr lang="en-US" dirty="0" smtClean="0"/>
              <a:t>.</a:t>
            </a:r>
            <a:endParaRPr lang="en-US" b="1" dirty="0"/>
          </a:p>
          <a:p>
            <a:pPr marL="457200" lvl="1" indent="0">
              <a:buNone/>
            </a:pPr>
            <a:r>
              <a:rPr lang="en-US" b="1" dirty="0" smtClean="0"/>
              <a:t>B – </a:t>
            </a:r>
            <a:r>
              <a:rPr lang="en-US" dirty="0"/>
              <a:t>a capacidade de um sistema para lidar com a mudança e </a:t>
            </a:r>
            <a:r>
              <a:rPr lang="en-US" dirty="0" smtClean="0"/>
              <a:t>regredir.</a:t>
            </a:r>
          </a:p>
          <a:p>
            <a:pPr marL="457200" lvl="1" indent="0">
              <a:buNone/>
            </a:pPr>
            <a:r>
              <a:rPr lang="en-US" b="1" dirty="0" smtClean="0"/>
              <a:t>C – </a:t>
            </a:r>
            <a:r>
              <a:rPr lang="en-US" dirty="0"/>
              <a:t>a </a:t>
            </a:r>
            <a:r>
              <a:rPr lang="en-US" dirty="0" err="1"/>
              <a:t>capacidade</a:t>
            </a:r>
            <a:r>
              <a:rPr lang="en-US" dirty="0"/>
              <a:t> </a:t>
            </a:r>
            <a:r>
              <a:rPr lang="en-US" dirty="0" smtClean="0"/>
              <a:t>de a Terra se manter como está. </a:t>
            </a:r>
          </a:p>
          <a:p>
            <a:pPr marL="457200" lvl="1" indent="0">
              <a:buNone/>
            </a:pPr>
            <a:r>
              <a:rPr lang="en-US" b="1" dirty="0" smtClean="0"/>
              <a:t>D </a:t>
            </a:r>
            <a:r>
              <a:rPr lang="en-US" b="1" dirty="0"/>
              <a:t>– </a:t>
            </a:r>
            <a:r>
              <a:rPr lang="en-US" dirty="0"/>
              <a:t>a capacidade de um sistema para lidar com a mudança e continuar a desenvolver-se.</a:t>
            </a:r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365195" y="4956050"/>
            <a:ext cx="7177135" cy="916230"/>
          </a:xfrm>
          <a:prstGeom prst="roundRect">
            <a:avLst/>
          </a:prstGeom>
          <a:noFill/>
          <a:ln w="444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0845" y="680310"/>
            <a:ext cx="8229600" cy="458115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0703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7079" y="1901950"/>
            <a:ext cx="7787956" cy="47338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/>
              <a:t>3</a:t>
            </a:r>
            <a:r>
              <a:rPr lang="en-US" b="1" dirty="0" smtClean="0"/>
              <a:t>. </a:t>
            </a:r>
            <a:r>
              <a:rPr lang="pt-PT" b="1" dirty="0" smtClean="0"/>
              <a:t>Identifica os acordos internacionais de âmbito ambiental.</a:t>
            </a:r>
          </a:p>
          <a:p>
            <a:pPr marL="0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963977"/>
              </p:ext>
            </p:extLst>
          </p:nvPr>
        </p:nvGraphicFramePr>
        <p:xfrm>
          <a:off x="1517900" y="3276295"/>
          <a:ext cx="6566315" cy="3108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432"/>
                <a:gridCol w="5743883"/>
              </a:tblGrid>
              <a:tr h="370840"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Protocolo</a:t>
                      </a:r>
                      <a:r>
                        <a:rPr lang="en-US" sz="28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de Quioto</a:t>
                      </a:r>
                      <a:endParaRPr lang="en-US" sz="2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Convenção de Genebra</a:t>
                      </a:r>
                      <a:endParaRPr lang="en-US" sz="2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Rio +20</a:t>
                      </a:r>
                      <a:endParaRPr lang="en-US" sz="2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Tratado</a:t>
                      </a:r>
                      <a:r>
                        <a:rPr lang="en-US" sz="28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de Roma</a:t>
                      </a:r>
                      <a:endParaRPr lang="en-US" sz="2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Protocolo</a:t>
                      </a:r>
                      <a:r>
                        <a:rPr lang="en-US" sz="28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de Montreal</a:t>
                      </a:r>
                      <a:endParaRPr lang="en-US" sz="2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Acordo</a:t>
                      </a:r>
                      <a:r>
                        <a:rPr lang="en-US" sz="2800" baseline="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Geral de Tarifas e Comércio</a:t>
                      </a:r>
                      <a:endParaRPr lang="en-US" sz="28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70605" y="3117674"/>
            <a:ext cx="523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×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0605" y="4186609"/>
            <a:ext cx="523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×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70605" y="5108755"/>
            <a:ext cx="523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×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0845" y="680310"/>
            <a:ext cx="8229600" cy="458115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0327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7080" y="2054655"/>
            <a:ext cx="7787956" cy="4123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4</a:t>
            </a:r>
            <a:r>
              <a:rPr lang="en-US" b="1" dirty="0" smtClean="0"/>
              <a:t>. A </a:t>
            </a:r>
            <a:r>
              <a:rPr lang="en-US" b="1" dirty="0" err="1"/>
              <a:t>p</a:t>
            </a:r>
            <a:r>
              <a:rPr lang="en-US" b="1" dirty="0" err="1" smtClean="0"/>
              <a:t>egada</a:t>
            </a:r>
            <a:r>
              <a:rPr lang="en-US" b="1" dirty="0" smtClean="0"/>
              <a:t> ecológica mede:</a:t>
            </a:r>
          </a:p>
          <a:p>
            <a:pPr marL="457200" lvl="1" indent="0">
              <a:buNone/>
            </a:pPr>
            <a:endParaRPr lang="en-US" b="1" dirty="0" smtClean="0"/>
          </a:p>
          <a:p>
            <a:pPr marL="457200" lvl="1" indent="0">
              <a:buNone/>
            </a:pPr>
            <a:r>
              <a:rPr lang="en-US" b="1" dirty="0" smtClean="0"/>
              <a:t>A </a:t>
            </a:r>
            <a:r>
              <a:rPr lang="en-US" b="1" dirty="0"/>
              <a:t>–</a:t>
            </a:r>
            <a:r>
              <a:rPr lang="en-US" dirty="0"/>
              <a:t> </a:t>
            </a:r>
            <a:r>
              <a:rPr lang="en-US" dirty="0" smtClean="0"/>
              <a:t>o número de resíduos produzidos num país.</a:t>
            </a:r>
            <a:endParaRPr lang="en-US" b="1" dirty="0"/>
          </a:p>
          <a:p>
            <a:pPr marL="457200" lvl="1" indent="0">
              <a:buNone/>
            </a:pPr>
            <a:r>
              <a:rPr lang="en-US" b="1" dirty="0" smtClean="0"/>
              <a:t>B – </a:t>
            </a:r>
            <a:r>
              <a:rPr lang="en-US" dirty="0"/>
              <a:t>a pressão humana sobre </a:t>
            </a:r>
            <a:r>
              <a:rPr lang="en-US" dirty="0" smtClean="0"/>
              <a:t>as caminhadas. </a:t>
            </a:r>
            <a:endParaRPr lang="en-US" dirty="0"/>
          </a:p>
          <a:p>
            <a:pPr marL="457200" lvl="1" indent="0">
              <a:buNone/>
            </a:pPr>
            <a:r>
              <a:rPr lang="en-US" b="1" dirty="0" smtClean="0"/>
              <a:t>C – </a:t>
            </a:r>
            <a:r>
              <a:rPr lang="en-US" dirty="0" smtClean="0"/>
              <a:t>a </a:t>
            </a:r>
            <a:r>
              <a:rPr lang="en-US" dirty="0"/>
              <a:t>pressão humana sobre a </a:t>
            </a:r>
            <a:r>
              <a:rPr lang="en-US" dirty="0" err="1" smtClean="0"/>
              <a:t>Natureza</a:t>
            </a:r>
            <a:r>
              <a:rPr lang="en-US" dirty="0" smtClean="0"/>
              <a:t>. </a:t>
            </a:r>
          </a:p>
          <a:p>
            <a:pPr marL="457200" lvl="1" indent="0">
              <a:buNone/>
            </a:pPr>
            <a:r>
              <a:rPr lang="en-US" b="1" dirty="0" smtClean="0"/>
              <a:t>D </a:t>
            </a:r>
            <a:r>
              <a:rPr lang="en-US" b="1" dirty="0"/>
              <a:t>– </a:t>
            </a:r>
            <a:r>
              <a:rPr lang="en-US" dirty="0"/>
              <a:t>a pressão humana sobre a </a:t>
            </a:r>
            <a:r>
              <a:rPr lang="en-US" dirty="0" smtClean="0"/>
              <a:t>água.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.</a:t>
            </a:r>
            <a:endParaRPr lang="en-US" b="1" dirty="0"/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360170" y="4039820"/>
            <a:ext cx="6413610" cy="610820"/>
          </a:xfrm>
          <a:prstGeom prst="roundRect">
            <a:avLst/>
          </a:prstGeom>
          <a:noFill/>
          <a:ln w="444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70845" y="680310"/>
            <a:ext cx="8229600" cy="458115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/>
              <a:t>Aplica o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aprendeste</a:t>
            </a:r>
            <a:r>
              <a:rPr lang="en-US" b="1" dirty="0" smtClean="0"/>
              <a:t>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6485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771753" y="2772371"/>
            <a:ext cx="3816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9</a:t>
            </a:r>
            <a:endPara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59785" y="4364678"/>
            <a:ext cx="3148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Eva Ribeiro, Rui Teixeira Lopes,</a:t>
            </a:r>
          </a:p>
          <a:p>
            <a:r>
              <a:rPr lang="pt-PT" dirty="0" smtClean="0"/>
              <a:t>Sandra Custódio, Vera Ribeiro</a:t>
            </a:r>
            <a:endParaRPr lang="pt-PT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4" t="10668" r="18333" b="15500"/>
          <a:stretch/>
        </p:blipFill>
        <p:spPr>
          <a:xfrm>
            <a:off x="4208655" y="1443835"/>
            <a:ext cx="4032448" cy="48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1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937</Words>
  <Application>Microsoft Office PowerPoint</Application>
  <PresentationFormat>On-screen Show (4:3)</PresentationFormat>
  <Paragraphs>126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Desenvolvimento sustentável e resiliência</vt:lpstr>
      <vt:lpstr>Índice</vt:lpstr>
      <vt:lpstr>Desenvolvimento sustentável</vt:lpstr>
      <vt:lpstr>Princípios do  desenvolvimento sustentável</vt:lpstr>
      <vt:lpstr>Resiliência</vt:lpstr>
      <vt:lpstr>Resiliência</vt:lpstr>
      <vt:lpstr>Como se pode gerir melhor a relação da Humanidade com a Natureza?</vt:lpstr>
      <vt:lpstr>Acordos internacionais e  medidas de defesa ambiental</vt:lpstr>
      <vt:lpstr>Acordos internacionais e  medidas de defesa ambiental</vt:lpstr>
      <vt:lpstr>Acordos internacionais e  medidas de defesa ambiental</vt:lpstr>
      <vt:lpstr>O papel do PNUA </vt:lpstr>
      <vt:lpstr>Áreas de intervenção do PNUA</vt:lpstr>
      <vt:lpstr>O papel das ONGA</vt:lpstr>
      <vt:lpstr>Preservação do património</vt:lpstr>
      <vt:lpstr>Pegada ecológica</vt:lpstr>
      <vt:lpstr>Pegada ecológica</vt:lpstr>
      <vt:lpstr>Pegada ecológica</vt:lpstr>
      <vt:lpstr>Pegada ecológica</vt:lpstr>
      <vt:lpstr>Retrato de Portugal</vt:lpstr>
      <vt:lpstr>Retrato de Portugal</vt:lpstr>
      <vt:lpstr>Retrato de Portugal</vt:lpstr>
      <vt:lpstr>PowerPoint Presentation</vt:lpstr>
      <vt:lpstr>Aplica o que aprendeste!</vt:lpstr>
      <vt:lpstr>Aplica o que aprendeste!</vt:lpstr>
      <vt:lpstr>Aplica o que aprendeste!</vt:lpstr>
      <vt:lpstr>Aplica o que aprendeste!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Joana Lopes</cp:lastModifiedBy>
  <cp:revision>81</cp:revision>
  <dcterms:created xsi:type="dcterms:W3CDTF">2013-08-21T19:17:07Z</dcterms:created>
  <dcterms:modified xsi:type="dcterms:W3CDTF">2016-05-25T10:01:33Z</dcterms:modified>
</cp:coreProperties>
</file>