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CE1"/>
    <a:srgbClr val="FFC000"/>
    <a:srgbClr val="000E2A"/>
    <a:srgbClr val="0019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8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537"/>
            <a:ext cx="9144000" cy="625884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764704"/>
            <a:ext cx="7772400" cy="1470025"/>
          </a:xfrm>
        </p:spPr>
        <p:txBody>
          <a:bodyPr/>
          <a:lstStyle>
            <a:lvl1pPr algn="r">
              <a:defRPr>
                <a:solidFill>
                  <a:srgbClr val="000E2A"/>
                </a:solidFill>
              </a:defRPr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1760" y="2276872"/>
            <a:ext cx="6400800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AF832-BC5F-454C-A8E9-0E2896E23EEE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8028-0C48-4DEC-AF7D-0F5C949FD70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7100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 userDrawn="1"/>
        </p:nvSpPr>
        <p:spPr>
          <a:xfrm>
            <a:off x="0" y="-27384"/>
            <a:ext cx="8748464" cy="1608145"/>
          </a:xfrm>
          <a:custGeom>
            <a:avLst/>
            <a:gdLst>
              <a:gd name="connsiteX0" fmla="*/ 0 w 8748464"/>
              <a:gd name="connsiteY0" fmla="*/ 0 h 1296144"/>
              <a:gd name="connsiteX1" fmla="*/ 8748464 w 8748464"/>
              <a:gd name="connsiteY1" fmla="*/ 0 h 1296144"/>
              <a:gd name="connsiteX2" fmla="*/ 8748464 w 8748464"/>
              <a:gd name="connsiteY2" fmla="*/ 1296144 h 1296144"/>
              <a:gd name="connsiteX3" fmla="*/ 0 w 8748464"/>
              <a:gd name="connsiteY3" fmla="*/ 1296144 h 1296144"/>
              <a:gd name="connsiteX4" fmla="*/ 0 w 8748464"/>
              <a:gd name="connsiteY4" fmla="*/ 0 h 1296144"/>
              <a:gd name="connsiteX0" fmla="*/ 0 w 8748464"/>
              <a:gd name="connsiteY0" fmla="*/ 0 h 1317659"/>
              <a:gd name="connsiteX1" fmla="*/ 8748464 w 8748464"/>
              <a:gd name="connsiteY1" fmla="*/ 0 h 1317659"/>
              <a:gd name="connsiteX2" fmla="*/ 8189067 w 8748464"/>
              <a:gd name="connsiteY2" fmla="*/ 1317659 h 1317659"/>
              <a:gd name="connsiteX3" fmla="*/ 0 w 8748464"/>
              <a:gd name="connsiteY3" fmla="*/ 1296144 h 1317659"/>
              <a:gd name="connsiteX4" fmla="*/ 0 w 8748464"/>
              <a:gd name="connsiteY4" fmla="*/ 0 h 1317659"/>
              <a:gd name="connsiteX0" fmla="*/ 0 w 8748464"/>
              <a:gd name="connsiteY0" fmla="*/ 0 h 1317659"/>
              <a:gd name="connsiteX1" fmla="*/ 8748464 w 8748464"/>
              <a:gd name="connsiteY1" fmla="*/ 0 h 1317659"/>
              <a:gd name="connsiteX2" fmla="*/ 8189067 w 8748464"/>
              <a:gd name="connsiteY2" fmla="*/ 1317659 h 1317659"/>
              <a:gd name="connsiteX3" fmla="*/ 1613647 w 8748464"/>
              <a:gd name="connsiteY3" fmla="*/ 994701 h 1317659"/>
              <a:gd name="connsiteX4" fmla="*/ 0 w 8748464"/>
              <a:gd name="connsiteY4" fmla="*/ 1296144 h 1317659"/>
              <a:gd name="connsiteX5" fmla="*/ 0 w 8748464"/>
              <a:gd name="connsiteY5" fmla="*/ 0 h 1317659"/>
              <a:gd name="connsiteX0" fmla="*/ 0 w 8748464"/>
              <a:gd name="connsiteY0" fmla="*/ 0 h 1317659"/>
              <a:gd name="connsiteX1" fmla="*/ 5701553 w 8748464"/>
              <a:gd name="connsiteY1" fmla="*/ 392273 h 1317659"/>
              <a:gd name="connsiteX2" fmla="*/ 8748464 w 8748464"/>
              <a:gd name="connsiteY2" fmla="*/ 0 h 1317659"/>
              <a:gd name="connsiteX3" fmla="*/ 8189067 w 8748464"/>
              <a:gd name="connsiteY3" fmla="*/ 1317659 h 1317659"/>
              <a:gd name="connsiteX4" fmla="*/ 1613647 w 8748464"/>
              <a:gd name="connsiteY4" fmla="*/ 994701 h 1317659"/>
              <a:gd name="connsiteX5" fmla="*/ 0 w 8748464"/>
              <a:gd name="connsiteY5" fmla="*/ 1296144 h 1317659"/>
              <a:gd name="connsiteX6" fmla="*/ 0 w 8748464"/>
              <a:gd name="connsiteY6" fmla="*/ 0 h 1317659"/>
              <a:gd name="connsiteX0" fmla="*/ 0 w 8748464"/>
              <a:gd name="connsiteY0" fmla="*/ 0 h 1317659"/>
              <a:gd name="connsiteX1" fmla="*/ 5701553 w 8748464"/>
              <a:gd name="connsiteY1" fmla="*/ 392273 h 1317659"/>
              <a:gd name="connsiteX2" fmla="*/ 8748464 w 8748464"/>
              <a:gd name="connsiteY2" fmla="*/ 0 h 1317659"/>
              <a:gd name="connsiteX3" fmla="*/ 8189067 w 8748464"/>
              <a:gd name="connsiteY3" fmla="*/ 1317659 h 1317659"/>
              <a:gd name="connsiteX4" fmla="*/ 1613647 w 8748464"/>
              <a:gd name="connsiteY4" fmla="*/ 994701 h 1317659"/>
              <a:gd name="connsiteX5" fmla="*/ 0 w 8748464"/>
              <a:gd name="connsiteY5" fmla="*/ 1296144 h 1317659"/>
              <a:gd name="connsiteX6" fmla="*/ 0 w 8748464"/>
              <a:gd name="connsiteY6" fmla="*/ 0 h 1317659"/>
              <a:gd name="connsiteX0" fmla="*/ 0 w 8748464"/>
              <a:gd name="connsiteY0" fmla="*/ 25989 h 1343648"/>
              <a:gd name="connsiteX1" fmla="*/ 5701553 w 8748464"/>
              <a:gd name="connsiteY1" fmla="*/ 418262 h 1343648"/>
              <a:gd name="connsiteX2" fmla="*/ 8748464 w 8748464"/>
              <a:gd name="connsiteY2" fmla="*/ 25989 h 1343648"/>
              <a:gd name="connsiteX3" fmla="*/ 8189067 w 8748464"/>
              <a:gd name="connsiteY3" fmla="*/ 1343648 h 1343648"/>
              <a:gd name="connsiteX4" fmla="*/ 1613647 w 8748464"/>
              <a:gd name="connsiteY4" fmla="*/ 1020690 h 1343648"/>
              <a:gd name="connsiteX5" fmla="*/ 0 w 8748464"/>
              <a:gd name="connsiteY5" fmla="*/ 1322133 h 1343648"/>
              <a:gd name="connsiteX6" fmla="*/ 0 w 8748464"/>
              <a:gd name="connsiteY6" fmla="*/ 25989 h 1343648"/>
              <a:gd name="connsiteX0" fmla="*/ 0 w 8748464"/>
              <a:gd name="connsiteY0" fmla="*/ 25989 h 1608145"/>
              <a:gd name="connsiteX1" fmla="*/ 5701553 w 8748464"/>
              <a:gd name="connsiteY1" fmla="*/ 418262 h 1608145"/>
              <a:gd name="connsiteX2" fmla="*/ 8748464 w 8748464"/>
              <a:gd name="connsiteY2" fmla="*/ 25989 h 1608145"/>
              <a:gd name="connsiteX3" fmla="*/ 8189067 w 8748464"/>
              <a:gd name="connsiteY3" fmla="*/ 1343648 h 1608145"/>
              <a:gd name="connsiteX4" fmla="*/ 1613647 w 8748464"/>
              <a:gd name="connsiteY4" fmla="*/ 1020690 h 1608145"/>
              <a:gd name="connsiteX5" fmla="*/ 0 w 8748464"/>
              <a:gd name="connsiteY5" fmla="*/ 1322133 h 1608145"/>
              <a:gd name="connsiteX6" fmla="*/ 0 w 8748464"/>
              <a:gd name="connsiteY6" fmla="*/ 25989 h 1608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48464" h="1608145">
                <a:moveTo>
                  <a:pt x="0" y="25989"/>
                </a:moveTo>
                <a:cubicBezTo>
                  <a:pt x="46616" y="27655"/>
                  <a:pt x="2502946" y="-153559"/>
                  <a:pt x="5701553" y="418262"/>
                </a:cubicBezTo>
                <a:cubicBezTo>
                  <a:pt x="7782197" y="707052"/>
                  <a:pt x="7732827" y="156747"/>
                  <a:pt x="8748464" y="25989"/>
                </a:cubicBezTo>
                <a:lnTo>
                  <a:pt x="8189067" y="1343648"/>
                </a:lnTo>
                <a:cubicBezTo>
                  <a:pt x="6198070" y="2085849"/>
                  <a:pt x="3852070" y="1031524"/>
                  <a:pt x="1613647" y="1020690"/>
                </a:cubicBezTo>
                <a:lnTo>
                  <a:pt x="0" y="1322133"/>
                </a:lnTo>
                <a:lnTo>
                  <a:pt x="0" y="25989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>
            <a:solidFill>
              <a:srgbClr val="FFC000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E2A"/>
                </a:solidFill>
              </a:defRPr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9" name="Rectângulo 8"/>
          <p:cNvSpPr/>
          <p:nvPr userDrawn="1"/>
        </p:nvSpPr>
        <p:spPr>
          <a:xfrm>
            <a:off x="0" y="5733256"/>
            <a:ext cx="6588224" cy="1152128"/>
          </a:xfrm>
          <a:custGeom>
            <a:avLst/>
            <a:gdLst>
              <a:gd name="connsiteX0" fmla="*/ 0 w 6588224"/>
              <a:gd name="connsiteY0" fmla="*/ 0 h 1296144"/>
              <a:gd name="connsiteX1" fmla="*/ 6588224 w 6588224"/>
              <a:gd name="connsiteY1" fmla="*/ 0 h 1296144"/>
              <a:gd name="connsiteX2" fmla="*/ 6588224 w 6588224"/>
              <a:gd name="connsiteY2" fmla="*/ 1296144 h 1296144"/>
              <a:gd name="connsiteX3" fmla="*/ 0 w 6588224"/>
              <a:gd name="connsiteY3" fmla="*/ 1296144 h 1296144"/>
              <a:gd name="connsiteX4" fmla="*/ 0 w 6588224"/>
              <a:gd name="connsiteY4" fmla="*/ 0 h 1296144"/>
              <a:gd name="connsiteX0" fmla="*/ 0 w 6588224"/>
              <a:gd name="connsiteY0" fmla="*/ 0 h 1296144"/>
              <a:gd name="connsiteX1" fmla="*/ 6588224 w 6588224"/>
              <a:gd name="connsiteY1" fmla="*/ 645459 h 1296144"/>
              <a:gd name="connsiteX2" fmla="*/ 6588224 w 6588224"/>
              <a:gd name="connsiteY2" fmla="*/ 1296144 h 1296144"/>
              <a:gd name="connsiteX3" fmla="*/ 0 w 6588224"/>
              <a:gd name="connsiteY3" fmla="*/ 1296144 h 1296144"/>
              <a:gd name="connsiteX4" fmla="*/ 0 w 6588224"/>
              <a:gd name="connsiteY4" fmla="*/ 0 h 1296144"/>
              <a:gd name="connsiteX0" fmla="*/ 0 w 6588224"/>
              <a:gd name="connsiteY0" fmla="*/ 0 h 1296144"/>
              <a:gd name="connsiteX1" fmla="*/ 6577466 w 6588224"/>
              <a:gd name="connsiteY1" fmla="*/ 677732 h 1296144"/>
              <a:gd name="connsiteX2" fmla="*/ 6588224 w 6588224"/>
              <a:gd name="connsiteY2" fmla="*/ 1296144 h 1296144"/>
              <a:gd name="connsiteX3" fmla="*/ 0 w 6588224"/>
              <a:gd name="connsiteY3" fmla="*/ 1296144 h 1296144"/>
              <a:gd name="connsiteX4" fmla="*/ 0 w 6588224"/>
              <a:gd name="connsiteY4" fmla="*/ 0 h 1296144"/>
              <a:gd name="connsiteX0" fmla="*/ 0 w 6588224"/>
              <a:gd name="connsiteY0" fmla="*/ 0 h 1296144"/>
              <a:gd name="connsiteX1" fmla="*/ 6577466 w 6588224"/>
              <a:gd name="connsiteY1" fmla="*/ 677732 h 1296144"/>
              <a:gd name="connsiteX2" fmla="*/ 6588224 w 6588224"/>
              <a:gd name="connsiteY2" fmla="*/ 1296144 h 1296144"/>
              <a:gd name="connsiteX3" fmla="*/ 0 w 6588224"/>
              <a:gd name="connsiteY3" fmla="*/ 1296144 h 1296144"/>
              <a:gd name="connsiteX4" fmla="*/ 0 w 6588224"/>
              <a:gd name="connsiteY4" fmla="*/ 0 h 1296144"/>
              <a:gd name="connsiteX0" fmla="*/ 0 w 6588224"/>
              <a:gd name="connsiteY0" fmla="*/ 14670 h 1310814"/>
              <a:gd name="connsiteX1" fmla="*/ 2979868 w 6588224"/>
              <a:gd name="connsiteY1" fmla="*/ 761684 h 1310814"/>
              <a:gd name="connsiteX2" fmla="*/ 6577466 w 6588224"/>
              <a:gd name="connsiteY2" fmla="*/ 692402 h 1310814"/>
              <a:gd name="connsiteX3" fmla="*/ 6588224 w 6588224"/>
              <a:gd name="connsiteY3" fmla="*/ 1310814 h 1310814"/>
              <a:gd name="connsiteX4" fmla="*/ 0 w 6588224"/>
              <a:gd name="connsiteY4" fmla="*/ 1310814 h 1310814"/>
              <a:gd name="connsiteX5" fmla="*/ 0 w 6588224"/>
              <a:gd name="connsiteY5" fmla="*/ 14670 h 131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8224" h="1310814">
                <a:moveTo>
                  <a:pt x="0" y="14670"/>
                </a:moveTo>
                <a:cubicBezTo>
                  <a:pt x="579120" y="-114503"/>
                  <a:pt x="1883624" y="648729"/>
                  <a:pt x="2979868" y="761684"/>
                </a:cubicBezTo>
                <a:cubicBezTo>
                  <a:pt x="4076112" y="874639"/>
                  <a:pt x="6058549" y="563229"/>
                  <a:pt x="6577466" y="692402"/>
                </a:cubicBezTo>
                <a:lnTo>
                  <a:pt x="6588224" y="1310814"/>
                </a:lnTo>
                <a:lnTo>
                  <a:pt x="0" y="1310814"/>
                </a:lnTo>
                <a:lnTo>
                  <a:pt x="0" y="14670"/>
                </a:lnTo>
                <a:close/>
              </a:path>
            </a:pathLst>
          </a:custGeom>
          <a:solidFill>
            <a:srgbClr val="000E2A"/>
          </a:solidFill>
          <a:ln>
            <a:solidFill>
              <a:srgbClr val="000E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026" y="4843126"/>
            <a:ext cx="2993974" cy="204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9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 userDrawn="1"/>
        </p:nvSpPr>
        <p:spPr>
          <a:xfrm>
            <a:off x="1009098" y="682578"/>
            <a:ext cx="8134901" cy="2171929"/>
          </a:xfrm>
          <a:custGeom>
            <a:avLst/>
            <a:gdLst>
              <a:gd name="connsiteX0" fmla="*/ 0 w 6876256"/>
              <a:gd name="connsiteY0" fmla="*/ 0 h 2016224"/>
              <a:gd name="connsiteX1" fmla="*/ 6876256 w 6876256"/>
              <a:gd name="connsiteY1" fmla="*/ 0 h 2016224"/>
              <a:gd name="connsiteX2" fmla="*/ 6876256 w 6876256"/>
              <a:gd name="connsiteY2" fmla="*/ 2016224 h 2016224"/>
              <a:gd name="connsiteX3" fmla="*/ 0 w 6876256"/>
              <a:gd name="connsiteY3" fmla="*/ 2016224 h 2016224"/>
              <a:gd name="connsiteX4" fmla="*/ 0 w 6876256"/>
              <a:gd name="connsiteY4" fmla="*/ 0 h 2016224"/>
              <a:gd name="connsiteX0" fmla="*/ 0 w 8134901"/>
              <a:gd name="connsiteY0" fmla="*/ 0 h 2037740"/>
              <a:gd name="connsiteX1" fmla="*/ 8134901 w 8134901"/>
              <a:gd name="connsiteY1" fmla="*/ 21516 h 2037740"/>
              <a:gd name="connsiteX2" fmla="*/ 8134901 w 8134901"/>
              <a:gd name="connsiteY2" fmla="*/ 2037740 h 2037740"/>
              <a:gd name="connsiteX3" fmla="*/ 1258645 w 8134901"/>
              <a:gd name="connsiteY3" fmla="*/ 2037740 h 2037740"/>
              <a:gd name="connsiteX4" fmla="*/ 0 w 8134901"/>
              <a:gd name="connsiteY4" fmla="*/ 0 h 2037740"/>
              <a:gd name="connsiteX0" fmla="*/ 0 w 8134901"/>
              <a:gd name="connsiteY0" fmla="*/ 0 h 2037740"/>
              <a:gd name="connsiteX1" fmla="*/ 8134901 w 8134901"/>
              <a:gd name="connsiteY1" fmla="*/ 21516 h 2037740"/>
              <a:gd name="connsiteX2" fmla="*/ 8134901 w 8134901"/>
              <a:gd name="connsiteY2" fmla="*/ 2037740 h 2037740"/>
              <a:gd name="connsiteX3" fmla="*/ 1118795 w 8134901"/>
              <a:gd name="connsiteY3" fmla="*/ 1381524 h 2037740"/>
              <a:gd name="connsiteX4" fmla="*/ 0 w 8134901"/>
              <a:gd name="connsiteY4" fmla="*/ 0 h 2037740"/>
              <a:gd name="connsiteX0" fmla="*/ 0 w 8134901"/>
              <a:gd name="connsiteY0" fmla="*/ 0 h 2037740"/>
              <a:gd name="connsiteX1" fmla="*/ 8134901 w 8134901"/>
              <a:gd name="connsiteY1" fmla="*/ 21516 h 2037740"/>
              <a:gd name="connsiteX2" fmla="*/ 8134901 w 8134901"/>
              <a:gd name="connsiteY2" fmla="*/ 2037740 h 2037740"/>
              <a:gd name="connsiteX3" fmla="*/ 1118795 w 8134901"/>
              <a:gd name="connsiteY3" fmla="*/ 1381524 h 2037740"/>
              <a:gd name="connsiteX4" fmla="*/ 0 w 8134901"/>
              <a:gd name="connsiteY4" fmla="*/ 0 h 2037740"/>
              <a:gd name="connsiteX0" fmla="*/ 0 w 8134901"/>
              <a:gd name="connsiteY0" fmla="*/ 0 h 2037740"/>
              <a:gd name="connsiteX1" fmla="*/ 5574582 w 8134901"/>
              <a:gd name="connsiteY1" fmla="*/ 472426 h 2037740"/>
              <a:gd name="connsiteX2" fmla="*/ 8134901 w 8134901"/>
              <a:gd name="connsiteY2" fmla="*/ 21516 h 2037740"/>
              <a:gd name="connsiteX3" fmla="*/ 8134901 w 8134901"/>
              <a:gd name="connsiteY3" fmla="*/ 2037740 h 2037740"/>
              <a:gd name="connsiteX4" fmla="*/ 1118795 w 8134901"/>
              <a:gd name="connsiteY4" fmla="*/ 1381524 h 2037740"/>
              <a:gd name="connsiteX5" fmla="*/ 0 w 8134901"/>
              <a:gd name="connsiteY5" fmla="*/ 0 h 2037740"/>
              <a:gd name="connsiteX0" fmla="*/ 0 w 8134901"/>
              <a:gd name="connsiteY0" fmla="*/ 60610 h 2098350"/>
              <a:gd name="connsiteX1" fmla="*/ 2099862 w 8134901"/>
              <a:gd name="connsiteY1" fmla="*/ 328641 h 2098350"/>
              <a:gd name="connsiteX2" fmla="*/ 5574582 w 8134901"/>
              <a:gd name="connsiteY2" fmla="*/ 533036 h 2098350"/>
              <a:gd name="connsiteX3" fmla="*/ 8134901 w 8134901"/>
              <a:gd name="connsiteY3" fmla="*/ 82126 h 2098350"/>
              <a:gd name="connsiteX4" fmla="*/ 8134901 w 8134901"/>
              <a:gd name="connsiteY4" fmla="*/ 2098350 h 2098350"/>
              <a:gd name="connsiteX5" fmla="*/ 1118795 w 8134901"/>
              <a:gd name="connsiteY5" fmla="*/ 1442134 h 2098350"/>
              <a:gd name="connsiteX6" fmla="*/ 0 w 8134901"/>
              <a:gd name="connsiteY6" fmla="*/ 60610 h 2098350"/>
              <a:gd name="connsiteX0" fmla="*/ 0 w 8134901"/>
              <a:gd name="connsiteY0" fmla="*/ 60610 h 2171929"/>
              <a:gd name="connsiteX1" fmla="*/ 2099862 w 8134901"/>
              <a:gd name="connsiteY1" fmla="*/ 328641 h 2171929"/>
              <a:gd name="connsiteX2" fmla="*/ 5574582 w 8134901"/>
              <a:gd name="connsiteY2" fmla="*/ 533036 h 2171929"/>
              <a:gd name="connsiteX3" fmla="*/ 8134901 w 8134901"/>
              <a:gd name="connsiteY3" fmla="*/ 82126 h 2171929"/>
              <a:gd name="connsiteX4" fmla="*/ 8134901 w 8134901"/>
              <a:gd name="connsiteY4" fmla="*/ 2098350 h 2171929"/>
              <a:gd name="connsiteX5" fmla="*/ 5284126 w 8134901"/>
              <a:gd name="connsiteY5" fmla="*/ 1608801 h 2171929"/>
              <a:gd name="connsiteX6" fmla="*/ 1118795 w 8134901"/>
              <a:gd name="connsiteY6" fmla="*/ 1442134 h 2171929"/>
              <a:gd name="connsiteX7" fmla="*/ 0 w 8134901"/>
              <a:gd name="connsiteY7" fmla="*/ 60610 h 2171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4901" h="2171929">
                <a:moveTo>
                  <a:pt x="0" y="60610"/>
                </a:moveTo>
                <a:cubicBezTo>
                  <a:pt x="46970" y="-150073"/>
                  <a:pt x="1170765" y="249903"/>
                  <a:pt x="2099862" y="328641"/>
                </a:cubicBezTo>
                <a:cubicBezTo>
                  <a:pt x="3028959" y="407379"/>
                  <a:pt x="4452201" y="549021"/>
                  <a:pt x="5574582" y="533036"/>
                </a:cubicBezTo>
                <a:lnTo>
                  <a:pt x="8134901" y="82126"/>
                </a:lnTo>
                <a:lnTo>
                  <a:pt x="8134901" y="2098350"/>
                </a:lnTo>
                <a:cubicBezTo>
                  <a:pt x="7891061" y="2392240"/>
                  <a:pt x="6453477" y="1718170"/>
                  <a:pt x="5284126" y="1608801"/>
                </a:cubicBezTo>
                <a:cubicBezTo>
                  <a:pt x="4114775" y="1499432"/>
                  <a:pt x="2230772" y="1739610"/>
                  <a:pt x="1118795" y="1442134"/>
                </a:cubicBezTo>
                <a:lnTo>
                  <a:pt x="0" y="60610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>
            <a:solidFill>
              <a:srgbClr val="FFC000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2060848"/>
            <a:ext cx="7772400" cy="1362075"/>
          </a:xfrm>
        </p:spPr>
        <p:txBody>
          <a:bodyPr anchor="t"/>
          <a:lstStyle>
            <a:lvl1pPr algn="r">
              <a:defRPr sz="4000" b="1" cap="all">
                <a:solidFill>
                  <a:srgbClr val="000E2A"/>
                </a:solidFill>
              </a:defRPr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55576" y="560661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2139"/>
            <a:ext cx="4932039" cy="337586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45" r="12892"/>
          <a:stretch/>
        </p:blipFill>
        <p:spPr>
          <a:xfrm>
            <a:off x="4930181" y="4918453"/>
            <a:ext cx="4213819" cy="192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28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ângulo 12"/>
          <p:cNvSpPr/>
          <p:nvPr userDrawn="1"/>
        </p:nvSpPr>
        <p:spPr>
          <a:xfrm flipH="1">
            <a:off x="401328" y="-27384"/>
            <a:ext cx="8748464" cy="1608145"/>
          </a:xfrm>
          <a:custGeom>
            <a:avLst/>
            <a:gdLst>
              <a:gd name="connsiteX0" fmla="*/ 0 w 8748464"/>
              <a:gd name="connsiteY0" fmla="*/ 0 h 1296144"/>
              <a:gd name="connsiteX1" fmla="*/ 8748464 w 8748464"/>
              <a:gd name="connsiteY1" fmla="*/ 0 h 1296144"/>
              <a:gd name="connsiteX2" fmla="*/ 8748464 w 8748464"/>
              <a:gd name="connsiteY2" fmla="*/ 1296144 h 1296144"/>
              <a:gd name="connsiteX3" fmla="*/ 0 w 8748464"/>
              <a:gd name="connsiteY3" fmla="*/ 1296144 h 1296144"/>
              <a:gd name="connsiteX4" fmla="*/ 0 w 8748464"/>
              <a:gd name="connsiteY4" fmla="*/ 0 h 1296144"/>
              <a:gd name="connsiteX0" fmla="*/ 0 w 8748464"/>
              <a:gd name="connsiteY0" fmla="*/ 0 h 1317659"/>
              <a:gd name="connsiteX1" fmla="*/ 8748464 w 8748464"/>
              <a:gd name="connsiteY1" fmla="*/ 0 h 1317659"/>
              <a:gd name="connsiteX2" fmla="*/ 8189067 w 8748464"/>
              <a:gd name="connsiteY2" fmla="*/ 1317659 h 1317659"/>
              <a:gd name="connsiteX3" fmla="*/ 0 w 8748464"/>
              <a:gd name="connsiteY3" fmla="*/ 1296144 h 1317659"/>
              <a:gd name="connsiteX4" fmla="*/ 0 w 8748464"/>
              <a:gd name="connsiteY4" fmla="*/ 0 h 1317659"/>
              <a:gd name="connsiteX0" fmla="*/ 0 w 8748464"/>
              <a:gd name="connsiteY0" fmla="*/ 0 h 1317659"/>
              <a:gd name="connsiteX1" fmla="*/ 8748464 w 8748464"/>
              <a:gd name="connsiteY1" fmla="*/ 0 h 1317659"/>
              <a:gd name="connsiteX2" fmla="*/ 8189067 w 8748464"/>
              <a:gd name="connsiteY2" fmla="*/ 1317659 h 1317659"/>
              <a:gd name="connsiteX3" fmla="*/ 1613647 w 8748464"/>
              <a:gd name="connsiteY3" fmla="*/ 994701 h 1317659"/>
              <a:gd name="connsiteX4" fmla="*/ 0 w 8748464"/>
              <a:gd name="connsiteY4" fmla="*/ 1296144 h 1317659"/>
              <a:gd name="connsiteX5" fmla="*/ 0 w 8748464"/>
              <a:gd name="connsiteY5" fmla="*/ 0 h 1317659"/>
              <a:gd name="connsiteX0" fmla="*/ 0 w 8748464"/>
              <a:gd name="connsiteY0" fmla="*/ 0 h 1317659"/>
              <a:gd name="connsiteX1" fmla="*/ 5701553 w 8748464"/>
              <a:gd name="connsiteY1" fmla="*/ 392273 h 1317659"/>
              <a:gd name="connsiteX2" fmla="*/ 8748464 w 8748464"/>
              <a:gd name="connsiteY2" fmla="*/ 0 h 1317659"/>
              <a:gd name="connsiteX3" fmla="*/ 8189067 w 8748464"/>
              <a:gd name="connsiteY3" fmla="*/ 1317659 h 1317659"/>
              <a:gd name="connsiteX4" fmla="*/ 1613647 w 8748464"/>
              <a:gd name="connsiteY4" fmla="*/ 994701 h 1317659"/>
              <a:gd name="connsiteX5" fmla="*/ 0 w 8748464"/>
              <a:gd name="connsiteY5" fmla="*/ 1296144 h 1317659"/>
              <a:gd name="connsiteX6" fmla="*/ 0 w 8748464"/>
              <a:gd name="connsiteY6" fmla="*/ 0 h 1317659"/>
              <a:gd name="connsiteX0" fmla="*/ 0 w 8748464"/>
              <a:gd name="connsiteY0" fmla="*/ 0 h 1317659"/>
              <a:gd name="connsiteX1" fmla="*/ 5701553 w 8748464"/>
              <a:gd name="connsiteY1" fmla="*/ 392273 h 1317659"/>
              <a:gd name="connsiteX2" fmla="*/ 8748464 w 8748464"/>
              <a:gd name="connsiteY2" fmla="*/ 0 h 1317659"/>
              <a:gd name="connsiteX3" fmla="*/ 8189067 w 8748464"/>
              <a:gd name="connsiteY3" fmla="*/ 1317659 h 1317659"/>
              <a:gd name="connsiteX4" fmla="*/ 1613647 w 8748464"/>
              <a:gd name="connsiteY4" fmla="*/ 994701 h 1317659"/>
              <a:gd name="connsiteX5" fmla="*/ 0 w 8748464"/>
              <a:gd name="connsiteY5" fmla="*/ 1296144 h 1317659"/>
              <a:gd name="connsiteX6" fmla="*/ 0 w 8748464"/>
              <a:gd name="connsiteY6" fmla="*/ 0 h 1317659"/>
              <a:gd name="connsiteX0" fmla="*/ 0 w 8748464"/>
              <a:gd name="connsiteY0" fmla="*/ 25989 h 1343648"/>
              <a:gd name="connsiteX1" fmla="*/ 5701553 w 8748464"/>
              <a:gd name="connsiteY1" fmla="*/ 418262 h 1343648"/>
              <a:gd name="connsiteX2" fmla="*/ 8748464 w 8748464"/>
              <a:gd name="connsiteY2" fmla="*/ 25989 h 1343648"/>
              <a:gd name="connsiteX3" fmla="*/ 8189067 w 8748464"/>
              <a:gd name="connsiteY3" fmla="*/ 1343648 h 1343648"/>
              <a:gd name="connsiteX4" fmla="*/ 1613647 w 8748464"/>
              <a:gd name="connsiteY4" fmla="*/ 1020690 h 1343648"/>
              <a:gd name="connsiteX5" fmla="*/ 0 w 8748464"/>
              <a:gd name="connsiteY5" fmla="*/ 1322133 h 1343648"/>
              <a:gd name="connsiteX6" fmla="*/ 0 w 8748464"/>
              <a:gd name="connsiteY6" fmla="*/ 25989 h 1343648"/>
              <a:gd name="connsiteX0" fmla="*/ 0 w 8748464"/>
              <a:gd name="connsiteY0" fmla="*/ 25989 h 1608145"/>
              <a:gd name="connsiteX1" fmla="*/ 5701553 w 8748464"/>
              <a:gd name="connsiteY1" fmla="*/ 418262 h 1608145"/>
              <a:gd name="connsiteX2" fmla="*/ 8748464 w 8748464"/>
              <a:gd name="connsiteY2" fmla="*/ 25989 h 1608145"/>
              <a:gd name="connsiteX3" fmla="*/ 8189067 w 8748464"/>
              <a:gd name="connsiteY3" fmla="*/ 1343648 h 1608145"/>
              <a:gd name="connsiteX4" fmla="*/ 1613647 w 8748464"/>
              <a:gd name="connsiteY4" fmla="*/ 1020690 h 1608145"/>
              <a:gd name="connsiteX5" fmla="*/ 0 w 8748464"/>
              <a:gd name="connsiteY5" fmla="*/ 1322133 h 1608145"/>
              <a:gd name="connsiteX6" fmla="*/ 0 w 8748464"/>
              <a:gd name="connsiteY6" fmla="*/ 25989 h 1608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48464" h="1608145">
                <a:moveTo>
                  <a:pt x="0" y="25989"/>
                </a:moveTo>
                <a:cubicBezTo>
                  <a:pt x="46616" y="27655"/>
                  <a:pt x="2502946" y="-153559"/>
                  <a:pt x="5701553" y="418262"/>
                </a:cubicBezTo>
                <a:cubicBezTo>
                  <a:pt x="7782197" y="707052"/>
                  <a:pt x="7732827" y="156747"/>
                  <a:pt x="8748464" y="25989"/>
                </a:cubicBezTo>
                <a:lnTo>
                  <a:pt x="8189067" y="1343648"/>
                </a:lnTo>
                <a:cubicBezTo>
                  <a:pt x="6198070" y="2085849"/>
                  <a:pt x="3852070" y="1031524"/>
                  <a:pt x="1613647" y="1020690"/>
                </a:cubicBezTo>
                <a:lnTo>
                  <a:pt x="0" y="1322133"/>
                </a:lnTo>
                <a:lnTo>
                  <a:pt x="0" y="25989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>
            <a:solidFill>
              <a:srgbClr val="FFC000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E2A"/>
                </a:solidFill>
              </a:defRPr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9" name="Rectângulo 8"/>
          <p:cNvSpPr/>
          <p:nvPr userDrawn="1"/>
        </p:nvSpPr>
        <p:spPr>
          <a:xfrm flipH="1">
            <a:off x="3711388" y="6165304"/>
            <a:ext cx="5432612" cy="692696"/>
          </a:xfrm>
          <a:custGeom>
            <a:avLst/>
            <a:gdLst>
              <a:gd name="connsiteX0" fmla="*/ 0 w 6588224"/>
              <a:gd name="connsiteY0" fmla="*/ 0 h 1296144"/>
              <a:gd name="connsiteX1" fmla="*/ 6588224 w 6588224"/>
              <a:gd name="connsiteY1" fmla="*/ 0 h 1296144"/>
              <a:gd name="connsiteX2" fmla="*/ 6588224 w 6588224"/>
              <a:gd name="connsiteY2" fmla="*/ 1296144 h 1296144"/>
              <a:gd name="connsiteX3" fmla="*/ 0 w 6588224"/>
              <a:gd name="connsiteY3" fmla="*/ 1296144 h 1296144"/>
              <a:gd name="connsiteX4" fmla="*/ 0 w 6588224"/>
              <a:gd name="connsiteY4" fmla="*/ 0 h 1296144"/>
              <a:gd name="connsiteX0" fmla="*/ 0 w 6588224"/>
              <a:gd name="connsiteY0" fmla="*/ 0 h 1296144"/>
              <a:gd name="connsiteX1" fmla="*/ 6588224 w 6588224"/>
              <a:gd name="connsiteY1" fmla="*/ 645459 h 1296144"/>
              <a:gd name="connsiteX2" fmla="*/ 6588224 w 6588224"/>
              <a:gd name="connsiteY2" fmla="*/ 1296144 h 1296144"/>
              <a:gd name="connsiteX3" fmla="*/ 0 w 6588224"/>
              <a:gd name="connsiteY3" fmla="*/ 1296144 h 1296144"/>
              <a:gd name="connsiteX4" fmla="*/ 0 w 6588224"/>
              <a:gd name="connsiteY4" fmla="*/ 0 h 1296144"/>
              <a:gd name="connsiteX0" fmla="*/ 0 w 6588224"/>
              <a:gd name="connsiteY0" fmla="*/ 0 h 1296144"/>
              <a:gd name="connsiteX1" fmla="*/ 6577466 w 6588224"/>
              <a:gd name="connsiteY1" fmla="*/ 677732 h 1296144"/>
              <a:gd name="connsiteX2" fmla="*/ 6588224 w 6588224"/>
              <a:gd name="connsiteY2" fmla="*/ 1296144 h 1296144"/>
              <a:gd name="connsiteX3" fmla="*/ 0 w 6588224"/>
              <a:gd name="connsiteY3" fmla="*/ 1296144 h 1296144"/>
              <a:gd name="connsiteX4" fmla="*/ 0 w 6588224"/>
              <a:gd name="connsiteY4" fmla="*/ 0 h 1296144"/>
              <a:gd name="connsiteX0" fmla="*/ 0 w 6588224"/>
              <a:gd name="connsiteY0" fmla="*/ 0 h 1296144"/>
              <a:gd name="connsiteX1" fmla="*/ 6577466 w 6588224"/>
              <a:gd name="connsiteY1" fmla="*/ 677732 h 1296144"/>
              <a:gd name="connsiteX2" fmla="*/ 6588224 w 6588224"/>
              <a:gd name="connsiteY2" fmla="*/ 1296144 h 1296144"/>
              <a:gd name="connsiteX3" fmla="*/ 0 w 6588224"/>
              <a:gd name="connsiteY3" fmla="*/ 1296144 h 1296144"/>
              <a:gd name="connsiteX4" fmla="*/ 0 w 6588224"/>
              <a:gd name="connsiteY4" fmla="*/ 0 h 1296144"/>
              <a:gd name="connsiteX0" fmla="*/ 0 w 6588224"/>
              <a:gd name="connsiteY0" fmla="*/ 14670 h 1310814"/>
              <a:gd name="connsiteX1" fmla="*/ 2979868 w 6588224"/>
              <a:gd name="connsiteY1" fmla="*/ 761684 h 1310814"/>
              <a:gd name="connsiteX2" fmla="*/ 6577466 w 6588224"/>
              <a:gd name="connsiteY2" fmla="*/ 692402 h 1310814"/>
              <a:gd name="connsiteX3" fmla="*/ 6588224 w 6588224"/>
              <a:gd name="connsiteY3" fmla="*/ 1310814 h 1310814"/>
              <a:gd name="connsiteX4" fmla="*/ 0 w 6588224"/>
              <a:gd name="connsiteY4" fmla="*/ 1310814 h 1310814"/>
              <a:gd name="connsiteX5" fmla="*/ 0 w 6588224"/>
              <a:gd name="connsiteY5" fmla="*/ 14670 h 131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8224" h="1310814">
                <a:moveTo>
                  <a:pt x="0" y="14670"/>
                </a:moveTo>
                <a:cubicBezTo>
                  <a:pt x="579120" y="-114503"/>
                  <a:pt x="1883624" y="648729"/>
                  <a:pt x="2979868" y="761684"/>
                </a:cubicBezTo>
                <a:cubicBezTo>
                  <a:pt x="4076112" y="874639"/>
                  <a:pt x="6058549" y="563229"/>
                  <a:pt x="6577466" y="692402"/>
                </a:cubicBezTo>
                <a:lnTo>
                  <a:pt x="6588224" y="1310814"/>
                </a:lnTo>
                <a:lnTo>
                  <a:pt x="0" y="1310814"/>
                </a:lnTo>
                <a:lnTo>
                  <a:pt x="0" y="14670"/>
                </a:lnTo>
                <a:close/>
              </a:path>
            </a:pathLst>
          </a:custGeom>
          <a:solidFill>
            <a:srgbClr val="000E2A"/>
          </a:solidFill>
          <a:ln>
            <a:solidFill>
              <a:srgbClr val="000E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97"/>
          <a:stretch/>
        </p:blipFill>
        <p:spPr>
          <a:xfrm>
            <a:off x="10264" y="3932753"/>
            <a:ext cx="3701124" cy="292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731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AF832-BC5F-454C-A8E9-0E2896E23EEE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8028-0C48-4DEC-AF7D-0F5C949FD70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647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AF832-BC5F-454C-A8E9-0E2896E23EEE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8028-0C48-4DEC-AF7D-0F5C949FD70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622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AF832-BC5F-454C-A8E9-0E2896E23EEE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8028-0C48-4DEC-AF7D-0F5C949FD70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5534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AF832-BC5F-454C-A8E9-0E2896E23EEE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8028-0C48-4DEC-AF7D-0F5C949FD70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4450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AF832-BC5F-454C-A8E9-0E2896E23EEE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8028-0C48-4DEC-AF7D-0F5C949FD70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32054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AF832-BC5F-454C-A8E9-0E2896E23EEE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8028-0C48-4DEC-AF7D-0F5C949FD70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6077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AF832-BC5F-454C-A8E9-0E2896E23EEE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C8028-0C48-4DEC-AF7D-0F5C949FD70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97689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AF832-BC5F-454C-A8E9-0E2896E23EEE}" type="datetimeFigureOut">
              <a:rPr lang="pt-PT" smtClean="0"/>
              <a:t>06/07/2015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C8028-0C48-4DEC-AF7D-0F5C949FD70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282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publico.pt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arredondado 5"/>
          <p:cNvSpPr/>
          <p:nvPr/>
        </p:nvSpPr>
        <p:spPr>
          <a:xfrm>
            <a:off x="1763688" y="4509120"/>
            <a:ext cx="6840760" cy="1944216"/>
          </a:xfrm>
          <a:prstGeom prst="roundRect">
            <a:avLst/>
          </a:prstGeom>
          <a:solidFill>
            <a:srgbClr val="EEECE1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arredondado 4"/>
          <p:cNvSpPr/>
          <p:nvPr/>
        </p:nvSpPr>
        <p:spPr>
          <a:xfrm>
            <a:off x="1475656" y="1916832"/>
            <a:ext cx="7128792" cy="1224136"/>
          </a:xfrm>
          <a:prstGeom prst="roundRect">
            <a:avLst/>
          </a:prstGeom>
          <a:solidFill>
            <a:srgbClr val="FFC000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txBody>
          <a:bodyPr>
            <a:normAutofit/>
          </a:bodyPr>
          <a:lstStyle/>
          <a:p>
            <a:r>
              <a:rPr lang="pt-PT" sz="4000" b="1" dirty="0" smtClean="0">
                <a:solidFill>
                  <a:srgbClr val="000E2A"/>
                </a:solidFill>
              </a:rPr>
              <a:t>Contrastes de desenvolvimento</a:t>
            </a:r>
            <a:endParaRPr lang="pt-PT" dirty="0">
              <a:solidFill>
                <a:srgbClr val="000E2A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59632" y="4581128"/>
            <a:ext cx="6400800" cy="1656184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pt-PT" sz="6400" b="1" dirty="0" smtClean="0">
                <a:solidFill>
                  <a:schemeClr val="tx1"/>
                </a:solidFill>
              </a:rPr>
              <a:t>Domínio:</a:t>
            </a:r>
          </a:p>
          <a:p>
            <a:pPr algn="r"/>
            <a:r>
              <a:rPr lang="pt-PT" sz="9600" b="1" dirty="0" smtClean="0">
                <a:solidFill>
                  <a:schemeClr val="tx1"/>
                </a:solidFill>
              </a:rPr>
              <a:t>Contrastes de desenvolvimento</a:t>
            </a:r>
          </a:p>
          <a:p>
            <a:pPr algn="r"/>
            <a:endParaRPr lang="pt-PT" sz="9600" b="1" dirty="0">
              <a:solidFill>
                <a:schemeClr val="tx1"/>
              </a:solidFill>
            </a:endParaRPr>
          </a:p>
          <a:p>
            <a:pPr algn="r"/>
            <a:r>
              <a:rPr lang="pt-PT" sz="6400" b="1" dirty="0" smtClean="0">
                <a:solidFill>
                  <a:schemeClr val="tx1"/>
                </a:solidFill>
              </a:rPr>
              <a:t>Subdomínio:</a:t>
            </a:r>
          </a:p>
          <a:p>
            <a:pPr algn="r"/>
            <a:r>
              <a:rPr lang="pt-PT" sz="9600" b="1" dirty="0" smtClean="0">
                <a:solidFill>
                  <a:schemeClr val="tx1"/>
                </a:solidFill>
              </a:rPr>
              <a:t>Países com diferentes graus de desenvolvimento</a:t>
            </a:r>
            <a:endParaRPr lang="pt-PT" sz="96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3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Resumo</a:t>
            </a:r>
            <a:endParaRPr lang="pt-PT" dirty="0"/>
          </a:p>
        </p:txBody>
      </p:sp>
      <p:sp>
        <p:nvSpPr>
          <p:cNvPr id="4" name="Rectângulo arredondado 3"/>
          <p:cNvSpPr/>
          <p:nvPr/>
        </p:nvSpPr>
        <p:spPr>
          <a:xfrm>
            <a:off x="755576" y="1844824"/>
            <a:ext cx="576064" cy="5760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00E2A"/>
                </a:solidFill>
              </a:rPr>
              <a:t>1</a:t>
            </a:r>
            <a:endParaRPr lang="pt-PT" b="1" dirty="0">
              <a:solidFill>
                <a:srgbClr val="000E2A"/>
              </a:solidFill>
            </a:endParaRPr>
          </a:p>
        </p:txBody>
      </p:sp>
      <p:sp>
        <p:nvSpPr>
          <p:cNvPr id="5" name="Rectângulo arredondado 4"/>
          <p:cNvSpPr/>
          <p:nvPr/>
        </p:nvSpPr>
        <p:spPr>
          <a:xfrm>
            <a:off x="755576" y="2564904"/>
            <a:ext cx="576064" cy="5760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00E2A"/>
                </a:solidFill>
              </a:rPr>
              <a:t>2</a:t>
            </a:r>
            <a:endParaRPr lang="pt-PT" b="1" dirty="0">
              <a:solidFill>
                <a:srgbClr val="000E2A"/>
              </a:solidFill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755576" y="3284984"/>
            <a:ext cx="576064" cy="5760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00E2A"/>
                </a:solidFill>
              </a:rPr>
              <a:t>3</a:t>
            </a:r>
            <a:endParaRPr lang="pt-PT" b="1" dirty="0">
              <a:solidFill>
                <a:srgbClr val="000E2A"/>
              </a:solidFill>
            </a:endParaRPr>
          </a:p>
        </p:txBody>
      </p:sp>
      <p:sp>
        <p:nvSpPr>
          <p:cNvPr id="7" name="Rectângulo arredondado 6"/>
          <p:cNvSpPr/>
          <p:nvPr/>
        </p:nvSpPr>
        <p:spPr>
          <a:xfrm>
            <a:off x="1547664" y="1844824"/>
            <a:ext cx="4608512" cy="576064"/>
          </a:xfrm>
          <a:prstGeom prst="round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b="1" dirty="0" smtClean="0"/>
              <a:t>Contrastes de desenvolvimento</a:t>
            </a:r>
            <a:endParaRPr lang="pt-PT" sz="2000" b="1" dirty="0"/>
          </a:p>
        </p:txBody>
      </p:sp>
      <p:sp>
        <p:nvSpPr>
          <p:cNvPr id="8" name="Rectângulo arredondado 7"/>
          <p:cNvSpPr/>
          <p:nvPr/>
        </p:nvSpPr>
        <p:spPr>
          <a:xfrm>
            <a:off x="1547664" y="2564904"/>
            <a:ext cx="4608512" cy="576064"/>
          </a:xfrm>
          <a:prstGeom prst="round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b="1" dirty="0" smtClean="0"/>
              <a:t>Indicadores económicos</a:t>
            </a:r>
            <a:endParaRPr lang="pt-PT" sz="2000" b="1" dirty="0"/>
          </a:p>
        </p:txBody>
      </p:sp>
      <p:sp>
        <p:nvSpPr>
          <p:cNvPr id="9" name="Rectângulo arredondado 8"/>
          <p:cNvSpPr/>
          <p:nvPr/>
        </p:nvSpPr>
        <p:spPr>
          <a:xfrm>
            <a:off x="1547664" y="3284984"/>
            <a:ext cx="4608512" cy="576064"/>
          </a:xfrm>
          <a:prstGeom prst="round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b="1" dirty="0" smtClean="0"/>
              <a:t>Indicadores sociodemográficos</a:t>
            </a:r>
            <a:endParaRPr lang="pt-PT" sz="2000" b="1" dirty="0"/>
          </a:p>
        </p:txBody>
      </p:sp>
      <p:sp>
        <p:nvSpPr>
          <p:cNvPr id="10" name="Rectângulo arredondado 9"/>
          <p:cNvSpPr/>
          <p:nvPr/>
        </p:nvSpPr>
        <p:spPr>
          <a:xfrm>
            <a:off x="2627784" y="4005064"/>
            <a:ext cx="3528392" cy="360040"/>
          </a:xfrm>
          <a:prstGeom prst="round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b="1" dirty="0" smtClean="0"/>
              <a:t>Saúde</a:t>
            </a:r>
            <a:endParaRPr lang="pt-PT" sz="2000" b="1" dirty="0"/>
          </a:p>
        </p:txBody>
      </p:sp>
      <p:sp>
        <p:nvSpPr>
          <p:cNvPr id="11" name="Rectângulo arredondado 10"/>
          <p:cNvSpPr/>
          <p:nvPr/>
        </p:nvSpPr>
        <p:spPr>
          <a:xfrm>
            <a:off x="2627784" y="4509120"/>
            <a:ext cx="3528392" cy="360040"/>
          </a:xfrm>
          <a:prstGeom prst="round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b="1" dirty="0" smtClean="0"/>
              <a:t>Alimentação</a:t>
            </a:r>
            <a:endParaRPr lang="pt-PT" sz="2000" b="1" dirty="0"/>
          </a:p>
        </p:txBody>
      </p:sp>
      <p:sp>
        <p:nvSpPr>
          <p:cNvPr id="12" name="Rectângulo arredondado 11"/>
          <p:cNvSpPr/>
          <p:nvPr/>
        </p:nvSpPr>
        <p:spPr>
          <a:xfrm>
            <a:off x="2627784" y="5013176"/>
            <a:ext cx="3528392" cy="360040"/>
          </a:xfrm>
          <a:prstGeom prst="round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b="1" dirty="0" smtClean="0"/>
              <a:t>Educação</a:t>
            </a:r>
            <a:endParaRPr lang="pt-PT" sz="20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0" y="46045"/>
            <a:ext cx="728867" cy="24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0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Metas a trabalhar</a:t>
            </a:r>
            <a:endParaRPr lang="pt-PT" dirty="0"/>
          </a:p>
        </p:txBody>
      </p:sp>
      <p:sp>
        <p:nvSpPr>
          <p:cNvPr id="4" name="Rectângulo arredondado 3"/>
          <p:cNvSpPr/>
          <p:nvPr/>
        </p:nvSpPr>
        <p:spPr>
          <a:xfrm>
            <a:off x="595566" y="1700808"/>
            <a:ext cx="2248242" cy="576064"/>
          </a:xfrm>
          <a:prstGeom prst="round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Objetivo geral</a:t>
            </a:r>
            <a:endParaRPr lang="pt-PT" sz="2400" b="1" dirty="0"/>
          </a:p>
        </p:txBody>
      </p:sp>
      <p:sp>
        <p:nvSpPr>
          <p:cNvPr id="5" name="Rectângulo 4"/>
          <p:cNvSpPr/>
          <p:nvPr/>
        </p:nvSpPr>
        <p:spPr>
          <a:xfrm>
            <a:off x="626448" y="2348880"/>
            <a:ext cx="797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Compreender os conceitos de crescimento económico e de desenvolvimento humano.</a:t>
            </a:r>
          </a:p>
        </p:txBody>
      </p:sp>
      <p:sp>
        <p:nvSpPr>
          <p:cNvPr id="6" name="Rectângulo arredondado 5"/>
          <p:cNvSpPr/>
          <p:nvPr/>
        </p:nvSpPr>
        <p:spPr>
          <a:xfrm rot="16200000">
            <a:off x="-240523" y="4029008"/>
            <a:ext cx="2248242" cy="576064"/>
          </a:xfrm>
          <a:prstGeom prst="roundRect">
            <a:avLst/>
          </a:prstGeom>
          <a:solidFill>
            <a:srgbClr val="FFC000">
              <a:alpha val="80000"/>
            </a:srgbClr>
          </a:solidFill>
          <a:ln>
            <a:solidFill>
              <a:srgbClr val="FFC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000E2A"/>
                </a:solidFill>
              </a:rPr>
              <a:t>Descritores</a:t>
            </a:r>
            <a:endParaRPr lang="pt-PT" sz="2400" b="1" dirty="0">
              <a:solidFill>
                <a:srgbClr val="000E2A"/>
              </a:solidFill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259632" y="3320985"/>
            <a:ext cx="741682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PT" b="1" dirty="0" smtClean="0"/>
              <a:t>3. </a:t>
            </a:r>
            <a:r>
              <a:rPr lang="pt-PT" dirty="0" smtClean="0"/>
              <a:t>Mencionar indicadores de desenvolvimento humano de várias naturezas: demográficos, sociais, culturais, económicos, políticos e ambientais.</a:t>
            </a:r>
          </a:p>
          <a:p>
            <a:pPr algn="just">
              <a:spcAft>
                <a:spcPts val="600"/>
              </a:spcAft>
            </a:pPr>
            <a:r>
              <a:rPr lang="pt-PT" b="1" dirty="0" smtClean="0"/>
              <a:t>4. </a:t>
            </a:r>
            <a:r>
              <a:rPr lang="pt-PT" dirty="0" smtClean="0"/>
              <a:t>Interpretar mapas de distribuição dos indicadores de crescimento económico e de desenvolvimento humano à escala global.</a:t>
            </a:r>
          </a:p>
          <a:p>
            <a:pPr algn="just">
              <a:spcAft>
                <a:spcPts val="600"/>
              </a:spcAft>
            </a:pPr>
            <a:r>
              <a:rPr lang="pt-PT" b="1" dirty="0" smtClean="0"/>
              <a:t>5. </a:t>
            </a:r>
            <a:r>
              <a:rPr lang="pt-PT" dirty="0" smtClean="0"/>
              <a:t>Comparar países com diferentes graus de desenvolvimento com base em indicadores de crescimento económico e desenvolvimento humano.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8" y="25911"/>
            <a:ext cx="876372" cy="29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1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336801" y="155133"/>
            <a:ext cx="8229600" cy="1143000"/>
          </a:xfrm>
        </p:spPr>
        <p:txBody>
          <a:bodyPr/>
          <a:lstStyle/>
          <a:p>
            <a:r>
              <a:rPr lang="pt-PT" dirty="0" smtClean="0"/>
              <a:t>Contrastes de desenvolvimento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359023" y="2434150"/>
            <a:ext cx="440057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 smtClean="0"/>
              <a:t>Para melhor avaliar o desenvolvimento e comparar as diferentes realidades a nível mundial recorre-se a</a:t>
            </a:r>
            <a:endParaRPr lang="pt-PT" dirty="0"/>
          </a:p>
        </p:txBody>
      </p:sp>
      <p:sp>
        <p:nvSpPr>
          <p:cNvPr id="8" name="Rectângulo 7"/>
          <p:cNvSpPr/>
          <p:nvPr/>
        </p:nvSpPr>
        <p:spPr>
          <a:xfrm>
            <a:off x="7859330" y="2434151"/>
            <a:ext cx="1681222" cy="90388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orma livre 10"/>
          <p:cNvSpPr/>
          <p:nvPr/>
        </p:nvSpPr>
        <p:spPr>
          <a:xfrm>
            <a:off x="3694785" y="3731064"/>
            <a:ext cx="1867637" cy="903882"/>
          </a:xfrm>
          <a:custGeom>
            <a:avLst/>
            <a:gdLst>
              <a:gd name="connsiteX0" fmla="*/ 0 w 1867637"/>
              <a:gd name="connsiteY0" fmla="*/ 0 h 903882"/>
              <a:gd name="connsiteX1" fmla="*/ 1867637 w 1867637"/>
              <a:gd name="connsiteY1" fmla="*/ 0 h 903882"/>
              <a:gd name="connsiteX2" fmla="*/ 1867637 w 1867637"/>
              <a:gd name="connsiteY2" fmla="*/ 903882 h 903882"/>
              <a:gd name="connsiteX3" fmla="*/ 0 w 1867637"/>
              <a:gd name="connsiteY3" fmla="*/ 903882 h 903882"/>
              <a:gd name="connsiteX4" fmla="*/ 0 w 1867637"/>
              <a:gd name="connsiteY4" fmla="*/ 0 h 903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7637" h="903882">
                <a:moveTo>
                  <a:pt x="0" y="0"/>
                </a:moveTo>
                <a:lnTo>
                  <a:pt x="1867637" y="0"/>
                </a:lnTo>
                <a:lnTo>
                  <a:pt x="1867637" y="903882"/>
                </a:lnTo>
                <a:lnTo>
                  <a:pt x="0" y="90388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lvl="0" algn="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kern="1200" dirty="0" smtClean="0"/>
              <a:t>Indicadores estatísticos</a:t>
            </a:r>
            <a:endParaRPr lang="pt-PT" sz="2400" b="1" kern="1200" dirty="0"/>
          </a:p>
        </p:txBody>
      </p:sp>
      <p:sp>
        <p:nvSpPr>
          <p:cNvPr id="14" name="Rectângulo 13"/>
          <p:cNvSpPr/>
          <p:nvPr/>
        </p:nvSpPr>
        <p:spPr>
          <a:xfrm>
            <a:off x="8317412" y="3428931"/>
            <a:ext cx="1105168" cy="90388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Grupo 3"/>
          <p:cNvGrpSpPr/>
          <p:nvPr/>
        </p:nvGrpSpPr>
        <p:grpSpPr>
          <a:xfrm>
            <a:off x="5055813" y="2132857"/>
            <a:ext cx="1385900" cy="1506472"/>
            <a:chOff x="5055813" y="2132857"/>
            <a:chExt cx="1385900" cy="1506472"/>
          </a:xfrm>
        </p:grpSpPr>
        <p:sp>
          <p:nvSpPr>
            <p:cNvPr id="9" name="Forma livre 8"/>
            <p:cNvSpPr/>
            <p:nvPr/>
          </p:nvSpPr>
          <p:spPr>
            <a:xfrm>
              <a:off x="5093448" y="2132857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2250053"/>
                <a:satOff val="-3376"/>
                <a:lumOff val="-549"/>
                <a:alphaOff val="0"/>
              </a:schemeClr>
            </a:fillRef>
            <a:effectRef idx="2">
              <a:schemeClr val="accent3">
                <a:hueOff val="2250053"/>
                <a:satOff val="-3376"/>
                <a:lumOff val="-54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PT" sz="3600" kern="1200" dirty="0"/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5055813" y="2701426"/>
              <a:ext cx="1385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0E2A"/>
                  </a:solidFill>
                </a:rPr>
                <a:t>Políticos</a:t>
              </a:r>
              <a:endParaRPr lang="pt-PT" b="1" dirty="0">
                <a:solidFill>
                  <a:srgbClr val="000E2A"/>
                </a:solidFill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6485349" y="2132856"/>
            <a:ext cx="1385900" cy="1506472"/>
            <a:chOff x="6485349" y="2132856"/>
            <a:chExt cx="1385900" cy="1506472"/>
          </a:xfrm>
        </p:grpSpPr>
        <p:sp>
          <p:nvSpPr>
            <p:cNvPr id="6" name="Forma livre 5"/>
            <p:cNvSpPr/>
            <p:nvPr/>
          </p:nvSpPr>
          <p:spPr>
            <a:xfrm>
              <a:off x="6517205" y="2132856"/>
              <a:ext cx="1294077" cy="1506472"/>
            </a:xfrm>
            <a:custGeom>
              <a:avLst/>
              <a:gdLst>
                <a:gd name="connsiteX0" fmla="*/ 0 w 1506471"/>
                <a:gd name="connsiteY0" fmla="*/ 647038 h 1294076"/>
                <a:gd name="connsiteX1" fmla="*/ 323519 w 1506471"/>
                <a:gd name="connsiteY1" fmla="*/ 0 h 1294076"/>
                <a:gd name="connsiteX2" fmla="*/ 1182952 w 1506471"/>
                <a:gd name="connsiteY2" fmla="*/ 0 h 1294076"/>
                <a:gd name="connsiteX3" fmla="*/ 1506471 w 1506471"/>
                <a:gd name="connsiteY3" fmla="*/ 647038 h 1294076"/>
                <a:gd name="connsiteX4" fmla="*/ 1182952 w 1506471"/>
                <a:gd name="connsiteY4" fmla="*/ 1294076 h 1294076"/>
                <a:gd name="connsiteX5" fmla="*/ 323519 w 1506471"/>
                <a:gd name="connsiteY5" fmla="*/ 1294076 h 1294076"/>
                <a:gd name="connsiteX6" fmla="*/ 0 w 1506471"/>
                <a:gd name="connsiteY6" fmla="*/ 647038 h 129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294076">
                  <a:moveTo>
                    <a:pt x="753236" y="0"/>
                  </a:moveTo>
                  <a:lnTo>
                    <a:pt x="1506470" y="277907"/>
                  </a:lnTo>
                  <a:lnTo>
                    <a:pt x="1506470" y="1016169"/>
                  </a:lnTo>
                  <a:lnTo>
                    <a:pt x="753236" y="1294076"/>
                  </a:lnTo>
                  <a:lnTo>
                    <a:pt x="1" y="1016169"/>
                  </a:lnTo>
                  <a:lnTo>
                    <a:pt x="1" y="277907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3815" tIns="286720" rIns="253816" bIns="28671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PT" sz="1400" b="1" kern="1200" dirty="0"/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6485349" y="2701427"/>
              <a:ext cx="1385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0E2A"/>
                  </a:solidFill>
                </a:rPr>
                <a:t>Económicos</a:t>
              </a:r>
              <a:endParaRPr lang="pt-PT" b="1" dirty="0">
                <a:solidFill>
                  <a:srgbClr val="000E2A"/>
                </a:solidFill>
              </a:endParaRP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5824516" y="3411549"/>
            <a:ext cx="1385900" cy="1506472"/>
            <a:chOff x="5824516" y="3411549"/>
            <a:chExt cx="1385900" cy="1506472"/>
          </a:xfrm>
        </p:grpSpPr>
        <p:sp>
          <p:nvSpPr>
            <p:cNvPr id="10" name="Forma livre 9"/>
            <p:cNvSpPr/>
            <p:nvPr/>
          </p:nvSpPr>
          <p:spPr>
            <a:xfrm>
              <a:off x="5858638" y="3411549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4500106"/>
                <a:satOff val="-6752"/>
                <a:lumOff val="-1098"/>
                <a:alphaOff val="0"/>
              </a:schemeClr>
            </a:fillRef>
            <a:effectRef idx="2">
              <a:schemeClr val="accent3">
                <a:hueOff val="4500106"/>
                <a:satOff val="-6752"/>
                <a:lumOff val="-10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120" tIns="417639" rIns="387121" bIns="417638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PT" sz="4800" b="1" kern="1200" dirty="0"/>
            </a:p>
          </p:txBody>
        </p:sp>
        <p:sp>
          <p:nvSpPr>
            <p:cNvPr id="18" name="CaixaDeTexto 17"/>
            <p:cNvSpPr txBox="1"/>
            <p:nvPr/>
          </p:nvSpPr>
          <p:spPr>
            <a:xfrm>
              <a:off x="5824516" y="3998339"/>
              <a:ext cx="1385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0E2A"/>
                  </a:solidFill>
                </a:rPr>
                <a:t>Sociais</a:t>
              </a:r>
              <a:endParaRPr lang="pt-PT" b="1" dirty="0">
                <a:solidFill>
                  <a:srgbClr val="000E2A"/>
                </a:solidFill>
              </a:endParaRPr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7254052" y="3411549"/>
            <a:ext cx="1385900" cy="1506472"/>
            <a:chOff x="7254052" y="3411549"/>
            <a:chExt cx="1385900" cy="1506472"/>
          </a:xfrm>
        </p:grpSpPr>
        <p:sp>
          <p:nvSpPr>
            <p:cNvPr id="12" name="Forma livre 11"/>
            <p:cNvSpPr/>
            <p:nvPr/>
          </p:nvSpPr>
          <p:spPr>
            <a:xfrm>
              <a:off x="7274119" y="3411549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6750158"/>
                <a:satOff val="-10128"/>
                <a:lumOff val="-1647"/>
                <a:alphaOff val="0"/>
              </a:schemeClr>
            </a:fillRef>
            <a:effectRef idx="2">
              <a:schemeClr val="accent3">
                <a:hueOff val="6750158"/>
                <a:satOff val="-10128"/>
                <a:lumOff val="-164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PT" sz="3600" b="1" kern="1200" dirty="0"/>
            </a:p>
          </p:txBody>
        </p:sp>
        <p:sp>
          <p:nvSpPr>
            <p:cNvPr id="19" name="CaixaDeTexto 18"/>
            <p:cNvSpPr txBox="1"/>
            <p:nvPr/>
          </p:nvSpPr>
          <p:spPr>
            <a:xfrm>
              <a:off x="7254052" y="3998340"/>
              <a:ext cx="1385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0E2A"/>
                  </a:solidFill>
                </a:rPr>
                <a:t>Ambientais</a:t>
              </a:r>
              <a:endParaRPr lang="pt-PT" b="1" dirty="0">
                <a:solidFill>
                  <a:srgbClr val="000E2A"/>
                </a:solidFill>
              </a:endParaRP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5046783" y="4690242"/>
            <a:ext cx="1385900" cy="1506472"/>
            <a:chOff x="5046783" y="4690242"/>
            <a:chExt cx="1385900" cy="1506472"/>
          </a:xfrm>
        </p:grpSpPr>
        <p:sp>
          <p:nvSpPr>
            <p:cNvPr id="15" name="Forma livre 14"/>
            <p:cNvSpPr/>
            <p:nvPr/>
          </p:nvSpPr>
          <p:spPr>
            <a:xfrm>
              <a:off x="5093448" y="4690242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2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4240" tIns="234759" rIns="204241" bIns="234758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PT" sz="3600" kern="1200" dirty="0"/>
            </a:p>
          </p:txBody>
        </p:sp>
        <p:sp>
          <p:nvSpPr>
            <p:cNvPr id="20" name="CaixaDeTexto 19"/>
            <p:cNvSpPr txBox="1"/>
            <p:nvPr/>
          </p:nvSpPr>
          <p:spPr>
            <a:xfrm>
              <a:off x="5046783" y="5258811"/>
              <a:ext cx="1385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0E2A"/>
                  </a:solidFill>
                </a:rPr>
                <a:t>Culturais</a:t>
              </a:r>
              <a:endParaRPr lang="pt-PT" b="1" dirty="0">
                <a:solidFill>
                  <a:srgbClr val="000E2A"/>
                </a:solidFill>
              </a:endParaRPr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6404310" y="4690242"/>
            <a:ext cx="1538947" cy="1506472"/>
            <a:chOff x="6404310" y="4690242"/>
            <a:chExt cx="1538947" cy="1506472"/>
          </a:xfrm>
        </p:grpSpPr>
        <p:sp>
          <p:nvSpPr>
            <p:cNvPr id="13" name="Forma livre 12"/>
            <p:cNvSpPr/>
            <p:nvPr/>
          </p:nvSpPr>
          <p:spPr>
            <a:xfrm>
              <a:off x="6508928" y="4690242"/>
              <a:ext cx="1310631" cy="1506472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9000211"/>
                <a:satOff val="-13504"/>
                <a:lumOff val="-2196"/>
                <a:alphaOff val="0"/>
              </a:schemeClr>
            </a:fillRef>
            <a:effectRef idx="2">
              <a:schemeClr val="accent3">
                <a:hueOff val="9000211"/>
                <a:satOff val="-13504"/>
                <a:lumOff val="-219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120" tIns="417639" rIns="387121" bIns="417638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PT" sz="4800" b="1" kern="1200" dirty="0"/>
            </a:p>
          </p:txBody>
        </p:sp>
        <p:sp>
          <p:nvSpPr>
            <p:cNvPr id="21" name="CaixaDeTexto 20"/>
            <p:cNvSpPr txBox="1"/>
            <p:nvPr/>
          </p:nvSpPr>
          <p:spPr>
            <a:xfrm>
              <a:off x="6404310" y="5258812"/>
              <a:ext cx="15389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>
                  <a:solidFill>
                    <a:srgbClr val="000E2A"/>
                  </a:solidFill>
                </a:rPr>
                <a:t>Demográficos</a:t>
              </a:r>
              <a:endParaRPr lang="pt-PT" b="1" dirty="0">
                <a:solidFill>
                  <a:srgbClr val="000E2A"/>
                </a:solidFill>
              </a:endParaRPr>
            </a:p>
          </p:txBody>
        </p:sp>
      </p:grpSp>
      <p:sp>
        <p:nvSpPr>
          <p:cNvPr id="22" name="Seta para a direita 21"/>
          <p:cNvSpPr/>
          <p:nvPr/>
        </p:nvSpPr>
        <p:spPr>
          <a:xfrm rot="1141004">
            <a:off x="2567685" y="3521060"/>
            <a:ext cx="1320079" cy="525457"/>
          </a:xfrm>
          <a:prstGeom prst="rightArrow">
            <a:avLst>
              <a:gd name="adj1" fmla="val 46027"/>
              <a:gd name="adj2" fmla="val 86668"/>
            </a:avLst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48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ângulo arredondado 18"/>
          <p:cNvSpPr/>
          <p:nvPr/>
        </p:nvSpPr>
        <p:spPr>
          <a:xfrm>
            <a:off x="1043608" y="1556792"/>
            <a:ext cx="7344816" cy="4968552"/>
          </a:xfrm>
          <a:prstGeom prst="roundRect">
            <a:avLst>
              <a:gd name="adj" fmla="val 5395"/>
            </a:avLst>
          </a:prstGeom>
          <a:solidFill>
            <a:srgbClr val="EEECE1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67140" y="185102"/>
            <a:ext cx="8229600" cy="1143000"/>
          </a:xfrm>
        </p:spPr>
        <p:txBody>
          <a:bodyPr/>
          <a:lstStyle/>
          <a:p>
            <a:r>
              <a:rPr lang="pt-PT" dirty="0" smtClean="0"/>
              <a:t>Contrastes de desenvolvimento</a:t>
            </a:r>
            <a:endParaRPr lang="pt-PT" dirty="0"/>
          </a:p>
        </p:txBody>
      </p:sp>
      <p:grpSp>
        <p:nvGrpSpPr>
          <p:cNvPr id="3" name="Grupo 2"/>
          <p:cNvGrpSpPr/>
          <p:nvPr/>
        </p:nvGrpSpPr>
        <p:grpSpPr>
          <a:xfrm>
            <a:off x="1331640" y="1700807"/>
            <a:ext cx="6624736" cy="4680521"/>
            <a:chOff x="1691680" y="2025680"/>
            <a:chExt cx="6096000" cy="4097183"/>
          </a:xfrm>
        </p:grpSpPr>
        <p:sp>
          <p:nvSpPr>
            <p:cNvPr id="5" name="Conexão recta 4"/>
            <p:cNvSpPr/>
            <p:nvPr/>
          </p:nvSpPr>
          <p:spPr>
            <a:xfrm>
              <a:off x="1691680" y="2062832"/>
              <a:ext cx="6096000" cy="0"/>
            </a:xfrm>
            <a:prstGeom prst="line">
              <a:avLst/>
            </a:prstGeom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orma livre 5"/>
            <p:cNvSpPr/>
            <p:nvPr/>
          </p:nvSpPr>
          <p:spPr>
            <a:xfrm>
              <a:off x="1691680" y="2062832"/>
              <a:ext cx="1219200" cy="4060031"/>
            </a:xfrm>
            <a:custGeom>
              <a:avLst/>
              <a:gdLst>
                <a:gd name="connsiteX0" fmla="*/ 0 w 1219200"/>
                <a:gd name="connsiteY0" fmla="*/ 0 h 4060031"/>
                <a:gd name="connsiteX1" fmla="*/ 1219200 w 1219200"/>
                <a:gd name="connsiteY1" fmla="*/ 0 h 4060031"/>
                <a:gd name="connsiteX2" fmla="*/ 1219200 w 1219200"/>
                <a:gd name="connsiteY2" fmla="*/ 4060031 h 4060031"/>
                <a:gd name="connsiteX3" fmla="*/ 0 w 1219200"/>
                <a:gd name="connsiteY3" fmla="*/ 4060031 h 4060031"/>
                <a:gd name="connsiteX4" fmla="*/ 0 w 1219200"/>
                <a:gd name="connsiteY4" fmla="*/ 0 h 406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" h="4060031">
                  <a:moveTo>
                    <a:pt x="0" y="0"/>
                  </a:moveTo>
                  <a:lnTo>
                    <a:pt x="1219200" y="0"/>
                  </a:lnTo>
                  <a:lnTo>
                    <a:pt x="1219200" y="4060031"/>
                  </a:lnTo>
                  <a:lnTo>
                    <a:pt x="0" y="406003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vert270" wrap="square" lIns="152400" tIns="152400" rIns="152400" bIns="152400" numCol="1" spcCol="1270" anchor="t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4000" b="1" kern="1200" dirty="0" smtClean="0">
                  <a:solidFill>
                    <a:srgbClr val="000E2A"/>
                  </a:solidFill>
                </a:rPr>
                <a:t>Indicadores estatísticos</a:t>
              </a:r>
              <a:endParaRPr lang="pt-PT" sz="4000" b="1" kern="1200" dirty="0">
                <a:solidFill>
                  <a:srgbClr val="000E2A"/>
                </a:solidFill>
              </a:endParaRPr>
            </a:p>
          </p:txBody>
        </p:sp>
        <p:sp>
          <p:nvSpPr>
            <p:cNvPr id="7" name="Forma livre 6"/>
            <p:cNvSpPr/>
            <p:nvPr/>
          </p:nvSpPr>
          <p:spPr>
            <a:xfrm>
              <a:off x="3002320" y="2025680"/>
              <a:ext cx="4785360" cy="639335"/>
            </a:xfrm>
            <a:custGeom>
              <a:avLst/>
              <a:gdLst>
                <a:gd name="connsiteX0" fmla="*/ 0 w 4785360"/>
                <a:gd name="connsiteY0" fmla="*/ 0 h 639335"/>
                <a:gd name="connsiteX1" fmla="*/ 4785360 w 4785360"/>
                <a:gd name="connsiteY1" fmla="*/ 0 h 639335"/>
                <a:gd name="connsiteX2" fmla="*/ 4785360 w 4785360"/>
                <a:gd name="connsiteY2" fmla="*/ 639335 h 639335"/>
                <a:gd name="connsiteX3" fmla="*/ 0 w 4785360"/>
                <a:gd name="connsiteY3" fmla="*/ 639335 h 639335"/>
                <a:gd name="connsiteX4" fmla="*/ 0 w 4785360"/>
                <a:gd name="connsiteY4" fmla="*/ 0 h 63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360" h="639335">
                  <a:moveTo>
                    <a:pt x="0" y="0"/>
                  </a:moveTo>
                  <a:lnTo>
                    <a:pt x="4785360" y="0"/>
                  </a:lnTo>
                  <a:lnTo>
                    <a:pt x="4785360" y="639335"/>
                  </a:lnTo>
                  <a:lnTo>
                    <a:pt x="0" y="6393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1" kern="1200" dirty="0" smtClean="0"/>
                <a:t>Económicos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kern="1200" dirty="0" smtClean="0"/>
                <a:t>- PIB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kern="1200" dirty="0" smtClean="0"/>
                <a:t>- Taxa de desemprego</a:t>
              </a:r>
              <a:endParaRPr lang="pt-PT" sz="1400" kern="1200" dirty="0"/>
            </a:p>
          </p:txBody>
        </p:sp>
        <p:sp>
          <p:nvSpPr>
            <p:cNvPr id="8" name="Conexão recta 7"/>
            <p:cNvSpPr/>
            <p:nvPr/>
          </p:nvSpPr>
          <p:spPr>
            <a:xfrm>
              <a:off x="2910879" y="2734135"/>
              <a:ext cx="4876800" cy="0"/>
            </a:xfrm>
            <a:prstGeom prst="line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orma livre 8"/>
            <p:cNvSpPr/>
            <p:nvPr/>
          </p:nvSpPr>
          <p:spPr>
            <a:xfrm>
              <a:off x="3002320" y="2766101"/>
              <a:ext cx="4785360" cy="639335"/>
            </a:xfrm>
            <a:custGeom>
              <a:avLst/>
              <a:gdLst>
                <a:gd name="connsiteX0" fmla="*/ 0 w 4785360"/>
                <a:gd name="connsiteY0" fmla="*/ 0 h 639335"/>
                <a:gd name="connsiteX1" fmla="*/ 4785360 w 4785360"/>
                <a:gd name="connsiteY1" fmla="*/ 0 h 639335"/>
                <a:gd name="connsiteX2" fmla="*/ 4785360 w 4785360"/>
                <a:gd name="connsiteY2" fmla="*/ 639335 h 639335"/>
                <a:gd name="connsiteX3" fmla="*/ 0 w 4785360"/>
                <a:gd name="connsiteY3" fmla="*/ 639335 h 639335"/>
                <a:gd name="connsiteX4" fmla="*/ 0 w 4785360"/>
                <a:gd name="connsiteY4" fmla="*/ 0 h 63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360" h="639335">
                  <a:moveTo>
                    <a:pt x="0" y="0"/>
                  </a:moveTo>
                  <a:lnTo>
                    <a:pt x="4785360" y="0"/>
                  </a:lnTo>
                  <a:lnTo>
                    <a:pt x="4785360" y="639335"/>
                  </a:lnTo>
                  <a:lnTo>
                    <a:pt x="0" y="6393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1" kern="1200" dirty="0" smtClean="0"/>
                <a:t>Sociais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0" kern="1200" dirty="0" smtClean="0"/>
                <a:t>-</a:t>
              </a:r>
              <a:r>
                <a:rPr lang="pt-PT" sz="1400" b="1" kern="1200" dirty="0" smtClean="0"/>
                <a:t> </a:t>
              </a:r>
              <a:r>
                <a:rPr lang="pt-PT" sz="1400" b="0" kern="1200" dirty="0" smtClean="0"/>
                <a:t>N</a:t>
              </a:r>
              <a:r>
                <a:rPr lang="pt-PT" sz="1400" dirty="0" smtClean="0"/>
                <a:t>úmero</a:t>
              </a:r>
              <a:r>
                <a:rPr lang="pt-PT" sz="1400" b="0" kern="1200" dirty="0" smtClean="0"/>
                <a:t> de médicos por habitante</a:t>
              </a:r>
              <a:endParaRPr lang="pt-PT" sz="1400" b="1" kern="1200" dirty="0"/>
            </a:p>
          </p:txBody>
        </p:sp>
        <p:sp>
          <p:nvSpPr>
            <p:cNvPr id="10" name="Conexão recta 9"/>
            <p:cNvSpPr/>
            <p:nvPr/>
          </p:nvSpPr>
          <p:spPr>
            <a:xfrm>
              <a:off x="2910879" y="3405437"/>
              <a:ext cx="4876800" cy="0"/>
            </a:xfrm>
            <a:prstGeom prst="line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orma livre 10"/>
            <p:cNvSpPr/>
            <p:nvPr/>
          </p:nvSpPr>
          <p:spPr>
            <a:xfrm>
              <a:off x="3002320" y="3403419"/>
              <a:ext cx="4785360" cy="639335"/>
            </a:xfrm>
            <a:custGeom>
              <a:avLst/>
              <a:gdLst>
                <a:gd name="connsiteX0" fmla="*/ 0 w 4785360"/>
                <a:gd name="connsiteY0" fmla="*/ 0 h 639335"/>
                <a:gd name="connsiteX1" fmla="*/ 4785360 w 4785360"/>
                <a:gd name="connsiteY1" fmla="*/ 0 h 639335"/>
                <a:gd name="connsiteX2" fmla="*/ 4785360 w 4785360"/>
                <a:gd name="connsiteY2" fmla="*/ 639335 h 639335"/>
                <a:gd name="connsiteX3" fmla="*/ 0 w 4785360"/>
                <a:gd name="connsiteY3" fmla="*/ 639335 h 639335"/>
                <a:gd name="connsiteX4" fmla="*/ 0 w 4785360"/>
                <a:gd name="connsiteY4" fmla="*/ 0 h 63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360" h="639335">
                  <a:moveTo>
                    <a:pt x="0" y="0"/>
                  </a:moveTo>
                  <a:lnTo>
                    <a:pt x="4785360" y="0"/>
                  </a:lnTo>
                  <a:lnTo>
                    <a:pt x="4785360" y="639335"/>
                  </a:lnTo>
                  <a:lnTo>
                    <a:pt x="0" y="6393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1" kern="1200" dirty="0" smtClean="0"/>
                <a:t>Demográficos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0" kern="1200" dirty="0" smtClean="0"/>
                <a:t>- Taxa Bruta de Mortalidade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0" kern="1200" dirty="0" smtClean="0"/>
                <a:t>- Crescimento Natural</a:t>
              </a:r>
              <a:endParaRPr lang="pt-PT" sz="1400" b="0" kern="1200" dirty="0"/>
            </a:p>
          </p:txBody>
        </p:sp>
        <p:sp>
          <p:nvSpPr>
            <p:cNvPr id="12" name="Conexão recta 11"/>
            <p:cNvSpPr/>
            <p:nvPr/>
          </p:nvSpPr>
          <p:spPr>
            <a:xfrm>
              <a:off x="2910879" y="4076740"/>
              <a:ext cx="4876800" cy="0"/>
            </a:xfrm>
            <a:prstGeom prst="line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orma livre 12"/>
            <p:cNvSpPr/>
            <p:nvPr/>
          </p:nvSpPr>
          <p:spPr>
            <a:xfrm>
              <a:off x="3002320" y="4042754"/>
              <a:ext cx="4785360" cy="639335"/>
            </a:xfrm>
            <a:custGeom>
              <a:avLst/>
              <a:gdLst>
                <a:gd name="connsiteX0" fmla="*/ 0 w 4785360"/>
                <a:gd name="connsiteY0" fmla="*/ 0 h 639335"/>
                <a:gd name="connsiteX1" fmla="*/ 4785360 w 4785360"/>
                <a:gd name="connsiteY1" fmla="*/ 0 h 639335"/>
                <a:gd name="connsiteX2" fmla="*/ 4785360 w 4785360"/>
                <a:gd name="connsiteY2" fmla="*/ 639335 h 639335"/>
                <a:gd name="connsiteX3" fmla="*/ 0 w 4785360"/>
                <a:gd name="connsiteY3" fmla="*/ 639335 h 639335"/>
                <a:gd name="connsiteX4" fmla="*/ 0 w 4785360"/>
                <a:gd name="connsiteY4" fmla="*/ 0 h 63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360" h="639335">
                  <a:moveTo>
                    <a:pt x="0" y="0"/>
                  </a:moveTo>
                  <a:lnTo>
                    <a:pt x="4785360" y="0"/>
                  </a:lnTo>
                  <a:lnTo>
                    <a:pt x="4785360" y="639335"/>
                  </a:lnTo>
                  <a:lnTo>
                    <a:pt x="0" y="6393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1" kern="1200" dirty="0" smtClean="0"/>
                <a:t>Culturais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0" kern="1200" dirty="0" smtClean="0"/>
                <a:t>- N</a:t>
              </a:r>
              <a:r>
                <a:rPr lang="pt-PT" sz="1400" dirty="0" smtClean="0"/>
                <a:t>úmero</a:t>
              </a:r>
              <a:r>
                <a:rPr lang="pt-PT" sz="1400" b="0" kern="1200" dirty="0" smtClean="0"/>
                <a:t> de jornais vendidos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0" kern="1200" dirty="0" smtClean="0"/>
                <a:t>- N</a:t>
              </a:r>
              <a:r>
                <a:rPr lang="pt-PT" sz="1400" dirty="0" smtClean="0"/>
                <a:t>úmero</a:t>
              </a:r>
              <a:r>
                <a:rPr lang="pt-PT" sz="1400" b="0" kern="1200" dirty="0" smtClean="0"/>
                <a:t> de livros editados</a:t>
              </a:r>
              <a:endParaRPr lang="pt-PT" sz="1400" b="0" kern="1200" dirty="0"/>
            </a:p>
          </p:txBody>
        </p:sp>
        <p:sp>
          <p:nvSpPr>
            <p:cNvPr id="14" name="Conexão recta 13"/>
            <p:cNvSpPr/>
            <p:nvPr/>
          </p:nvSpPr>
          <p:spPr>
            <a:xfrm>
              <a:off x="2910879" y="4748043"/>
              <a:ext cx="4876800" cy="0"/>
            </a:xfrm>
            <a:prstGeom prst="line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Forma livre 14"/>
            <p:cNvSpPr/>
            <p:nvPr/>
          </p:nvSpPr>
          <p:spPr>
            <a:xfrm>
              <a:off x="3002320" y="4736124"/>
              <a:ext cx="4785360" cy="639335"/>
            </a:xfrm>
            <a:custGeom>
              <a:avLst/>
              <a:gdLst>
                <a:gd name="connsiteX0" fmla="*/ 0 w 4785360"/>
                <a:gd name="connsiteY0" fmla="*/ 0 h 639335"/>
                <a:gd name="connsiteX1" fmla="*/ 4785360 w 4785360"/>
                <a:gd name="connsiteY1" fmla="*/ 0 h 639335"/>
                <a:gd name="connsiteX2" fmla="*/ 4785360 w 4785360"/>
                <a:gd name="connsiteY2" fmla="*/ 639335 h 639335"/>
                <a:gd name="connsiteX3" fmla="*/ 0 w 4785360"/>
                <a:gd name="connsiteY3" fmla="*/ 639335 h 639335"/>
                <a:gd name="connsiteX4" fmla="*/ 0 w 4785360"/>
                <a:gd name="connsiteY4" fmla="*/ 0 h 63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360" h="639335">
                  <a:moveTo>
                    <a:pt x="0" y="0"/>
                  </a:moveTo>
                  <a:lnTo>
                    <a:pt x="4785360" y="0"/>
                  </a:lnTo>
                  <a:lnTo>
                    <a:pt x="4785360" y="639335"/>
                  </a:lnTo>
                  <a:lnTo>
                    <a:pt x="0" y="6393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1" kern="1200" dirty="0" smtClean="0"/>
                <a:t>Ambientais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0" kern="1200" dirty="0" smtClean="0"/>
                <a:t>- Emissões de CO</a:t>
              </a:r>
              <a:r>
                <a:rPr lang="pt-PT" sz="1000" b="0" kern="1200" dirty="0" smtClean="0"/>
                <a:t>2</a:t>
              </a:r>
              <a:r>
                <a:rPr lang="pt-PT" sz="1400" b="0" kern="1200" dirty="0" smtClean="0"/>
                <a:t>/</a:t>
              </a:r>
              <a:r>
                <a:rPr lang="pt-PT" sz="1400" b="0" i="1" kern="1200" dirty="0" smtClean="0"/>
                <a:t>per capita</a:t>
              </a:r>
              <a:endParaRPr lang="pt-PT" sz="1400" b="0" i="0" kern="1200" dirty="0" smtClean="0"/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0" i="0" kern="1200" dirty="0" smtClean="0"/>
                <a:t>- Consumo de combustíveis vendidos</a:t>
              </a:r>
              <a:endParaRPr lang="pt-PT" sz="1400" b="0" kern="1200" dirty="0" smtClean="0"/>
            </a:p>
          </p:txBody>
        </p:sp>
        <p:sp>
          <p:nvSpPr>
            <p:cNvPr id="16" name="Conexão recta 15"/>
            <p:cNvSpPr/>
            <p:nvPr/>
          </p:nvSpPr>
          <p:spPr>
            <a:xfrm>
              <a:off x="2910879" y="5419346"/>
              <a:ext cx="4876800" cy="0"/>
            </a:xfrm>
            <a:prstGeom prst="line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orma livre 16"/>
            <p:cNvSpPr/>
            <p:nvPr/>
          </p:nvSpPr>
          <p:spPr>
            <a:xfrm>
              <a:off x="3002320" y="5429493"/>
              <a:ext cx="4785360" cy="639335"/>
            </a:xfrm>
            <a:custGeom>
              <a:avLst/>
              <a:gdLst>
                <a:gd name="connsiteX0" fmla="*/ 0 w 4785360"/>
                <a:gd name="connsiteY0" fmla="*/ 0 h 639335"/>
                <a:gd name="connsiteX1" fmla="*/ 4785360 w 4785360"/>
                <a:gd name="connsiteY1" fmla="*/ 0 h 639335"/>
                <a:gd name="connsiteX2" fmla="*/ 4785360 w 4785360"/>
                <a:gd name="connsiteY2" fmla="*/ 639335 h 639335"/>
                <a:gd name="connsiteX3" fmla="*/ 0 w 4785360"/>
                <a:gd name="connsiteY3" fmla="*/ 639335 h 639335"/>
                <a:gd name="connsiteX4" fmla="*/ 0 w 4785360"/>
                <a:gd name="connsiteY4" fmla="*/ 0 h 63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360" h="639335">
                  <a:moveTo>
                    <a:pt x="0" y="0"/>
                  </a:moveTo>
                  <a:lnTo>
                    <a:pt x="4785360" y="0"/>
                  </a:lnTo>
                  <a:lnTo>
                    <a:pt x="4785360" y="639335"/>
                  </a:lnTo>
                  <a:lnTo>
                    <a:pt x="0" y="63933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t" anchorCtr="0">
              <a:noAutofit/>
            </a:bodyPr>
            <a:lstStyle/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1" kern="1200" dirty="0" smtClean="0"/>
                <a:t>Políticos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0" kern="1200" dirty="0" smtClean="0"/>
                <a:t>- Percentagem de mulheres em cargos políticos</a:t>
              </a:r>
            </a:p>
            <a:p>
              <a:pPr lvl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400" b="0" kern="1200" dirty="0" smtClean="0"/>
                <a:t>- Tribunais judiciais por mil habitantes </a:t>
              </a:r>
              <a:endParaRPr lang="pt-PT" sz="1400" b="0" kern="1200" dirty="0"/>
            </a:p>
          </p:txBody>
        </p:sp>
        <p:sp>
          <p:nvSpPr>
            <p:cNvPr id="18" name="Conexão recta 17"/>
            <p:cNvSpPr/>
            <p:nvPr/>
          </p:nvSpPr>
          <p:spPr>
            <a:xfrm>
              <a:off x="2910879" y="6090649"/>
              <a:ext cx="4876800" cy="0"/>
            </a:xfrm>
            <a:prstGeom prst="line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Indicadores económicos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323528" y="1514108"/>
            <a:ext cx="856895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Nos últimos anos tem-se assistido a uma diminuição progressiva dos níveis de pobreza no Mundo. Todavia, continuam a existir áreas do Globo frágeis, como é o caso da África Subsariana e da Ásia Meridional. </a:t>
            </a:r>
            <a:endParaRPr lang="pt-PT" dirty="0"/>
          </a:p>
        </p:txBody>
      </p:sp>
      <p:grpSp>
        <p:nvGrpSpPr>
          <p:cNvPr id="4" name="Grupo 3"/>
          <p:cNvGrpSpPr/>
          <p:nvPr/>
        </p:nvGrpSpPr>
        <p:grpSpPr>
          <a:xfrm>
            <a:off x="761212" y="2857066"/>
            <a:ext cx="7693583" cy="3956310"/>
            <a:chOff x="761212" y="2857066"/>
            <a:chExt cx="7693583" cy="3956310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212" y="2857066"/>
              <a:ext cx="7693583" cy="35962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CaixaDeTexto 6"/>
            <p:cNvSpPr txBox="1"/>
            <p:nvPr/>
          </p:nvSpPr>
          <p:spPr>
            <a:xfrm>
              <a:off x="1475656" y="6505599"/>
              <a:ext cx="5976663" cy="307777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 w="1270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pt-PT" sz="1400" dirty="0"/>
                <a:t>Evolução do número de pessoas que vivem em condições de pobreza extrema</a:t>
              </a:r>
              <a:r>
                <a:rPr lang="pt-PT" sz="1400" dirty="0" smtClean="0"/>
                <a:t>.</a:t>
              </a:r>
              <a:endParaRPr lang="pt-PT" sz="1400" dirty="0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0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Indicadores económicos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395536" y="1628800"/>
            <a:ext cx="842493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Para melhor analisar e comparar as desigualdades ao nível dos rendimentos, recorre-se a vários indicadores de carácter económico, como é o caso do </a:t>
            </a:r>
            <a:r>
              <a:rPr lang="pt-PT" b="1" dirty="0" smtClean="0">
                <a:solidFill>
                  <a:srgbClr val="000E2A"/>
                </a:solidFill>
              </a:rPr>
              <a:t>Produto Interno Bruto (PIB)</a:t>
            </a:r>
            <a:r>
              <a:rPr lang="pt-PT" b="1" dirty="0" smtClean="0"/>
              <a:t>. 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395536" y="3140968"/>
            <a:ext cx="1224136" cy="923330"/>
          </a:xfrm>
          <a:prstGeom prst="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Produto Interno Bruto (PIB)</a:t>
            </a:r>
            <a:endParaRPr lang="pt-PT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691680" y="3140968"/>
            <a:ext cx="6984776" cy="923330"/>
          </a:xfrm>
          <a:prstGeom prst="rect">
            <a:avLst/>
          </a:prstGeom>
          <a:solidFill>
            <a:srgbClr val="FFC000"/>
          </a:solidFill>
          <a:ln w="127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Valor total de bens e serviços produzidos num país, relativamente a todos os </a:t>
            </a:r>
            <a:r>
              <a:rPr lang="pt-PT" dirty="0" err="1" smtClean="0"/>
              <a:t>setores</a:t>
            </a:r>
            <a:r>
              <a:rPr lang="pt-PT" dirty="0" smtClean="0"/>
              <a:t> da economia desse país, num determinado intervalo de tempo, normalmente um ano. </a:t>
            </a:r>
            <a:endParaRPr lang="pt-PT" dirty="0"/>
          </a:p>
        </p:txBody>
      </p:sp>
      <p:sp>
        <p:nvSpPr>
          <p:cNvPr id="7" name="CaixaDeTexto 6"/>
          <p:cNvSpPr txBox="1"/>
          <p:nvPr/>
        </p:nvSpPr>
        <p:spPr>
          <a:xfrm>
            <a:off x="395536" y="4654877"/>
            <a:ext cx="1224136" cy="646331"/>
          </a:xfrm>
          <a:prstGeom prst="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PIB / </a:t>
            </a:r>
            <a:r>
              <a:rPr lang="pt-PT" b="1" i="1" dirty="0" smtClean="0"/>
              <a:t>per capita</a:t>
            </a:r>
            <a:endParaRPr lang="pt-PT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1691680" y="4793376"/>
            <a:ext cx="6984776" cy="369332"/>
          </a:xfrm>
          <a:prstGeom prst="rect">
            <a:avLst/>
          </a:prstGeom>
          <a:solidFill>
            <a:srgbClr val="FFC000"/>
          </a:solidFill>
          <a:ln w="127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Quociente entre </a:t>
            </a:r>
            <a:r>
              <a:rPr lang="pt-PT" dirty="0"/>
              <a:t>o</a:t>
            </a:r>
            <a:r>
              <a:rPr lang="pt-PT" dirty="0" smtClean="0"/>
              <a:t> PIB e a população total residente. </a:t>
            </a:r>
            <a:endParaRPr lang="pt-PT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9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Indicadores económicos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571918" y="1628800"/>
            <a:ext cx="8032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A nível mundial existem diferenças assinaláveis no que diz respeito ao rendimento.</a:t>
            </a:r>
            <a:endParaRPr lang="pt-PT" dirty="0"/>
          </a:p>
        </p:txBody>
      </p:sp>
      <p:grpSp>
        <p:nvGrpSpPr>
          <p:cNvPr id="4" name="Grupo 3"/>
          <p:cNvGrpSpPr/>
          <p:nvPr/>
        </p:nvGrpSpPr>
        <p:grpSpPr>
          <a:xfrm>
            <a:off x="107504" y="2052104"/>
            <a:ext cx="8892480" cy="4833280"/>
            <a:chOff x="107504" y="2052104"/>
            <a:chExt cx="8892480" cy="4833280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2052104"/>
              <a:ext cx="8892480" cy="4833280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2483768" y="6501010"/>
              <a:ext cx="4392488" cy="307777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 w="1270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pt-PT" sz="1400" dirty="0" smtClean="0"/>
                <a:t>PIB/</a:t>
              </a:r>
              <a:r>
                <a:rPr lang="pt-PT" sz="1400" i="1" dirty="0" smtClean="0"/>
                <a:t>per capita</a:t>
              </a:r>
              <a:r>
                <a:rPr lang="pt-PT" sz="1400" dirty="0" smtClean="0"/>
                <a:t> (dólares) no Mundo, por países, em 2013.</a:t>
              </a:r>
              <a:endParaRPr lang="pt-PT" sz="1400" dirty="0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7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97768"/>
            <a:ext cx="8229600" cy="1143000"/>
          </a:xfrm>
        </p:spPr>
        <p:txBody>
          <a:bodyPr/>
          <a:lstStyle/>
          <a:p>
            <a:r>
              <a:rPr lang="pt-PT" dirty="0" smtClean="0"/>
              <a:t>Indicadores sociodemográficos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6372200" y="1340768"/>
            <a:ext cx="1584176" cy="523220"/>
          </a:xfrm>
          <a:prstGeom prst="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Saúde</a:t>
            </a:r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179512" y="2222862"/>
            <a:ext cx="3096344" cy="286232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Os elevados índices de mortalidade de alguns países em desenvolvimento acabam por ser o resultado do impacte de graves crises sanitárias e de algumas doenças. </a:t>
            </a:r>
          </a:p>
          <a:p>
            <a:pPr algn="just"/>
            <a:r>
              <a:rPr lang="pt-PT" dirty="0" smtClean="0"/>
              <a:t>No entanto, já se registaram melhorias no campo da medicina, nutrição e saúde pública. </a:t>
            </a: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4644008" y="5822052"/>
            <a:ext cx="3636404" cy="523220"/>
          </a:xfrm>
          <a:prstGeom prst="rect">
            <a:avLst/>
          </a:prstGeom>
          <a:solidFill>
            <a:srgbClr val="FFC000">
              <a:alpha val="80000"/>
            </a:srgbClr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Evolução das principais causas de mortalidade, por regiões, em 2000 e em 2012.</a:t>
            </a:r>
            <a:endParaRPr lang="pt-PT" sz="14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204864"/>
            <a:ext cx="5708375" cy="36171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900" y="-3246"/>
            <a:ext cx="1502423" cy="718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9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arredondado 7"/>
          <p:cNvSpPr/>
          <p:nvPr/>
        </p:nvSpPr>
        <p:spPr>
          <a:xfrm>
            <a:off x="467544" y="1556792"/>
            <a:ext cx="8280920" cy="4680520"/>
          </a:xfrm>
          <a:prstGeom prst="roundRect">
            <a:avLst>
              <a:gd name="adj" fmla="val 5395"/>
            </a:avLst>
          </a:prstGeom>
          <a:solidFill>
            <a:srgbClr val="EEECE1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err="1" smtClean="0"/>
              <a:t>Atualidade</a:t>
            </a:r>
            <a:r>
              <a:rPr lang="pt-PT" dirty="0" smtClean="0"/>
              <a:t>…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744216" y="2551544"/>
            <a:ext cx="771621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300" dirty="0" smtClean="0"/>
              <a:t>De </a:t>
            </a:r>
            <a:r>
              <a:rPr lang="pt-PT" sz="1300" dirty="0"/>
              <a:t>acordo com a UNICEF, cerca de 15 mil crianças nos 14 distritos mais </a:t>
            </a:r>
            <a:r>
              <a:rPr lang="pt-PT" sz="1300" dirty="0" err="1"/>
              <a:t>afetados</a:t>
            </a:r>
            <a:r>
              <a:rPr lang="pt-PT" sz="1300" dirty="0"/>
              <a:t> pelo sismo precisam de alimentação terapêutica, como por exemplo pasta de amendoim (rica em nutrientes), para tratar desnutrição severa grave.</a:t>
            </a:r>
          </a:p>
          <a:p>
            <a:pPr algn="just"/>
            <a:r>
              <a:rPr lang="pt-PT" sz="1300" dirty="0"/>
              <a:t>A par deste grupo, outras 55 mil crianças em estado de desnutrição severa moderada precisam de alimentação e cuidados suplementares para voltar a ter um desenvolvimento e um crescimento saudáveis.</a:t>
            </a:r>
          </a:p>
          <a:p>
            <a:pPr algn="just"/>
            <a:r>
              <a:rPr lang="pt-PT" sz="1300" dirty="0"/>
              <a:t>Antes do terramoto, uma criança em cada dez no Nepal sofria de desnutrição severa grave, enquanto quase quatro em cada dez registavam um atraso no crescimento devido a um estado de desnutrição </a:t>
            </a:r>
            <a:r>
              <a:rPr lang="pt-PT" sz="1300" dirty="0" smtClean="0"/>
              <a:t>crónica e o </a:t>
            </a:r>
            <a:r>
              <a:rPr lang="pt-PT" sz="1300" dirty="0"/>
              <a:t>sismo </a:t>
            </a:r>
            <a:r>
              <a:rPr lang="pt-PT" sz="1300" dirty="0" smtClean="0"/>
              <a:t>veio agravar ainda mais este cenário</a:t>
            </a:r>
            <a:r>
              <a:rPr lang="pt-PT" sz="1300" dirty="0"/>
              <a:t>.</a:t>
            </a:r>
          </a:p>
          <a:p>
            <a:pPr algn="just"/>
            <a:r>
              <a:rPr lang="pt-PT" sz="1300" dirty="0"/>
              <a:t>A organização </a:t>
            </a:r>
            <a:r>
              <a:rPr lang="pt-PT" sz="1300" dirty="0" err="1"/>
              <a:t>Save</a:t>
            </a:r>
            <a:r>
              <a:rPr lang="pt-PT" sz="1300" dirty="0"/>
              <a:t> </a:t>
            </a:r>
            <a:r>
              <a:rPr lang="pt-PT" sz="1300" dirty="0" err="1"/>
              <a:t>the</a:t>
            </a:r>
            <a:r>
              <a:rPr lang="pt-PT" sz="1300" dirty="0"/>
              <a:t> </a:t>
            </a:r>
            <a:r>
              <a:rPr lang="pt-PT" sz="1300" dirty="0" err="1"/>
              <a:t>Children</a:t>
            </a:r>
            <a:r>
              <a:rPr lang="pt-PT" sz="1300" dirty="0"/>
              <a:t> também indicou </a:t>
            </a:r>
            <a:r>
              <a:rPr lang="pt-PT" sz="1300" dirty="0" smtClean="0"/>
              <a:t>que </a:t>
            </a:r>
            <a:r>
              <a:rPr lang="pt-PT" sz="1300" dirty="0"/>
              <a:t>milhares de recém-nascidos correm sério risco de contrair doenças ou até mesmo de morrer, uma vez que cerca de 93 mil grávidas constam entre a população </a:t>
            </a:r>
            <a:r>
              <a:rPr lang="pt-PT" sz="1300" dirty="0" err="1"/>
              <a:t>afetada</a:t>
            </a:r>
            <a:r>
              <a:rPr lang="pt-PT" sz="1300" dirty="0"/>
              <a:t> </a:t>
            </a:r>
            <a:r>
              <a:rPr lang="pt-PT" sz="1300" dirty="0" err="1"/>
              <a:t>diretamente</a:t>
            </a:r>
            <a:r>
              <a:rPr lang="pt-PT" sz="1300" dirty="0"/>
              <a:t> pelo </a:t>
            </a:r>
            <a:r>
              <a:rPr lang="pt-PT" sz="1300" dirty="0" smtClean="0"/>
              <a:t>sismo. Muitas </a:t>
            </a:r>
            <a:r>
              <a:rPr lang="pt-PT" sz="1300" dirty="0"/>
              <a:t>destas mulheres não estão a viver nas </a:t>
            </a:r>
            <a:r>
              <a:rPr lang="pt-PT" sz="1300" dirty="0" err="1"/>
              <a:t>respetivas</a:t>
            </a:r>
            <a:r>
              <a:rPr lang="pt-PT" sz="1300" dirty="0"/>
              <a:t> casas, mas sim sob lonas de plástico, em condições de pouca higiene e ao frio, segundo o relato desta organização não-governamental.</a:t>
            </a:r>
          </a:p>
          <a:p>
            <a:pPr algn="just"/>
            <a:r>
              <a:rPr lang="pt-PT" sz="1300" dirty="0"/>
              <a:t>A mesma entidade alertou que, quando começar a estação das monções, as chuvas fortes vão aumentar o risco de propagação de doenças, em especial aquelas que são transmitidas através da água como é o caso da cólera.</a:t>
            </a:r>
          </a:p>
          <a:p>
            <a:pPr algn="r"/>
            <a:r>
              <a:rPr lang="pt-PT" sz="1200" dirty="0"/>
              <a:t/>
            </a:r>
            <a:br>
              <a:rPr lang="pt-PT" sz="1200" dirty="0"/>
            </a:br>
            <a:r>
              <a:rPr lang="pt-PT" sz="1200" dirty="0"/>
              <a:t>Fonte</a:t>
            </a:r>
            <a:r>
              <a:rPr lang="pt-PT" sz="1200" dirty="0" smtClean="0"/>
              <a:t>: portocanal.sapo.pt 25 de </a:t>
            </a:r>
            <a:r>
              <a:rPr lang="pt-PT" sz="1200" dirty="0" err="1" smtClean="0"/>
              <a:t>maio</a:t>
            </a:r>
            <a:r>
              <a:rPr lang="pt-PT" sz="1200" dirty="0" smtClean="0"/>
              <a:t> de 2015</a:t>
            </a:r>
          </a:p>
          <a:p>
            <a:pPr algn="just"/>
            <a:endParaRPr lang="pt-PT" sz="1200" dirty="0"/>
          </a:p>
        </p:txBody>
      </p:sp>
      <p:cxnSp>
        <p:nvCxnSpPr>
          <p:cNvPr id="5" name="Conexão recta 4"/>
          <p:cNvCxnSpPr/>
          <p:nvPr/>
        </p:nvCxnSpPr>
        <p:spPr>
          <a:xfrm>
            <a:off x="683568" y="2286164"/>
            <a:ext cx="7848872" cy="0"/>
          </a:xfrm>
          <a:prstGeom prst="line">
            <a:avLst/>
          </a:prstGeom>
          <a:ln w="28575">
            <a:solidFill>
              <a:srgbClr val="000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ângulo 5"/>
          <p:cNvSpPr/>
          <p:nvPr/>
        </p:nvSpPr>
        <p:spPr>
          <a:xfrm>
            <a:off x="683592" y="1772816"/>
            <a:ext cx="7704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 smtClean="0"/>
              <a:t>Unicef diz que 70 mil crianças no Nepal precisam de apoio nutricional urgente</a:t>
            </a:r>
          </a:p>
        </p:txBody>
      </p:sp>
      <p:cxnSp>
        <p:nvCxnSpPr>
          <p:cNvPr id="7" name="Conexão recta 6"/>
          <p:cNvCxnSpPr/>
          <p:nvPr/>
        </p:nvCxnSpPr>
        <p:spPr>
          <a:xfrm>
            <a:off x="744216" y="5886564"/>
            <a:ext cx="7848872" cy="0"/>
          </a:xfrm>
          <a:prstGeom prst="line">
            <a:avLst/>
          </a:prstGeom>
          <a:ln w="28575">
            <a:solidFill>
              <a:srgbClr val="000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5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Indicadores sociodemográficos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1" y="1916832"/>
            <a:ext cx="8118945" cy="92333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Na generalidade dos países em desenvolvimento a mortalidade materna, um importante indicador de desenvolvimento, apresentou melhorias assinaláveis decorrentes da conjugação de fatores.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67407" y="3068960"/>
            <a:ext cx="3816426" cy="1200329"/>
          </a:xfrm>
          <a:prstGeom prst="rect">
            <a:avLst/>
          </a:prstGeom>
          <a:solidFill>
            <a:srgbClr val="EEECE1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pt-PT" dirty="0" smtClean="0"/>
              <a:t>Maior uso de serviços de cuidados maternos (campanhas de vacinação, reidratação oral, alimentação complementar).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39550" y="4509120"/>
            <a:ext cx="3816426" cy="646331"/>
          </a:xfrm>
          <a:prstGeom prst="rect">
            <a:avLst/>
          </a:prstGeom>
          <a:solidFill>
            <a:srgbClr val="EEECE1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pt-PT" dirty="0" smtClean="0"/>
              <a:t>Disseminação das inovações na medicina.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53503" y="5374957"/>
            <a:ext cx="3816426" cy="646331"/>
          </a:xfrm>
          <a:prstGeom prst="rect">
            <a:avLst/>
          </a:prstGeom>
          <a:solidFill>
            <a:srgbClr val="EEECE1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pt-PT" dirty="0" smtClean="0"/>
              <a:t>Melhorias ao nível da higiene e de outras práticas de saúde pública.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372200" y="1340768"/>
            <a:ext cx="1584176" cy="523220"/>
          </a:xfrm>
          <a:prstGeom prst="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Saúde</a:t>
            </a:r>
            <a:endParaRPr lang="pt-PT" sz="2800" b="1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632" y="2686447"/>
            <a:ext cx="4024831" cy="41269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6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Indicadores sociodemográficos</a:t>
            </a:r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457968" y="5857527"/>
            <a:ext cx="5678896" cy="307777"/>
          </a:xfrm>
          <a:prstGeom prst="rect">
            <a:avLst/>
          </a:prstGeom>
          <a:solidFill>
            <a:srgbClr val="FFC000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1400" dirty="0" smtClean="0"/>
              <a:t>Despesa pública com a saúde/</a:t>
            </a:r>
            <a:r>
              <a:rPr lang="pt-PT" sz="1400" i="1" dirty="0" smtClean="0"/>
              <a:t>per capita</a:t>
            </a:r>
            <a:r>
              <a:rPr lang="pt-PT" sz="1400" dirty="0" smtClean="0"/>
              <a:t>, em 2013.</a:t>
            </a:r>
            <a:endParaRPr lang="pt-PT" sz="1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372200" y="1340768"/>
            <a:ext cx="1584176" cy="523220"/>
          </a:xfrm>
          <a:prstGeom prst="rect">
            <a:avLst/>
          </a:prstGeom>
          <a:solidFill>
            <a:srgbClr val="000E2A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Saúde</a:t>
            </a:r>
            <a:endParaRPr lang="pt-PT" sz="2800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03249"/>
            <a:ext cx="8460432" cy="290201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95536" y="2132856"/>
            <a:ext cx="8460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Ao nível da despesa pública com a saúde, as discrepâncias são ainda muito grandes entre os diferentes grupos de países. </a:t>
            </a:r>
            <a:endParaRPr lang="pt-PT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03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Indicadores sociodemográficos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6588224" y="1268760"/>
            <a:ext cx="2160240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Alimentação</a:t>
            </a:r>
            <a:endParaRPr lang="pt-PT" sz="28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39552" y="2577678"/>
            <a:ext cx="1656184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pt-PT" b="1" dirty="0" smtClean="0"/>
          </a:p>
          <a:p>
            <a:pPr algn="ctr"/>
            <a:r>
              <a:rPr lang="pt-PT" b="1" dirty="0" smtClean="0"/>
              <a:t>Sobrenutrição</a:t>
            </a:r>
            <a:endParaRPr lang="pt-PT" b="1" dirty="0"/>
          </a:p>
          <a:p>
            <a:pPr algn="ctr"/>
            <a:r>
              <a:rPr lang="pt-PT" b="1" dirty="0" smtClean="0"/>
              <a:t> </a:t>
            </a:r>
            <a:endParaRPr lang="pt-PT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2267744" y="2577678"/>
            <a:ext cx="2686318" cy="923330"/>
          </a:xfrm>
          <a:prstGeom prst="rect">
            <a:avLst/>
          </a:prstGeom>
          <a:noFill/>
          <a:ln w="127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pt-PT" dirty="0" smtClean="0"/>
              <a:t>Excesso de ingestão de calorias num regime alimentar. </a:t>
            </a:r>
            <a:endParaRPr lang="pt-PT" dirty="0"/>
          </a:p>
        </p:txBody>
      </p:sp>
      <p:sp>
        <p:nvSpPr>
          <p:cNvPr id="8" name="CaixaDeTexto 7"/>
          <p:cNvSpPr txBox="1"/>
          <p:nvPr/>
        </p:nvSpPr>
        <p:spPr>
          <a:xfrm>
            <a:off x="539552" y="4437112"/>
            <a:ext cx="1656184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pt-PT" b="1" dirty="0" smtClean="0"/>
          </a:p>
          <a:p>
            <a:pPr algn="ctr"/>
            <a:r>
              <a:rPr lang="pt-PT" b="1" dirty="0" smtClean="0"/>
              <a:t>Subnutrição</a:t>
            </a:r>
          </a:p>
          <a:p>
            <a:pPr algn="ctr"/>
            <a:endParaRPr lang="pt-PT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2267744" y="4437112"/>
            <a:ext cx="2686318" cy="923330"/>
          </a:xfrm>
          <a:prstGeom prst="rect">
            <a:avLst/>
          </a:prstGeom>
          <a:noFill/>
          <a:ln w="127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pt-PT" dirty="0" smtClean="0"/>
              <a:t>Falta ou deficiente ingestão de calorias num regime alimentar.</a:t>
            </a:r>
            <a:endParaRPr lang="pt-PT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074" y="1988840"/>
            <a:ext cx="3210869" cy="2140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465" y="4314667"/>
            <a:ext cx="3211477" cy="21409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23" y="2348880"/>
            <a:ext cx="8260849" cy="450912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Indicadores sociodemográficos</a:t>
            </a:r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817839" y="6334780"/>
            <a:ext cx="3744416" cy="52322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b="1" dirty="0" smtClean="0"/>
              <a:t>Calorias diárias ingeridas no mundo, por países, em 2011.</a:t>
            </a:r>
            <a:endParaRPr lang="pt-PT" sz="14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77281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A ingestão de alimentos é uma necessidade básica que continua a não estar assegurada em todos os países do mundo. </a:t>
            </a:r>
            <a:endParaRPr lang="pt-PT" dirty="0"/>
          </a:p>
        </p:txBody>
      </p:sp>
      <p:sp>
        <p:nvSpPr>
          <p:cNvPr id="8" name="CaixaDeTexto 7"/>
          <p:cNvSpPr txBox="1"/>
          <p:nvPr/>
        </p:nvSpPr>
        <p:spPr>
          <a:xfrm>
            <a:off x="6588224" y="1268760"/>
            <a:ext cx="2160240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Alimentação</a:t>
            </a:r>
            <a:endParaRPr lang="pt-PT" sz="2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Indicadores sociodemográficos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449313" y="2605027"/>
            <a:ext cx="81369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400" dirty="0" smtClean="0"/>
              <a:t>Há </a:t>
            </a:r>
            <a:r>
              <a:rPr lang="pt-PT" sz="1400" dirty="0"/>
              <a:t>pouco mais de um mês, a situação no Iémen já era ameaçadora e prenunciava cenários bem mais graves. Pois bem, eles aí estão: se nessa altura havia já dez milhões de iemenitas a passar fome, hoje serão já 20 milhões numa população de 25 milhões. E milhões de vidas estarão em risco, afirmam as organizações humanitárias que lidam com o conflito, se a guerra continuar ao actual ritmo e não houver uma pausa que permita socorrer as vítimas em desespero. É um cenário que se repete em inúmeras guerras, é verdade, e o século XXI mantém acesas bem mais do que seria tolerável, agravando o lastro de sofrimento em vários cantos do Globo. Mas o caso do Iémen, já de si o mais pobre dos países árabes, é paradigmático do que pode significar um caos humanitário de onde a esperança foi arredada com violência</a:t>
            </a:r>
            <a:r>
              <a:rPr lang="pt-PT" sz="1400" dirty="0" smtClean="0"/>
              <a:t>.</a:t>
            </a:r>
          </a:p>
          <a:p>
            <a:pPr algn="just"/>
            <a:r>
              <a:rPr lang="pt-PT" sz="1400" dirty="0"/>
              <a:t>: a ausência, em muitos lugares, de água potável, de combustíveis e de cuidados médicos básicos são uma outra “bomba” que vai deixando estilhaços num povo exangue. John </a:t>
            </a:r>
            <a:r>
              <a:rPr lang="pt-PT" sz="1400" dirty="0" err="1"/>
              <a:t>Kerry</a:t>
            </a:r>
            <a:r>
              <a:rPr lang="pt-PT" sz="1400" dirty="0"/>
              <a:t> esteve em Riad, a falar com líderes sauditas, mas é no terreno que a guerra alastra já sem freio nem lógica, com acusações trocadas de crimes de guerra entre as várias forças envolvidas. Um Fórum de 22 ONG internacionais exigiu, sem que o ouçam, “uma cessação imediata e permanente do conflito” de modo a poder agir e salvar vidas. Mas as armas não se calaram ainda</a:t>
            </a:r>
            <a:r>
              <a:rPr lang="pt-PT" sz="1400" dirty="0" smtClean="0"/>
              <a:t>.</a:t>
            </a:r>
          </a:p>
          <a:p>
            <a:pPr algn="r"/>
            <a:r>
              <a:rPr lang="pt-PT" sz="1400" dirty="0" smtClean="0"/>
              <a:t>Fonte: </a:t>
            </a:r>
            <a:r>
              <a:rPr lang="pt-PT" sz="1400" dirty="0" smtClean="0">
                <a:hlinkClick r:id="rId2"/>
              </a:rPr>
              <a:t>www.publico.pt</a:t>
            </a:r>
            <a:r>
              <a:rPr lang="pt-PT" sz="1400" dirty="0" smtClean="0"/>
              <a:t> 8 de </a:t>
            </a:r>
            <a:r>
              <a:rPr lang="pt-PT" sz="1400" dirty="0" err="1" smtClean="0"/>
              <a:t>maio</a:t>
            </a:r>
            <a:r>
              <a:rPr lang="pt-PT" sz="1400" dirty="0" smtClean="0"/>
              <a:t> de 2015</a:t>
            </a:r>
          </a:p>
          <a:p>
            <a:pPr algn="just"/>
            <a:endParaRPr lang="pt-PT" sz="1400" dirty="0"/>
          </a:p>
        </p:txBody>
      </p:sp>
      <p:cxnSp>
        <p:nvCxnSpPr>
          <p:cNvPr id="7" name="Conexão recta 6"/>
          <p:cNvCxnSpPr/>
          <p:nvPr/>
        </p:nvCxnSpPr>
        <p:spPr>
          <a:xfrm>
            <a:off x="593329" y="2492896"/>
            <a:ext cx="78488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cta 7"/>
          <p:cNvCxnSpPr/>
          <p:nvPr/>
        </p:nvCxnSpPr>
        <p:spPr>
          <a:xfrm>
            <a:off x="899592" y="6279182"/>
            <a:ext cx="78488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ângulo 5"/>
          <p:cNvSpPr/>
          <p:nvPr/>
        </p:nvSpPr>
        <p:spPr>
          <a:xfrm>
            <a:off x="665333" y="1988840"/>
            <a:ext cx="4135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b="1" dirty="0" smtClean="0"/>
              <a:t>Iémen, a ameaça que não para de crescer</a:t>
            </a:r>
            <a:endParaRPr lang="pt-PT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6588224" y="1268760"/>
            <a:ext cx="2160240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Alimentação</a:t>
            </a:r>
            <a:endParaRPr lang="pt-PT" sz="28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7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Indicadores sociodemográficos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7164288" y="1340263"/>
            <a:ext cx="1584176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Educação</a:t>
            </a:r>
            <a:endParaRPr lang="pt-PT" sz="28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840"/>
            <a:ext cx="9144000" cy="469111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123728" y="6381328"/>
            <a:ext cx="5112568" cy="307777"/>
          </a:xfrm>
          <a:prstGeom prst="rect">
            <a:avLst/>
          </a:prstGeom>
          <a:solidFill>
            <a:srgbClr val="FFC000">
              <a:alpha val="80000"/>
            </a:srgbClr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Anos de escolaridade esperados no mundo, por países, em 2012.</a:t>
            </a:r>
            <a:endParaRPr lang="pt-PT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6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Indicadores sociodemográficos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164288" y="1340263"/>
            <a:ext cx="1584176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/>
              <a:t>Educação</a:t>
            </a:r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683568" y="2204863"/>
            <a:ext cx="3600400" cy="28623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Ao nível das infraestruturas escolares ainda subsistem grandes desigualdades, sobretudo entre países desenvolvidos e países em desenvolvimento. </a:t>
            </a:r>
          </a:p>
          <a:p>
            <a:pPr algn="just"/>
            <a:r>
              <a:rPr lang="pt-PT" dirty="0" smtClean="0"/>
              <a:t>Além disso, numa análise mais detalhada também se comprova que não existe uma igualdade de oportunidade entre rapazes e raparigas no acesso à educação. </a:t>
            </a:r>
            <a:endParaRPr lang="pt-PT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181995"/>
            <a:ext cx="3766968" cy="286232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932040" y="5209455"/>
            <a:ext cx="3766968" cy="307777"/>
          </a:xfrm>
          <a:prstGeom prst="rect">
            <a:avLst/>
          </a:prstGeom>
          <a:solidFill>
            <a:srgbClr val="FFC000">
              <a:alpha val="80000"/>
            </a:srgbClr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Sala de aula de uma escola, no Uganda.</a:t>
            </a:r>
            <a:endParaRPr lang="pt-PT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9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484784"/>
            <a:ext cx="7772400" cy="1362075"/>
          </a:xfrm>
        </p:spPr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1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7" name="CaixaDeTexto 6"/>
          <p:cNvSpPr txBox="1"/>
          <p:nvPr/>
        </p:nvSpPr>
        <p:spPr>
          <a:xfrm>
            <a:off x="539552" y="1425274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1. São exemplos de indicadores económicos…</a:t>
            </a:r>
            <a:endParaRPr lang="pt-PT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611560" y="1820154"/>
            <a:ext cx="6912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o PIB e o </a:t>
            </a:r>
            <a:r>
              <a:rPr lang="pt-PT" dirty="0" err="1" smtClean="0"/>
              <a:t>n.°</a:t>
            </a:r>
            <a:r>
              <a:rPr lang="pt-PT" dirty="0" smtClean="0"/>
              <a:t> de jornais vendidos.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/>
              <a:t>a</a:t>
            </a:r>
            <a:r>
              <a:rPr lang="pt-PT" dirty="0" smtClean="0"/>
              <a:t> taxa de desemprego e a taxa bruta de natalidade.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o PIB e a taxa de desemprego. </a:t>
            </a:r>
            <a:endParaRPr lang="pt-PT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a esperança de vida e o consumo de combustíveis fósseis (%).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39552" y="386104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2. É um exemplo de indicador sociodemográfico…</a:t>
            </a:r>
            <a:endParaRPr lang="pt-PT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11560" y="4191748"/>
            <a:ext cx="46085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o Rendimento Nacional Bruto.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o Produto Interno Bruto/ </a:t>
            </a:r>
            <a:r>
              <a:rPr lang="pt-PT" i="1" dirty="0" smtClean="0"/>
              <a:t>per capita</a:t>
            </a:r>
            <a:r>
              <a:rPr lang="pt-PT" dirty="0" smtClean="0"/>
              <a:t>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err="1"/>
              <a:t>n</a:t>
            </a:r>
            <a:r>
              <a:rPr lang="pt-PT" dirty="0" err="1" smtClean="0"/>
              <a:t>.°</a:t>
            </a:r>
            <a:r>
              <a:rPr lang="pt-PT" dirty="0" smtClean="0"/>
              <a:t> de livros editados.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taxa de conclusão do ensino primário. </a:t>
            </a:r>
            <a:endParaRPr lang="pt-PT" dirty="0" smtClean="0">
              <a:solidFill>
                <a:srgbClr val="FF0000"/>
              </a:solidFill>
            </a:endParaRPr>
          </a:p>
        </p:txBody>
      </p:sp>
      <p:sp>
        <p:nvSpPr>
          <p:cNvPr id="11" name="Rectângulo arredondado 10"/>
          <p:cNvSpPr/>
          <p:nvPr/>
        </p:nvSpPr>
        <p:spPr>
          <a:xfrm>
            <a:off x="539552" y="2725046"/>
            <a:ext cx="3960440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ângulo arredondado 11"/>
          <p:cNvSpPr/>
          <p:nvPr/>
        </p:nvSpPr>
        <p:spPr>
          <a:xfrm>
            <a:off x="539552" y="5514026"/>
            <a:ext cx="4104456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1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9552" y="149902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3. Alguns países que registam um PIB</a:t>
            </a:r>
            <a:r>
              <a:rPr lang="pt-PT" b="1" i="1" dirty="0" smtClean="0"/>
              <a:t>/per capita </a:t>
            </a:r>
            <a:r>
              <a:rPr lang="pt-PT" b="1" dirty="0" smtClean="0"/>
              <a:t>inferior a 2000 dólares são</a:t>
            </a:r>
            <a:r>
              <a:rPr lang="pt-PT" b="1" i="1" dirty="0" smtClean="0"/>
              <a:t>…</a:t>
            </a:r>
            <a:endParaRPr lang="pt-PT" b="1" i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11560" y="1893904"/>
            <a:ext cx="5040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Sudão, Mali, Mauritânia, Índia e Paquistão.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Haiti, Senegal, Coreia do sul e Nepal.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China, Chade, Mali e Índia. </a:t>
            </a:r>
            <a:endParaRPr lang="pt-PT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China, Sudão, Quénia e Brasil.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39552" y="3936262"/>
            <a:ext cx="860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4. Os países menos desenvolvidos são os que apresentam o PIB/</a:t>
            </a:r>
            <a:r>
              <a:rPr lang="pt-PT" b="1" i="1" dirty="0" smtClean="0"/>
              <a:t> per capita </a:t>
            </a:r>
            <a:r>
              <a:rPr lang="pt-PT" b="1" dirty="0" smtClean="0"/>
              <a:t>mais baixo…</a:t>
            </a:r>
            <a:endParaRPr lang="pt-PT" b="1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611560" y="4266962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Falso.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Verdadeiro.</a:t>
            </a:r>
            <a:endParaRPr lang="pt-PT" b="1" dirty="0" smtClean="0">
              <a:solidFill>
                <a:srgbClr val="FF0000"/>
              </a:solidFill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539552" y="1990582"/>
            <a:ext cx="4680520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ângulo arredondado 17"/>
          <p:cNvSpPr/>
          <p:nvPr/>
        </p:nvSpPr>
        <p:spPr>
          <a:xfrm>
            <a:off x="522432" y="4797152"/>
            <a:ext cx="1944216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5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53065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5. Nos PED registaram-se melhorias assinaláveis ao nível da medicina devido… </a:t>
            </a:r>
            <a:endParaRPr lang="pt-PT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611560" y="1890698"/>
            <a:ext cx="73448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/>
              <a:t>à</a:t>
            </a:r>
            <a:r>
              <a:rPr lang="pt-PT" dirty="0" smtClean="0"/>
              <a:t>s graves crises económicas.</a:t>
            </a:r>
            <a:r>
              <a:rPr lang="pt-PT" b="1" dirty="0" smtClean="0">
                <a:solidFill>
                  <a:srgbClr val="FF0000"/>
                </a:solidFill>
              </a:rPr>
              <a:t> </a:t>
            </a:r>
            <a:endParaRPr lang="pt-PT" dirty="0" smtClean="0"/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/>
              <a:t>à</a:t>
            </a:r>
            <a:r>
              <a:rPr lang="pt-PT" dirty="0" smtClean="0"/>
              <a:t> falta de cuidados médicos.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/>
              <a:t>à</a:t>
            </a:r>
            <a:r>
              <a:rPr lang="pt-PT" dirty="0" smtClean="0"/>
              <a:t> disseminação das inovações da medicina.</a:t>
            </a:r>
            <a:endParaRPr lang="pt-PT" dirty="0" smtClean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à incidência de determinadas doenças.</a:t>
            </a:r>
            <a:endParaRPr lang="pt-PT" b="1" dirty="0"/>
          </a:p>
        </p:txBody>
      </p:sp>
      <p:sp>
        <p:nvSpPr>
          <p:cNvPr id="5" name="Rectângulo arredondado 4"/>
          <p:cNvSpPr/>
          <p:nvPr/>
        </p:nvSpPr>
        <p:spPr>
          <a:xfrm>
            <a:off x="556702" y="2785993"/>
            <a:ext cx="5095418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539552" y="386104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6. Em África as doenças maternas, neonatais e cardiovasculares são as principais causas de mortalidade.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11560" y="4437112"/>
            <a:ext cx="2492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Verdadeiro</a:t>
            </a:r>
            <a:r>
              <a:rPr lang="pt-PT" dirty="0"/>
              <a:t>.</a:t>
            </a:r>
            <a:endParaRPr lang="pt-PT" dirty="0" smtClean="0"/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/>
              <a:t>Falso.</a:t>
            </a:r>
            <a:endParaRPr lang="pt-PT" b="1" dirty="0" smtClean="0">
              <a:solidFill>
                <a:srgbClr val="FF0000"/>
              </a:solidFill>
            </a:endParaRPr>
          </a:p>
        </p:txBody>
      </p:sp>
      <p:sp>
        <p:nvSpPr>
          <p:cNvPr id="10" name="Rectângulo arredondado 9"/>
          <p:cNvSpPr/>
          <p:nvPr/>
        </p:nvSpPr>
        <p:spPr>
          <a:xfrm>
            <a:off x="539552" y="4509120"/>
            <a:ext cx="1944216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4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9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547224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7. A sobrenutrição é…</a:t>
            </a:r>
            <a:endParaRPr lang="pt-PT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611560" y="1907264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/>
              <a:t>a</a:t>
            </a:r>
            <a:r>
              <a:rPr lang="pt-PT" dirty="0" smtClean="0"/>
              <a:t> falta ou deficiente ingestão de calorias num regime alimentar.</a:t>
            </a:r>
            <a:r>
              <a:rPr lang="pt-PT" b="1" dirty="0" smtClean="0">
                <a:solidFill>
                  <a:srgbClr val="FF0000"/>
                </a:solidFill>
              </a:rPr>
              <a:t> </a:t>
            </a:r>
            <a:endParaRPr lang="pt-PT" dirty="0" smtClean="0"/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smtClean="0"/>
              <a:t>o excesso de ingestão de calorias num regime alimentar.</a:t>
            </a:r>
            <a:endParaRPr lang="pt-PT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1560" y="3356992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8. Regra geral quanto maior o desenvolvimento dos países maior a incidência de doenças decorrentes da subnutrição. 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525880" y="2415365"/>
            <a:ext cx="6048672" cy="42508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6"/>
          <p:cNvSpPr txBox="1"/>
          <p:nvPr/>
        </p:nvSpPr>
        <p:spPr>
          <a:xfrm>
            <a:off x="611560" y="4077072"/>
            <a:ext cx="2492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Falso.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/>
              <a:t>Verdadeiro</a:t>
            </a:r>
            <a:r>
              <a:rPr lang="pt-PT" dirty="0" smtClean="0"/>
              <a:t>.</a:t>
            </a:r>
            <a:endParaRPr lang="pt-PT" b="1" dirty="0" smtClean="0">
              <a:solidFill>
                <a:srgbClr val="FF0000"/>
              </a:solidFill>
            </a:endParaRPr>
          </a:p>
        </p:txBody>
      </p:sp>
      <p:sp>
        <p:nvSpPr>
          <p:cNvPr id="8" name="Rectângulo arredondado 7"/>
          <p:cNvSpPr/>
          <p:nvPr/>
        </p:nvSpPr>
        <p:spPr>
          <a:xfrm>
            <a:off x="539552" y="4149080"/>
            <a:ext cx="1944216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1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34076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9</a:t>
            </a:r>
            <a:r>
              <a:rPr lang="pt-PT" b="1" dirty="0" smtClean="0"/>
              <a:t>. Anos de escolaridade esperados é… </a:t>
            </a:r>
            <a:endParaRPr lang="pt-PT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611560" y="1556792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/>
              <a:t>o </a:t>
            </a:r>
            <a:r>
              <a:rPr lang="pt-PT" dirty="0" err="1"/>
              <a:t>n</a:t>
            </a:r>
            <a:r>
              <a:rPr lang="pt-PT" dirty="0" err="1" smtClean="0"/>
              <a:t>.°</a:t>
            </a:r>
            <a:r>
              <a:rPr lang="pt-PT" dirty="0" smtClean="0"/>
              <a:t> </a:t>
            </a:r>
            <a:r>
              <a:rPr lang="pt-PT" dirty="0"/>
              <a:t>de </a:t>
            </a:r>
            <a:r>
              <a:rPr lang="pt-PT" dirty="0" smtClean="0"/>
              <a:t>anos de escolaridade </a:t>
            </a:r>
            <a:r>
              <a:rPr lang="pt-PT" dirty="0"/>
              <a:t>que </a:t>
            </a:r>
            <a:r>
              <a:rPr lang="pt-PT" dirty="0" smtClean="0"/>
              <a:t>um jovem de 16 anos de idade </a:t>
            </a:r>
            <a:r>
              <a:rPr lang="pt-PT" dirty="0"/>
              <a:t>pode esperar receber.</a:t>
            </a:r>
            <a:r>
              <a:rPr lang="pt-PT" b="1" dirty="0" smtClean="0">
                <a:solidFill>
                  <a:srgbClr val="FF0000"/>
                </a:solidFill>
              </a:rPr>
              <a:t> </a:t>
            </a:r>
            <a:endParaRPr lang="pt-PT" dirty="0" smtClean="0"/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err="1"/>
              <a:t>n</a:t>
            </a:r>
            <a:r>
              <a:rPr lang="pt-PT" dirty="0" err="1" smtClean="0"/>
              <a:t>.°</a:t>
            </a:r>
            <a:r>
              <a:rPr lang="pt-PT" dirty="0" smtClean="0"/>
              <a:t> </a:t>
            </a:r>
            <a:r>
              <a:rPr lang="pt-PT" dirty="0"/>
              <a:t>médio de anos de escolaridade recebida por pessoas a partir dos 25 anos.</a:t>
            </a:r>
            <a:endParaRPr lang="pt-PT" dirty="0" smtClean="0"/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/>
              <a:t>o</a:t>
            </a:r>
            <a:r>
              <a:rPr lang="pt-PT" dirty="0" smtClean="0"/>
              <a:t> </a:t>
            </a:r>
            <a:r>
              <a:rPr lang="pt-PT" dirty="0" err="1" smtClean="0"/>
              <a:t>n.°</a:t>
            </a:r>
            <a:r>
              <a:rPr lang="pt-PT" dirty="0" smtClean="0"/>
              <a:t> de anos de escolaridade que uma criança em idade de entrada na escola pode esperar receber.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 err="1"/>
              <a:t>n</a:t>
            </a:r>
            <a:r>
              <a:rPr lang="pt-PT" dirty="0" err="1" smtClean="0"/>
              <a:t>.°</a:t>
            </a:r>
            <a:r>
              <a:rPr lang="pt-PT" dirty="0" smtClean="0"/>
              <a:t> </a:t>
            </a:r>
            <a:r>
              <a:rPr lang="pt-PT" dirty="0"/>
              <a:t>médio de anos de escolaridade recebida por pessoas a partir dos </a:t>
            </a:r>
            <a:r>
              <a:rPr lang="pt-PT" dirty="0" smtClean="0"/>
              <a:t>18 </a:t>
            </a:r>
            <a:r>
              <a:rPr lang="pt-PT" dirty="0"/>
              <a:t>anos</a:t>
            </a:r>
            <a:endParaRPr lang="pt-PT" dirty="0" smtClean="0">
              <a:solidFill>
                <a:srgbClr val="FF0000"/>
              </a:solidFill>
            </a:endParaRPr>
          </a:p>
        </p:txBody>
      </p:sp>
      <p:sp>
        <p:nvSpPr>
          <p:cNvPr id="5" name="Rectângulo arredondado 4"/>
          <p:cNvSpPr/>
          <p:nvPr/>
        </p:nvSpPr>
        <p:spPr>
          <a:xfrm>
            <a:off x="584176" y="2884135"/>
            <a:ext cx="7804248" cy="76088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611560" y="4365104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8. Nos PED há a tendência para favorecer as raparigas em detrimento dos rapazes no acesso à educação .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11560" y="4941168"/>
            <a:ext cx="2492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Falso.</a:t>
            </a:r>
          </a:p>
          <a:p>
            <a:pPr marL="342900" indent="-342900">
              <a:lnSpc>
                <a:spcPct val="150000"/>
              </a:lnSpc>
              <a:buFontTx/>
              <a:buAutoNum type="alphaLcParenR"/>
            </a:pPr>
            <a:r>
              <a:rPr lang="pt-PT" dirty="0"/>
              <a:t>Verdadeiro</a:t>
            </a:r>
            <a:r>
              <a:rPr lang="pt-PT" dirty="0" smtClean="0"/>
              <a:t>.</a:t>
            </a:r>
            <a:endParaRPr lang="pt-PT" b="1" dirty="0" smtClean="0">
              <a:solidFill>
                <a:srgbClr val="FF0000"/>
              </a:solidFill>
            </a:endParaRPr>
          </a:p>
        </p:txBody>
      </p:sp>
      <p:sp>
        <p:nvSpPr>
          <p:cNvPr id="8" name="Rectângulo arredondado 7"/>
          <p:cNvSpPr/>
          <p:nvPr/>
        </p:nvSpPr>
        <p:spPr>
          <a:xfrm>
            <a:off x="539552" y="5085184"/>
            <a:ext cx="1944216" cy="36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7312"/>
            <a:ext cx="888704" cy="29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05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907704" y="974338"/>
            <a:ext cx="3816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9</a:t>
            </a:r>
            <a:endPara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195736" y="2566645"/>
            <a:ext cx="3148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Eva Ribeiro, Rui Teixeira Lopes,</a:t>
            </a:r>
          </a:p>
          <a:p>
            <a:r>
              <a:rPr lang="pt-PT" dirty="0" smtClean="0"/>
              <a:t>Sandra Custódio, Vera Ribeiro</a:t>
            </a:r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4" t="10668" r="18333" b="15500"/>
          <a:stretch/>
        </p:blipFill>
        <p:spPr>
          <a:xfrm>
            <a:off x="4761706" y="332656"/>
            <a:ext cx="4032448" cy="485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91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1611</Words>
  <Application>Microsoft Office PowerPoint</Application>
  <PresentationFormat>On-screen Show (4:3)</PresentationFormat>
  <Paragraphs>162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Contrastes de desenvolvimento</vt:lpstr>
      <vt:lpstr>Resumo</vt:lpstr>
      <vt:lpstr>Metas a trabalhar</vt:lpstr>
      <vt:lpstr>Contrastes de desenvolvimento</vt:lpstr>
      <vt:lpstr>Contrastes de desenvolvimento</vt:lpstr>
      <vt:lpstr>Indicadores económicos</vt:lpstr>
      <vt:lpstr>Indicadores económicos</vt:lpstr>
      <vt:lpstr>Indicadores económicos</vt:lpstr>
      <vt:lpstr>Indicadores sociodemográficos</vt:lpstr>
      <vt:lpstr>Atualidade…</vt:lpstr>
      <vt:lpstr>Indicadores sociodemográficos</vt:lpstr>
      <vt:lpstr>Indicadores sociodemográficos</vt:lpstr>
      <vt:lpstr>Indicadores sociodemográficos</vt:lpstr>
      <vt:lpstr>Indicadores sociodemográficos</vt:lpstr>
      <vt:lpstr>Indicadores sociodemográficos</vt:lpstr>
      <vt:lpstr>Indicadores sociodemográficos</vt:lpstr>
      <vt:lpstr>Indicadores sociodemográficos</vt:lpstr>
      <vt:lpstr>Aplica o que aprendeste!</vt:lpstr>
      <vt:lpstr>Aplica o que aprendeste!</vt:lpstr>
      <vt:lpstr>Aplica o que aprendeste!</vt:lpstr>
      <vt:lpstr>Aplica o que aprendeste!</vt:lpstr>
      <vt:lpstr>Aplica o que aprendeste!</vt:lpstr>
      <vt:lpstr>Aplica o que aprendeste!</vt:lpstr>
      <vt:lpstr>PowerPoint Presentation</vt:lpstr>
    </vt:vector>
  </TitlesOfParts>
  <Company>M. E. - GEPE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Domínio Contrastes de desenvolvimento. Subdomínio: Países com diferentes graus de desenvolvimento.</dc:title>
  <dc:creator>Utilizador</dc:creator>
  <cp:lastModifiedBy>Joana Lopes</cp:lastModifiedBy>
  <cp:revision>53</cp:revision>
  <dcterms:created xsi:type="dcterms:W3CDTF">2015-05-26T09:27:11Z</dcterms:created>
  <dcterms:modified xsi:type="dcterms:W3CDTF">2015-07-06T16:11:29Z</dcterms:modified>
</cp:coreProperties>
</file>