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76" r:id="rId2"/>
    <p:sldId id="283" r:id="rId3"/>
    <p:sldId id="257" r:id="rId4"/>
    <p:sldId id="284" r:id="rId5"/>
    <p:sldId id="285" r:id="rId6"/>
    <p:sldId id="286" r:id="rId7"/>
    <p:sldId id="287" r:id="rId8"/>
    <p:sldId id="288" r:id="rId9"/>
    <p:sldId id="289" r:id="rId10"/>
    <p:sldId id="291" r:id="rId11"/>
    <p:sldId id="292" r:id="rId12"/>
    <p:sldId id="293" r:id="rId13"/>
    <p:sldId id="294" r:id="rId14"/>
    <p:sldId id="295" r:id="rId15"/>
    <p:sldId id="296" r:id="rId16"/>
    <p:sldId id="297" r:id="rId17"/>
    <p:sldId id="298" r:id="rId18"/>
    <p:sldId id="299" r:id="rId19"/>
    <p:sldId id="301" r:id="rId20"/>
    <p:sldId id="300" r:id="rId21"/>
    <p:sldId id="302" r:id="rId22"/>
    <p:sldId id="303" r:id="rId23"/>
    <p:sldId id="304" r:id="rId24"/>
    <p:sldId id="305" r:id="rId25"/>
    <p:sldId id="306" r:id="rId26"/>
    <p:sldId id="307" r:id="rId27"/>
    <p:sldId id="308" r:id="rId28"/>
    <p:sldId id="309" r:id="rId2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43"/>
    <a:srgbClr val="9E7500"/>
    <a:srgbClr val="FF4D15"/>
    <a:srgbClr val="969696"/>
    <a:srgbClr val="FAA9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15" autoAdjust="0"/>
    <p:restoredTop sz="94660"/>
  </p:normalViewPr>
  <p:slideViewPr>
    <p:cSldViewPr>
      <p:cViewPr varScale="1">
        <p:scale>
          <a:sx n="114" d="100"/>
          <a:sy n="114" d="100"/>
        </p:scale>
        <p:origin x="96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2868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EE7A51-AB38-4A94-9966-8D2D145072E7}" type="doc">
      <dgm:prSet loTypeId="urn:microsoft.com/office/officeart/2005/8/layout/arrow3" loCatId="relationship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pt-PT"/>
        </a:p>
      </dgm:t>
    </dgm:pt>
    <dgm:pt modelId="{714F7FCC-5433-42F7-90D8-FB0E715D95BC}">
      <dgm:prSet phldrT="[Texto]"/>
      <dgm:spPr/>
      <dgm:t>
        <a:bodyPr/>
        <a:lstStyle/>
        <a:p>
          <a:r>
            <a:rPr lang="pt-PT" b="1" dirty="0" smtClean="0"/>
            <a:t>O melhor!</a:t>
          </a:r>
        </a:p>
        <a:p>
          <a:r>
            <a:rPr lang="pt-PT" dirty="0" smtClean="0"/>
            <a:t>Eslovénia</a:t>
          </a:r>
        </a:p>
        <a:p>
          <a:r>
            <a:rPr lang="pt-PT" dirty="0" smtClean="0"/>
            <a:t>(0,021)</a:t>
          </a:r>
          <a:endParaRPr lang="pt-PT" dirty="0"/>
        </a:p>
      </dgm:t>
    </dgm:pt>
    <dgm:pt modelId="{DE56F6E8-56EB-437D-9261-42C56732DFA9}" type="parTrans" cxnId="{73919CBA-FA02-4FA1-B854-94F3C984F197}">
      <dgm:prSet/>
      <dgm:spPr/>
      <dgm:t>
        <a:bodyPr/>
        <a:lstStyle/>
        <a:p>
          <a:endParaRPr lang="pt-PT"/>
        </a:p>
      </dgm:t>
    </dgm:pt>
    <dgm:pt modelId="{7C6ED1A0-6FB7-4CE2-BE5B-316C91CBAC48}" type="sibTrans" cxnId="{73919CBA-FA02-4FA1-B854-94F3C984F197}">
      <dgm:prSet/>
      <dgm:spPr/>
      <dgm:t>
        <a:bodyPr/>
        <a:lstStyle/>
        <a:p>
          <a:endParaRPr lang="pt-PT"/>
        </a:p>
      </dgm:t>
    </dgm:pt>
    <dgm:pt modelId="{124354EF-A552-4E67-B638-0EACC6007C49}">
      <dgm:prSet phldrT="[Texto]"/>
      <dgm:spPr/>
      <dgm:t>
        <a:bodyPr/>
        <a:lstStyle/>
        <a:p>
          <a:r>
            <a:rPr lang="pt-PT" b="1" dirty="0" smtClean="0"/>
            <a:t>O pior!</a:t>
          </a:r>
        </a:p>
        <a:p>
          <a:r>
            <a:rPr lang="pt-PT" dirty="0" smtClean="0"/>
            <a:t>Iémen</a:t>
          </a:r>
        </a:p>
        <a:p>
          <a:r>
            <a:rPr lang="pt-PT" dirty="0" smtClean="0"/>
            <a:t>(0,733)</a:t>
          </a:r>
          <a:endParaRPr lang="pt-PT" dirty="0"/>
        </a:p>
      </dgm:t>
    </dgm:pt>
    <dgm:pt modelId="{17EA7F62-9A67-41D9-A27A-32D92452564A}" type="parTrans" cxnId="{35C4C2AF-0EC4-4FB0-BD49-D7B6DF5EEAFF}">
      <dgm:prSet/>
      <dgm:spPr/>
      <dgm:t>
        <a:bodyPr/>
        <a:lstStyle/>
        <a:p>
          <a:endParaRPr lang="pt-PT"/>
        </a:p>
      </dgm:t>
    </dgm:pt>
    <dgm:pt modelId="{86E082E6-486E-414E-9AB1-0ACEAC586708}" type="sibTrans" cxnId="{35C4C2AF-0EC4-4FB0-BD49-D7B6DF5EEAFF}">
      <dgm:prSet/>
      <dgm:spPr/>
      <dgm:t>
        <a:bodyPr/>
        <a:lstStyle/>
        <a:p>
          <a:endParaRPr lang="pt-PT"/>
        </a:p>
      </dgm:t>
    </dgm:pt>
    <dgm:pt modelId="{33771C68-0031-4729-9520-67924B48C384}" type="pres">
      <dgm:prSet presAssocID="{FEEE7A51-AB38-4A94-9966-8D2D145072E7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pt-PT"/>
        </a:p>
      </dgm:t>
    </dgm:pt>
    <dgm:pt modelId="{E865A97F-CDC9-442A-B4B8-902A603D0645}" type="pres">
      <dgm:prSet presAssocID="{FEEE7A51-AB38-4A94-9966-8D2D145072E7}" presName="divider" presStyleLbl="fgShp" presStyleIdx="0" presStyleCnt="1"/>
      <dgm:spPr>
        <a:solidFill>
          <a:schemeClr val="bg2">
            <a:lumMod val="75000"/>
          </a:schemeClr>
        </a:solidFill>
        <a:ln>
          <a:solidFill>
            <a:schemeClr val="bg2">
              <a:lumMod val="75000"/>
            </a:schemeClr>
          </a:solidFill>
        </a:ln>
      </dgm:spPr>
    </dgm:pt>
    <dgm:pt modelId="{820262F4-D783-41B5-A61E-20F75EE203B6}" type="pres">
      <dgm:prSet presAssocID="{714F7FCC-5433-42F7-90D8-FB0E715D95BC}" presName="downArrow" presStyleLbl="node1" presStyleIdx="0" presStyleCnt="2"/>
      <dgm:spPr>
        <a:solidFill>
          <a:srgbClr val="9E7500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275FD1A2-BF61-4E5F-8D00-A140F3E4E4CC}" type="pres">
      <dgm:prSet presAssocID="{714F7FCC-5433-42F7-90D8-FB0E715D95BC}" presName="downArrow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  <dgm:pt modelId="{E00D708F-5BE0-44E3-862C-179FE86CCE47}" type="pres">
      <dgm:prSet presAssocID="{124354EF-A552-4E67-B638-0EACC6007C49}" presName="upArrow" presStyleLbl="node1" presStyleIdx="1" presStyleCnt="2" custLinFactNeighborX="895" custLinFactNeighborY="-3641"/>
      <dgm:spPr>
        <a:solidFill>
          <a:srgbClr val="FFFF43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9B31E237-18B9-411F-9A57-F69990D610FF}" type="pres">
      <dgm:prSet presAssocID="{124354EF-A552-4E67-B638-0EACC6007C49}" presName="upArrow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pt-PT"/>
        </a:p>
      </dgm:t>
    </dgm:pt>
  </dgm:ptLst>
  <dgm:cxnLst>
    <dgm:cxn modelId="{35C4C2AF-0EC4-4FB0-BD49-D7B6DF5EEAFF}" srcId="{FEEE7A51-AB38-4A94-9966-8D2D145072E7}" destId="{124354EF-A552-4E67-B638-0EACC6007C49}" srcOrd="1" destOrd="0" parTransId="{17EA7F62-9A67-41D9-A27A-32D92452564A}" sibTransId="{86E082E6-486E-414E-9AB1-0ACEAC586708}"/>
    <dgm:cxn modelId="{9523064F-4634-4C43-BD19-E2BF16BBBF84}" type="presOf" srcId="{FEEE7A51-AB38-4A94-9966-8D2D145072E7}" destId="{33771C68-0031-4729-9520-67924B48C384}" srcOrd="0" destOrd="0" presId="urn:microsoft.com/office/officeart/2005/8/layout/arrow3"/>
    <dgm:cxn modelId="{B63895A3-3A33-4DE9-9F74-B6709550B7AA}" type="presOf" srcId="{714F7FCC-5433-42F7-90D8-FB0E715D95BC}" destId="{275FD1A2-BF61-4E5F-8D00-A140F3E4E4CC}" srcOrd="0" destOrd="0" presId="urn:microsoft.com/office/officeart/2005/8/layout/arrow3"/>
    <dgm:cxn modelId="{73919CBA-FA02-4FA1-B854-94F3C984F197}" srcId="{FEEE7A51-AB38-4A94-9966-8D2D145072E7}" destId="{714F7FCC-5433-42F7-90D8-FB0E715D95BC}" srcOrd="0" destOrd="0" parTransId="{DE56F6E8-56EB-437D-9261-42C56732DFA9}" sibTransId="{7C6ED1A0-6FB7-4CE2-BE5B-316C91CBAC48}"/>
    <dgm:cxn modelId="{FF73CF30-5BE0-4B3D-8E90-FF5AAEFC8DDA}" type="presOf" srcId="{124354EF-A552-4E67-B638-0EACC6007C49}" destId="{9B31E237-18B9-411F-9A57-F69990D610FF}" srcOrd="0" destOrd="0" presId="urn:microsoft.com/office/officeart/2005/8/layout/arrow3"/>
    <dgm:cxn modelId="{172900CE-5E65-4352-A66C-080924030B9B}" type="presParOf" srcId="{33771C68-0031-4729-9520-67924B48C384}" destId="{E865A97F-CDC9-442A-B4B8-902A603D0645}" srcOrd="0" destOrd="0" presId="urn:microsoft.com/office/officeart/2005/8/layout/arrow3"/>
    <dgm:cxn modelId="{B189CF2F-0782-4EAE-939C-4CD96AB7440C}" type="presParOf" srcId="{33771C68-0031-4729-9520-67924B48C384}" destId="{820262F4-D783-41B5-A61E-20F75EE203B6}" srcOrd="1" destOrd="0" presId="urn:microsoft.com/office/officeart/2005/8/layout/arrow3"/>
    <dgm:cxn modelId="{13457270-0E84-4833-8167-37770D4348BE}" type="presParOf" srcId="{33771C68-0031-4729-9520-67924B48C384}" destId="{275FD1A2-BF61-4E5F-8D00-A140F3E4E4CC}" srcOrd="2" destOrd="0" presId="urn:microsoft.com/office/officeart/2005/8/layout/arrow3"/>
    <dgm:cxn modelId="{40DD8AA9-9AE8-452B-8511-4A1BC7BCAC6C}" type="presParOf" srcId="{33771C68-0031-4729-9520-67924B48C384}" destId="{E00D708F-5BE0-44E3-862C-179FE86CCE47}" srcOrd="3" destOrd="0" presId="urn:microsoft.com/office/officeart/2005/8/layout/arrow3"/>
    <dgm:cxn modelId="{4C5D9485-3F35-444D-8EF4-4015105D0338}" type="presParOf" srcId="{33771C68-0031-4729-9520-67924B48C384}" destId="{9B31E237-18B9-411F-9A57-F69990D610FF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65A97F-CDC9-442A-B4B8-902A603D0645}">
      <dsp:nvSpPr>
        <dsp:cNvPr id="0" name=""/>
        <dsp:cNvSpPr/>
      </dsp:nvSpPr>
      <dsp:spPr>
        <a:xfrm rot="21300000">
          <a:off x="18706" y="1685100"/>
          <a:ext cx="6058586" cy="693799"/>
        </a:xfrm>
        <a:prstGeom prst="mathMinus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bg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0262F4-D783-41B5-A61E-20F75EE203B6}">
      <dsp:nvSpPr>
        <dsp:cNvPr id="0" name=""/>
        <dsp:cNvSpPr/>
      </dsp:nvSpPr>
      <dsp:spPr>
        <a:xfrm>
          <a:off x="731520" y="203200"/>
          <a:ext cx="1828800" cy="1625600"/>
        </a:xfrm>
        <a:prstGeom prst="downArrow">
          <a:avLst/>
        </a:prstGeom>
        <a:solidFill>
          <a:srgbClr val="9E7500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75FD1A2-BF61-4E5F-8D00-A140F3E4E4CC}">
      <dsp:nvSpPr>
        <dsp:cNvPr id="0" name=""/>
        <dsp:cNvSpPr/>
      </dsp:nvSpPr>
      <dsp:spPr>
        <a:xfrm>
          <a:off x="3230880" y="0"/>
          <a:ext cx="1950720" cy="1706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600" b="1" kern="1200" dirty="0" smtClean="0"/>
            <a:t>O melhor!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600" kern="1200" dirty="0" smtClean="0"/>
            <a:t>Eslovénia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600" kern="1200" dirty="0" smtClean="0"/>
            <a:t>(0,021)</a:t>
          </a:r>
          <a:endParaRPr lang="pt-PT" sz="2600" kern="1200" dirty="0"/>
        </a:p>
      </dsp:txBody>
      <dsp:txXfrm>
        <a:off x="3230880" y="0"/>
        <a:ext cx="1950720" cy="1706880"/>
      </dsp:txXfrm>
    </dsp:sp>
    <dsp:sp modelId="{E00D708F-5BE0-44E3-862C-179FE86CCE47}">
      <dsp:nvSpPr>
        <dsp:cNvPr id="0" name=""/>
        <dsp:cNvSpPr/>
      </dsp:nvSpPr>
      <dsp:spPr>
        <a:xfrm>
          <a:off x="3552047" y="2176011"/>
          <a:ext cx="1828800" cy="1625600"/>
        </a:xfrm>
        <a:prstGeom prst="upArrow">
          <a:avLst/>
        </a:prstGeom>
        <a:solidFill>
          <a:srgbClr val="FFFF43"/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31E237-18B9-411F-9A57-F69990D610FF}">
      <dsp:nvSpPr>
        <dsp:cNvPr id="0" name=""/>
        <dsp:cNvSpPr/>
      </dsp:nvSpPr>
      <dsp:spPr>
        <a:xfrm>
          <a:off x="914400" y="2357120"/>
          <a:ext cx="1950720" cy="17068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600" b="1" kern="1200" dirty="0" smtClean="0"/>
            <a:t>O pior!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600" kern="1200" dirty="0" smtClean="0"/>
            <a:t>Iémen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PT" sz="2600" kern="1200" dirty="0" smtClean="0"/>
            <a:t>(0,733)</a:t>
          </a:r>
          <a:endParaRPr lang="pt-PT" sz="2600" kern="1200" dirty="0"/>
        </a:p>
      </dsp:txBody>
      <dsp:txXfrm>
        <a:off x="914400" y="2357120"/>
        <a:ext cx="1950720" cy="17068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A4D4794-DE82-46B9-8E56-C9D3DC65154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498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934360-2C8E-4566-AE55-83D09F722715}" type="datetimeFigureOut">
              <a:rPr lang="pt-PT" smtClean="0"/>
              <a:t>02/07/2015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6FEAE-517A-49C0-BF6A-EC722154DB4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94003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76FEAE-517A-49C0-BF6A-EC722154DB4F}" type="slidenum">
              <a:rPr lang="pt-PT" smtClean="0"/>
              <a:t>21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48062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o de título">
    <p:bg bwMode="lt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2514600" y="5791200"/>
            <a:ext cx="4724400" cy="3810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pt-PT" smtClean="0"/>
              <a:t>Faça clique para editar o estilo</a:t>
            </a:r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19400" y="2667000"/>
            <a:ext cx="5715000" cy="914400"/>
          </a:xfrm>
        </p:spPr>
        <p:txBody>
          <a:bodyPr/>
          <a:lstStyle>
            <a:lvl1pPr algn="r">
              <a:defRPr sz="4000">
                <a:solidFill>
                  <a:schemeClr val="tx1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2FB0D9-CEB1-480F-A688-4259B6C20B4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30B514-357C-4C58-AB59-42F2228BB85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381000" y="1295400"/>
            <a:ext cx="40767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10100" y="1295400"/>
            <a:ext cx="40767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E446FD-A0CC-4F12-9A63-D383A6DA077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B7C86E-21C0-4C2C-AF2F-6547E1DF71B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64C013-CF13-4805-9F76-AF416DB2985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2C2645-1EE4-47BA-A279-16973F547A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Clique no ícone para adicionar uma imagem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759DDA-16C1-43D7-BE63-EA1512323A8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E142FB-026E-46F6-9FD4-EC6A5A8C111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10350" y="457200"/>
            <a:ext cx="2076450" cy="5562600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381000" y="457200"/>
            <a:ext cx="6076950" cy="5562600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ED541B-579D-4FAB-BF1B-47B05E16A8A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7543800" cy="563563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Tabela 2"/>
          <p:cNvSpPr>
            <a:spLocks noGrp="1"/>
          </p:cNvSpPr>
          <p:nvPr>
            <p:ph type="tbl" idx="1"/>
          </p:nvPr>
        </p:nvSpPr>
        <p:spPr>
          <a:xfrm>
            <a:off x="381000" y="1295400"/>
            <a:ext cx="8305800" cy="4724400"/>
          </a:xfrm>
        </p:spPr>
        <p:txBody>
          <a:bodyPr/>
          <a:lstStyle/>
          <a:p>
            <a:r>
              <a:rPr lang="pt-PT" smtClean="0"/>
              <a:t>Clique no ícone para adicionar uma tabela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762000" y="6553200"/>
            <a:ext cx="18288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5029200" y="6248400"/>
            <a:ext cx="2895600" cy="228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3581400" y="6629400"/>
            <a:ext cx="2133600" cy="228600"/>
          </a:xfrm>
        </p:spPr>
        <p:txBody>
          <a:bodyPr/>
          <a:lstStyle>
            <a:lvl1pPr>
              <a:defRPr/>
            </a:lvl1pPr>
          </a:lstStyle>
          <a:p>
            <a:fld id="{110D991F-9778-4E33-BB3D-0A8B0BB1E35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3" name="Group 79"/>
          <p:cNvGrpSpPr>
            <a:grpSpLocks/>
          </p:cNvGrpSpPr>
          <p:nvPr/>
        </p:nvGrpSpPr>
        <p:grpSpPr bwMode="auto">
          <a:xfrm>
            <a:off x="685800" y="685800"/>
            <a:ext cx="8458200" cy="260350"/>
            <a:chOff x="2448" y="384"/>
            <a:chExt cx="3312" cy="212"/>
          </a:xfrm>
        </p:grpSpPr>
        <p:sp>
          <p:nvSpPr>
            <p:cNvPr id="1101" name="Rectangle 77"/>
            <p:cNvSpPr>
              <a:spLocks noChangeArrowheads="1"/>
            </p:cNvSpPr>
            <p:nvPr userDrawn="1"/>
          </p:nvSpPr>
          <p:spPr bwMode="gray">
            <a:xfrm>
              <a:off x="2448" y="384"/>
              <a:ext cx="3312" cy="96"/>
            </a:xfrm>
            <a:prstGeom prst="rect">
              <a:avLst/>
            </a:prstGeom>
            <a:gradFill rotWithShape="1">
              <a:gsLst>
                <a:gs pos="0">
                  <a:srgbClr val="969696">
                    <a:gamma/>
                    <a:tint val="0"/>
                    <a:invGamma/>
                    <a:alpha val="0"/>
                  </a:srgbClr>
                </a:gs>
                <a:gs pos="100000">
                  <a:srgbClr val="969696">
                    <a:alpha val="27000"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1102" name="Rectangle 78"/>
            <p:cNvSpPr>
              <a:spLocks noChangeArrowheads="1"/>
            </p:cNvSpPr>
            <p:nvPr userDrawn="1"/>
          </p:nvSpPr>
          <p:spPr bwMode="gray">
            <a:xfrm>
              <a:off x="2448" y="500"/>
              <a:ext cx="3312" cy="96"/>
            </a:xfrm>
            <a:prstGeom prst="rect">
              <a:avLst/>
            </a:prstGeom>
            <a:gradFill rotWithShape="1">
              <a:gsLst>
                <a:gs pos="0">
                  <a:srgbClr val="969696">
                    <a:gamma/>
                    <a:tint val="0"/>
                    <a:invGamma/>
                    <a:alpha val="0"/>
                  </a:srgbClr>
                </a:gs>
                <a:gs pos="100000">
                  <a:srgbClr val="969696">
                    <a:alpha val="27000"/>
                  </a:srgbClr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PT"/>
            </a:p>
          </p:txBody>
        </p:sp>
      </p:grp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295400"/>
            <a:ext cx="83058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762000" y="6553200"/>
            <a:ext cx="1828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5029200" y="6248400"/>
            <a:ext cx="2895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3581400" y="6629400"/>
            <a:ext cx="2133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4A91276D-1F11-4439-A1B9-2B6A730D0B1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914400" y="457200"/>
            <a:ext cx="75438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</a:t>
            </a:r>
            <a:endParaRPr lang="en-US" smtClean="0"/>
          </a:p>
        </p:txBody>
      </p:sp>
      <p:grpSp>
        <p:nvGrpSpPr>
          <p:cNvPr id="1097" name="Group 73"/>
          <p:cNvGrpSpPr>
            <a:grpSpLocks/>
          </p:cNvGrpSpPr>
          <p:nvPr/>
        </p:nvGrpSpPr>
        <p:grpSpPr bwMode="auto">
          <a:xfrm>
            <a:off x="360363" y="457200"/>
            <a:ext cx="533400" cy="609600"/>
            <a:chOff x="4128" y="1920"/>
            <a:chExt cx="1010" cy="1104"/>
          </a:xfrm>
        </p:grpSpPr>
        <p:sp>
          <p:nvSpPr>
            <p:cNvPr id="1093" name="Freeform 69"/>
            <p:cNvSpPr>
              <a:spLocks/>
            </p:cNvSpPr>
            <p:nvPr userDrawn="1"/>
          </p:nvSpPr>
          <p:spPr bwMode="gray">
            <a:xfrm>
              <a:off x="4128" y="1920"/>
              <a:ext cx="528" cy="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2"/>
                </a:cxn>
                <a:cxn ang="0">
                  <a:pos x="340" y="530"/>
                </a:cxn>
                <a:cxn ang="0">
                  <a:pos x="528" y="528"/>
                </a:cxn>
                <a:cxn ang="0">
                  <a:pos x="528" y="336"/>
                </a:cxn>
                <a:cxn ang="0">
                  <a:pos x="196" y="0"/>
                </a:cxn>
                <a:cxn ang="0">
                  <a:pos x="0" y="0"/>
                </a:cxn>
              </a:cxnLst>
              <a:rect l="0" t="0" r="r" b="b"/>
              <a:pathLst>
                <a:path w="528" h="530">
                  <a:moveTo>
                    <a:pt x="0" y="0"/>
                  </a:moveTo>
                  <a:lnTo>
                    <a:pt x="0" y="192"/>
                  </a:lnTo>
                  <a:lnTo>
                    <a:pt x="340" y="530"/>
                  </a:lnTo>
                  <a:lnTo>
                    <a:pt x="528" y="528"/>
                  </a:lnTo>
                  <a:lnTo>
                    <a:pt x="528" y="336"/>
                  </a:lnTo>
                  <a:lnTo>
                    <a:pt x="19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pt-PT"/>
            </a:p>
          </p:txBody>
        </p:sp>
        <p:sp>
          <p:nvSpPr>
            <p:cNvPr id="1094" name="Freeform 70"/>
            <p:cNvSpPr>
              <a:spLocks/>
            </p:cNvSpPr>
            <p:nvPr userDrawn="1"/>
          </p:nvSpPr>
          <p:spPr bwMode="gray">
            <a:xfrm rot="5400000">
              <a:off x="4129" y="2495"/>
              <a:ext cx="528" cy="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2"/>
                </a:cxn>
                <a:cxn ang="0">
                  <a:pos x="340" y="530"/>
                </a:cxn>
                <a:cxn ang="0">
                  <a:pos x="528" y="528"/>
                </a:cxn>
                <a:cxn ang="0">
                  <a:pos x="528" y="336"/>
                </a:cxn>
                <a:cxn ang="0">
                  <a:pos x="196" y="0"/>
                </a:cxn>
                <a:cxn ang="0">
                  <a:pos x="0" y="0"/>
                </a:cxn>
              </a:cxnLst>
              <a:rect l="0" t="0" r="r" b="b"/>
              <a:pathLst>
                <a:path w="528" h="530">
                  <a:moveTo>
                    <a:pt x="0" y="0"/>
                  </a:moveTo>
                  <a:lnTo>
                    <a:pt x="0" y="192"/>
                  </a:lnTo>
                  <a:lnTo>
                    <a:pt x="340" y="530"/>
                  </a:lnTo>
                  <a:lnTo>
                    <a:pt x="528" y="528"/>
                  </a:lnTo>
                  <a:lnTo>
                    <a:pt x="528" y="336"/>
                  </a:lnTo>
                  <a:lnTo>
                    <a:pt x="19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pt-PT"/>
            </a:p>
          </p:txBody>
        </p:sp>
        <p:sp>
          <p:nvSpPr>
            <p:cNvPr id="1095" name="Freeform 71"/>
            <p:cNvSpPr>
              <a:spLocks/>
            </p:cNvSpPr>
            <p:nvPr userDrawn="1"/>
          </p:nvSpPr>
          <p:spPr bwMode="gray">
            <a:xfrm>
              <a:off x="4608" y="1920"/>
              <a:ext cx="528" cy="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2"/>
                </a:cxn>
                <a:cxn ang="0">
                  <a:pos x="340" y="530"/>
                </a:cxn>
                <a:cxn ang="0">
                  <a:pos x="528" y="528"/>
                </a:cxn>
                <a:cxn ang="0">
                  <a:pos x="528" y="336"/>
                </a:cxn>
                <a:cxn ang="0">
                  <a:pos x="196" y="0"/>
                </a:cxn>
                <a:cxn ang="0">
                  <a:pos x="0" y="0"/>
                </a:cxn>
              </a:cxnLst>
              <a:rect l="0" t="0" r="r" b="b"/>
              <a:pathLst>
                <a:path w="528" h="530">
                  <a:moveTo>
                    <a:pt x="0" y="0"/>
                  </a:moveTo>
                  <a:lnTo>
                    <a:pt x="0" y="192"/>
                  </a:lnTo>
                  <a:lnTo>
                    <a:pt x="340" y="530"/>
                  </a:lnTo>
                  <a:lnTo>
                    <a:pt x="528" y="528"/>
                  </a:lnTo>
                  <a:lnTo>
                    <a:pt x="528" y="336"/>
                  </a:lnTo>
                  <a:lnTo>
                    <a:pt x="19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pt-PT"/>
            </a:p>
          </p:txBody>
        </p:sp>
        <p:sp>
          <p:nvSpPr>
            <p:cNvPr id="1096" name="Freeform 72"/>
            <p:cNvSpPr>
              <a:spLocks/>
            </p:cNvSpPr>
            <p:nvPr userDrawn="1"/>
          </p:nvSpPr>
          <p:spPr bwMode="gray">
            <a:xfrm rot="5400000">
              <a:off x="4609" y="2495"/>
              <a:ext cx="528" cy="53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2"/>
                </a:cxn>
                <a:cxn ang="0">
                  <a:pos x="340" y="530"/>
                </a:cxn>
                <a:cxn ang="0">
                  <a:pos x="528" y="528"/>
                </a:cxn>
                <a:cxn ang="0">
                  <a:pos x="528" y="336"/>
                </a:cxn>
                <a:cxn ang="0">
                  <a:pos x="196" y="0"/>
                </a:cxn>
                <a:cxn ang="0">
                  <a:pos x="0" y="0"/>
                </a:cxn>
              </a:cxnLst>
              <a:rect l="0" t="0" r="r" b="b"/>
              <a:pathLst>
                <a:path w="528" h="530">
                  <a:moveTo>
                    <a:pt x="0" y="0"/>
                  </a:moveTo>
                  <a:lnTo>
                    <a:pt x="0" y="192"/>
                  </a:lnTo>
                  <a:lnTo>
                    <a:pt x="340" y="530"/>
                  </a:lnTo>
                  <a:lnTo>
                    <a:pt x="528" y="528"/>
                  </a:lnTo>
                  <a:lnTo>
                    <a:pt x="528" y="336"/>
                  </a:lnTo>
                  <a:lnTo>
                    <a:pt x="19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pt-PT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Rectangle 4"/>
          <p:cNvSpPr>
            <a:spLocks noGrp="1" noChangeArrowheads="1"/>
          </p:cNvSpPr>
          <p:nvPr>
            <p:ph type="ctrTitle"/>
          </p:nvPr>
        </p:nvSpPr>
        <p:spPr>
          <a:xfrm>
            <a:off x="1043608" y="2667000"/>
            <a:ext cx="7776864" cy="914400"/>
          </a:xfrm>
        </p:spPr>
        <p:txBody>
          <a:bodyPr/>
          <a:lstStyle/>
          <a:p>
            <a:pPr algn="ctr"/>
            <a:r>
              <a:rPr lang="pt-PT" sz="4800" dirty="0" smtClean="0"/>
              <a:t>Índice de Desenvolvimento </a:t>
            </a:r>
            <a:r>
              <a:rPr lang="pt-PT" sz="4800" dirty="0"/>
              <a:t>Humano</a:t>
            </a:r>
            <a:endParaRPr lang="en-US" sz="4800" dirty="0"/>
          </a:p>
        </p:txBody>
      </p:sp>
      <p:sp>
        <p:nvSpPr>
          <p:cNvPr id="12" name="Subtítulo 11"/>
          <p:cNvSpPr>
            <a:spLocks noGrp="1"/>
          </p:cNvSpPr>
          <p:nvPr>
            <p:ph type="subTitle" idx="1"/>
          </p:nvPr>
        </p:nvSpPr>
        <p:spPr>
          <a:xfrm>
            <a:off x="1763688" y="5517232"/>
            <a:ext cx="7056784" cy="1066800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pt-PT" sz="1800" dirty="0" smtClean="0"/>
              <a:t>Domínio: Contrastes de desenvolvimento</a:t>
            </a:r>
          </a:p>
          <a:p>
            <a:pPr>
              <a:lnSpc>
                <a:spcPct val="200000"/>
              </a:lnSpc>
            </a:pPr>
            <a:r>
              <a:rPr lang="pt-PT" sz="1800" dirty="0" smtClean="0"/>
              <a:t>Subdomínio: Países com diferentes graus de desenvolvimento</a:t>
            </a:r>
            <a:endParaRPr lang="pt-PT" sz="1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8" grpId="0"/>
      <p:bldP spid="12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Metas a trabalhar</a:t>
            </a:r>
            <a:endParaRPr lang="pt-PT" dirty="0"/>
          </a:p>
        </p:txBody>
      </p:sp>
      <p:sp>
        <p:nvSpPr>
          <p:cNvPr id="4" name="CaixaDeTexto 3"/>
          <p:cNvSpPr txBox="1"/>
          <p:nvPr/>
        </p:nvSpPr>
        <p:spPr>
          <a:xfrm>
            <a:off x="683568" y="1268760"/>
            <a:ext cx="2016224" cy="40011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Objetivo geral</a:t>
            </a:r>
            <a:endParaRPr lang="pt-PT" sz="20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323528" y="1794179"/>
            <a:ext cx="8676456" cy="738664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1400" dirty="0" smtClean="0"/>
              <a:t>Compreender o grau de desenvolvimento dos países com base no Índice de Desenvolvimento Humano (IDH) e em outros indicadores compostos.</a:t>
            </a:r>
            <a:endParaRPr lang="pt-PT" sz="14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755576" y="2668850"/>
            <a:ext cx="1584176" cy="40011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2000" b="1" dirty="0" smtClean="0"/>
              <a:t>Descritores</a:t>
            </a:r>
            <a:endParaRPr lang="pt-PT" sz="2000" b="1" dirty="0"/>
          </a:p>
        </p:txBody>
      </p:sp>
      <p:sp>
        <p:nvSpPr>
          <p:cNvPr id="8" name="Rectângulo 7"/>
          <p:cNvSpPr/>
          <p:nvPr/>
        </p:nvSpPr>
        <p:spPr>
          <a:xfrm>
            <a:off x="323528" y="3212976"/>
            <a:ext cx="8676456" cy="3323987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1400" b="1" dirty="0" smtClean="0"/>
              <a:t>2. </a:t>
            </a:r>
            <a:r>
              <a:rPr lang="pt-PT" sz="1400" dirty="0" smtClean="0"/>
              <a:t>Interpretar a distribuição mundial de IDH relacionando-o com o grau de desenvolvimento dos países.</a:t>
            </a:r>
          </a:p>
          <a:p>
            <a:pPr algn="just">
              <a:lnSpc>
                <a:spcPct val="150000"/>
              </a:lnSpc>
            </a:pPr>
            <a:r>
              <a:rPr lang="pt-PT" sz="1400" b="1" dirty="0" smtClean="0"/>
              <a:t>3. </a:t>
            </a:r>
            <a:r>
              <a:rPr lang="pt-PT" sz="1400" dirty="0" smtClean="0"/>
              <a:t>Mencionar as principais críticas à utilização do IDH.</a:t>
            </a:r>
          </a:p>
          <a:p>
            <a:pPr algn="just">
              <a:lnSpc>
                <a:spcPct val="150000"/>
              </a:lnSpc>
            </a:pPr>
            <a:r>
              <a:rPr lang="pt-PT" sz="1400" b="1" dirty="0" smtClean="0"/>
              <a:t>4. </a:t>
            </a:r>
            <a:r>
              <a:rPr lang="pt-PT" sz="1400" dirty="0" smtClean="0"/>
              <a:t>Referir, para além do IDH, outros indicadores compostos utilizados na avaliação do grau de  desenvolvimentos dos países.</a:t>
            </a:r>
          </a:p>
          <a:p>
            <a:pPr algn="just">
              <a:lnSpc>
                <a:spcPct val="150000"/>
              </a:lnSpc>
            </a:pPr>
            <a:r>
              <a:rPr lang="pt-PT" sz="1400" b="1" dirty="0" smtClean="0"/>
              <a:t>5. </a:t>
            </a:r>
            <a:r>
              <a:rPr lang="pt-PT" sz="1400" dirty="0" smtClean="0"/>
              <a:t>Explicar em que consiste o Índice de Desigualdade de Género (IDG) e o Índice de Pobreza  Multidimensional (IPM).</a:t>
            </a:r>
          </a:p>
          <a:p>
            <a:pPr algn="just">
              <a:lnSpc>
                <a:spcPct val="150000"/>
              </a:lnSpc>
            </a:pPr>
            <a:r>
              <a:rPr lang="pt-PT" sz="1400" b="1" dirty="0" smtClean="0"/>
              <a:t>6. </a:t>
            </a:r>
            <a:r>
              <a:rPr lang="pt-PT" sz="1400" dirty="0" smtClean="0"/>
              <a:t>Inferir a partir do IDH e de outros indicadores compostos as disparidades de desenvolvimento às escalas internacional e intranacional.</a:t>
            </a:r>
          </a:p>
          <a:p>
            <a:pPr algn="just">
              <a:lnSpc>
                <a:spcPct val="150000"/>
              </a:lnSpc>
            </a:pPr>
            <a:r>
              <a:rPr lang="pt-PT" sz="1400" b="1" dirty="0" smtClean="0"/>
              <a:t>7. </a:t>
            </a:r>
            <a:r>
              <a:rPr lang="pt-PT" sz="1400" dirty="0" smtClean="0"/>
              <a:t>Interpretar os principais contrastes </a:t>
            </a:r>
            <a:r>
              <a:rPr lang="pt-PT" sz="1400" dirty="0" smtClean="0">
                <a:solidFill>
                  <a:schemeClr val="bg1"/>
                </a:solidFill>
              </a:rPr>
              <a:t>na distribuição dos diferentes indicadores de desenvolvimento em </a:t>
            </a:r>
            <a:r>
              <a:rPr lang="pt-PT" sz="1400" dirty="0" smtClean="0"/>
              <a:t>Portugal.</a:t>
            </a:r>
            <a:endParaRPr lang="pt-PT" sz="1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 smtClean="0"/>
              <a:t>Resumo</a:t>
            </a:r>
            <a:endParaRPr lang="en-US" sz="1800" dirty="0">
              <a:solidFill>
                <a:schemeClr val="accent1"/>
              </a:solidFill>
            </a:endParaRPr>
          </a:p>
        </p:txBody>
      </p:sp>
      <p:grpSp>
        <p:nvGrpSpPr>
          <p:cNvPr id="40963" name="Group 3"/>
          <p:cNvGrpSpPr>
            <a:grpSpLocks/>
          </p:cNvGrpSpPr>
          <p:nvPr/>
        </p:nvGrpSpPr>
        <p:grpSpPr bwMode="auto">
          <a:xfrm>
            <a:off x="1547664" y="1752600"/>
            <a:ext cx="762000" cy="665163"/>
            <a:chOff x="1110" y="2656"/>
            <a:chExt cx="1549" cy="1351"/>
          </a:xfrm>
        </p:grpSpPr>
        <p:sp>
          <p:nvSpPr>
            <p:cNvPr id="40964" name="AutoShape 4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40965" name="AutoShape 5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499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1">
                  <a:srgbClr val="E6E6E6"/>
                </a:gs>
                <a:gs pos="66001">
                  <a:srgbClr val="7D8496"/>
                </a:gs>
                <a:gs pos="73500">
                  <a:srgbClr val="E6E6E6"/>
                </a:gs>
                <a:gs pos="925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40966" name="AutoShape 6"/>
            <p:cNvSpPr>
              <a:spLocks noChangeArrowheads="1"/>
            </p:cNvSpPr>
            <p:nvPr/>
          </p:nvSpPr>
          <p:spPr bwMode="gray">
            <a:xfrm>
              <a:off x="1200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PT"/>
            </a:p>
          </p:txBody>
        </p:sp>
      </p:grpSp>
      <p:grpSp>
        <p:nvGrpSpPr>
          <p:cNvPr id="40967" name="Group 7"/>
          <p:cNvGrpSpPr>
            <a:grpSpLocks/>
          </p:cNvGrpSpPr>
          <p:nvPr/>
        </p:nvGrpSpPr>
        <p:grpSpPr bwMode="auto">
          <a:xfrm>
            <a:off x="1547664" y="2667000"/>
            <a:ext cx="762000" cy="665163"/>
            <a:chOff x="3174" y="2656"/>
            <a:chExt cx="1549" cy="1351"/>
          </a:xfrm>
        </p:grpSpPr>
        <p:sp>
          <p:nvSpPr>
            <p:cNvPr id="40968" name="AutoShape 8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40969" name="AutoShape 9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499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1">
                  <a:srgbClr val="E6E6E6"/>
                </a:gs>
                <a:gs pos="66001">
                  <a:srgbClr val="7D8496"/>
                </a:gs>
                <a:gs pos="73500">
                  <a:srgbClr val="E6E6E6"/>
                </a:gs>
                <a:gs pos="925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40970" name="AutoShape 10"/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PT"/>
            </a:p>
          </p:txBody>
        </p:sp>
      </p:grpSp>
      <p:sp>
        <p:nvSpPr>
          <p:cNvPr id="40971" name="Line 11"/>
          <p:cNvSpPr>
            <a:spLocks noChangeShapeType="1"/>
          </p:cNvSpPr>
          <p:nvPr/>
        </p:nvSpPr>
        <p:spPr bwMode="auto">
          <a:xfrm flipV="1">
            <a:off x="2157264" y="2348880"/>
            <a:ext cx="5517976" cy="13320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pt-PT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2385864" y="1828800"/>
            <a:ext cx="4268788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endParaRPr lang="en-US" sz="2400" dirty="0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gray">
          <a:xfrm>
            <a:off x="1744514" y="1851025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en-US" sz="24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40974" name="Line 14"/>
          <p:cNvSpPr>
            <a:spLocks noChangeShapeType="1"/>
          </p:cNvSpPr>
          <p:nvPr/>
        </p:nvSpPr>
        <p:spPr bwMode="auto">
          <a:xfrm flipV="1">
            <a:off x="2157264" y="3212976"/>
            <a:ext cx="5517976" cy="63624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pt-PT"/>
          </a:p>
        </p:txBody>
      </p:sp>
      <p:sp>
        <p:nvSpPr>
          <p:cNvPr id="40975" name="Text Box 15"/>
          <p:cNvSpPr txBox="1">
            <a:spLocks noChangeArrowheads="1"/>
          </p:cNvSpPr>
          <p:nvPr/>
        </p:nvSpPr>
        <p:spPr bwMode="auto">
          <a:xfrm>
            <a:off x="2385864" y="2743200"/>
            <a:ext cx="557740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en-US" sz="2400" dirty="0" err="1" smtClean="0"/>
              <a:t>Índice</a:t>
            </a:r>
            <a:r>
              <a:rPr lang="en-US" sz="2400" dirty="0" smtClean="0"/>
              <a:t> de </a:t>
            </a:r>
            <a:r>
              <a:rPr lang="en-US" sz="2400" dirty="0" err="1" smtClean="0"/>
              <a:t>Desigualdade</a:t>
            </a:r>
            <a:r>
              <a:rPr lang="en-US" sz="2400" dirty="0" smtClean="0"/>
              <a:t> de </a:t>
            </a:r>
            <a:r>
              <a:rPr lang="en-US" sz="2400" dirty="0" err="1" smtClean="0"/>
              <a:t>Género</a:t>
            </a:r>
            <a:endParaRPr lang="en-US" sz="2400" dirty="0"/>
          </a:p>
        </p:txBody>
      </p:sp>
      <p:sp>
        <p:nvSpPr>
          <p:cNvPr id="40976" name="Text Box 16"/>
          <p:cNvSpPr txBox="1">
            <a:spLocks noChangeArrowheads="1"/>
          </p:cNvSpPr>
          <p:nvPr/>
        </p:nvSpPr>
        <p:spPr bwMode="gray">
          <a:xfrm>
            <a:off x="1744514" y="2765425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en-US" sz="2400" b="1">
                <a:solidFill>
                  <a:schemeClr val="bg1"/>
                </a:solidFill>
              </a:rPr>
              <a:t>2</a:t>
            </a:r>
          </a:p>
        </p:txBody>
      </p:sp>
      <p:grpSp>
        <p:nvGrpSpPr>
          <p:cNvPr id="40977" name="Group 17"/>
          <p:cNvGrpSpPr>
            <a:grpSpLocks/>
          </p:cNvGrpSpPr>
          <p:nvPr/>
        </p:nvGrpSpPr>
        <p:grpSpPr bwMode="auto">
          <a:xfrm>
            <a:off x="1547664" y="3559175"/>
            <a:ext cx="762000" cy="665163"/>
            <a:chOff x="1110" y="2656"/>
            <a:chExt cx="1549" cy="1351"/>
          </a:xfrm>
        </p:grpSpPr>
        <p:sp>
          <p:nvSpPr>
            <p:cNvPr id="40978" name="AutoShape 18"/>
            <p:cNvSpPr>
              <a:spLocks noChangeArrowheads="1"/>
            </p:cNvSpPr>
            <p:nvPr/>
          </p:nvSpPr>
          <p:spPr bwMode="gray">
            <a:xfrm>
              <a:off x="1123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40979" name="AutoShape 19"/>
            <p:cNvSpPr>
              <a:spLocks noChangeArrowheads="1"/>
            </p:cNvSpPr>
            <p:nvPr/>
          </p:nvSpPr>
          <p:spPr bwMode="gray">
            <a:xfrm>
              <a:off x="1110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499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1">
                  <a:srgbClr val="E6E6E6"/>
                </a:gs>
                <a:gs pos="66001">
                  <a:srgbClr val="7D8496"/>
                </a:gs>
                <a:gs pos="73500">
                  <a:srgbClr val="E6E6E6"/>
                </a:gs>
                <a:gs pos="925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40980" name="AutoShape 20"/>
            <p:cNvSpPr>
              <a:spLocks noChangeArrowheads="1"/>
            </p:cNvSpPr>
            <p:nvPr/>
          </p:nvSpPr>
          <p:spPr bwMode="gray">
            <a:xfrm>
              <a:off x="1200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100000">
                  <a:schemeClr val="accent2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PT"/>
            </a:p>
          </p:txBody>
        </p:sp>
      </p:grpSp>
      <p:grpSp>
        <p:nvGrpSpPr>
          <p:cNvPr id="40981" name="Group 21"/>
          <p:cNvGrpSpPr>
            <a:grpSpLocks/>
          </p:cNvGrpSpPr>
          <p:nvPr/>
        </p:nvGrpSpPr>
        <p:grpSpPr bwMode="auto">
          <a:xfrm>
            <a:off x="1547664" y="4473575"/>
            <a:ext cx="762000" cy="665163"/>
            <a:chOff x="3174" y="2656"/>
            <a:chExt cx="1549" cy="1351"/>
          </a:xfrm>
        </p:grpSpPr>
        <p:sp>
          <p:nvSpPr>
            <p:cNvPr id="40982" name="AutoShape 22"/>
            <p:cNvSpPr>
              <a:spLocks noChangeArrowheads="1"/>
            </p:cNvSpPr>
            <p:nvPr/>
          </p:nvSpPr>
          <p:spPr bwMode="gray">
            <a:xfrm>
              <a:off x="3187" y="2679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40983" name="AutoShape 23"/>
            <p:cNvSpPr>
              <a:spLocks noChangeArrowheads="1"/>
            </p:cNvSpPr>
            <p:nvPr/>
          </p:nvSpPr>
          <p:spPr bwMode="gray">
            <a:xfrm>
              <a:off x="3174" y="2656"/>
              <a:ext cx="1536" cy="1328"/>
            </a:xfrm>
            <a:prstGeom prst="hexagon">
              <a:avLst>
                <a:gd name="adj" fmla="val 28916"/>
                <a:gd name="vf" fmla="val 115470"/>
              </a:avLst>
            </a:prstGeom>
            <a:gradFill rotWithShape="1">
              <a:gsLst>
                <a:gs pos="0">
                  <a:srgbClr val="E6E6E6"/>
                </a:gs>
                <a:gs pos="7499">
                  <a:srgbClr val="7D8496"/>
                </a:gs>
                <a:gs pos="26500">
                  <a:srgbClr val="E6E6E6"/>
                </a:gs>
                <a:gs pos="34000">
                  <a:srgbClr val="7D8496"/>
                </a:gs>
                <a:gs pos="46500">
                  <a:srgbClr val="E6E6E6"/>
                </a:gs>
                <a:gs pos="50000">
                  <a:srgbClr val="FFFFFF"/>
                </a:gs>
                <a:gs pos="53501">
                  <a:srgbClr val="E6E6E6"/>
                </a:gs>
                <a:gs pos="66001">
                  <a:srgbClr val="7D8496"/>
                </a:gs>
                <a:gs pos="73500">
                  <a:srgbClr val="E6E6E6"/>
                </a:gs>
                <a:gs pos="92501">
                  <a:srgbClr val="7D8496"/>
                </a:gs>
                <a:gs pos="100000">
                  <a:srgbClr val="E6E6E6"/>
                </a:gs>
              </a:gsLst>
              <a:lin ang="2700000" scaled="1"/>
            </a:gradFill>
            <a:ln w="9525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40984" name="AutoShape 24"/>
            <p:cNvSpPr>
              <a:spLocks noChangeArrowheads="1"/>
            </p:cNvSpPr>
            <p:nvPr/>
          </p:nvSpPr>
          <p:spPr bwMode="gray">
            <a:xfrm>
              <a:off x="3264" y="2736"/>
              <a:ext cx="1350" cy="1168"/>
            </a:xfrm>
            <a:prstGeom prst="hexagon">
              <a:avLst>
                <a:gd name="adj" fmla="val 28896"/>
                <a:gd name="vf" fmla="val 115470"/>
              </a:avLst>
            </a:prstGeom>
            <a:gradFill rotWithShape="1">
              <a:gsLst>
                <a:gs pos="0">
                  <a:schemeClr val="accent1">
                    <a:gamma/>
                    <a:shade val="46275"/>
                    <a:invGamma/>
                  </a:schemeClr>
                </a:gs>
                <a:gs pos="100000">
                  <a:schemeClr val="accent1"/>
                </a:gs>
              </a:gsLst>
              <a:lin ang="27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PT"/>
            </a:p>
          </p:txBody>
        </p:sp>
      </p:grpSp>
      <p:sp>
        <p:nvSpPr>
          <p:cNvPr id="40985" name="Line 25"/>
          <p:cNvSpPr>
            <a:spLocks noChangeShapeType="1"/>
          </p:cNvSpPr>
          <p:nvPr/>
        </p:nvSpPr>
        <p:spPr bwMode="auto">
          <a:xfrm flipV="1">
            <a:off x="2157264" y="4077072"/>
            <a:ext cx="5445968" cy="91703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pt-PT"/>
          </a:p>
        </p:txBody>
      </p:sp>
      <p:sp>
        <p:nvSpPr>
          <p:cNvPr id="40986" name="Text Box 26"/>
          <p:cNvSpPr txBox="1">
            <a:spLocks noChangeArrowheads="1"/>
          </p:cNvSpPr>
          <p:nvPr/>
        </p:nvSpPr>
        <p:spPr bwMode="auto">
          <a:xfrm>
            <a:off x="2385864" y="3635375"/>
            <a:ext cx="5217368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en-US" sz="2400" dirty="0" err="1" smtClean="0"/>
              <a:t>Índice</a:t>
            </a:r>
            <a:r>
              <a:rPr lang="en-US" sz="2400" dirty="0" smtClean="0"/>
              <a:t> de </a:t>
            </a:r>
            <a:r>
              <a:rPr lang="en-US" sz="2400" dirty="0" err="1" smtClean="0"/>
              <a:t>Pobreza</a:t>
            </a:r>
            <a:r>
              <a:rPr lang="en-US" sz="2400" dirty="0" smtClean="0"/>
              <a:t> Multidimensional</a:t>
            </a:r>
            <a:endParaRPr lang="en-US" sz="2400" dirty="0"/>
          </a:p>
        </p:txBody>
      </p:sp>
      <p:sp>
        <p:nvSpPr>
          <p:cNvPr id="40987" name="Text Box 27"/>
          <p:cNvSpPr txBox="1">
            <a:spLocks noChangeArrowheads="1"/>
          </p:cNvSpPr>
          <p:nvPr/>
        </p:nvSpPr>
        <p:spPr bwMode="gray">
          <a:xfrm>
            <a:off x="1744514" y="3657600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en-US" sz="24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40988" name="Line 28"/>
          <p:cNvSpPr>
            <a:spLocks noChangeShapeType="1"/>
          </p:cNvSpPr>
          <p:nvPr/>
        </p:nvSpPr>
        <p:spPr bwMode="auto">
          <a:xfrm flipV="1">
            <a:off x="2157264" y="5013175"/>
            <a:ext cx="5373960" cy="69999"/>
          </a:xfrm>
          <a:prstGeom prst="line">
            <a:avLst/>
          </a:prstGeom>
          <a:noFill/>
          <a:ln w="25400">
            <a:solidFill>
              <a:srgbClr val="C0C0C0"/>
            </a:solidFill>
            <a:prstDash val="sysDot"/>
            <a:round/>
            <a:headEnd/>
            <a:tailEnd type="oval" w="med" len="med"/>
          </a:ln>
          <a:effectLst/>
        </p:spPr>
        <p:txBody>
          <a:bodyPr wrap="none" anchor="ctr"/>
          <a:lstStyle/>
          <a:p>
            <a:endParaRPr lang="pt-PT"/>
          </a:p>
        </p:txBody>
      </p:sp>
      <p:sp>
        <p:nvSpPr>
          <p:cNvPr id="40989" name="Text Box 29"/>
          <p:cNvSpPr txBox="1">
            <a:spLocks noChangeArrowheads="1"/>
          </p:cNvSpPr>
          <p:nvPr/>
        </p:nvSpPr>
        <p:spPr bwMode="auto">
          <a:xfrm>
            <a:off x="2385864" y="4549775"/>
            <a:ext cx="5433392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en-US" sz="2400" dirty="0" err="1" smtClean="0"/>
              <a:t>Retrato</a:t>
            </a:r>
            <a:r>
              <a:rPr lang="en-US" sz="2400" dirty="0" smtClean="0"/>
              <a:t> de Portugal</a:t>
            </a:r>
            <a:endParaRPr lang="en-US" sz="2400" dirty="0"/>
          </a:p>
        </p:txBody>
      </p:sp>
      <p:sp>
        <p:nvSpPr>
          <p:cNvPr id="40990" name="Text Box 30"/>
          <p:cNvSpPr txBox="1">
            <a:spLocks noChangeArrowheads="1"/>
          </p:cNvSpPr>
          <p:nvPr/>
        </p:nvSpPr>
        <p:spPr bwMode="gray">
          <a:xfrm>
            <a:off x="1744514" y="4572000"/>
            <a:ext cx="354013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en-US" sz="2400" b="1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4" name="Text Box 15"/>
          <p:cNvSpPr txBox="1">
            <a:spLocks noChangeArrowheads="1"/>
          </p:cNvSpPr>
          <p:nvPr/>
        </p:nvSpPr>
        <p:spPr bwMode="auto">
          <a:xfrm>
            <a:off x="2399928" y="1819672"/>
            <a:ext cx="5635352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en-US" sz="2400" dirty="0" err="1" smtClean="0"/>
              <a:t>Índice</a:t>
            </a:r>
            <a:r>
              <a:rPr lang="en-US" sz="2400" dirty="0" smtClean="0"/>
              <a:t> de </a:t>
            </a:r>
            <a:r>
              <a:rPr lang="en-US" sz="2400" dirty="0" err="1" smtClean="0"/>
              <a:t>Desenvolvimento</a:t>
            </a:r>
            <a:r>
              <a:rPr lang="en-US" sz="2400" dirty="0" smtClean="0"/>
              <a:t> </a:t>
            </a:r>
            <a:r>
              <a:rPr lang="en-US" sz="2400" dirty="0" err="1" smtClean="0"/>
              <a:t>Humano</a:t>
            </a:r>
            <a:endParaRPr lang="en-US" sz="2400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0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0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0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0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0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0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0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0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0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40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40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0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40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40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40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1" grpId="0" animBg="1"/>
      <p:bldP spid="40972" grpId="0"/>
      <p:bldP spid="40973" grpId="0"/>
      <p:bldP spid="40974" grpId="0" animBg="1"/>
      <p:bldP spid="40975" grpId="0"/>
      <p:bldP spid="40976" grpId="0"/>
      <p:bldP spid="40985" grpId="0" animBg="1"/>
      <p:bldP spid="40985" grpId="1" animBg="1"/>
      <p:bldP spid="40986" grpId="0"/>
      <p:bldP spid="40987" grpId="0"/>
      <p:bldP spid="40988" grpId="0" animBg="1"/>
      <p:bldP spid="40989" grpId="0"/>
      <p:bldP spid="40990" grpId="0"/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Índice de Desenvolvimento Humano</a:t>
            </a:r>
            <a:endParaRPr lang="pt-PT" dirty="0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4294967295"/>
          </p:nvPr>
        </p:nvSpPr>
        <p:spPr>
          <a:xfrm>
            <a:off x="5029200" y="6248400"/>
            <a:ext cx="2895600" cy="228600"/>
          </a:xfrm>
        </p:spPr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sp>
        <p:nvSpPr>
          <p:cNvPr id="8" name="CaixaDeTexto 7"/>
          <p:cNvSpPr txBox="1"/>
          <p:nvPr/>
        </p:nvSpPr>
        <p:spPr>
          <a:xfrm>
            <a:off x="251520" y="1196752"/>
            <a:ext cx="8640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1600" dirty="0" smtClean="0"/>
              <a:t>O </a:t>
            </a:r>
            <a:r>
              <a:rPr lang="pt-PT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Índice de Desenvolvimento Humano </a:t>
            </a:r>
            <a:r>
              <a:rPr lang="pt-PT" sz="1600" dirty="0" smtClean="0"/>
              <a:t>(IDH) é o indicador composto que, normalmente, </a:t>
            </a:r>
            <a:r>
              <a:rPr lang="pt-PT" sz="1600" smtClean="0"/>
              <a:t>se </a:t>
            </a:r>
            <a:r>
              <a:rPr lang="pt-PT" sz="1600" smtClean="0"/>
              <a:t>utiliza </a:t>
            </a:r>
            <a:r>
              <a:rPr lang="pt-PT" sz="1600" dirty="0" smtClean="0"/>
              <a:t>para avaliar o grau de desenvolvimento humano e estabelecer comparações entre os diferentes países.  </a:t>
            </a:r>
            <a:endParaRPr lang="pt-PT" sz="1600" dirty="0"/>
          </a:p>
        </p:txBody>
      </p:sp>
      <p:pic>
        <p:nvPicPr>
          <p:cNvPr id="10" name="Imagem 9" descr="20142930_PPT_F0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2132856"/>
            <a:ext cx="8410309" cy="4320480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1043608" y="6444044"/>
            <a:ext cx="6912768" cy="33855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dirty="0" smtClean="0"/>
              <a:t>Índice de Desenvolvimento Humano no Mundo, por países, em 2013.</a:t>
            </a:r>
            <a:endParaRPr lang="pt-PT" sz="1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Índice de Desenvolvimento Humano</a:t>
            </a:r>
            <a:endParaRPr lang="pt-PT" dirty="0"/>
          </a:p>
        </p:txBody>
      </p:sp>
      <p:sp>
        <p:nvSpPr>
          <p:cNvPr id="7" name="CaixaDeTexto 6"/>
          <p:cNvSpPr txBox="1"/>
          <p:nvPr/>
        </p:nvSpPr>
        <p:spPr>
          <a:xfrm>
            <a:off x="1115616" y="1484784"/>
            <a:ext cx="7056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 smtClean="0"/>
              <a:t>De acordo com os dados de 2014, o IDH classifica-se em:</a:t>
            </a:r>
            <a:endParaRPr lang="pt-PT" b="1" dirty="0"/>
          </a:p>
        </p:txBody>
      </p:sp>
      <p:grpSp>
        <p:nvGrpSpPr>
          <p:cNvPr id="9" name="Grupo 8"/>
          <p:cNvGrpSpPr/>
          <p:nvPr/>
        </p:nvGrpSpPr>
        <p:grpSpPr>
          <a:xfrm>
            <a:off x="683568" y="2420888"/>
            <a:ext cx="7695286" cy="2815339"/>
            <a:chOff x="760360" y="2715774"/>
            <a:chExt cx="7695286" cy="2815339"/>
          </a:xfrm>
        </p:grpSpPr>
        <p:sp>
          <p:nvSpPr>
            <p:cNvPr id="10" name="Forma livre 9"/>
            <p:cNvSpPr/>
            <p:nvPr/>
          </p:nvSpPr>
          <p:spPr>
            <a:xfrm>
              <a:off x="760360" y="3495259"/>
              <a:ext cx="1585421" cy="1307641"/>
            </a:xfrm>
            <a:custGeom>
              <a:avLst/>
              <a:gdLst>
                <a:gd name="connsiteX0" fmla="*/ 0 w 1585421"/>
                <a:gd name="connsiteY0" fmla="*/ 130764 h 1307641"/>
                <a:gd name="connsiteX1" fmla="*/ 38300 w 1585421"/>
                <a:gd name="connsiteY1" fmla="*/ 38300 h 1307641"/>
                <a:gd name="connsiteX2" fmla="*/ 130764 w 1585421"/>
                <a:gd name="connsiteY2" fmla="*/ 0 h 1307641"/>
                <a:gd name="connsiteX3" fmla="*/ 1454657 w 1585421"/>
                <a:gd name="connsiteY3" fmla="*/ 0 h 1307641"/>
                <a:gd name="connsiteX4" fmla="*/ 1547121 w 1585421"/>
                <a:gd name="connsiteY4" fmla="*/ 38300 h 1307641"/>
                <a:gd name="connsiteX5" fmla="*/ 1585421 w 1585421"/>
                <a:gd name="connsiteY5" fmla="*/ 130764 h 1307641"/>
                <a:gd name="connsiteX6" fmla="*/ 1585421 w 1585421"/>
                <a:gd name="connsiteY6" fmla="*/ 1176877 h 1307641"/>
                <a:gd name="connsiteX7" fmla="*/ 1547121 w 1585421"/>
                <a:gd name="connsiteY7" fmla="*/ 1269341 h 1307641"/>
                <a:gd name="connsiteX8" fmla="*/ 1454657 w 1585421"/>
                <a:gd name="connsiteY8" fmla="*/ 1307641 h 1307641"/>
                <a:gd name="connsiteX9" fmla="*/ 130764 w 1585421"/>
                <a:gd name="connsiteY9" fmla="*/ 1307641 h 1307641"/>
                <a:gd name="connsiteX10" fmla="*/ 38300 w 1585421"/>
                <a:gd name="connsiteY10" fmla="*/ 1269341 h 1307641"/>
                <a:gd name="connsiteX11" fmla="*/ 0 w 1585421"/>
                <a:gd name="connsiteY11" fmla="*/ 1176877 h 1307641"/>
                <a:gd name="connsiteX12" fmla="*/ 0 w 1585421"/>
                <a:gd name="connsiteY12" fmla="*/ 130764 h 1307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85421" h="1307641">
                  <a:moveTo>
                    <a:pt x="0" y="130764"/>
                  </a:moveTo>
                  <a:cubicBezTo>
                    <a:pt x="0" y="96083"/>
                    <a:pt x="13777" y="62823"/>
                    <a:pt x="38300" y="38300"/>
                  </a:cubicBezTo>
                  <a:cubicBezTo>
                    <a:pt x="62823" y="13777"/>
                    <a:pt x="96083" y="0"/>
                    <a:pt x="130764" y="0"/>
                  </a:cubicBezTo>
                  <a:lnTo>
                    <a:pt x="1454657" y="0"/>
                  </a:lnTo>
                  <a:cubicBezTo>
                    <a:pt x="1489338" y="0"/>
                    <a:pt x="1522598" y="13777"/>
                    <a:pt x="1547121" y="38300"/>
                  </a:cubicBezTo>
                  <a:cubicBezTo>
                    <a:pt x="1571644" y="62823"/>
                    <a:pt x="1585421" y="96083"/>
                    <a:pt x="1585421" y="130764"/>
                  </a:cubicBezTo>
                  <a:lnTo>
                    <a:pt x="1585421" y="1176877"/>
                  </a:lnTo>
                  <a:cubicBezTo>
                    <a:pt x="1585421" y="1211558"/>
                    <a:pt x="1571644" y="1244818"/>
                    <a:pt x="1547121" y="1269341"/>
                  </a:cubicBezTo>
                  <a:cubicBezTo>
                    <a:pt x="1522598" y="1293864"/>
                    <a:pt x="1489338" y="1307641"/>
                    <a:pt x="1454657" y="1307641"/>
                  </a:cubicBezTo>
                  <a:lnTo>
                    <a:pt x="130764" y="1307641"/>
                  </a:lnTo>
                  <a:cubicBezTo>
                    <a:pt x="96083" y="1307641"/>
                    <a:pt x="62823" y="1293864"/>
                    <a:pt x="38300" y="1269341"/>
                  </a:cubicBezTo>
                  <a:cubicBezTo>
                    <a:pt x="13777" y="1244818"/>
                    <a:pt x="0" y="1211558"/>
                    <a:pt x="0" y="1176877"/>
                  </a:cubicBezTo>
                  <a:lnTo>
                    <a:pt x="0" y="130764"/>
                  </a:lnTo>
                  <a:close/>
                </a:path>
              </a:pathLst>
            </a:custGeom>
          </p:spPr>
          <p:style>
            <a:lnRef idx="1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2477" tIns="62477" rIns="62477" bIns="342686" numCol="1" spcCol="1270" anchor="t" anchorCtr="0">
              <a:noAutofit/>
            </a:bodyPr>
            <a:lstStyle/>
            <a:p>
              <a:pPr marL="171450" lvl="1" indent="-17145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pt-PT" sz="1600" b="1" kern="1200" dirty="0" smtClean="0"/>
            </a:p>
            <a:p>
              <a:pPr marL="171450" lvl="1" indent="-17145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pt-PT" sz="1600" b="1" kern="1200" dirty="0" smtClean="0"/>
                <a:t>Valores inferiores a 0,550</a:t>
              </a:r>
              <a:endParaRPr lang="pt-PT" sz="1600" b="1" kern="1200" dirty="0"/>
            </a:p>
          </p:txBody>
        </p:sp>
        <p:sp>
          <p:nvSpPr>
            <p:cNvPr id="11" name="Forma 10"/>
            <p:cNvSpPr/>
            <p:nvPr/>
          </p:nvSpPr>
          <p:spPr>
            <a:xfrm>
              <a:off x="1665332" y="3857005"/>
              <a:ext cx="1674108" cy="1674108"/>
            </a:xfrm>
            <a:prstGeom prst="leftCircularArrow">
              <a:avLst>
                <a:gd name="adj1" fmla="val 2714"/>
                <a:gd name="adj2" fmla="val 330501"/>
                <a:gd name="adj3" fmla="val 2106012"/>
                <a:gd name="adj4" fmla="val 9024489"/>
                <a:gd name="adj5" fmla="val 3166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3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Forma livre 11"/>
            <p:cNvSpPr/>
            <p:nvPr/>
          </p:nvSpPr>
          <p:spPr>
            <a:xfrm>
              <a:off x="1112676" y="4522691"/>
              <a:ext cx="1409263" cy="560417"/>
            </a:xfrm>
            <a:custGeom>
              <a:avLst/>
              <a:gdLst>
                <a:gd name="connsiteX0" fmla="*/ 0 w 1409263"/>
                <a:gd name="connsiteY0" fmla="*/ 56042 h 560417"/>
                <a:gd name="connsiteX1" fmla="*/ 16414 w 1409263"/>
                <a:gd name="connsiteY1" fmla="*/ 16414 h 560417"/>
                <a:gd name="connsiteX2" fmla="*/ 56042 w 1409263"/>
                <a:gd name="connsiteY2" fmla="*/ 0 h 560417"/>
                <a:gd name="connsiteX3" fmla="*/ 1353221 w 1409263"/>
                <a:gd name="connsiteY3" fmla="*/ 0 h 560417"/>
                <a:gd name="connsiteX4" fmla="*/ 1392849 w 1409263"/>
                <a:gd name="connsiteY4" fmla="*/ 16414 h 560417"/>
                <a:gd name="connsiteX5" fmla="*/ 1409263 w 1409263"/>
                <a:gd name="connsiteY5" fmla="*/ 56042 h 560417"/>
                <a:gd name="connsiteX6" fmla="*/ 1409263 w 1409263"/>
                <a:gd name="connsiteY6" fmla="*/ 504375 h 560417"/>
                <a:gd name="connsiteX7" fmla="*/ 1392849 w 1409263"/>
                <a:gd name="connsiteY7" fmla="*/ 544003 h 560417"/>
                <a:gd name="connsiteX8" fmla="*/ 1353221 w 1409263"/>
                <a:gd name="connsiteY8" fmla="*/ 560417 h 560417"/>
                <a:gd name="connsiteX9" fmla="*/ 56042 w 1409263"/>
                <a:gd name="connsiteY9" fmla="*/ 560417 h 560417"/>
                <a:gd name="connsiteX10" fmla="*/ 16414 w 1409263"/>
                <a:gd name="connsiteY10" fmla="*/ 544003 h 560417"/>
                <a:gd name="connsiteX11" fmla="*/ 0 w 1409263"/>
                <a:gd name="connsiteY11" fmla="*/ 504375 h 560417"/>
                <a:gd name="connsiteX12" fmla="*/ 0 w 1409263"/>
                <a:gd name="connsiteY12" fmla="*/ 56042 h 560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09263" h="560417">
                  <a:moveTo>
                    <a:pt x="0" y="56042"/>
                  </a:moveTo>
                  <a:cubicBezTo>
                    <a:pt x="0" y="41179"/>
                    <a:pt x="5904" y="26924"/>
                    <a:pt x="16414" y="16414"/>
                  </a:cubicBezTo>
                  <a:cubicBezTo>
                    <a:pt x="26924" y="5904"/>
                    <a:pt x="41178" y="0"/>
                    <a:pt x="56042" y="0"/>
                  </a:cubicBezTo>
                  <a:lnTo>
                    <a:pt x="1353221" y="0"/>
                  </a:lnTo>
                  <a:cubicBezTo>
                    <a:pt x="1368084" y="0"/>
                    <a:pt x="1382339" y="5904"/>
                    <a:pt x="1392849" y="16414"/>
                  </a:cubicBezTo>
                  <a:cubicBezTo>
                    <a:pt x="1403359" y="26924"/>
                    <a:pt x="1409263" y="41178"/>
                    <a:pt x="1409263" y="56042"/>
                  </a:cubicBezTo>
                  <a:lnTo>
                    <a:pt x="1409263" y="504375"/>
                  </a:lnTo>
                  <a:cubicBezTo>
                    <a:pt x="1409263" y="519238"/>
                    <a:pt x="1403359" y="533493"/>
                    <a:pt x="1392849" y="544003"/>
                  </a:cubicBezTo>
                  <a:cubicBezTo>
                    <a:pt x="1382339" y="554513"/>
                    <a:pt x="1368085" y="560417"/>
                    <a:pt x="1353221" y="560417"/>
                  </a:cubicBezTo>
                  <a:lnTo>
                    <a:pt x="56042" y="560417"/>
                  </a:lnTo>
                  <a:cubicBezTo>
                    <a:pt x="41179" y="560417"/>
                    <a:pt x="26924" y="554513"/>
                    <a:pt x="16414" y="544003"/>
                  </a:cubicBezTo>
                  <a:cubicBezTo>
                    <a:pt x="5904" y="533493"/>
                    <a:pt x="0" y="519239"/>
                    <a:pt x="0" y="504375"/>
                  </a:cubicBezTo>
                  <a:lnTo>
                    <a:pt x="0" y="56042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0"/>
                <a:satOff val="0"/>
                <a:lumOff val="0"/>
                <a:alphaOff val="0"/>
              </a:schemeClr>
            </a:fillRef>
            <a:effectRef idx="3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04" tIns="39274" rIns="50704" bIns="39274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b="1" kern="1200" dirty="0" smtClean="0"/>
                <a:t>Baixo</a:t>
              </a:r>
              <a:endParaRPr lang="pt-PT" b="1" kern="1200" dirty="0"/>
            </a:p>
          </p:txBody>
        </p:sp>
        <p:sp>
          <p:nvSpPr>
            <p:cNvPr id="13" name="Forma livre 12"/>
            <p:cNvSpPr/>
            <p:nvPr/>
          </p:nvSpPr>
          <p:spPr>
            <a:xfrm>
              <a:off x="2738262" y="3495259"/>
              <a:ext cx="1585421" cy="1307641"/>
            </a:xfrm>
            <a:custGeom>
              <a:avLst/>
              <a:gdLst>
                <a:gd name="connsiteX0" fmla="*/ 0 w 1585421"/>
                <a:gd name="connsiteY0" fmla="*/ 130764 h 1307641"/>
                <a:gd name="connsiteX1" fmla="*/ 38300 w 1585421"/>
                <a:gd name="connsiteY1" fmla="*/ 38300 h 1307641"/>
                <a:gd name="connsiteX2" fmla="*/ 130764 w 1585421"/>
                <a:gd name="connsiteY2" fmla="*/ 0 h 1307641"/>
                <a:gd name="connsiteX3" fmla="*/ 1454657 w 1585421"/>
                <a:gd name="connsiteY3" fmla="*/ 0 h 1307641"/>
                <a:gd name="connsiteX4" fmla="*/ 1547121 w 1585421"/>
                <a:gd name="connsiteY4" fmla="*/ 38300 h 1307641"/>
                <a:gd name="connsiteX5" fmla="*/ 1585421 w 1585421"/>
                <a:gd name="connsiteY5" fmla="*/ 130764 h 1307641"/>
                <a:gd name="connsiteX6" fmla="*/ 1585421 w 1585421"/>
                <a:gd name="connsiteY6" fmla="*/ 1176877 h 1307641"/>
                <a:gd name="connsiteX7" fmla="*/ 1547121 w 1585421"/>
                <a:gd name="connsiteY7" fmla="*/ 1269341 h 1307641"/>
                <a:gd name="connsiteX8" fmla="*/ 1454657 w 1585421"/>
                <a:gd name="connsiteY8" fmla="*/ 1307641 h 1307641"/>
                <a:gd name="connsiteX9" fmla="*/ 130764 w 1585421"/>
                <a:gd name="connsiteY9" fmla="*/ 1307641 h 1307641"/>
                <a:gd name="connsiteX10" fmla="*/ 38300 w 1585421"/>
                <a:gd name="connsiteY10" fmla="*/ 1269341 h 1307641"/>
                <a:gd name="connsiteX11" fmla="*/ 0 w 1585421"/>
                <a:gd name="connsiteY11" fmla="*/ 1176877 h 1307641"/>
                <a:gd name="connsiteX12" fmla="*/ 0 w 1585421"/>
                <a:gd name="connsiteY12" fmla="*/ 130764 h 1307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85421" h="1307641">
                  <a:moveTo>
                    <a:pt x="0" y="130764"/>
                  </a:moveTo>
                  <a:cubicBezTo>
                    <a:pt x="0" y="96083"/>
                    <a:pt x="13777" y="62823"/>
                    <a:pt x="38300" y="38300"/>
                  </a:cubicBezTo>
                  <a:cubicBezTo>
                    <a:pt x="62823" y="13777"/>
                    <a:pt x="96083" y="0"/>
                    <a:pt x="130764" y="0"/>
                  </a:cubicBezTo>
                  <a:lnTo>
                    <a:pt x="1454657" y="0"/>
                  </a:lnTo>
                  <a:cubicBezTo>
                    <a:pt x="1489338" y="0"/>
                    <a:pt x="1522598" y="13777"/>
                    <a:pt x="1547121" y="38300"/>
                  </a:cubicBezTo>
                  <a:cubicBezTo>
                    <a:pt x="1571644" y="62823"/>
                    <a:pt x="1585421" y="96083"/>
                    <a:pt x="1585421" y="130764"/>
                  </a:cubicBezTo>
                  <a:lnTo>
                    <a:pt x="1585421" y="1176877"/>
                  </a:lnTo>
                  <a:cubicBezTo>
                    <a:pt x="1585421" y="1211558"/>
                    <a:pt x="1571644" y="1244818"/>
                    <a:pt x="1547121" y="1269341"/>
                  </a:cubicBezTo>
                  <a:cubicBezTo>
                    <a:pt x="1522598" y="1293864"/>
                    <a:pt x="1489338" y="1307641"/>
                    <a:pt x="1454657" y="1307641"/>
                  </a:cubicBezTo>
                  <a:lnTo>
                    <a:pt x="130764" y="1307641"/>
                  </a:lnTo>
                  <a:cubicBezTo>
                    <a:pt x="96083" y="1307641"/>
                    <a:pt x="62823" y="1293864"/>
                    <a:pt x="38300" y="1269341"/>
                  </a:cubicBezTo>
                  <a:cubicBezTo>
                    <a:pt x="13777" y="1244818"/>
                    <a:pt x="0" y="1211558"/>
                    <a:pt x="0" y="1176877"/>
                  </a:cubicBezTo>
                  <a:lnTo>
                    <a:pt x="0" y="130764"/>
                  </a:lnTo>
                  <a:close/>
                </a:path>
              </a:pathLst>
            </a:custGeom>
          </p:spPr>
          <p:style>
            <a:lnRef idx="1">
              <a:schemeClr val="accent5">
                <a:hueOff val="-4053840"/>
                <a:satOff val="7498"/>
                <a:lumOff val="-13594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2477" tIns="342686" rIns="62477" bIns="62477" numCol="1" spcCol="1270" anchor="t" anchorCtr="0">
              <a:noAutofit/>
            </a:bodyPr>
            <a:lstStyle/>
            <a:p>
              <a:pPr marL="171450" lvl="1" indent="-17145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pt-PT" sz="1600" b="1" kern="1200" dirty="0" smtClean="0"/>
                <a:t>Valores entre 0,550 e 0,699</a:t>
              </a:r>
              <a:endParaRPr lang="pt-PT" sz="1600" b="1" kern="1200" dirty="0"/>
            </a:p>
          </p:txBody>
        </p:sp>
        <p:sp>
          <p:nvSpPr>
            <p:cNvPr id="14" name="Seta circular 13"/>
            <p:cNvSpPr/>
            <p:nvPr/>
          </p:nvSpPr>
          <p:spPr>
            <a:xfrm>
              <a:off x="3630023" y="2715774"/>
              <a:ext cx="1876689" cy="1876689"/>
            </a:xfrm>
            <a:prstGeom prst="circularArrow">
              <a:avLst>
                <a:gd name="adj1" fmla="val 2421"/>
                <a:gd name="adj2" fmla="val 292826"/>
                <a:gd name="adj3" fmla="val 19531663"/>
                <a:gd name="adj4" fmla="val 12575511"/>
                <a:gd name="adj5" fmla="val 2824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-6080760"/>
                <a:satOff val="11247"/>
                <a:lumOff val="-20391"/>
                <a:alphaOff val="0"/>
              </a:schemeClr>
            </a:fillRef>
            <a:effectRef idx="3">
              <a:schemeClr val="accent5">
                <a:hueOff val="-6080760"/>
                <a:satOff val="11247"/>
                <a:lumOff val="-2039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Forma livre 14"/>
            <p:cNvSpPr/>
            <p:nvPr/>
          </p:nvSpPr>
          <p:spPr>
            <a:xfrm>
              <a:off x="3090578" y="3215050"/>
              <a:ext cx="1409263" cy="560417"/>
            </a:xfrm>
            <a:custGeom>
              <a:avLst/>
              <a:gdLst>
                <a:gd name="connsiteX0" fmla="*/ 0 w 1409263"/>
                <a:gd name="connsiteY0" fmla="*/ 56042 h 560417"/>
                <a:gd name="connsiteX1" fmla="*/ 16414 w 1409263"/>
                <a:gd name="connsiteY1" fmla="*/ 16414 h 560417"/>
                <a:gd name="connsiteX2" fmla="*/ 56042 w 1409263"/>
                <a:gd name="connsiteY2" fmla="*/ 0 h 560417"/>
                <a:gd name="connsiteX3" fmla="*/ 1353221 w 1409263"/>
                <a:gd name="connsiteY3" fmla="*/ 0 h 560417"/>
                <a:gd name="connsiteX4" fmla="*/ 1392849 w 1409263"/>
                <a:gd name="connsiteY4" fmla="*/ 16414 h 560417"/>
                <a:gd name="connsiteX5" fmla="*/ 1409263 w 1409263"/>
                <a:gd name="connsiteY5" fmla="*/ 56042 h 560417"/>
                <a:gd name="connsiteX6" fmla="*/ 1409263 w 1409263"/>
                <a:gd name="connsiteY6" fmla="*/ 504375 h 560417"/>
                <a:gd name="connsiteX7" fmla="*/ 1392849 w 1409263"/>
                <a:gd name="connsiteY7" fmla="*/ 544003 h 560417"/>
                <a:gd name="connsiteX8" fmla="*/ 1353221 w 1409263"/>
                <a:gd name="connsiteY8" fmla="*/ 560417 h 560417"/>
                <a:gd name="connsiteX9" fmla="*/ 56042 w 1409263"/>
                <a:gd name="connsiteY9" fmla="*/ 560417 h 560417"/>
                <a:gd name="connsiteX10" fmla="*/ 16414 w 1409263"/>
                <a:gd name="connsiteY10" fmla="*/ 544003 h 560417"/>
                <a:gd name="connsiteX11" fmla="*/ 0 w 1409263"/>
                <a:gd name="connsiteY11" fmla="*/ 504375 h 560417"/>
                <a:gd name="connsiteX12" fmla="*/ 0 w 1409263"/>
                <a:gd name="connsiteY12" fmla="*/ 56042 h 560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09263" h="560417">
                  <a:moveTo>
                    <a:pt x="0" y="56042"/>
                  </a:moveTo>
                  <a:cubicBezTo>
                    <a:pt x="0" y="41179"/>
                    <a:pt x="5904" y="26924"/>
                    <a:pt x="16414" y="16414"/>
                  </a:cubicBezTo>
                  <a:cubicBezTo>
                    <a:pt x="26924" y="5904"/>
                    <a:pt x="41178" y="0"/>
                    <a:pt x="56042" y="0"/>
                  </a:cubicBezTo>
                  <a:lnTo>
                    <a:pt x="1353221" y="0"/>
                  </a:lnTo>
                  <a:cubicBezTo>
                    <a:pt x="1368084" y="0"/>
                    <a:pt x="1382339" y="5904"/>
                    <a:pt x="1392849" y="16414"/>
                  </a:cubicBezTo>
                  <a:cubicBezTo>
                    <a:pt x="1403359" y="26924"/>
                    <a:pt x="1409263" y="41178"/>
                    <a:pt x="1409263" y="56042"/>
                  </a:cubicBezTo>
                  <a:lnTo>
                    <a:pt x="1409263" y="504375"/>
                  </a:lnTo>
                  <a:cubicBezTo>
                    <a:pt x="1409263" y="519238"/>
                    <a:pt x="1403359" y="533493"/>
                    <a:pt x="1392849" y="544003"/>
                  </a:cubicBezTo>
                  <a:cubicBezTo>
                    <a:pt x="1382339" y="554513"/>
                    <a:pt x="1368085" y="560417"/>
                    <a:pt x="1353221" y="560417"/>
                  </a:cubicBezTo>
                  <a:lnTo>
                    <a:pt x="56042" y="560417"/>
                  </a:lnTo>
                  <a:cubicBezTo>
                    <a:pt x="41179" y="560417"/>
                    <a:pt x="26924" y="554513"/>
                    <a:pt x="16414" y="544003"/>
                  </a:cubicBezTo>
                  <a:cubicBezTo>
                    <a:pt x="5904" y="533493"/>
                    <a:pt x="0" y="519239"/>
                    <a:pt x="0" y="504375"/>
                  </a:cubicBezTo>
                  <a:lnTo>
                    <a:pt x="0" y="56042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-4053840"/>
                <a:satOff val="7498"/>
                <a:lumOff val="-13594"/>
                <a:alphaOff val="0"/>
              </a:schemeClr>
            </a:fillRef>
            <a:effectRef idx="3">
              <a:schemeClr val="accent5">
                <a:hueOff val="-4053840"/>
                <a:satOff val="7498"/>
                <a:lumOff val="-1359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04" tIns="39274" rIns="50704" bIns="39274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b="1" kern="1200" dirty="0" smtClean="0"/>
                <a:t>Médio</a:t>
              </a:r>
              <a:endParaRPr lang="pt-PT" b="1" kern="1200" dirty="0"/>
            </a:p>
          </p:txBody>
        </p:sp>
        <p:sp>
          <p:nvSpPr>
            <p:cNvPr id="16" name="Forma livre 15"/>
            <p:cNvSpPr/>
            <p:nvPr/>
          </p:nvSpPr>
          <p:spPr>
            <a:xfrm>
              <a:off x="4716165" y="3495259"/>
              <a:ext cx="1585421" cy="1307641"/>
            </a:xfrm>
            <a:custGeom>
              <a:avLst/>
              <a:gdLst>
                <a:gd name="connsiteX0" fmla="*/ 0 w 1585421"/>
                <a:gd name="connsiteY0" fmla="*/ 130764 h 1307641"/>
                <a:gd name="connsiteX1" fmla="*/ 38300 w 1585421"/>
                <a:gd name="connsiteY1" fmla="*/ 38300 h 1307641"/>
                <a:gd name="connsiteX2" fmla="*/ 130764 w 1585421"/>
                <a:gd name="connsiteY2" fmla="*/ 0 h 1307641"/>
                <a:gd name="connsiteX3" fmla="*/ 1454657 w 1585421"/>
                <a:gd name="connsiteY3" fmla="*/ 0 h 1307641"/>
                <a:gd name="connsiteX4" fmla="*/ 1547121 w 1585421"/>
                <a:gd name="connsiteY4" fmla="*/ 38300 h 1307641"/>
                <a:gd name="connsiteX5" fmla="*/ 1585421 w 1585421"/>
                <a:gd name="connsiteY5" fmla="*/ 130764 h 1307641"/>
                <a:gd name="connsiteX6" fmla="*/ 1585421 w 1585421"/>
                <a:gd name="connsiteY6" fmla="*/ 1176877 h 1307641"/>
                <a:gd name="connsiteX7" fmla="*/ 1547121 w 1585421"/>
                <a:gd name="connsiteY7" fmla="*/ 1269341 h 1307641"/>
                <a:gd name="connsiteX8" fmla="*/ 1454657 w 1585421"/>
                <a:gd name="connsiteY8" fmla="*/ 1307641 h 1307641"/>
                <a:gd name="connsiteX9" fmla="*/ 130764 w 1585421"/>
                <a:gd name="connsiteY9" fmla="*/ 1307641 h 1307641"/>
                <a:gd name="connsiteX10" fmla="*/ 38300 w 1585421"/>
                <a:gd name="connsiteY10" fmla="*/ 1269341 h 1307641"/>
                <a:gd name="connsiteX11" fmla="*/ 0 w 1585421"/>
                <a:gd name="connsiteY11" fmla="*/ 1176877 h 1307641"/>
                <a:gd name="connsiteX12" fmla="*/ 0 w 1585421"/>
                <a:gd name="connsiteY12" fmla="*/ 130764 h 1307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85421" h="1307641">
                  <a:moveTo>
                    <a:pt x="0" y="130764"/>
                  </a:moveTo>
                  <a:cubicBezTo>
                    <a:pt x="0" y="96083"/>
                    <a:pt x="13777" y="62823"/>
                    <a:pt x="38300" y="38300"/>
                  </a:cubicBezTo>
                  <a:cubicBezTo>
                    <a:pt x="62823" y="13777"/>
                    <a:pt x="96083" y="0"/>
                    <a:pt x="130764" y="0"/>
                  </a:cubicBezTo>
                  <a:lnTo>
                    <a:pt x="1454657" y="0"/>
                  </a:lnTo>
                  <a:cubicBezTo>
                    <a:pt x="1489338" y="0"/>
                    <a:pt x="1522598" y="13777"/>
                    <a:pt x="1547121" y="38300"/>
                  </a:cubicBezTo>
                  <a:cubicBezTo>
                    <a:pt x="1571644" y="62823"/>
                    <a:pt x="1585421" y="96083"/>
                    <a:pt x="1585421" y="130764"/>
                  </a:cubicBezTo>
                  <a:lnTo>
                    <a:pt x="1585421" y="1176877"/>
                  </a:lnTo>
                  <a:cubicBezTo>
                    <a:pt x="1585421" y="1211558"/>
                    <a:pt x="1571644" y="1244818"/>
                    <a:pt x="1547121" y="1269341"/>
                  </a:cubicBezTo>
                  <a:cubicBezTo>
                    <a:pt x="1522598" y="1293864"/>
                    <a:pt x="1489338" y="1307641"/>
                    <a:pt x="1454657" y="1307641"/>
                  </a:cubicBezTo>
                  <a:lnTo>
                    <a:pt x="130764" y="1307641"/>
                  </a:lnTo>
                  <a:cubicBezTo>
                    <a:pt x="96083" y="1307641"/>
                    <a:pt x="62823" y="1293864"/>
                    <a:pt x="38300" y="1269341"/>
                  </a:cubicBezTo>
                  <a:cubicBezTo>
                    <a:pt x="13777" y="1244818"/>
                    <a:pt x="0" y="1211558"/>
                    <a:pt x="0" y="1176877"/>
                  </a:cubicBezTo>
                  <a:lnTo>
                    <a:pt x="0" y="130764"/>
                  </a:lnTo>
                  <a:close/>
                </a:path>
              </a:pathLst>
            </a:custGeom>
          </p:spPr>
          <p:style>
            <a:lnRef idx="1">
              <a:schemeClr val="accent5">
                <a:hueOff val="-8107680"/>
                <a:satOff val="14996"/>
                <a:lumOff val="-27189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2477" tIns="62477" rIns="62477" bIns="342686" numCol="1" spcCol="1270" anchor="t" anchorCtr="0">
              <a:noAutofit/>
            </a:bodyPr>
            <a:lstStyle/>
            <a:p>
              <a:pPr marL="171450" lvl="1" indent="-17145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endParaRPr lang="pt-PT" sz="1600" b="1" kern="1200" dirty="0" smtClean="0"/>
            </a:p>
            <a:p>
              <a:pPr marL="171450" lvl="1" indent="-17145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pt-PT" sz="1600" b="1" kern="1200" dirty="0" smtClean="0"/>
                <a:t>Valores entre 0,7000 e 0,7999</a:t>
              </a:r>
              <a:endParaRPr lang="pt-PT" sz="1600" b="1" kern="1200" dirty="0"/>
            </a:p>
          </p:txBody>
        </p:sp>
        <p:sp>
          <p:nvSpPr>
            <p:cNvPr id="17" name="Forma 16"/>
            <p:cNvSpPr/>
            <p:nvPr/>
          </p:nvSpPr>
          <p:spPr>
            <a:xfrm>
              <a:off x="5621138" y="3857005"/>
              <a:ext cx="1674108" cy="1674108"/>
            </a:xfrm>
            <a:prstGeom prst="leftCircularArrow">
              <a:avLst>
                <a:gd name="adj1" fmla="val 2714"/>
                <a:gd name="adj2" fmla="val 330501"/>
                <a:gd name="adj3" fmla="val 2106012"/>
                <a:gd name="adj4" fmla="val 9024489"/>
                <a:gd name="adj5" fmla="val 3166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-12161520"/>
                <a:satOff val="22494"/>
                <a:lumOff val="-40783"/>
                <a:alphaOff val="0"/>
              </a:schemeClr>
            </a:fillRef>
            <a:effectRef idx="3">
              <a:schemeClr val="accent5">
                <a:hueOff val="-12161520"/>
                <a:satOff val="22494"/>
                <a:lumOff val="-4078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Forma livre 17"/>
            <p:cNvSpPr/>
            <p:nvPr/>
          </p:nvSpPr>
          <p:spPr>
            <a:xfrm>
              <a:off x="5068481" y="4522691"/>
              <a:ext cx="1409263" cy="560417"/>
            </a:xfrm>
            <a:custGeom>
              <a:avLst/>
              <a:gdLst>
                <a:gd name="connsiteX0" fmla="*/ 0 w 1409263"/>
                <a:gd name="connsiteY0" fmla="*/ 56042 h 560417"/>
                <a:gd name="connsiteX1" fmla="*/ 16414 w 1409263"/>
                <a:gd name="connsiteY1" fmla="*/ 16414 h 560417"/>
                <a:gd name="connsiteX2" fmla="*/ 56042 w 1409263"/>
                <a:gd name="connsiteY2" fmla="*/ 0 h 560417"/>
                <a:gd name="connsiteX3" fmla="*/ 1353221 w 1409263"/>
                <a:gd name="connsiteY3" fmla="*/ 0 h 560417"/>
                <a:gd name="connsiteX4" fmla="*/ 1392849 w 1409263"/>
                <a:gd name="connsiteY4" fmla="*/ 16414 h 560417"/>
                <a:gd name="connsiteX5" fmla="*/ 1409263 w 1409263"/>
                <a:gd name="connsiteY5" fmla="*/ 56042 h 560417"/>
                <a:gd name="connsiteX6" fmla="*/ 1409263 w 1409263"/>
                <a:gd name="connsiteY6" fmla="*/ 504375 h 560417"/>
                <a:gd name="connsiteX7" fmla="*/ 1392849 w 1409263"/>
                <a:gd name="connsiteY7" fmla="*/ 544003 h 560417"/>
                <a:gd name="connsiteX8" fmla="*/ 1353221 w 1409263"/>
                <a:gd name="connsiteY8" fmla="*/ 560417 h 560417"/>
                <a:gd name="connsiteX9" fmla="*/ 56042 w 1409263"/>
                <a:gd name="connsiteY9" fmla="*/ 560417 h 560417"/>
                <a:gd name="connsiteX10" fmla="*/ 16414 w 1409263"/>
                <a:gd name="connsiteY10" fmla="*/ 544003 h 560417"/>
                <a:gd name="connsiteX11" fmla="*/ 0 w 1409263"/>
                <a:gd name="connsiteY11" fmla="*/ 504375 h 560417"/>
                <a:gd name="connsiteX12" fmla="*/ 0 w 1409263"/>
                <a:gd name="connsiteY12" fmla="*/ 56042 h 560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09263" h="560417">
                  <a:moveTo>
                    <a:pt x="0" y="56042"/>
                  </a:moveTo>
                  <a:cubicBezTo>
                    <a:pt x="0" y="41179"/>
                    <a:pt x="5904" y="26924"/>
                    <a:pt x="16414" y="16414"/>
                  </a:cubicBezTo>
                  <a:cubicBezTo>
                    <a:pt x="26924" y="5904"/>
                    <a:pt x="41178" y="0"/>
                    <a:pt x="56042" y="0"/>
                  </a:cubicBezTo>
                  <a:lnTo>
                    <a:pt x="1353221" y="0"/>
                  </a:lnTo>
                  <a:cubicBezTo>
                    <a:pt x="1368084" y="0"/>
                    <a:pt x="1382339" y="5904"/>
                    <a:pt x="1392849" y="16414"/>
                  </a:cubicBezTo>
                  <a:cubicBezTo>
                    <a:pt x="1403359" y="26924"/>
                    <a:pt x="1409263" y="41178"/>
                    <a:pt x="1409263" y="56042"/>
                  </a:cubicBezTo>
                  <a:lnTo>
                    <a:pt x="1409263" y="504375"/>
                  </a:lnTo>
                  <a:cubicBezTo>
                    <a:pt x="1409263" y="519238"/>
                    <a:pt x="1403359" y="533493"/>
                    <a:pt x="1392849" y="544003"/>
                  </a:cubicBezTo>
                  <a:cubicBezTo>
                    <a:pt x="1382339" y="554513"/>
                    <a:pt x="1368085" y="560417"/>
                    <a:pt x="1353221" y="560417"/>
                  </a:cubicBezTo>
                  <a:lnTo>
                    <a:pt x="56042" y="560417"/>
                  </a:lnTo>
                  <a:cubicBezTo>
                    <a:pt x="41179" y="560417"/>
                    <a:pt x="26924" y="554513"/>
                    <a:pt x="16414" y="544003"/>
                  </a:cubicBezTo>
                  <a:cubicBezTo>
                    <a:pt x="5904" y="533493"/>
                    <a:pt x="0" y="519239"/>
                    <a:pt x="0" y="504375"/>
                  </a:cubicBezTo>
                  <a:lnTo>
                    <a:pt x="0" y="56042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-8107680"/>
                <a:satOff val="14996"/>
                <a:lumOff val="-27189"/>
                <a:alphaOff val="0"/>
              </a:schemeClr>
            </a:fillRef>
            <a:effectRef idx="3">
              <a:schemeClr val="accent5">
                <a:hueOff val="-8107680"/>
                <a:satOff val="14996"/>
                <a:lumOff val="-2718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04" tIns="39274" rIns="50704" bIns="39274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b="1" kern="1200" dirty="0" smtClean="0"/>
                <a:t>Elevado</a:t>
              </a:r>
              <a:endParaRPr lang="pt-PT" b="1" kern="1200" dirty="0"/>
            </a:p>
          </p:txBody>
        </p:sp>
        <p:sp>
          <p:nvSpPr>
            <p:cNvPr id="19" name="Forma livre 18"/>
            <p:cNvSpPr/>
            <p:nvPr/>
          </p:nvSpPr>
          <p:spPr>
            <a:xfrm>
              <a:off x="6694068" y="3495259"/>
              <a:ext cx="1585421" cy="1307641"/>
            </a:xfrm>
            <a:custGeom>
              <a:avLst/>
              <a:gdLst>
                <a:gd name="connsiteX0" fmla="*/ 0 w 1585421"/>
                <a:gd name="connsiteY0" fmla="*/ 130764 h 1307641"/>
                <a:gd name="connsiteX1" fmla="*/ 38300 w 1585421"/>
                <a:gd name="connsiteY1" fmla="*/ 38300 h 1307641"/>
                <a:gd name="connsiteX2" fmla="*/ 130764 w 1585421"/>
                <a:gd name="connsiteY2" fmla="*/ 0 h 1307641"/>
                <a:gd name="connsiteX3" fmla="*/ 1454657 w 1585421"/>
                <a:gd name="connsiteY3" fmla="*/ 0 h 1307641"/>
                <a:gd name="connsiteX4" fmla="*/ 1547121 w 1585421"/>
                <a:gd name="connsiteY4" fmla="*/ 38300 h 1307641"/>
                <a:gd name="connsiteX5" fmla="*/ 1585421 w 1585421"/>
                <a:gd name="connsiteY5" fmla="*/ 130764 h 1307641"/>
                <a:gd name="connsiteX6" fmla="*/ 1585421 w 1585421"/>
                <a:gd name="connsiteY6" fmla="*/ 1176877 h 1307641"/>
                <a:gd name="connsiteX7" fmla="*/ 1547121 w 1585421"/>
                <a:gd name="connsiteY7" fmla="*/ 1269341 h 1307641"/>
                <a:gd name="connsiteX8" fmla="*/ 1454657 w 1585421"/>
                <a:gd name="connsiteY8" fmla="*/ 1307641 h 1307641"/>
                <a:gd name="connsiteX9" fmla="*/ 130764 w 1585421"/>
                <a:gd name="connsiteY9" fmla="*/ 1307641 h 1307641"/>
                <a:gd name="connsiteX10" fmla="*/ 38300 w 1585421"/>
                <a:gd name="connsiteY10" fmla="*/ 1269341 h 1307641"/>
                <a:gd name="connsiteX11" fmla="*/ 0 w 1585421"/>
                <a:gd name="connsiteY11" fmla="*/ 1176877 h 1307641"/>
                <a:gd name="connsiteX12" fmla="*/ 0 w 1585421"/>
                <a:gd name="connsiteY12" fmla="*/ 130764 h 1307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585421" h="1307641">
                  <a:moveTo>
                    <a:pt x="0" y="130764"/>
                  </a:moveTo>
                  <a:cubicBezTo>
                    <a:pt x="0" y="96083"/>
                    <a:pt x="13777" y="62823"/>
                    <a:pt x="38300" y="38300"/>
                  </a:cubicBezTo>
                  <a:cubicBezTo>
                    <a:pt x="62823" y="13777"/>
                    <a:pt x="96083" y="0"/>
                    <a:pt x="130764" y="0"/>
                  </a:cubicBezTo>
                  <a:lnTo>
                    <a:pt x="1454657" y="0"/>
                  </a:lnTo>
                  <a:cubicBezTo>
                    <a:pt x="1489338" y="0"/>
                    <a:pt x="1522598" y="13777"/>
                    <a:pt x="1547121" y="38300"/>
                  </a:cubicBezTo>
                  <a:cubicBezTo>
                    <a:pt x="1571644" y="62823"/>
                    <a:pt x="1585421" y="96083"/>
                    <a:pt x="1585421" y="130764"/>
                  </a:cubicBezTo>
                  <a:lnTo>
                    <a:pt x="1585421" y="1176877"/>
                  </a:lnTo>
                  <a:cubicBezTo>
                    <a:pt x="1585421" y="1211558"/>
                    <a:pt x="1571644" y="1244818"/>
                    <a:pt x="1547121" y="1269341"/>
                  </a:cubicBezTo>
                  <a:cubicBezTo>
                    <a:pt x="1522598" y="1293864"/>
                    <a:pt x="1489338" y="1307641"/>
                    <a:pt x="1454657" y="1307641"/>
                  </a:cubicBezTo>
                  <a:lnTo>
                    <a:pt x="130764" y="1307641"/>
                  </a:lnTo>
                  <a:cubicBezTo>
                    <a:pt x="96083" y="1307641"/>
                    <a:pt x="62823" y="1293864"/>
                    <a:pt x="38300" y="1269341"/>
                  </a:cubicBezTo>
                  <a:cubicBezTo>
                    <a:pt x="13777" y="1244818"/>
                    <a:pt x="0" y="1211558"/>
                    <a:pt x="0" y="1176877"/>
                  </a:cubicBezTo>
                  <a:lnTo>
                    <a:pt x="0" y="130764"/>
                  </a:lnTo>
                  <a:close/>
                </a:path>
              </a:pathLst>
            </a:custGeom>
          </p:spPr>
          <p:style>
            <a:lnRef idx="1">
              <a:schemeClr val="accent5">
                <a:hueOff val="-12161520"/>
                <a:satOff val="22494"/>
                <a:lumOff val="-40783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2477" tIns="342686" rIns="62477" bIns="62477" numCol="1" spcCol="1270" anchor="t" anchorCtr="0">
              <a:noAutofit/>
            </a:bodyPr>
            <a:lstStyle/>
            <a:p>
              <a:pPr marL="171450" lvl="1" indent="-17145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pt-PT" sz="1600" b="1" kern="1200" dirty="0" smtClean="0"/>
                <a:t>Valores iguais ou superiores a 0,8000</a:t>
              </a:r>
              <a:endParaRPr lang="pt-PT" sz="1600" b="1" kern="1200" dirty="0"/>
            </a:p>
          </p:txBody>
        </p:sp>
        <p:sp>
          <p:nvSpPr>
            <p:cNvPr id="20" name="Forma livre 19"/>
            <p:cNvSpPr/>
            <p:nvPr/>
          </p:nvSpPr>
          <p:spPr>
            <a:xfrm>
              <a:off x="7046383" y="3215050"/>
              <a:ext cx="1409263" cy="560417"/>
            </a:xfrm>
            <a:custGeom>
              <a:avLst/>
              <a:gdLst>
                <a:gd name="connsiteX0" fmla="*/ 0 w 1409263"/>
                <a:gd name="connsiteY0" fmla="*/ 56042 h 560417"/>
                <a:gd name="connsiteX1" fmla="*/ 16414 w 1409263"/>
                <a:gd name="connsiteY1" fmla="*/ 16414 h 560417"/>
                <a:gd name="connsiteX2" fmla="*/ 56042 w 1409263"/>
                <a:gd name="connsiteY2" fmla="*/ 0 h 560417"/>
                <a:gd name="connsiteX3" fmla="*/ 1353221 w 1409263"/>
                <a:gd name="connsiteY3" fmla="*/ 0 h 560417"/>
                <a:gd name="connsiteX4" fmla="*/ 1392849 w 1409263"/>
                <a:gd name="connsiteY4" fmla="*/ 16414 h 560417"/>
                <a:gd name="connsiteX5" fmla="*/ 1409263 w 1409263"/>
                <a:gd name="connsiteY5" fmla="*/ 56042 h 560417"/>
                <a:gd name="connsiteX6" fmla="*/ 1409263 w 1409263"/>
                <a:gd name="connsiteY6" fmla="*/ 504375 h 560417"/>
                <a:gd name="connsiteX7" fmla="*/ 1392849 w 1409263"/>
                <a:gd name="connsiteY7" fmla="*/ 544003 h 560417"/>
                <a:gd name="connsiteX8" fmla="*/ 1353221 w 1409263"/>
                <a:gd name="connsiteY8" fmla="*/ 560417 h 560417"/>
                <a:gd name="connsiteX9" fmla="*/ 56042 w 1409263"/>
                <a:gd name="connsiteY9" fmla="*/ 560417 h 560417"/>
                <a:gd name="connsiteX10" fmla="*/ 16414 w 1409263"/>
                <a:gd name="connsiteY10" fmla="*/ 544003 h 560417"/>
                <a:gd name="connsiteX11" fmla="*/ 0 w 1409263"/>
                <a:gd name="connsiteY11" fmla="*/ 504375 h 560417"/>
                <a:gd name="connsiteX12" fmla="*/ 0 w 1409263"/>
                <a:gd name="connsiteY12" fmla="*/ 56042 h 560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09263" h="560417">
                  <a:moveTo>
                    <a:pt x="0" y="56042"/>
                  </a:moveTo>
                  <a:cubicBezTo>
                    <a:pt x="0" y="41179"/>
                    <a:pt x="5904" y="26924"/>
                    <a:pt x="16414" y="16414"/>
                  </a:cubicBezTo>
                  <a:cubicBezTo>
                    <a:pt x="26924" y="5904"/>
                    <a:pt x="41178" y="0"/>
                    <a:pt x="56042" y="0"/>
                  </a:cubicBezTo>
                  <a:lnTo>
                    <a:pt x="1353221" y="0"/>
                  </a:lnTo>
                  <a:cubicBezTo>
                    <a:pt x="1368084" y="0"/>
                    <a:pt x="1382339" y="5904"/>
                    <a:pt x="1392849" y="16414"/>
                  </a:cubicBezTo>
                  <a:cubicBezTo>
                    <a:pt x="1403359" y="26924"/>
                    <a:pt x="1409263" y="41178"/>
                    <a:pt x="1409263" y="56042"/>
                  </a:cubicBezTo>
                  <a:lnTo>
                    <a:pt x="1409263" y="504375"/>
                  </a:lnTo>
                  <a:cubicBezTo>
                    <a:pt x="1409263" y="519238"/>
                    <a:pt x="1403359" y="533493"/>
                    <a:pt x="1392849" y="544003"/>
                  </a:cubicBezTo>
                  <a:cubicBezTo>
                    <a:pt x="1382339" y="554513"/>
                    <a:pt x="1368085" y="560417"/>
                    <a:pt x="1353221" y="560417"/>
                  </a:cubicBezTo>
                  <a:lnTo>
                    <a:pt x="56042" y="560417"/>
                  </a:lnTo>
                  <a:cubicBezTo>
                    <a:pt x="41179" y="560417"/>
                    <a:pt x="26924" y="554513"/>
                    <a:pt x="16414" y="544003"/>
                  </a:cubicBezTo>
                  <a:cubicBezTo>
                    <a:pt x="5904" y="533493"/>
                    <a:pt x="0" y="519239"/>
                    <a:pt x="0" y="504375"/>
                  </a:cubicBezTo>
                  <a:lnTo>
                    <a:pt x="0" y="56042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-12161520"/>
                <a:satOff val="22494"/>
                <a:lumOff val="-40783"/>
                <a:alphaOff val="0"/>
              </a:schemeClr>
            </a:fillRef>
            <a:effectRef idx="3">
              <a:schemeClr val="accent5">
                <a:hueOff val="-12161520"/>
                <a:satOff val="22494"/>
                <a:lumOff val="-4078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0704" tIns="39274" rIns="50704" bIns="39274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b="1" kern="1200" dirty="0" smtClean="0"/>
                <a:t>Muito elevado</a:t>
              </a:r>
              <a:endParaRPr lang="pt-PT" b="1" kern="1200" dirty="0"/>
            </a:p>
          </p:txBody>
        </p:sp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Índice de Desenvolvimento Humano</a:t>
            </a:r>
            <a:endParaRPr lang="pt-PT" dirty="0"/>
          </a:p>
        </p:txBody>
      </p:sp>
      <p:grpSp>
        <p:nvGrpSpPr>
          <p:cNvPr id="51" name="Grupo 50"/>
          <p:cNvGrpSpPr/>
          <p:nvPr/>
        </p:nvGrpSpPr>
        <p:grpSpPr>
          <a:xfrm>
            <a:off x="467544" y="1848597"/>
            <a:ext cx="3384377" cy="4028675"/>
            <a:chOff x="251520" y="1805146"/>
            <a:chExt cx="3384377" cy="4028675"/>
          </a:xfrm>
        </p:grpSpPr>
        <p:sp>
          <p:nvSpPr>
            <p:cNvPr id="8" name="Forma livre 7"/>
            <p:cNvSpPr/>
            <p:nvPr/>
          </p:nvSpPr>
          <p:spPr>
            <a:xfrm>
              <a:off x="251520" y="1820916"/>
              <a:ext cx="484065" cy="415313"/>
            </a:xfrm>
            <a:custGeom>
              <a:avLst/>
              <a:gdLst>
                <a:gd name="connsiteX0" fmla="*/ 0 w 460421"/>
                <a:gd name="connsiteY0" fmla="*/ 0 h 322294"/>
                <a:gd name="connsiteX1" fmla="*/ 299274 w 460421"/>
                <a:gd name="connsiteY1" fmla="*/ 0 h 322294"/>
                <a:gd name="connsiteX2" fmla="*/ 460421 w 460421"/>
                <a:gd name="connsiteY2" fmla="*/ 161147 h 322294"/>
                <a:gd name="connsiteX3" fmla="*/ 299274 w 460421"/>
                <a:gd name="connsiteY3" fmla="*/ 322294 h 322294"/>
                <a:gd name="connsiteX4" fmla="*/ 0 w 460421"/>
                <a:gd name="connsiteY4" fmla="*/ 322294 h 322294"/>
                <a:gd name="connsiteX5" fmla="*/ 161147 w 460421"/>
                <a:gd name="connsiteY5" fmla="*/ 161147 h 322294"/>
                <a:gd name="connsiteX6" fmla="*/ 0 w 460421"/>
                <a:gd name="connsiteY6" fmla="*/ 0 h 32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421" h="322294">
                  <a:moveTo>
                    <a:pt x="460420" y="0"/>
                  </a:moveTo>
                  <a:lnTo>
                    <a:pt x="460420" y="209491"/>
                  </a:lnTo>
                  <a:lnTo>
                    <a:pt x="230211" y="322294"/>
                  </a:lnTo>
                  <a:lnTo>
                    <a:pt x="1" y="209491"/>
                  </a:lnTo>
                  <a:lnTo>
                    <a:pt x="1" y="0"/>
                  </a:lnTo>
                  <a:lnTo>
                    <a:pt x="230211" y="112803"/>
                  </a:lnTo>
                  <a:lnTo>
                    <a:pt x="460420" y="0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shade val="8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168132" rIns="6985" bIns="16813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kern="1200" dirty="0" smtClean="0">
                  <a:latin typeface="+mj-lt"/>
                </a:rPr>
                <a:t>1.º</a:t>
              </a:r>
              <a:endParaRPr lang="pt-PT" sz="1050" b="1" kern="1200" dirty="0">
                <a:latin typeface="+mj-lt"/>
              </a:endParaRPr>
            </a:p>
          </p:txBody>
        </p:sp>
        <p:sp>
          <p:nvSpPr>
            <p:cNvPr id="9" name="Forma livre 8"/>
            <p:cNvSpPr/>
            <p:nvPr/>
          </p:nvSpPr>
          <p:spPr>
            <a:xfrm>
              <a:off x="789839" y="1805146"/>
              <a:ext cx="2846058" cy="270095"/>
            </a:xfrm>
            <a:custGeom>
              <a:avLst/>
              <a:gdLst>
                <a:gd name="connsiteX0" fmla="*/ 49906 w 299431"/>
                <a:gd name="connsiteY0" fmla="*/ 0 h 3422121"/>
                <a:gd name="connsiteX1" fmla="*/ 249525 w 299431"/>
                <a:gd name="connsiteY1" fmla="*/ 0 h 3422121"/>
                <a:gd name="connsiteX2" fmla="*/ 284814 w 299431"/>
                <a:gd name="connsiteY2" fmla="*/ 14617 h 3422121"/>
                <a:gd name="connsiteX3" fmla="*/ 299431 w 299431"/>
                <a:gd name="connsiteY3" fmla="*/ 49906 h 3422121"/>
                <a:gd name="connsiteX4" fmla="*/ 299431 w 299431"/>
                <a:gd name="connsiteY4" fmla="*/ 3422121 h 3422121"/>
                <a:gd name="connsiteX5" fmla="*/ 299431 w 299431"/>
                <a:gd name="connsiteY5" fmla="*/ 3422121 h 3422121"/>
                <a:gd name="connsiteX6" fmla="*/ 299431 w 299431"/>
                <a:gd name="connsiteY6" fmla="*/ 3422121 h 3422121"/>
                <a:gd name="connsiteX7" fmla="*/ 0 w 299431"/>
                <a:gd name="connsiteY7" fmla="*/ 3422121 h 3422121"/>
                <a:gd name="connsiteX8" fmla="*/ 0 w 299431"/>
                <a:gd name="connsiteY8" fmla="*/ 3422121 h 3422121"/>
                <a:gd name="connsiteX9" fmla="*/ 0 w 299431"/>
                <a:gd name="connsiteY9" fmla="*/ 3422121 h 3422121"/>
                <a:gd name="connsiteX10" fmla="*/ 0 w 299431"/>
                <a:gd name="connsiteY10" fmla="*/ 49906 h 3422121"/>
                <a:gd name="connsiteX11" fmla="*/ 14617 w 299431"/>
                <a:gd name="connsiteY11" fmla="*/ 14617 h 3422121"/>
                <a:gd name="connsiteX12" fmla="*/ 49906 w 299431"/>
                <a:gd name="connsiteY12" fmla="*/ 0 h 34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9431" h="3422121">
                  <a:moveTo>
                    <a:pt x="299431" y="570367"/>
                  </a:moveTo>
                  <a:lnTo>
                    <a:pt x="299431" y="2851754"/>
                  </a:lnTo>
                  <a:cubicBezTo>
                    <a:pt x="299431" y="3003025"/>
                    <a:pt x="298971" y="3148101"/>
                    <a:pt x="298152" y="3255062"/>
                  </a:cubicBezTo>
                  <a:cubicBezTo>
                    <a:pt x="297333" y="3362023"/>
                    <a:pt x="296222" y="3422115"/>
                    <a:pt x="295064" y="3422115"/>
                  </a:cubicBezTo>
                  <a:lnTo>
                    <a:pt x="0" y="3422115"/>
                  </a:lnTo>
                  <a:lnTo>
                    <a:pt x="0" y="3422115"/>
                  </a:lnTo>
                  <a:lnTo>
                    <a:pt x="0" y="342211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95064" y="6"/>
                  </a:lnTo>
                  <a:cubicBezTo>
                    <a:pt x="296222" y="6"/>
                    <a:pt x="297333" y="60098"/>
                    <a:pt x="298152" y="167059"/>
                  </a:cubicBezTo>
                  <a:cubicBezTo>
                    <a:pt x="298971" y="274020"/>
                    <a:pt x="299431" y="419096"/>
                    <a:pt x="299431" y="570367"/>
                  </a:cubicBez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26046" rIns="26046" bIns="26048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600" kern="1200" dirty="0" smtClean="0">
                  <a:latin typeface="+mj-lt"/>
                </a:rPr>
                <a:t>Noruega (0,944)</a:t>
              </a:r>
              <a:endParaRPr lang="pt-PT" sz="1600" kern="1200" dirty="0">
                <a:latin typeface="+mj-lt"/>
              </a:endParaRPr>
            </a:p>
          </p:txBody>
        </p:sp>
        <p:sp>
          <p:nvSpPr>
            <p:cNvPr id="10" name="Forma livre 9"/>
            <p:cNvSpPr/>
            <p:nvPr/>
          </p:nvSpPr>
          <p:spPr>
            <a:xfrm>
              <a:off x="251520" y="2220649"/>
              <a:ext cx="484065" cy="415313"/>
            </a:xfrm>
            <a:custGeom>
              <a:avLst/>
              <a:gdLst>
                <a:gd name="connsiteX0" fmla="*/ 0 w 460421"/>
                <a:gd name="connsiteY0" fmla="*/ 0 h 322294"/>
                <a:gd name="connsiteX1" fmla="*/ 299274 w 460421"/>
                <a:gd name="connsiteY1" fmla="*/ 0 h 322294"/>
                <a:gd name="connsiteX2" fmla="*/ 460421 w 460421"/>
                <a:gd name="connsiteY2" fmla="*/ 161147 h 322294"/>
                <a:gd name="connsiteX3" fmla="*/ 299274 w 460421"/>
                <a:gd name="connsiteY3" fmla="*/ 322294 h 322294"/>
                <a:gd name="connsiteX4" fmla="*/ 0 w 460421"/>
                <a:gd name="connsiteY4" fmla="*/ 322294 h 322294"/>
                <a:gd name="connsiteX5" fmla="*/ 161147 w 460421"/>
                <a:gd name="connsiteY5" fmla="*/ 161147 h 322294"/>
                <a:gd name="connsiteX6" fmla="*/ 0 w 460421"/>
                <a:gd name="connsiteY6" fmla="*/ 0 h 32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421" h="322294">
                  <a:moveTo>
                    <a:pt x="460420" y="0"/>
                  </a:moveTo>
                  <a:lnTo>
                    <a:pt x="460420" y="209491"/>
                  </a:lnTo>
                  <a:lnTo>
                    <a:pt x="230211" y="322294"/>
                  </a:lnTo>
                  <a:lnTo>
                    <a:pt x="1" y="209491"/>
                  </a:lnTo>
                  <a:lnTo>
                    <a:pt x="1" y="0"/>
                  </a:lnTo>
                  <a:lnTo>
                    <a:pt x="230211" y="112803"/>
                  </a:lnTo>
                  <a:lnTo>
                    <a:pt x="460420" y="0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72852"/>
                <a:satOff val="-3039"/>
                <a:lumOff val="3704"/>
                <a:alphaOff val="0"/>
              </a:schemeClr>
            </a:lnRef>
            <a:fillRef idx="1">
              <a:schemeClr val="accent2">
                <a:shade val="80000"/>
                <a:hueOff val="-72852"/>
                <a:satOff val="-3039"/>
                <a:lumOff val="3704"/>
                <a:alphaOff val="0"/>
              </a:schemeClr>
            </a:fillRef>
            <a:effectRef idx="0">
              <a:schemeClr val="accent2">
                <a:shade val="80000"/>
                <a:hueOff val="-72852"/>
                <a:satOff val="-3039"/>
                <a:lumOff val="370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168132" rIns="6985" bIns="16813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kern="1200" dirty="0" smtClean="0">
                  <a:latin typeface="+mj-lt"/>
                </a:rPr>
                <a:t>2.º </a:t>
              </a:r>
              <a:endParaRPr lang="pt-PT" sz="1050" b="1" kern="1200" dirty="0">
                <a:latin typeface="+mj-lt"/>
              </a:endParaRPr>
            </a:p>
          </p:txBody>
        </p:sp>
        <p:sp>
          <p:nvSpPr>
            <p:cNvPr id="11" name="Forma livre 10"/>
            <p:cNvSpPr/>
            <p:nvPr/>
          </p:nvSpPr>
          <p:spPr>
            <a:xfrm>
              <a:off x="789839" y="2204864"/>
              <a:ext cx="2846058" cy="269952"/>
            </a:xfrm>
            <a:custGeom>
              <a:avLst/>
              <a:gdLst>
                <a:gd name="connsiteX0" fmla="*/ 49880 w 299273"/>
                <a:gd name="connsiteY0" fmla="*/ 0 h 3422121"/>
                <a:gd name="connsiteX1" fmla="*/ 249393 w 299273"/>
                <a:gd name="connsiteY1" fmla="*/ 0 h 3422121"/>
                <a:gd name="connsiteX2" fmla="*/ 284663 w 299273"/>
                <a:gd name="connsiteY2" fmla="*/ 14610 h 3422121"/>
                <a:gd name="connsiteX3" fmla="*/ 299272 w 299273"/>
                <a:gd name="connsiteY3" fmla="*/ 49881 h 3422121"/>
                <a:gd name="connsiteX4" fmla="*/ 299273 w 299273"/>
                <a:gd name="connsiteY4" fmla="*/ 3422121 h 3422121"/>
                <a:gd name="connsiteX5" fmla="*/ 299273 w 299273"/>
                <a:gd name="connsiteY5" fmla="*/ 3422121 h 3422121"/>
                <a:gd name="connsiteX6" fmla="*/ 299273 w 299273"/>
                <a:gd name="connsiteY6" fmla="*/ 3422121 h 3422121"/>
                <a:gd name="connsiteX7" fmla="*/ 0 w 299273"/>
                <a:gd name="connsiteY7" fmla="*/ 3422121 h 3422121"/>
                <a:gd name="connsiteX8" fmla="*/ 0 w 299273"/>
                <a:gd name="connsiteY8" fmla="*/ 3422121 h 3422121"/>
                <a:gd name="connsiteX9" fmla="*/ 0 w 299273"/>
                <a:gd name="connsiteY9" fmla="*/ 3422121 h 3422121"/>
                <a:gd name="connsiteX10" fmla="*/ 0 w 299273"/>
                <a:gd name="connsiteY10" fmla="*/ 49880 h 3422121"/>
                <a:gd name="connsiteX11" fmla="*/ 14610 w 299273"/>
                <a:gd name="connsiteY11" fmla="*/ 14610 h 3422121"/>
                <a:gd name="connsiteX12" fmla="*/ 49881 w 299273"/>
                <a:gd name="connsiteY12" fmla="*/ 1 h 3422121"/>
                <a:gd name="connsiteX13" fmla="*/ 49880 w 299273"/>
                <a:gd name="connsiteY13" fmla="*/ 0 h 34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9273" h="3422121">
                  <a:moveTo>
                    <a:pt x="299273" y="570371"/>
                  </a:moveTo>
                  <a:lnTo>
                    <a:pt x="299273" y="2851750"/>
                  </a:lnTo>
                  <a:cubicBezTo>
                    <a:pt x="299273" y="3003021"/>
                    <a:pt x="298813" y="3148093"/>
                    <a:pt x="297995" y="3255054"/>
                  </a:cubicBezTo>
                  <a:cubicBezTo>
                    <a:pt x="297177" y="3362014"/>
                    <a:pt x="296068" y="3422104"/>
                    <a:pt x="294911" y="3422104"/>
                  </a:cubicBezTo>
                  <a:cubicBezTo>
                    <a:pt x="196607" y="3422104"/>
                    <a:pt x="98304" y="3422115"/>
                    <a:pt x="0" y="3422115"/>
                  </a:cubicBezTo>
                  <a:lnTo>
                    <a:pt x="0" y="3422115"/>
                  </a:lnTo>
                  <a:lnTo>
                    <a:pt x="0" y="342211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94911" y="6"/>
                  </a:lnTo>
                  <a:cubicBezTo>
                    <a:pt x="296068" y="6"/>
                    <a:pt x="297177" y="60095"/>
                    <a:pt x="297995" y="167067"/>
                  </a:cubicBezTo>
                  <a:cubicBezTo>
                    <a:pt x="298813" y="274028"/>
                    <a:pt x="299273" y="419112"/>
                    <a:pt x="299273" y="570382"/>
                  </a:cubicBezTo>
                  <a:lnTo>
                    <a:pt x="299273" y="570371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72852"/>
                <a:satOff val="-3039"/>
                <a:lumOff val="3704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26038" rIns="26038" bIns="2604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600" kern="1200" dirty="0" smtClean="0">
                  <a:latin typeface="+mj-lt"/>
                </a:rPr>
                <a:t>Austrália (0,933)</a:t>
              </a:r>
              <a:endParaRPr lang="pt-PT" sz="1600" kern="1200" dirty="0">
                <a:latin typeface="+mj-lt"/>
              </a:endParaRPr>
            </a:p>
          </p:txBody>
        </p:sp>
        <p:sp>
          <p:nvSpPr>
            <p:cNvPr id="12" name="Forma livre 11"/>
            <p:cNvSpPr/>
            <p:nvPr/>
          </p:nvSpPr>
          <p:spPr>
            <a:xfrm>
              <a:off x="251520" y="2620381"/>
              <a:ext cx="484065" cy="415313"/>
            </a:xfrm>
            <a:custGeom>
              <a:avLst/>
              <a:gdLst>
                <a:gd name="connsiteX0" fmla="*/ 0 w 460421"/>
                <a:gd name="connsiteY0" fmla="*/ 0 h 322294"/>
                <a:gd name="connsiteX1" fmla="*/ 299274 w 460421"/>
                <a:gd name="connsiteY1" fmla="*/ 0 h 322294"/>
                <a:gd name="connsiteX2" fmla="*/ 460421 w 460421"/>
                <a:gd name="connsiteY2" fmla="*/ 161147 h 322294"/>
                <a:gd name="connsiteX3" fmla="*/ 299274 w 460421"/>
                <a:gd name="connsiteY3" fmla="*/ 322294 h 322294"/>
                <a:gd name="connsiteX4" fmla="*/ 0 w 460421"/>
                <a:gd name="connsiteY4" fmla="*/ 322294 h 322294"/>
                <a:gd name="connsiteX5" fmla="*/ 161147 w 460421"/>
                <a:gd name="connsiteY5" fmla="*/ 161147 h 322294"/>
                <a:gd name="connsiteX6" fmla="*/ 0 w 460421"/>
                <a:gd name="connsiteY6" fmla="*/ 0 h 32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421" h="322294">
                  <a:moveTo>
                    <a:pt x="460420" y="0"/>
                  </a:moveTo>
                  <a:lnTo>
                    <a:pt x="460420" y="209491"/>
                  </a:lnTo>
                  <a:lnTo>
                    <a:pt x="230211" y="322294"/>
                  </a:lnTo>
                  <a:lnTo>
                    <a:pt x="1" y="209491"/>
                  </a:lnTo>
                  <a:lnTo>
                    <a:pt x="1" y="0"/>
                  </a:lnTo>
                  <a:lnTo>
                    <a:pt x="230211" y="112803"/>
                  </a:lnTo>
                  <a:lnTo>
                    <a:pt x="460420" y="0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145704"/>
                <a:satOff val="-6078"/>
                <a:lumOff val="7408"/>
                <a:alphaOff val="0"/>
              </a:schemeClr>
            </a:lnRef>
            <a:fillRef idx="1">
              <a:schemeClr val="accent2">
                <a:shade val="80000"/>
                <a:hueOff val="-145704"/>
                <a:satOff val="-6078"/>
                <a:lumOff val="7408"/>
                <a:alphaOff val="0"/>
              </a:schemeClr>
            </a:fillRef>
            <a:effectRef idx="0">
              <a:schemeClr val="accent2">
                <a:shade val="80000"/>
                <a:hueOff val="-145704"/>
                <a:satOff val="-6078"/>
                <a:lumOff val="740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168132" rIns="6985" bIns="16813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kern="1200" dirty="0" smtClean="0">
                  <a:latin typeface="+mj-lt"/>
                </a:rPr>
                <a:t>3.º</a:t>
              </a:r>
              <a:endParaRPr lang="pt-PT" sz="1050" b="1" kern="1200" dirty="0">
                <a:latin typeface="+mj-lt"/>
              </a:endParaRPr>
            </a:p>
          </p:txBody>
        </p:sp>
        <p:sp>
          <p:nvSpPr>
            <p:cNvPr id="13" name="Forma livre 12"/>
            <p:cNvSpPr/>
            <p:nvPr/>
          </p:nvSpPr>
          <p:spPr>
            <a:xfrm>
              <a:off x="789839" y="2604596"/>
              <a:ext cx="2846058" cy="269952"/>
            </a:xfrm>
            <a:custGeom>
              <a:avLst/>
              <a:gdLst>
                <a:gd name="connsiteX0" fmla="*/ 49880 w 299273"/>
                <a:gd name="connsiteY0" fmla="*/ 0 h 3422121"/>
                <a:gd name="connsiteX1" fmla="*/ 249393 w 299273"/>
                <a:gd name="connsiteY1" fmla="*/ 0 h 3422121"/>
                <a:gd name="connsiteX2" fmla="*/ 284663 w 299273"/>
                <a:gd name="connsiteY2" fmla="*/ 14610 h 3422121"/>
                <a:gd name="connsiteX3" fmla="*/ 299272 w 299273"/>
                <a:gd name="connsiteY3" fmla="*/ 49881 h 3422121"/>
                <a:gd name="connsiteX4" fmla="*/ 299273 w 299273"/>
                <a:gd name="connsiteY4" fmla="*/ 3422121 h 3422121"/>
                <a:gd name="connsiteX5" fmla="*/ 299273 w 299273"/>
                <a:gd name="connsiteY5" fmla="*/ 3422121 h 3422121"/>
                <a:gd name="connsiteX6" fmla="*/ 299273 w 299273"/>
                <a:gd name="connsiteY6" fmla="*/ 3422121 h 3422121"/>
                <a:gd name="connsiteX7" fmla="*/ 0 w 299273"/>
                <a:gd name="connsiteY7" fmla="*/ 3422121 h 3422121"/>
                <a:gd name="connsiteX8" fmla="*/ 0 w 299273"/>
                <a:gd name="connsiteY8" fmla="*/ 3422121 h 3422121"/>
                <a:gd name="connsiteX9" fmla="*/ 0 w 299273"/>
                <a:gd name="connsiteY9" fmla="*/ 3422121 h 3422121"/>
                <a:gd name="connsiteX10" fmla="*/ 0 w 299273"/>
                <a:gd name="connsiteY10" fmla="*/ 49880 h 3422121"/>
                <a:gd name="connsiteX11" fmla="*/ 14610 w 299273"/>
                <a:gd name="connsiteY11" fmla="*/ 14610 h 3422121"/>
                <a:gd name="connsiteX12" fmla="*/ 49881 w 299273"/>
                <a:gd name="connsiteY12" fmla="*/ 1 h 3422121"/>
                <a:gd name="connsiteX13" fmla="*/ 49880 w 299273"/>
                <a:gd name="connsiteY13" fmla="*/ 0 h 34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9273" h="3422121">
                  <a:moveTo>
                    <a:pt x="299273" y="570371"/>
                  </a:moveTo>
                  <a:lnTo>
                    <a:pt x="299273" y="2851750"/>
                  </a:lnTo>
                  <a:cubicBezTo>
                    <a:pt x="299273" y="3003021"/>
                    <a:pt x="298813" y="3148093"/>
                    <a:pt x="297995" y="3255054"/>
                  </a:cubicBezTo>
                  <a:cubicBezTo>
                    <a:pt x="297177" y="3362014"/>
                    <a:pt x="296068" y="3422104"/>
                    <a:pt x="294911" y="3422104"/>
                  </a:cubicBezTo>
                  <a:cubicBezTo>
                    <a:pt x="196607" y="3422104"/>
                    <a:pt x="98304" y="3422115"/>
                    <a:pt x="0" y="3422115"/>
                  </a:cubicBezTo>
                  <a:lnTo>
                    <a:pt x="0" y="3422115"/>
                  </a:lnTo>
                  <a:lnTo>
                    <a:pt x="0" y="342211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94911" y="6"/>
                  </a:lnTo>
                  <a:cubicBezTo>
                    <a:pt x="296068" y="6"/>
                    <a:pt x="297177" y="60095"/>
                    <a:pt x="297995" y="167067"/>
                  </a:cubicBezTo>
                  <a:cubicBezTo>
                    <a:pt x="298813" y="274028"/>
                    <a:pt x="299273" y="419112"/>
                    <a:pt x="299273" y="570382"/>
                  </a:cubicBezTo>
                  <a:lnTo>
                    <a:pt x="299273" y="570371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145704"/>
                <a:satOff val="-6078"/>
                <a:lumOff val="7408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26038" rIns="26038" bIns="2604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600" kern="1200" dirty="0" smtClean="0">
                  <a:latin typeface="+mj-lt"/>
                </a:rPr>
                <a:t>Suíça (0,917)</a:t>
              </a:r>
              <a:endParaRPr lang="pt-PT" sz="1600" kern="1200" dirty="0">
                <a:latin typeface="+mj-lt"/>
              </a:endParaRPr>
            </a:p>
          </p:txBody>
        </p:sp>
        <p:sp>
          <p:nvSpPr>
            <p:cNvPr id="14" name="Forma livre 13"/>
            <p:cNvSpPr/>
            <p:nvPr/>
          </p:nvSpPr>
          <p:spPr>
            <a:xfrm>
              <a:off x="251520" y="3020113"/>
              <a:ext cx="484065" cy="415313"/>
            </a:xfrm>
            <a:custGeom>
              <a:avLst/>
              <a:gdLst>
                <a:gd name="connsiteX0" fmla="*/ 0 w 460421"/>
                <a:gd name="connsiteY0" fmla="*/ 0 h 322294"/>
                <a:gd name="connsiteX1" fmla="*/ 299274 w 460421"/>
                <a:gd name="connsiteY1" fmla="*/ 0 h 322294"/>
                <a:gd name="connsiteX2" fmla="*/ 460421 w 460421"/>
                <a:gd name="connsiteY2" fmla="*/ 161147 h 322294"/>
                <a:gd name="connsiteX3" fmla="*/ 299274 w 460421"/>
                <a:gd name="connsiteY3" fmla="*/ 322294 h 322294"/>
                <a:gd name="connsiteX4" fmla="*/ 0 w 460421"/>
                <a:gd name="connsiteY4" fmla="*/ 322294 h 322294"/>
                <a:gd name="connsiteX5" fmla="*/ 161147 w 460421"/>
                <a:gd name="connsiteY5" fmla="*/ 161147 h 322294"/>
                <a:gd name="connsiteX6" fmla="*/ 0 w 460421"/>
                <a:gd name="connsiteY6" fmla="*/ 0 h 32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421" h="322294">
                  <a:moveTo>
                    <a:pt x="460420" y="0"/>
                  </a:moveTo>
                  <a:lnTo>
                    <a:pt x="460420" y="209491"/>
                  </a:lnTo>
                  <a:lnTo>
                    <a:pt x="230211" y="322294"/>
                  </a:lnTo>
                  <a:lnTo>
                    <a:pt x="1" y="209491"/>
                  </a:lnTo>
                  <a:lnTo>
                    <a:pt x="1" y="0"/>
                  </a:lnTo>
                  <a:lnTo>
                    <a:pt x="230211" y="112803"/>
                  </a:lnTo>
                  <a:lnTo>
                    <a:pt x="460420" y="0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218556"/>
                <a:satOff val="-9117"/>
                <a:lumOff val="11112"/>
                <a:alphaOff val="0"/>
              </a:schemeClr>
            </a:lnRef>
            <a:fillRef idx="1">
              <a:schemeClr val="accent2">
                <a:shade val="80000"/>
                <a:hueOff val="-218556"/>
                <a:satOff val="-9117"/>
                <a:lumOff val="11112"/>
                <a:alphaOff val="0"/>
              </a:schemeClr>
            </a:fillRef>
            <a:effectRef idx="0">
              <a:schemeClr val="accent2">
                <a:shade val="80000"/>
                <a:hueOff val="-218556"/>
                <a:satOff val="-9117"/>
                <a:lumOff val="1111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168132" rIns="6985" bIns="16813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kern="1200" dirty="0" smtClean="0">
                  <a:latin typeface="+mj-lt"/>
                </a:rPr>
                <a:t>4.º</a:t>
              </a:r>
              <a:endParaRPr lang="pt-PT" sz="1050" b="1" kern="1200" dirty="0">
                <a:latin typeface="+mj-lt"/>
              </a:endParaRPr>
            </a:p>
          </p:txBody>
        </p:sp>
        <p:sp>
          <p:nvSpPr>
            <p:cNvPr id="15" name="Forma livre 14"/>
            <p:cNvSpPr/>
            <p:nvPr/>
          </p:nvSpPr>
          <p:spPr>
            <a:xfrm>
              <a:off x="789839" y="3004328"/>
              <a:ext cx="2846058" cy="269952"/>
            </a:xfrm>
            <a:custGeom>
              <a:avLst/>
              <a:gdLst>
                <a:gd name="connsiteX0" fmla="*/ 49880 w 299273"/>
                <a:gd name="connsiteY0" fmla="*/ 0 h 3422121"/>
                <a:gd name="connsiteX1" fmla="*/ 249393 w 299273"/>
                <a:gd name="connsiteY1" fmla="*/ 0 h 3422121"/>
                <a:gd name="connsiteX2" fmla="*/ 284663 w 299273"/>
                <a:gd name="connsiteY2" fmla="*/ 14610 h 3422121"/>
                <a:gd name="connsiteX3" fmla="*/ 299272 w 299273"/>
                <a:gd name="connsiteY3" fmla="*/ 49881 h 3422121"/>
                <a:gd name="connsiteX4" fmla="*/ 299273 w 299273"/>
                <a:gd name="connsiteY4" fmla="*/ 3422121 h 3422121"/>
                <a:gd name="connsiteX5" fmla="*/ 299273 w 299273"/>
                <a:gd name="connsiteY5" fmla="*/ 3422121 h 3422121"/>
                <a:gd name="connsiteX6" fmla="*/ 299273 w 299273"/>
                <a:gd name="connsiteY6" fmla="*/ 3422121 h 3422121"/>
                <a:gd name="connsiteX7" fmla="*/ 0 w 299273"/>
                <a:gd name="connsiteY7" fmla="*/ 3422121 h 3422121"/>
                <a:gd name="connsiteX8" fmla="*/ 0 w 299273"/>
                <a:gd name="connsiteY8" fmla="*/ 3422121 h 3422121"/>
                <a:gd name="connsiteX9" fmla="*/ 0 w 299273"/>
                <a:gd name="connsiteY9" fmla="*/ 3422121 h 3422121"/>
                <a:gd name="connsiteX10" fmla="*/ 0 w 299273"/>
                <a:gd name="connsiteY10" fmla="*/ 49880 h 3422121"/>
                <a:gd name="connsiteX11" fmla="*/ 14610 w 299273"/>
                <a:gd name="connsiteY11" fmla="*/ 14610 h 3422121"/>
                <a:gd name="connsiteX12" fmla="*/ 49881 w 299273"/>
                <a:gd name="connsiteY12" fmla="*/ 1 h 3422121"/>
                <a:gd name="connsiteX13" fmla="*/ 49880 w 299273"/>
                <a:gd name="connsiteY13" fmla="*/ 0 h 34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9273" h="3422121">
                  <a:moveTo>
                    <a:pt x="299273" y="570371"/>
                  </a:moveTo>
                  <a:lnTo>
                    <a:pt x="299273" y="2851750"/>
                  </a:lnTo>
                  <a:cubicBezTo>
                    <a:pt x="299273" y="3003021"/>
                    <a:pt x="298813" y="3148093"/>
                    <a:pt x="297995" y="3255054"/>
                  </a:cubicBezTo>
                  <a:cubicBezTo>
                    <a:pt x="297177" y="3362014"/>
                    <a:pt x="296068" y="3422104"/>
                    <a:pt x="294911" y="3422104"/>
                  </a:cubicBezTo>
                  <a:cubicBezTo>
                    <a:pt x="196607" y="3422104"/>
                    <a:pt x="98304" y="3422115"/>
                    <a:pt x="0" y="3422115"/>
                  </a:cubicBezTo>
                  <a:lnTo>
                    <a:pt x="0" y="3422115"/>
                  </a:lnTo>
                  <a:lnTo>
                    <a:pt x="0" y="342211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94911" y="6"/>
                  </a:lnTo>
                  <a:cubicBezTo>
                    <a:pt x="296068" y="6"/>
                    <a:pt x="297177" y="60095"/>
                    <a:pt x="297995" y="167067"/>
                  </a:cubicBezTo>
                  <a:cubicBezTo>
                    <a:pt x="298813" y="274028"/>
                    <a:pt x="299273" y="419112"/>
                    <a:pt x="299273" y="570382"/>
                  </a:cubicBezTo>
                  <a:lnTo>
                    <a:pt x="299273" y="570371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218556"/>
                <a:satOff val="-9117"/>
                <a:lumOff val="11112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26038" rIns="26038" bIns="2604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600" kern="1200" dirty="0" smtClean="0">
                  <a:latin typeface="+mj-lt"/>
                </a:rPr>
                <a:t>Países Baixos (0,915)</a:t>
              </a:r>
              <a:endParaRPr lang="pt-PT" sz="1600" kern="1200" dirty="0">
                <a:latin typeface="+mj-lt"/>
              </a:endParaRPr>
            </a:p>
          </p:txBody>
        </p:sp>
        <p:sp>
          <p:nvSpPr>
            <p:cNvPr id="16" name="Forma livre 15"/>
            <p:cNvSpPr/>
            <p:nvPr/>
          </p:nvSpPr>
          <p:spPr>
            <a:xfrm>
              <a:off x="251520" y="3419846"/>
              <a:ext cx="484065" cy="415313"/>
            </a:xfrm>
            <a:custGeom>
              <a:avLst/>
              <a:gdLst>
                <a:gd name="connsiteX0" fmla="*/ 0 w 460421"/>
                <a:gd name="connsiteY0" fmla="*/ 0 h 322294"/>
                <a:gd name="connsiteX1" fmla="*/ 299274 w 460421"/>
                <a:gd name="connsiteY1" fmla="*/ 0 h 322294"/>
                <a:gd name="connsiteX2" fmla="*/ 460421 w 460421"/>
                <a:gd name="connsiteY2" fmla="*/ 161147 h 322294"/>
                <a:gd name="connsiteX3" fmla="*/ 299274 w 460421"/>
                <a:gd name="connsiteY3" fmla="*/ 322294 h 322294"/>
                <a:gd name="connsiteX4" fmla="*/ 0 w 460421"/>
                <a:gd name="connsiteY4" fmla="*/ 322294 h 322294"/>
                <a:gd name="connsiteX5" fmla="*/ 161147 w 460421"/>
                <a:gd name="connsiteY5" fmla="*/ 161147 h 322294"/>
                <a:gd name="connsiteX6" fmla="*/ 0 w 460421"/>
                <a:gd name="connsiteY6" fmla="*/ 0 h 32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421" h="322294">
                  <a:moveTo>
                    <a:pt x="460420" y="0"/>
                  </a:moveTo>
                  <a:lnTo>
                    <a:pt x="460420" y="209491"/>
                  </a:lnTo>
                  <a:lnTo>
                    <a:pt x="230211" y="322294"/>
                  </a:lnTo>
                  <a:lnTo>
                    <a:pt x="1" y="209491"/>
                  </a:lnTo>
                  <a:lnTo>
                    <a:pt x="1" y="0"/>
                  </a:lnTo>
                  <a:lnTo>
                    <a:pt x="230211" y="112803"/>
                  </a:lnTo>
                  <a:lnTo>
                    <a:pt x="460420" y="0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291408"/>
                <a:satOff val="-12156"/>
                <a:lumOff val="14816"/>
                <a:alphaOff val="0"/>
              </a:schemeClr>
            </a:lnRef>
            <a:fillRef idx="1">
              <a:schemeClr val="accent2">
                <a:shade val="80000"/>
                <a:hueOff val="-291408"/>
                <a:satOff val="-12156"/>
                <a:lumOff val="14816"/>
                <a:alphaOff val="0"/>
              </a:schemeClr>
            </a:fillRef>
            <a:effectRef idx="0">
              <a:schemeClr val="accent2">
                <a:shade val="80000"/>
                <a:hueOff val="-291408"/>
                <a:satOff val="-12156"/>
                <a:lumOff val="1481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168132" rIns="6985" bIns="16813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kern="1200" dirty="0" smtClean="0">
                  <a:latin typeface="+mj-lt"/>
                </a:rPr>
                <a:t>5.º</a:t>
              </a:r>
              <a:endParaRPr lang="pt-PT" sz="1050" b="1" kern="1200" dirty="0">
                <a:latin typeface="+mj-lt"/>
              </a:endParaRPr>
            </a:p>
          </p:txBody>
        </p:sp>
        <p:sp>
          <p:nvSpPr>
            <p:cNvPr id="17" name="Forma livre 16"/>
            <p:cNvSpPr/>
            <p:nvPr/>
          </p:nvSpPr>
          <p:spPr>
            <a:xfrm>
              <a:off x="789839" y="3404060"/>
              <a:ext cx="2846058" cy="269952"/>
            </a:xfrm>
            <a:custGeom>
              <a:avLst/>
              <a:gdLst>
                <a:gd name="connsiteX0" fmla="*/ 49880 w 299273"/>
                <a:gd name="connsiteY0" fmla="*/ 0 h 3422121"/>
                <a:gd name="connsiteX1" fmla="*/ 249393 w 299273"/>
                <a:gd name="connsiteY1" fmla="*/ 0 h 3422121"/>
                <a:gd name="connsiteX2" fmla="*/ 284663 w 299273"/>
                <a:gd name="connsiteY2" fmla="*/ 14610 h 3422121"/>
                <a:gd name="connsiteX3" fmla="*/ 299272 w 299273"/>
                <a:gd name="connsiteY3" fmla="*/ 49881 h 3422121"/>
                <a:gd name="connsiteX4" fmla="*/ 299273 w 299273"/>
                <a:gd name="connsiteY4" fmla="*/ 3422121 h 3422121"/>
                <a:gd name="connsiteX5" fmla="*/ 299273 w 299273"/>
                <a:gd name="connsiteY5" fmla="*/ 3422121 h 3422121"/>
                <a:gd name="connsiteX6" fmla="*/ 299273 w 299273"/>
                <a:gd name="connsiteY6" fmla="*/ 3422121 h 3422121"/>
                <a:gd name="connsiteX7" fmla="*/ 0 w 299273"/>
                <a:gd name="connsiteY7" fmla="*/ 3422121 h 3422121"/>
                <a:gd name="connsiteX8" fmla="*/ 0 w 299273"/>
                <a:gd name="connsiteY8" fmla="*/ 3422121 h 3422121"/>
                <a:gd name="connsiteX9" fmla="*/ 0 w 299273"/>
                <a:gd name="connsiteY9" fmla="*/ 3422121 h 3422121"/>
                <a:gd name="connsiteX10" fmla="*/ 0 w 299273"/>
                <a:gd name="connsiteY10" fmla="*/ 49880 h 3422121"/>
                <a:gd name="connsiteX11" fmla="*/ 14610 w 299273"/>
                <a:gd name="connsiteY11" fmla="*/ 14610 h 3422121"/>
                <a:gd name="connsiteX12" fmla="*/ 49881 w 299273"/>
                <a:gd name="connsiteY12" fmla="*/ 1 h 3422121"/>
                <a:gd name="connsiteX13" fmla="*/ 49880 w 299273"/>
                <a:gd name="connsiteY13" fmla="*/ 0 h 34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9273" h="3422121">
                  <a:moveTo>
                    <a:pt x="299273" y="570371"/>
                  </a:moveTo>
                  <a:lnTo>
                    <a:pt x="299273" y="2851750"/>
                  </a:lnTo>
                  <a:cubicBezTo>
                    <a:pt x="299273" y="3003021"/>
                    <a:pt x="298813" y="3148093"/>
                    <a:pt x="297995" y="3255054"/>
                  </a:cubicBezTo>
                  <a:cubicBezTo>
                    <a:pt x="297177" y="3362014"/>
                    <a:pt x="296068" y="3422104"/>
                    <a:pt x="294911" y="3422104"/>
                  </a:cubicBezTo>
                  <a:cubicBezTo>
                    <a:pt x="196607" y="3422104"/>
                    <a:pt x="98304" y="3422115"/>
                    <a:pt x="0" y="3422115"/>
                  </a:cubicBezTo>
                  <a:lnTo>
                    <a:pt x="0" y="3422115"/>
                  </a:lnTo>
                  <a:lnTo>
                    <a:pt x="0" y="342211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94911" y="6"/>
                  </a:lnTo>
                  <a:cubicBezTo>
                    <a:pt x="296068" y="6"/>
                    <a:pt x="297177" y="60095"/>
                    <a:pt x="297995" y="167067"/>
                  </a:cubicBezTo>
                  <a:cubicBezTo>
                    <a:pt x="298813" y="274028"/>
                    <a:pt x="299273" y="419112"/>
                    <a:pt x="299273" y="570382"/>
                  </a:cubicBezTo>
                  <a:lnTo>
                    <a:pt x="299273" y="570371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291408"/>
                <a:satOff val="-12156"/>
                <a:lumOff val="14816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26039" rIns="26038" bIns="26039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600" kern="1200" dirty="0" smtClean="0">
                  <a:latin typeface="+mj-lt"/>
                </a:rPr>
                <a:t>EUA (0,914)</a:t>
              </a:r>
              <a:endParaRPr lang="pt-PT" sz="1600" kern="1200" dirty="0">
                <a:latin typeface="+mj-lt"/>
              </a:endParaRPr>
            </a:p>
          </p:txBody>
        </p:sp>
        <p:sp>
          <p:nvSpPr>
            <p:cNvPr id="18" name="Forma livre 17"/>
            <p:cNvSpPr/>
            <p:nvPr/>
          </p:nvSpPr>
          <p:spPr>
            <a:xfrm>
              <a:off x="251520" y="3819578"/>
              <a:ext cx="484065" cy="415313"/>
            </a:xfrm>
            <a:custGeom>
              <a:avLst/>
              <a:gdLst>
                <a:gd name="connsiteX0" fmla="*/ 0 w 460421"/>
                <a:gd name="connsiteY0" fmla="*/ 0 h 322294"/>
                <a:gd name="connsiteX1" fmla="*/ 299274 w 460421"/>
                <a:gd name="connsiteY1" fmla="*/ 0 h 322294"/>
                <a:gd name="connsiteX2" fmla="*/ 460421 w 460421"/>
                <a:gd name="connsiteY2" fmla="*/ 161147 h 322294"/>
                <a:gd name="connsiteX3" fmla="*/ 299274 w 460421"/>
                <a:gd name="connsiteY3" fmla="*/ 322294 h 322294"/>
                <a:gd name="connsiteX4" fmla="*/ 0 w 460421"/>
                <a:gd name="connsiteY4" fmla="*/ 322294 h 322294"/>
                <a:gd name="connsiteX5" fmla="*/ 161147 w 460421"/>
                <a:gd name="connsiteY5" fmla="*/ 161147 h 322294"/>
                <a:gd name="connsiteX6" fmla="*/ 0 w 460421"/>
                <a:gd name="connsiteY6" fmla="*/ 0 h 32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421" h="322294">
                  <a:moveTo>
                    <a:pt x="460420" y="0"/>
                  </a:moveTo>
                  <a:lnTo>
                    <a:pt x="460420" y="209491"/>
                  </a:lnTo>
                  <a:lnTo>
                    <a:pt x="230211" y="322294"/>
                  </a:lnTo>
                  <a:lnTo>
                    <a:pt x="1" y="209491"/>
                  </a:lnTo>
                  <a:lnTo>
                    <a:pt x="1" y="0"/>
                  </a:lnTo>
                  <a:lnTo>
                    <a:pt x="230211" y="112803"/>
                  </a:lnTo>
                  <a:lnTo>
                    <a:pt x="460420" y="0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364260"/>
                <a:satOff val="-15195"/>
                <a:lumOff val="18519"/>
                <a:alphaOff val="0"/>
              </a:schemeClr>
            </a:lnRef>
            <a:fillRef idx="1">
              <a:schemeClr val="accent2">
                <a:shade val="80000"/>
                <a:hueOff val="-364260"/>
                <a:satOff val="-15195"/>
                <a:lumOff val="18519"/>
                <a:alphaOff val="0"/>
              </a:schemeClr>
            </a:fillRef>
            <a:effectRef idx="0">
              <a:schemeClr val="accent2">
                <a:shade val="80000"/>
                <a:hueOff val="-364260"/>
                <a:satOff val="-15195"/>
                <a:lumOff val="1851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168132" rIns="6985" bIns="16813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kern="1200" dirty="0" smtClean="0">
                  <a:latin typeface="+mj-lt"/>
                </a:rPr>
                <a:t>6.º</a:t>
              </a:r>
              <a:endParaRPr lang="pt-PT" sz="1050" b="1" kern="1200" dirty="0">
                <a:latin typeface="+mj-lt"/>
              </a:endParaRPr>
            </a:p>
          </p:txBody>
        </p:sp>
        <p:sp>
          <p:nvSpPr>
            <p:cNvPr id="19" name="Forma livre 18"/>
            <p:cNvSpPr/>
            <p:nvPr/>
          </p:nvSpPr>
          <p:spPr>
            <a:xfrm>
              <a:off x="789839" y="3803790"/>
              <a:ext cx="2846058" cy="269953"/>
            </a:xfrm>
            <a:custGeom>
              <a:avLst/>
              <a:gdLst>
                <a:gd name="connsiteX0" fmla="*/ 49880 w 299273"/>
                <a:gd name="connsiteY0" fmla="*/ 0 h 3422121"/>
                <a:gd name="connsiteX1" fmla="*/ 249393 w 299273"/>
                <a:gd name="connsiteY1" fmla="*/ 0 h 3422121"/>
                <a:gd name="connsiteX2" fmla="*/ 284663 w 299273"/>
                <a:gd name="connsiteY2" fmla="*/ 14610 h 3422121"/>
                <a:gd name="connsiteX3" fmla="*/ 299272 w 299273"/>
                <a:gd name="connsiteY3" fmla="*/ 49881 h 3422121"/>
                <a:gd name="connsiteX4" fmla="*/ 299273 w 299273"/>
                <a:gd name="connsiteY4" fmla="*/ 3422121 h 3422121"/>
                <a:gd name="connsiteX5" fmla="*/ 299273 w 299273"/>
                <a:gd name="connsiteY5" fmla="*/ 3422121 h 3422121"/>
                <a:gd name="connsiteX6" fmla="*/ 299273 w 299273"/>
                <a:gd name="connsiteY6" fmla="*/ 3422121 h 3422121"/>
                <a:gd name="connsiteX7" fmla="*/ 0 w 299273"/>
                <a:gd name="connsiteY7" fmla="*/ 3422121 h 3422121"/>
                <a:gd name="connsiteX8" fmla="*/ 0 w 299273"/>
                <a:gd name="connsiteY8" fmla="*/ 3422121 h 3422121"/>
                <a:gd name="connsiteX9" fmla="*/ 0 w 299273"/>
                <a:gd name="connsiteY9" fmla="*/ 3422121 h 3422121"/>
                <a:gd name="connsiteX10" fmla="*/ 0 w 299273"/>
                <a:gd name="connsiteY10" fmla="*/ 49880 h 3422121"/>
                <a:gd name="connsiteX11" fmla="*/ 14610 w 299273"/>
                <a:gd name="connsiteY11" fmla="*/ 14610 h 3422121"/>
                <a:gd name="connsiteX12" fmla="*/ 49881 w 299273"/>
                <a:gd name="connsiteY12" fmla="*/ 1 h 3422121"/>
                <a:gd name="connsiteX13" fmla="*/ 49880 w 299273"/>
                <a:gd name="connsiteY13" fmla="*/ 0 h 34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9273" h="3422121">
                  <a:moveTo>
                    <a:pt x="299273" y="570371"/>
                  </a:moveTo>
                  <a:lnTo>
                    <a:pt x="299273" y="2851750"/>
                  </a:lnTo>
                  <a:cubicBezTo>
                    <a:pt x="299273" y="3003021"/>
                    <a:pt x="298813" y="3148093"/>
                    <a:pt x="297995" y="3255054"/>
                  </a:cubicBezTo>
                  <a:cubicBezTo>
                    <a:pt x="297177" y="3362014"/>
                    <a:pt x="296068" y="3422104"/>
                    <a:pt x="294911" y="3422104"/>
                  </a:cubicBezTo>
                  <a:cubicBezTo>
                    <a:pt x="196607" y="3422104"/>
                    <a:pt x="98304" y="3422115"/>
                    <a:pt x="0" y="3422115"/>
                  </a:cubicBezTo>
                  <a:lnTo>
                    <a:pt x="0" y="3422115"/>
                  </a:lnTo>
                  <a:lnTo>
                    <a:pt x="0" y="342211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94911" y="6"/>
                  </a:lnTo>
                  <a:cubicBezTo>
                    <a:pt x="296068" y="6"/>
                    <a:pt x="297177" y="60095"/>
                    <a:pt x="297995" y="167067"/>
                  </a:cubicBezTo>
                  <a:cubicBezTo>
                    <a:pt x="298813" y="274028"/>
                    <a:pt x="299273" y="419112"/>
                    <a:pt x="299273" y="570382"/>
                  </a:cubicBezTo>
                  <a:lnTo>
                    <a:pt x="299273" y="570371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364260"/>
                <a:satOff val="-15195"/>
                <a:lumOff val="18519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26040" rIns="26038" bIns="26039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600" kern="1200" dirty="0" smtClean="0">
                  <a:latin typeface="+mj-lt"/>
                </a:rPr>
                <a:t>Alemanha (0,911)</a:t>
              </a:r>
              <a:endParaRPr lang="pt-PT" sz="1600" kern="1200" dirty="0">
                <a:latin typeface="+mj-lt"/>
              </a:endParaRPr>
            </a:p>
          </p:txBody>
        </p:sp>
        <p:sp>
          <p:nvSpPr>
            <p:cNvPr id="20" name="Forma livre 19"/>
            <p:cNvSpPr/>
            <p:nvPr/>
          </p:nvSpPr>
          <p:spPr>
            <a:xfrm>
              <a:off x="251520" y="4219311"/>
              <a:ext cx="484065" cy="415313"/>
            </a:xfrm>
            <a:custGeom>
              <a:avLst/>
              <a:gdLst>
                <a:gd name="connsiteX0" fmla="*/ 0 w 460421"/>
                <a:gd name="connsiteY0" fmla="*/ 0 h 322294"/>
                <a:gd name="connsiteX1" fmla="*/ 299274 w 460421"/>
                <a:gd name="connsiteY1" fmla="*/ 0 h 322294"/>
                <a:gd name="connsiteX2" fmla="*/ 460421 w 460421"/>
                <a:gd name="connsiteY2" fmla="*/ 161147 h 322294"/>
                <a:gd name="connsiteX3" fmla="*/ 299274 w 460421"/>
                <a:gd name="connsiteY3" fmla="*/ 322294 h 322294"/>
                <a:gd name="connsiteX4" fmla="*/ 0 w 460421"/>
                <a:gd name="connsiteY4" fmla="*/ 322294 h 322294"/>
                <a:gd name="connsiteX5" fmla="*/ 161147 w 460421"/>
                <a:gd name="connsiteY5" fmla="*/ 161147 h 322294"/>
                <a:gd name="connsiteX6" fmla="*/ 0 w 460421"/>
                <a:gd name="connsiteY6" fmla="*/ 0 h 32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421" h="322294">
                  <a:moveTo>
                    <a:pt x="460420" y="0"/>
                  </a:moveTo>
                  <a:lnTo>
                    <a:pt x="460420" y="209491"/>
                  </a:lnTo>
                  <a:lnTo>
                    <a:pt x="230211" y="322294"/>
                  </a:lnTo>
                  <a:lnTo>
                    <a:pt x="1" y="209491"/>
                  </a:lnTo>
                  <a:lnTo>
                    <a:pt x="1" y="0"/>
                  </a:lnTo>
                  <a:lnTo>
                    <a:pt x="230211" y="112803"/>
                  </a:lnTo>
                  <a:lnTo>
                    <a:pt x="460420" y="0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437112"/>
                <a:satOff val="-18234"/>
                <a:lumOff val="22223"/>
                <a:alphaOff val="0"/>
              </a:schemeClr>
            </a:lnRef>
            <a:fillRef idx="1">
              <a:schemeClr val="accent2">
                <a:shade val="80000"/>
                <a:hueOff val="-437112"/>
                <a:satOff val="-18234"/>
                <a:lumOff val="22223"/>
                <a:alphaOff val="0"/>
              </a:schemeClr>
            </a:fillRef>
            <a:effectRef idx="0">
              <a:schemeClr val="accent2">
                <a:shade val="80000"/>
                <a:hueOff val="-437112"/>
                <a:satOff val="-18234"/>
                <a:lumOff val="2222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168132" rIns="6985" bIns="16813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kern="1200" dirty="0" smtClean="0">
                  <a:latin typeface="+mj-lt"/>
                </a:rPr>
                <a:t>7.º</a:t>
              </a:r>
              <a:endParaRPr lang="pt-PT" sz="1050" b="1" kern="1200" dirty="0">
                <a:latin typeface="+mj-lt"/>
              </a:endParaRPr>
            </a:p>
          </p:txBody>
        </p:sp>
        <p:sp>
          <p:nvSpPr>
            <p:cNvPr id="21" name="Forma livre 20"/>
            <p:cNvSpPr/>
            <p:nvPr/>
          </p:nvSpPr>
          <p:spPr>
            <a:xfrm>
              <a:off x="789839" y="4203525"/>
              <a:ext cx="2846058" cy="269952"/>
            </a:xfrm>
            <a:custGeom>
              <a:avLst/>
              <a:gdLst>
                <a:gd name="connsiteX0" fmla="*/ 49880 w 299273"/>
                <a:gd name="connsiteY0" fmla="*/ 0 h 3422121"/>
                <a:gd name="connsiteX1" fmla="*/ 249393 w 299273"/>
                <a:gd name="connsiteY1" fmla="*/ 0 h 3422121"/>
                <a:gd name="connsiteX2" fmla="*/ 284663 w 299273"/>
                <a:gd name="connsiteY2" fmla="*/ 14610 h 3422121"/>
                <a:gd name="connsiteX3" fmla="*/ 299272 w 299273"/>
                <a:gd name="connsiteY3" fmla="*/ 49881 h 3422121"/>
                <a:gd name="connsiteX4" fmla="*/ 299273 w 299273"/>
                <a:gd name="connsiteY4" fmla="*/ 3422121 h 3422121"/>
                <a:gd name="connsiteX5" fmla="*/ 299273 w 299273"/>
                <a:gd name="connsiteY5" fmla="*/ 3422121 h 3422121"/>
                <a:gd name="connsiteX6" fmla="*/ 299273 w 299273"/>
                <a:gd name="connsiteY6" fmla="*/ 3422121 h 3422121"/>
                <a:gd name="connsiteX7" fmla="*/ 0 w 299273"/>
                <a:gd name="connsiteY7" fmla="*/ 3422121 h 3422121"/>
                <a:gd name="connsiteX8" fmla="*/ 0 w 299273"/>
                <a:gd name="connsiteY8" fmla="*/ 3422121 h 3422121"/>
                <a:gd name="connsiteX9" fmla="*/ 0 w 299273"/>
                <a:gd name="connsiteY9" fmla="*/ 3422121 h 3422121"/>
                <a:gd name="connsiteX10" fmla="*/ 0 w 299273"/>
                <a:gd name="connsiteY10" fmla="*/ 49880 h 3422121"/>
                <a:gd name="connsiteX11" fmla="*/ 14610 w 299273"/>
                <a:gd name="connsiteY11" fmla="*/ 14610 h 3422121"/>
                <a:gd name="connsiteX12" fmla="*/ 49881 w 299273"/>
                <a:gd name="connsiteY12" fmla="*/ 1 h 3422121"/>
                <a:gd name="connsiteX13" fmla="*/ 49880 w 299273"/>
                <a:gd name="connsiteY13" fmla="*/ 0 h 34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9273" h="3422121">
                  <a:moveTo>
                    <a:pt x="299273" y="570371"/>
                  </a:moveTo>
                  <a:lnTo>
                    <a:pt x="299273" y="2851750"/>
                  </a:lnTo>
                  <a:cubicBezTo>
                    <a:pt x="299273" y="3003021"/>
                    <a:pt x="298813" y="3148093"/>
                    <a:pt x="297995" y="3255054"/>
                  </a:cubicBezTo>
                  <a:cubicBezTo>
                    <a:pt x="297177" y="3362014"/>
                    <a:pt x="296068" y="3422104"/>
                    <a:pt x="294911" y="3422104"/>
                  </a:cubicBezTo>
                  <a:cubicBezTo>
                    <a:pt x="196607" y="3422104"/>
                    <a:pt x="98304" y="3422115"/>
                    <a:pt x="0" y="3422115"/>
                  </a:cubicBezTo>
                  <a:lnTo>
                    <a:pt x="0" y="3422115"/>
                  </a:lnTo>
                  <a:lnTo>
                    <a:pt x="0" y="342211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94911" y="6"/>
                  </a:lnTo>
                  <a:cubicBezTo>
                    <a:pt x="296068" y="6"/>
                    <a:pt x="297177" y="60095"/>
                    <a:pt x="297995" y="167067"/>
                  </a:cubicBezTo>
                  <a:cubicBezTo>
                    <a:pt x="298813" y="274028"/>
                    <a:pt x="299273" y="419112"/>
                    <a:pt x="299273" y="570382"/>
                  </a:cubicBezTo>
                  <a:lnTo>
                    <a:pt x="299273" y="570371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437112"/>
                <a:satOff val="-18234"/>
                <a:lumOff val="22223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26039" rIns="26038" bIns="26039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600" kern="1200" dirty="0" smtClean="0">
                  <a:latin typeface="+mj-lt"/>
                </a:rPr>
                <a:t>Nova Zelândia (0,910)</a:t>
              </a:r>
              <a:endParaRPr lang="pt-PT" sz="1600" kern="1200" dirty="0">
                <a:latin typeface="+mj-lt"/>
              </a:endParaRPr>
            </a:p>
          </p:txBody>
        </p:sp>
        <p:sp>
          <p:nvSpPr>
            <p:cNvPr id="22" name="Forma livre 21"/>
            <p:cNvSpPr/>
            <p:nvPr/>
          </p:nvSpPr>
          <p:spPr>
            <a:xfrm>
              <a:off x="251520" y="4619043"/>
              <a:ext cx="484065" cy="415313"/>
            </a:xfrm>
            <a:custGeom>
              <a:avLst/>
              <a:gdLst>
                <a:gd name="connsiteX0" fmla="*/ 0 w 460421"/>
                <a:gd name="connsiteY0" fmla="*/ 0 h 322294"/>
                <a:gd name="connsiteX1" fmla="*/ 299274 w 460421"/>
                <a:gd name="connsiteY1" fmla="*/ 0 h 322294"/>
                <a:gd name="connsiteX2" fmla="*/ 460421 w 460421"/>
                <a:gd name="connsiteY2" fmla="*/ 161147 h 322294"/>
                <a:gd name="connsiteX3" fmla="*/ 299274 w 460421"/>
                <a:gd name="connsiteY3" fmla="*/ 322294 h 322294"/>
                <a:gd name="connsiteX4" fmla="*/ 0 w 460421"/>
                <a:gd name="connsiteY4" fmla="*/ 322294 h 322294"/>
                <a:gd name="connsiteX5" fmla="*/ 161147 w 460421"/>
                <a:gd name="connsiteY5" fmla="*/ 161147 h 322294"/>
                <a:gd name="connsiteX6" fmla="*/ 0 w 460421"/>
                <a:gd name="connsiteY6" fmla="*/ 0 h 32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421" h="322294">
                  <a:moveTo>
                    <a:pt x="460420" y="0"/>
                  </a:moveTo>
                  <a:lnTo>
                    <a:pt x="460420" y="209491"/>
                  </a:lnTo>
                  <a:lnTo>
                    <a:pt x="230211" y="322294"/>
                  </a:lnTo>
                  <a:lnTo>
                    <a:pt x="1" y="209491"/>
                  </a:lnTo>
                  <a:lnTo>
                    <a:pt x="1" y="0"/>
                  </a:lnTo>
                  <a:lnTo>
                    <a:pt x="230211" y="112803"/>
                  </a:lnTo>
                  <a:lnTo>
                    <a:pt x="460420" y="0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509964"/>
                <a:satOff val="-21273"/>
                <a:lumOff val="25927"/>
                <a:alphaOff val="0"/>
              </a:schemeClr>
            </a:lnRef>
            <a:fillRef idx="1">
              <a:schemeClr val="accent2">
                <a:shade val="80000"/>
                <a:hueOff val="-509964"/>
                <a:satOff val="-21273"/>
                <a:lumOff val="25927"/>
                <a:alphaOff val="0"/>
              </a:schemeClr>
            </a:fillRef>
            <a:effectRef idx="0">
              <a:schemeClr val="accent2">
                <a:shade val="80000"/>
                <a:hueOff val="-509964"/>
                <a:satOff val="-21273"/>
                <a:lumOff val="25927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168132" rIns="6985" bIns="16813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kern="1200" dirty="0" smtClean="0">
                  <a:latin typeface="+mj-lt"/>
                </a:rPr>
                <a:t>8.º</a:t>
              </a:r>
              <a:endParaRPr lang="pt-PT" sz="1050" b="1" kern="1200" dirty="0">
                <a:latin typeface="+mj-lt"/>
              </a:endParaRPr>
            </a:p>
          </p:txBody>
        </p:sp>
        <p:sp>
          <p:nvSpPr>
            <p:cNvPr id="23" name="Forma livre 22"/>
            <p:cNvSpPr/>
            <p:nvPr/>
          </p:nvSpPr>
          <p:spPr>
            <a:xfrm>
              <a:off x="789839" y="4603257"/>
              <a:ext cx="2846058" cy="269952"/>
            </a:xfrm>
            <a:custGeom>
              <a:avLst/>
              <a:gdLst>
                <a:gd name="connsiteX0" fmla="*/ 49880 w 299273"/>
                <a:gd name="connsiteY0" fmla="*/ 0 h 3422121"/>
                <a:gd name="connsiteX1" fmla="*/ 249393 w 299273"/>
                <a:gd name="connsiteY1" fmla="*/ 0 h 3422121"/>
                <a:gd name="connsiteX2" fmla="*/ 284663 w 299273"/>
                <a:gd name="connsiteY2" fmla="*/ 14610 h 3422121"/>
                <a:gd name="connsiteX3" fmla="*/ 299272 w 299273"/>
                <a:gd name="connsiteY3" fmla="*/ 49881 h 3422121"/>
                <a:gd name="connsiteX4" fmla="*/ 299273 w 299273"/>
                <a:gd name="connsiteY4" fmla="*/ 3422121 h 3422121"/>
                <a:gd name="connsiteX5" fmla="*/ 299273 w 299273"/>
                <a:gd name="connsiteY5" fmla="*/ 3422121 h 3422121"/>
                <a:gd name="connsiteX6" fmla="*/ 299273 w 299273"/>
                <a:gd name="connsiteY6" fmla="*/ 3422121 h 3422121"/>
                <a:gd name="connsiteX7" fmla="*/ 0 w 299273"/>
                <a:gd name="connsiteY7" fmla="*/ 3422121 h 3422121"/>
                <a:gd name="connsiteX8" fmla="*/ 0 w 299273"/>
                <a:gd name="connsiteY8" fmla="*/ 3422121 h 3422121"/>
                <a:gd name="connsiteX9" fmla="*/ 0 w 299273"/>
                <a:gd name="connsiteY9" fmla="*/ 3422121 h 3422121"/>
                <a:gd name="connsiteX10" fmla="*/ 0 w 299273"/>
                <a:gd name="connsiteY10" fmla="*/ 49880 h 3422121"/>
                <a:gd name="connsiteX11" fmla="*/ 14610 w 299273"/>
                <a:gd name="connsiteY11" fmla="*/ 14610 h 3422121"/>
                <a:gd name="connsiteX12" fmla="*/ 49881 w 299273"/>
                <a:gd name="connsiteY12" fmla="*/ 1 h 3422121"/>
                <a:gd name="connsiteX13" fmla="*/ 49880 w 299273"/>
                <a:gd name="connsiteY13" fmla="*/ 0 h 34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9273" h="3422121">
                  <a:moveTo>
                    <a:pt x="299273" y="570371"/>
                  </a:moveTo>
                  <a:lnTo>
                    <a:pt x="299273" y="2851750"/>
                  </a:lnTo>
                  <a:cubicBezTo>
                    <a:pt x="299273" y="3003021"/>
                    <a:pt x="298813" y="3148093"/>
                    <a:pt x="297995" y="3255054"/>
                  </a:cubicBezTo>
                  <a:cubicBezTo>
                    <a:pt x="297177" y="3362014"/>
                    <a:pt x="296068" y="3422104"/>
                    <a:pt x="294911" y="3422104"/>
                  </a:cubicBezTo>
                  <a:cubicBezTo>
                    <a:pt x="196607" y="3422104"/>
                    <a:pt x="98304" y="3422115"/>
                    <a:pt x="0" y="3422115"/>
                  </a:cubicBezTo>
                  <a:lnTo>
                    <a:pt x="0" y="3422115"/>
                  </a:lnTo>
                  <a:lnTo>
                    <a:pt x="0" y="342211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94911" y="6"/>
                  </a:lnTo>
                  <a:cubicBezTo>
                    <a:pt x="296068" y="6"/>
                    <a:pt x="297177" y="60095"/>
                    <a:pt x="297995" y="167067"/>
                  </a:cubicBezTo>
                  <a:cubicBezTo>
                    <a:pt x="298813" y="274028"/>
                    <a:pt x="299273" y="419112"/>
                    <a:pt x="299273" y="570382"/>
                  </a:cubicBezTo>
                  <a:lnTo>
                    <a:pt x="299273" y="570371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509964"/>
                <a:satOff val="-21273"/>
                <a:lumOff val="25927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26039" rIns="26038" bIns="26039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600" kern="1200" dirty="0" smtClean="0">
                  <a:latin typeface="+mj-lt"/>
                </a:rPr>
                <a:t>Canadá (0,902)</a:t>
              </a:r>
              <a:endParaRPr lang="pt-PT" sz="1600" kern="1200" dirty="0">
                <a:latin typeface="+mj-lt"/>
              </a:endParaRPr>
            </a:p>
          </p:txBody>
        </p:sp>
        <p:sp>
          <p:nvSpPr>
            <p:cNvPr id="24" name="Forma livre 23"/>
            <p:cNvSpPr/>
            <p:nvPr/>
          </p:nvSpPr>
          <p:spPr>
            <a:xfrm>
              <a:off x="251520" y="5018776"/>
              <a:ext cx="484065" cy="415313"/>
            </a:xfrm>
            <a:custGeom>
              <a:avLst/>
              <a:gdLst>
                <a:gd name="connsiteX0" fmla="*/ 0 w 460421"/>
                <a:gd name="connsiteY0" fmla="*/ 0 h 322294"/>
                <a:gd name="connsiteX1" fmla="*/ 299274 w 460421"/>
                <a:gd name="connsiteY1" fmla="*/ 0 h 322294"/>
                <a:gd name="connsiteX2" fmla="*/ 460421 w 460421"/>
                <a:gd name="connsiteY2" fmla="*/ 161147 h 322294"/>
                <a:gd name="connsiteX3" fmla="*/ 299274 w 460421"/>
                <a:gd name="connsiteY3" fmla="*/ 322294 h 322294"/>
                <a:gd name="connsiteX4" fmla="*/ 0 w 460421"/>
                <a:gd name="connsiteY4" fmla="*/ 322294 h 322294"/>
                <a:gd name="connsiteX5" fmla="*/ 161147 w 460421"/>
                <a:gd name="connsiteY5" fmla="*/ 161147 h 322294"/>
                <a:gd name="connsiteX6" fmla="*/ 0 w 460421"/>
                <a:gd name="connsiteY6" fmla="*/ 0 h 32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421" h="322294">
                  <a:moveTo>
                    <a:pt x="460420" y="0"/>
                  </a:moveTo>
                  <a:lnTo>
                    <a:pt x="460420" y="209491"/>
                  </a:lnTo>
                  <a:lnTo>
                    <a:pt x="230211" y="322294"/>
                  </a:lnTo>
                  <a:lnTo>
                    <a:pt x="1" y="209491"/>
                  </a:lnTo>
                  <a:lnTo>
                    <a:pt x="1" y="0"/>
                  </a:lnTo>
                  <a:lnTo>
                    <a:pt x="230211" y="112803"/>
                  </a:lnTo>
                  <a:lnTo>
                    <a:pt x="460420" y="0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582816"/>
                <a:satOff val="-24312"/>
                <a:lumOff val="29631"/>
                <a:alphaOff val="0"/>
              </a:schemeClr>
            </a:lnRef>
            <a:fillRef idx="1">
              <a:schemeClr val="accent2">
                <a:shade val="80000"/>
                <a:hueOff val="-582816"/>
                <a:satOff val="-24312"/>
                <a:lumOff val="29631"/>
                <a:alphaOff val="0"/>
              </a:schemeClr>
            </a:fillRef>
            <a:effectRef idx="0">
              <a:schemeClr val="accent2">
                <a:shade val="80000"/>
                <a:hueOff val="-582816"/>
                <a:satOff val="-24312"/>
                <a:lumOff val="29631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168132" rIns="6985" bIns="16813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kern="1200" dirty="0" smtClean="0">
                  <a:latin typeface="+mj-lt"/>
                </a:rPr>
                <a:t>9.º</a:t>
              </a:r>
              <a:endParaRPr lang="pt-PT" sz="1050" b="1" kern="1200" dirty="0">
                <a:latin typeface="+mj-lt"/>
              </a:endParaRPr>
            </a:p>
          </p:txBody>
        </p:sp>
        <p:sp>
          <p:nvSpPr>
            <p:cNvPr id="25" name="Forma livre 24"/>
            <p:cNvSpPr/>
            <p:nvPr/>
          </p:nvSpPr>
          <p:spPr>
            <a:xfrm>
              <a:off x="789839" y="5002990"/>
              <a:ext cx="2846058" cy="269952"/>
            </a:xfrm>
            <a:custGeom>
              <a:avLst/>
              <a:gdLst>
                <a:gd name="connsiteX0" fmla="*/ 49880 w 299273"/>
                <a:gd name="connsiteY0" fmla="*/ 0 h 3422121"/>
                <a:gd name="connsiteX1" fmla="*/ 249393 w 299273"/>
                <a:gd name="connsiteY1" fmla="*/ 0 h 3422121"/>
                <a:gd name="connsiteX2" fmla="*/ 284663 w 299273"/>
                <a:gd name="connsiteY2" fmla="*/ 14610 h 3422121"/>
                <a:gd name="connsiteX3" fmla="*/ 299272 w 299273"/>
                <a:gd name="connsiteY3" fmla="*/ 49881 h 3422121"/>
                <a:gd name="connsiteX4" fmla="*/ 299273 w 299273"/>
                <a:gd name="connsiteY4" fmla="*/ 3422121 h 3422121"/>
                <a:gd name="connsiteX5" fmla="*/ 299273 w 299273"/>
                <a:gd name="connsiteY5" fmla="*/ 3422121 h 3422121"/>
                <a:gd name="connsiteX6" fmla="*/ 299273 w 299273"/>
                <a:gd name="connsiteY6" fmla="*/ 3422121 h 3422121"/>
                <a:gd name="connsiteX7" fmla="*/ 0 w 299273"/>
                <a:gd name="connsiteY7" fmla="*/ 3422121 h 3422121"/>
                <a:gd name="connsiteX8" fmla="*/ 0 w 299273"/>
                <a:gd name="connsiteY8" fmla="*/ 3422121 h 3422121"/>
                <a:gd name="connsiteX9" fmla="*/ 0 w 299273"/>
                <a:gd name="connsiteY9" fmla="*/ 3422121 h 3422121"/>
                <a:gd name="connsiteX10" fmla="*/ 0 w 299273"/>
                <a:gd name="connsiteY10" fmla="*/ 49880 h 3422121"/>
                <a:gd name="connsiteX11" fmla="*/ 14610 w 299273"/>
                <a:gd name="connsiteY11" fmla="*/ 14610 h 3422121"/>
                <a:gd name="connsiteX12" fmla="*/ 49881 w 299273"/>
                <a:gd name="connsiteY12" fmla="*/ 1 h 3422121"/>
                <a:gd name="connsiteX13" fmla="*/ 49880 w 299273"/>
                <a:gd name="connsiteY13" fmla="*/ 0 h 34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9273" h="3422121">
                  <a:moveTo>
                    <a:pt x="299273" y="570371"/>
                  </a:moveTo>
                  <a:lnTo>
                    <a:pt x="299273" y="2851750"/>
                  </a:lnTo>
                  <a:cubicBezTo>
                    <a:pt x="299273" y="3003021"/>
                    <a:pt x="298813" y="3148093"/>
                    <a:pt x="297995" y="3255054"/>
                  </a:cubicBezTo>
                  <a:cubicBezTo>
                    <a:pt x="297177" y="3362014"/>
                    <a:pt x="296068" y="3422104"/>
                    <a:pt x="294911" y="3422104"/>
                  </a:cubicBezTo>
                  <a:cubicBezTo>
                    <a:pt x="196607" y="3422104"/>
                    <a:pt x="98304" y="3422115"/>
                    <a:pt x="0" y="3422115"/>
                  </a:cubicBezTo>
                  <a:lnTo>
                    <a:pt x="0" y="3422115"/>
                  </a:lnTo>
                  <a:lnTo>
                    <a:pt x="0" y="342211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94911" y="6"/>
                  </a:lnTo>
                  <a:cubicBezTo>
                    <a:pt x="296068" y="6"/>
                    <a:pt x="297177" y="60095"/>
                    <a:pt x="297995" y="167067"/>
                  </a:cubicBezTo>
                  <a:cubicBezTo>
                    <a:pt x="298813" y="274028"/>
                    <a:pt x="299273" y="419112"/>
                    <a:pt x="299273" y="570382"/>
                  </a:cubicBezTo>
                  <a:lnTo>
                    <a:pt x="299273" y="570371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582816"/>
                <a:satOff val="-24312"/>
                <a:lumOff val="29631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26039" rIns="26038" bIns="26039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600" kern="1200" smtClean="0">
                  <a:latin typeface="+mj-lt"/>
                </a:rPr>
                <a:t>Singapura (0,901)</a:t>
              </a:r>
              <a:endParaRPr lang="pt-PT" sz="1600" kern="1200">
                <a:latin typeface="+mj-lt"/>
              </a:endParaRPr>
            </a:p>
          </p:txBody>
        </p:sp>
        <p:sp>
          <p:nvSpPr>
            <p:cNvPr id="26" name="Forma livre 25"/>
            <p:cNvSpPr/>
            <p:nvPr/>
          </p:nvSpPr>
          <p:spPr>
            <a:xfrm>
              <a:off x="251520" y="5418508"/>
              <a:ext cx="484065" cy="415313"/>
            </a:xfrm>
            <a:custGeom>
              <a:avLst/>
              <a:gdLst>
                <a:gd name="connsiteX0" fmla="*/ 0 w 460421"/>
                <a:gd name="connsiteY0" fmla="*/ 0 h 322294"/>
                <a:gd name="connsiteX1" fmla="*/ 299274 w 460421"/>
                <a:gd name="connsiteY1" fmla="*/ 0 h 322294"/>
                <a:gd name="connsiteX2" fmla="*/ 460421 w 460421"/>
                <a:gd name="connsiteY2" fmla="*/ 161147 h 322294"/>
                <a:gd name="connsiteX3" fmla="*/ 299274 w 460421"/>
                <a:gd name="connsiteY3" fmla="*/ 322294 h 322294"/>
                <a:gd name="connsiteX4" fmla="*/ 0 w 460421"/>
                <a:gd name="connsiteY4" fmla="*/ 322294 h 322294"/>
                <a:gd name="connsiteX5" fmla="*/ 161147 w 460421"/>
                <a:gd name="connsiteY5" fmla="*/ 161147 h 322294"/>
                <a:gd name="connsiteX6" fmla="*/ 0 w 460421"/>
                <a:gd name="connsiteY6" fmla="*/ 0 h 32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421" h="322294">
                  <a:moveTo>
                    <a:pt x="460420" y="0"/>
                  </a:moveTo>
                  <a:lnTo>
                    <a:pt x="460420" y="209491"/>
                  </a:lnTo>
                  <a:lnTo>
                    <a:pt x="230211" y="322294"/>
                  </a:lnTo>
                  <a:lnTo>
                    <a:pt x="1" y="209491"/>
                  </a:lnTo>
                  <a:lnTo>
                    <a:pt x="1" y="0"/>
                  </a:lnTo>
                  <a:lnTo>
                    <a:pt x="230211" y="112803"/>
                  </a:lnTo>
                  <a:lnTo>
                    <a:pt x="460420" y="0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655668"/>
                <a:satOff val="-27351"/>
                <a:lumOff val="33335"/>
                <a:alphaOff val="0"/>
              </a:schemeClr>
            </a:lnRef>
            <a:fillRef idx="1">
              <a:schemeClr val="accent2">
                <a:shade val="80000"/>
                <a:hueOff val="-655668"/>
                <a:satOff val="-27351"/>
                <a:lumOff val="33335"/>
                <a:alphaOff val="0"/>
              </a:schemeClr>
            </a:fillRef>
            <a:effectRef idx="0">
              <a:schemeClr val="accent2">
                <a:shade val="80000"/>
                <a:hueOff val="-655668"/>
                <a:satOff val="-27351"/>
                <a:lumOff val="3333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168132" rIns="6985" bIns="16813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kern="1200" dirty="0" smtClean="0">
                  <a:latin typeface="+mj-lt"/>
                </a:rPr>
                <a:t>10.º</a:t>
              </a:r>
              <a:endParaRPr lang="pt-PT" sz="1050" b="1" kern="1200" dirty="0">
                <a:latin typeface="+mj-lt"/>
              </a:endParaRPr>
            </a:p>
          </p:txBody>
        </p:sp>
        <p:sp>
          <p:nvSpPr>
            <p:cNvPr id="27" name="Forma livre 26"/>
            <p:cNvSpPr/>
            <p:nvPr/>
          </p:nvSpPr>
          <p:spPr>
            <a:xfrm>
              <a:off x="789839" y="5402722"/>
              <a:ext cx="2846058" cy="269952"/>
            </a:xfrm>
            <a:custGeom>
              <a:avLst/>
              <a:gdLst>
                <a:gd name="connsiteX0" fmla="*/ 49880 w 299273"/>
                <a:gd name="connsiteY0" fmla="*/ 0 h 3422121"/>
                <a:gd name="connsiteX1" fmla="*/ 249393 w 299273"/>
                <a:gd name="connsiteY1" fmla="*/ 0 h 3422121"/>
                <a:gd name="connsiteX2" fmla="*/ 284663 w 299273"/>
                <a:gd name="connsiteY2" fmla="*/ 14610 h 3422121"/>
                <a:gd name="connsiteX3" fmla="*/ 299272 w 299273"/>
                <a:gd name="connsiteY3" fmla="*/ 49881 h 3422121"/>
                <a:gd name="connsiteX4" fmla="*/ 299273 w 299273"/>
                <a:gd name="connsiteY4" fmla="*/ 3422121 h 3422121"/>
                <a:gd name="connsiteX5" fmla="*/ 299273 w 299273"/>
                <a:gd name="connsiteY5" fmla="*/ 3422121 h 3422121"/>
                <a:gd name="connsiteX6" fmla="*/ 299273 w 299273"/>
                <a:gd name="connsiteY6" fmla="*/ 3422121 h 3422121"/>
                <a:gd name="connsiteX7" fmla="*/ 0 w 299273"/>
                <a:gd name="connsiteY7" fmla="*/ 3422121 h 3422121"/>
                <a:gd name="connsiteX8" fmla="*/ 0 w 299273"/>
                <a:gd name="connsiteY8" fmla="*/ 3422121 h 3422121"/>
                <a:gd name="connsiteX9" fmla="*/ 0 w 299273"/>
                <a:gd name="connsiteY9" fmla="*/ 3422121 h 3422121"/>
                <a:gd name="connsiteX10" fmla="*/ 0 w 299273"/>
                <a:gd name="connsiteY10" fmla="*/ 49880 h 3422121"/>
                <a:gd name="connsiteX11" fmla="*/ 14610 w 299273"/>
                <a:gd name="connsiteY11" fmla="*/ 14610 h 3422121"/>
                <a:gd name="connsiteX12" fmla="*/ 49881 w 299273"/>
                <a:gd name="connsiteY12" fmla="*/ 1 h 3422121"/>
                <a:gd name="connsiteX13" fmla="*/ 49880 w 299273"/>
                <a:gd name="connsiteY13" fmla="*/ 0 h 34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9273" h="3422121">
                  <a:moveTo>
                    <a:pt x="299273" y="570371"/>
                  </a:moveTo>
                  <a:lnTo>
                    <a:pt x="299273" y="2851750"/>
                  </a:lnTo>
                  <a:cubicBezTo>
                    <a:pt x="299273" y="3003021"/>
                    <a:pt x="298813" y="3148093"/>
                    <a:pt x="297995" y="3255054"/>
                  </a:cubicBezTo>
                  <a:cubicBezTo>
                    <a:pt x="297177" y="3362014"/>
                    <a:pt x="296068" y="3422104"/>
                    <a:pt x="294911" y="3422104"/>
                  </a:cubicBezTo>
                  <a:cubicBezTo>
                    <a:pt x="196607" y="3422104"/>
                    <a:pt x="98304" y="3422115"/>
                    <a:pt x="0" y="3422115"/>
                  </a:cubicBezTo>
                  <a:lnTo>
                    <a:pt x="0" y="3422115"/>
                  </a:lnTo>
                  <a:lnTo>
                    <a:pt x="0" y="342211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94911" y="6"/>
                  </a:lnTo>
                  <a:cubicBezTo>
                    <a:pt x="296068" y="6"/>
                    <a:pt x="297177" y="60095"/>
                    <a:pt x="297995" y="167067"/>
                  </a:cubicBezTo>
                  <a:cubicBezTo>
                    <a:pt x="298813" y="274028"/>
                    <a:pt x="299273" y="419112"/>
                    <a:pt x="299273" y="570382"/>
                  </a:cubicBezTo>
                  <a:lnTo>
                    <a:pt x="299273" y="570371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655668"/>
                <a:satOff val="-27351"/>
                <a:lumOff val="33335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26039" rIns="26038" bIns="26039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600" kern="1200" dirty="0" smtClean="0">
                  <a:latin typeface="+mj-lt"/>
                </a:rPr>
                <a:t>Dinamarca (0,900)</a:t>
              </a:r>
              <a:endParaRPr lang="pt-PT" sz="1600" kern="1200" dirty="0">
                <a:latin typeface="+mj-lt"/>
              </a:endParaRPr>
            </a:p>
          </p:txBody>
        </p:sp>
      </p:grpSp>
      <p:grpSp>
        <p:nvGrpSpPr>
          <p:cNvPr id="50" name="Grupo 49"/>
          <p:cNvGrpSpPr/>
          <p:nvPr/>
        </p:nvGrpSpPr>
        <p:grpSpPr>
          <a:xfrm>
            <a:off x="4860032" y="1848597"/>
            <a:ext cx="3456385" cy="4028675"/>
            <a:chOff x="4860031" y="1776589"/>
            <a:chExt cx="3456385" cy="4028675"/>
          </a:xfrm>
        </p:grpSpPr>
        <p:sp>
          <p:nvSpPr>
            <p:cNvPr id="28" name="Forma livre 27"/>
            <p:cNvSpPr/>
            <p:nvPr/>
          </p:nvSpPr>
          <p:spPr>
            <a:xfrm>
              <a:off x="4860031" y="1792359"/>
              <a:ext cx="556073" cy="415313"/>
            </a:xfrm>
            <a:custGeom>
              <a:avLst/>
              <a:gdLst>
                <a:gd name="connsiteX0" fmla="*/ 0 w 460421"/>
                <a:gd name="connsiteY0" fmla="*/ 0 h 322294"/>
                <a:gd name="connsiteX1" fmla="*/ 299274 w 460421"/>
                <a:gd name="connsiteY1" fmla="*/ 0 h 322294"/>
                <a:gd name="connsiteX2" fmla="*/ 460421 w 460421"/>
                <a:gd name="connsiteY2" fmla="*/ 161147 h 322294"/>
                <a:gd name="connsiteX3" fmla="*/ 299274 w 460421"/>
                <a:gd name="connsiteY3" fmla="*/ 322294 h 322294"/>
                <a:gd name="connsiteX4" fmla="*/ 0 w 460421"/>
                <a:gd name="connsiteY4" fmla="*/ 322294 h 322294"/>
                <a:gd name="connsiteX5" fmla="*/ 161147 w 460421"/>
                <a:gd name="connsiteY5" fmla="*/ 161147 h 322294"/>
                <a:gd name="connsiteX6" fmla="*/ 0 w 460421"/>
                <a:gd name="connsiteY6" fmla="*/ 0 h 32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421" h="322294">
                  <a:moveTo>
                    <a:pt x="460420" y="0"/>
                  </a:moveTo>
                  <a:lnTo>
                    <a:pt x="460420" y="209491"/>
                  </a:lnTo>
                  <a:lnTo>
                    <a:pt x="230211" y="322294"/>
                  </a:lnTo>
                  <a:lnTo>
                    <a:pt x="1" y="209491"/>
                  </a:lnTo>
                  <a:lnTo>
                    <a:pt x="1" y="0"/>
                  </a:lnTo>
                  <a:lnTo>
                    <a:pt x="230211" y="112803"/>
                  </a:lnTo>
                  <a:lnTo>
                    <a:pt x="460420" y="0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shade val="8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168132" rIns="6985" bIns="16813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kern="1200" dirty="0" smtClean="0">
                  <a:latin typeface="+mj-lt"/>
                </a:rPr>
                <a:t>178.º</a:t>
              </a:r>
              <a:endParaRPr lang="pt-PT" sz="1050" b="1" kern="1200" dirty="0">
                <a:latin typeface="+mj-lt"/>
              </a:endParaRPr>
            </a:p>
          </p:txBody>
        </p:sp>
        <p:sp>
          <p:nvSpPr>
            <p:cNvPr id="29" name="Forma livre 28"/>
            <p:cNvSpPr/>
            <p:nvPr/>
          </p:nvSpPr>
          <p:spPr>
            <a:xfrm>
              <a:off x="5470358" y="1776589"/>
              <a:ext cx="2846058" cy="270095"/>
            </a:xfrm>
            <a:custGeom>
              <a:avLst/>
              <a:gdLst>
                <a:gd name="connsiteX0" fmla="*/ 49906 w 299431"/>
                <a:gd name="connsiteY0" fmla="*/ 0 h 3422121"/>
                <a:gd name="connsiteX1" fmla="*/ 249525 w 299431"/>
                <a:gd name="connsiteY1" fmla="*/ 0 h 3422121"/>
                <a:gd name="connsiteX2" fmla="*/ 284814 w 299431"/>
                <a:gd name="connsiteY2" fmla="*/ 14617 h 3422121"/>
                <a:gd name="connsiteX3" fmla="*/ 299431 w 299431"/>
                <a:gd name="connsiteY3" fmla="*/ 49906 h 3422121"/>
                <a:gd name="connsiteX4" fmla="*/ 299431 w 299431"/>
                <a:gd name="connsiteY4" fmla="*/ 3422121 h 3422121"/>
                <a:gd name="connsiteX5" fmla="*/ 299431 w 299431"/>
                <a:gd name="connsiteY5" fmla="*/ 3422121 h 3422121"/>
                <a:gd name="connsiteX6" fmla="*/ 299431 w 299431"/>
                <a:gd name="connsiteY6" fmla="*/ 3422121 h 3422121"/>
                <a:gd name="connsiteX7" fmla="*/ 0 w 299431"/>
                <a:gd name="connsiteY7" fmla="*/ 3422121 h 3422121"/>
                <a:gd name="connsiteX8" fmla="*/ 0 w 299431"/>
                <a:gd name="connsiteY8" fmla="*/ 3422121 h 3422121"/>
                <a:gd name="connsiteX9" fmla="*/ 0 w 299431"/>
                <a:gd name="connsiteY9" fmla="*/ 3422121 h 3422121"/>
                <a:gd name="connsiteX10" fmla="*/ 0 w 299431"/>
                <a:gd name="connsiteY10" fmla="*/ 49906 h 3422121"/>
                <a:gd name="connsiteX11" fmla="*/ 14617 w 299431"/>
                <a:gd name="connsiteY11" fmla="*/ 14617 h 3422121"/>
                <a:gd name="connsiteX12" fmla="*/ 49906 w 299431"/>
                <a:gd name="connsiteY12" fmla="*/ 0 h 34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9431" h="3422121">
                  <a:moveTo>
                    <a:pt x="299431" y="570367"/>
                  </a:moveTo>
                  <a:lnTo>
                    <a:pt x="299431" y="2851754"/>
                  </a:lnTo>
                  <a:cubicBezTo>
                    <a:pt x="299431" y="3003025"/>
                    <a:pt x="298971" y="3148101"/>
                    <a:pt x="298152" y="3255062"/>
                  </a:cubicBezTo>
                  <a:cubicBezTo>
                    <a:pt x="297333" y="3362023"/>
                    <a:pt x="296222" y="3422115"/>
                    <a:pt x="295064" y="3422115"/>
                  </a:cubicBezTo>
                  <a:lnTo>
                    <a:pt x="0" y="3422115"/>
                  </a:lnTo>
                  <a:lnTo>
                    <a:pt x="0" y="3422115"/>
                  </a:lnTo>
                  <a:lnTo>
                    <a:pt x="0" y="342211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95064" y="6"/>
                  </a:lnTo>
                  <a:cubicBezTo>
                    <a:pt x="296222" y="6"/>
                    <a:pt x="297333" y="60098"/>
                    <a:pt x="298152" y="167059"/>
                  </a:cubicBezTo>
                  <a:cubicBezTo>
                    <a:pt x="298971" y="274020"/>
                    <a:pt x="299431" y="419096"/>
                    <a:pt x="299431" y="570367"/>
                  </a:cubicBez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26046" rIns="26046" bIns="26048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600" dirty="0" smtClean="0">
                  <a:latin typeface="+mj-lt"/>
                </a:rPr>
                <a:t>Moçambique</a:t>
              </a:r>
              <a:r>
                <a:rPr lang="pt-PT" sz="1600" kern="1200" dirty="0" smtClean="0">
                  <a:latin typeface="+mj-lt"/>
                </a:rPr>
                <a:t> (0,393)</a:t>
              </a:r>
              <a:endParaRPr lang="pt-PT" sz="1600" kern="1200" dirty="0">
                <a:latin typeface="+mj-lt"/>
              </a:endParaRPr>
            </a:p>
          </p:txBody>
        </p:sp>
        <p:sp>
          <p:nvSpPr>
            <p:cNvPr id="30" name="Forma livre 29"/>
            <p:cNvSpPr/>
            <p:nvPr/>
          </p:nvSpPr>
          <p:spPr>
            <a:xfrm>
              <a:off x="4860031" y="2192092"/>
              <a:ext cx="556073" cy="415313"/>
            </a:xfrm>
            <a:custGeom>
              <a:avLst/>
              <a:gdLst>
                <a:gd name="connsiteX0" fmla="*/ 0 w 460421"/>
                <a:gd name="connsiteY0" fmla="*/ 0 h 322294"/>
                <a:gd name="connsiteX1" fmla="*/ 299274 w 460421"/>
                <a:gd name="connsiteY1" fmla="*/ 0 h 322294"/>
                <a:gd name="connsiteX2" fmla="*/ 460421 w 460421"/>
                <a:gd name="connsiteY2" fmla="*/ 161147 h 322294"/>
                <a:gd name="connsiteX3" fmla="*/ 299274 w 460421"/>
                <a:gd name="connsiteY3" fmla="*/ 322294 h 322294"/>
                <a:gd name="connsiteX4" fmla="*/ 0 w 460421"/>
                <a:gd name="connsiteY4" fmla="*/ 322294 h 322294"/>
                <a:gd name="connsiteX5" fmla="*/ 161147 w 460421"/>
                <a:gd name="connsiteY5" fmla="*/ 161147 h 322294"/>
                <a:gd name="connsiteX6" fmla="*/ 0 w 460421"/>
                <a:gd name="connsiteY6" fmla="*/ 0 h 32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421" h="322294">
                  <a:moveTo>
                    <a:pt x="460420" y="0"/>
                  </a:moveTo>
                  <a:lnTo>
                    <a:pt x="460420" y="209491"/>
                  </a:lnTo>
                  <a:lnTo>
                    <a:pt x="230211" y="322294"/>
                  </a:lnTo>
                  <a:lnTo>
                    <a:pt x="1" y="209491"/>
                  </a:lnTo>
                  <a:lnTo>
                    <a:pt x="1" y="0"/>
                  </a:lnTo>
                  <a:lnTo>
                    <a:pt x="230211" y="112803"/>
                  </a:lnTo>
                  <a:lnTo>
                    <a:pt x="460420" y="0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72852"/>
                <a:satOff val="-3039"/>
                <a:lumOff val="3704"/>
                <a:alphaOff val="0"/>
              </a:schemeClr>
            </a:lnRef>
            <a:fillRef idx="1">
              <a:schemeClr val="accent2">
                <a:shade val="80000"/>
                <a:hueOff val="-72852"/>
                <a:satOff val="-3039"/>
                <a:lumOff val="3704"/>
                <a:alphaOff val="0"/>
              </a:schemeClr>
            </a:fillRef>
            <a:effectRef idx="0">
              <a:schemeClr val="accent2">
                <a:shade val="80000"/>
                <a:hueOff val="-72852"/>
                <a:satOff val="-3039"/>
                <a:lumOff val="370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168132" rIns="6985" bIns="16813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dirty="0" smtClean="0">
                  <a:latin typeface="+mj-lt"/>
                </a:rPr>
                <a:t>179</a:t>
              </a:r>
              <a:r>
                <a:rPr lang="pt-PT" sz="1050" b="1" kern="1200" dirty="0" smtClean="0">
                  <a:latin typeface="+mj-lt"/>
                </a:rPr>
                <a:t>.º </a:t>
              </a:r>
              <a:endParaRPr lang="pt-PT" sz="1050" b="1" kern="1200" dirty="0">
                <a:latin typeface="+mj-lt"/>
              </a:endParaRPr>
            </a:p>
          </p:txBody>
        </p:sp>
        <p:sp>
          <p:nvSpPr>
            <p:cNvPr id="31" name="Forma livre 30"/>
            <p:cNvSpPr/>
            <p:nvPr/>
          </p:nvSpPr>
          <p:spPr>
            <a:xfrm>
              <a:off x="5470358" y="2176307"/>
              <a:ext cx="2846058" cy="269952"/>
            </a:xfrm>
            <a:custGeom>
              <a:avLst/>
              <a:gdLst>
                <a:gd name="connsiteX0" fmla="*/ 49880 w 299273"/>
                <a:gd name="connsiteY0" fmla="*/ 0 h 3422121"/>
                <a:gd name="connsiteX1" fmla="*/ 249393 w 299273"/>
                <a:gd name="connsiteY1" fmla="*/ 0 h 3422121"/>
                <a:gd name="connsiteX2" fmla="*/ 284663 w 299273"/>
                <a:gd name="connsiteY2" fmla="*/ 14610 h 3422121"/>
                <a:gd name="connsiteX3" fmla="*/ 299272 w 299273"/>
                <a:gd name="connsiteY3" fmla="*/ 49881 h 3422121"/>
                <a:gd name="connsiteX4" fmla="*/ 299273 w 299273"/>
                <a:gd name="connsiteY4" fmla="*/ 3422121 h 3422121"/>
                <a:gd name="connsiteX5" fmla="*/ 299273 w 299273"/>
                <a:gd name="connsiteY5" fmla="*/ 3422121 h 3422121"/>
                <a:gd name="connsiteX6" fmla="*/ 299273 w 299273"/>
                <a:gd name="connsiteY6" fmla="*/ 3422121 h 3422121"/>
                <a:gd name="connsiteX7" fmla="*/ 0 w 299273"/>
                <a:gd name="connsiteY7" fmla="*/ 3422121 h 3422121"/>
                <a:gd name="connsiteX8" fmla="*/ 0 w 299273"/>
                <a:gd name="connsiteY8" fmla="*/ 3422121 h 3422121"/>
                <a:gd name="connsiteX9" fmla="*/ 0 w 299273"/>
                <a:gd name="connsiteY9" fmla="*/ 3422121 h 3422121"/>
                <a:gd name="connsiteX10" fmla="*/ 0 w 299273"/>
                <a:gd name="connsiteY10" fmla="*/ 49880 h 3422121"/>
                <a:gd name="connsiteX11" fmla="*/ 14610 w 299273"/>
                <a:gd name="connsiteY11" fmla="*/ 14610 h 3422121"/>
                <a:gd name="connsiteX12" fmla="*/ 49881 w 299273"/>
                <a:gd name="connsiteY12" fmla="*/ 1 h 3422121"/>
                <a:gd name="connsiteX13" fmla="*/ 49880 w 299273"/>
                <a:gd name="connsiteY13" fmla="*/ 0 h 34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9273" h="3422121">
                  <a:moveTo>
                    <a:pt x="299273" y="570371"/>
                  </a:moveTo>
                  <a:lnTo>
                    <a:pt x="299273" y="2851750"/>
                  </a:lnTo>
                  <a:cubicBezTo>
                    <a:pt x="299273" y="3003021"/>
                    <a:pt x="298813" y="3148093"/>
                    <a:pt x="297995" y="3255054"/>
                  </a:cubicBezTo>
                  <a:cubicBezTo>
                    <a:pt x="297177" y="3362014"/>
                    <a:pt x="296068" y="3422104"/>
                    <a:pt x="294911" y="3422104"/>
                  </a:cubicBezTo>
                  <a:cubicBezTo>
                    <a:pt x="196607" y="3422104"/>
                    <a:pt x="98304" y="3422115"/>
                    <a:pt x="0" y="3422115"/>
                  </a:cubicBezTo>
                  <a:lnTo>
                    <a:pt x="0" y="3422115"/>
                  </a:lnTo>
                  <a:lnTo>
                    <a:pt x="0" y="342211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94911" y="6"/>
                  </a:lnTo>
                  <a:cubicBezTo>
                    <a:pt x="296068" y="6"/>
                    <a:pt x="297177" y="60095"/>
                    <a:pt x="297995" y="167067"/>
                  </a:cubicBezTo>
                  <a:cubicBezTo>
                    <a:pt x="298813" y="274028"/>
                    <a:pt x="299273" y="419112"/>
                    <a:pt x="299273" y="570382"/>
                  </a:cubicBezTo>
                  <a:lnTo>
                    <a:pt x="299273" y="570371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72852"/>
                <a:satOff val="-3039"/>
                <a:lumOff val="3704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26038" rIns="26038" bIns="2604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600" dirty="0" smtClean="0">
                  <a:latin typeface="+mj-lt"/>
                </a:rPr>
                <a:t>Guiné</a:t>
              </a:r>
              <a:r>
                <a:rPr lang="pt-PT" sz="1600" kern="1200" dirty="0" smtClean="0">
                  <a:latin typeface="+mj-lt"/>
                </a:rPr>
                <a:t> (0,392)</a:t>
              </a:r>
              <a:endParaRPr lang="pt-PT" sz="1600" kern="1200" dirty="0">
                <a:latin typeface="+mj-lt"/>
              </a:endParaRPr>
            </a:p>
          </p:txBody>
        </p:sp>
        <p:sp>
          <p:nvSpPr>
            <p:cNvPr id="32" name="Forma livre 31"/>
            <p:cNvSpPr/>
            <p:nvPr/>
          </p:nvSpPr>
          <p:spPr>
            <a:xfrm>
              <a:off x="4860031" y="2591824"/>
              <a:ext cx="556073" cy="415313"/>
            </a:xfrm>
            <a:custGeom>
              <a:avLst/>
              <a:gdLst>
                <a:gd name="connsiteX0" fmla="*/ 0 w 460421"/>
                <a:gd name="connsiteY0" fmla="*/ 0 h 322294"/>
                <a:gd name="connsiteX1" fmla="*/ 299274 w 460421"/>
                <a:gd name="connsiteY1" fmla="*/ 0 h 322294"/>
                <a:gd name="connsiteX2" fmla="*/ 460421 w 460421"/>
                <a:gd name="connsiteY2" fmla="*/ 161147 h 322294"/>
                <a:gd name="connsiteX3" fmla="*/ 299274 w 460421"/>
                <a:gd name="connsiteY3" fmla="*/ 322294 h 322294"/>
                <a:gd name="connsiteX4" fmla="*/ 0 w 460421"/>
                <a:gd name="connsiteY4" fmla="*/ 322294 h 322294"/>
                <a:gd name="connsiteX5" fmla="*/ 161147 w 460421"/>
                <a:gd name="connsiteY5" fmla="*/ 161147 h 322294"/>
                <a:gd name="connsiteX6" fmla="*/ 0 w 460421"/>
                <a:gd name="connsiteY6" fmla="*/ 0 h 32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421" h="322294">
                  <a:moveTo>
                    <a:pt x="460420" y="0"/>
                  </a:moveTo>
                  <a:lnTo>
                    <a:pt x="460420" y="209491"/>
                  </a:lnTo>
                  <a:lnTo>
                    <a:pt x="230211" y="322294"/>
                  </a:lnTo>
                  <a:lnTo>
                    <a:pt x="1" y="209491"/>
                  </a:lnTo>
                  <a:lnTo>
                    <a:pt x="1" y="0"/>
                  </a:lnTo>
                  <a:lnTo>
                    <a:pt x="230211" y="112803"/>
                  </a:lnTo>
                  <a:lnTo>
                    <a:pt x="460420" y="0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145704"/>
                <a:satOff val="-6078"/>
                <a:lumOff val="7408"/>
                <a:alphaOff val="0"/>
              </a:schemeClr>
            </a:lnRef>
            <a:fillRef idx="1">
              <a:schemeClr val="accent2">
                <a:shade val="80000"/>
                <a:hueOff val="-145704"/>
                <a:satOff val="-6078"/>
                <a:lumOff val="7408"/>
                <a:alphaOff val="0"/>
              </a:schemeClr>
            </a:fillRef>
            <a:effectRef idx="0">
              <a:schemeClr val="accent2">
                <a:shade val="80000"/>
                <a:hueOff val="-145704"/>
                <a:satOff val="-6078"/>
                <a:lumOff val="740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168132" rIns="6985" bIns="16813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dirty="0" smtClean="0">
                  <a:latin typeface="+mj-lt"/>
                </a:rPr>
                <a:t>180</a:t>
              </a:r>
              <a:r>
                <a:rPr lang="pt-PT" sz="1050" b="1" kern="1200" dirty="0" smtClean="0">
                  <a:latin typeface="+mj-lt"/>
                </a:rPr>
                <a:t>.º</a:t>
              </a:r>
              <a:endParaRPr lang="pt-PT" sz="1050" b="1" kern="1200" dirty="0">
                <a:latin typeface="+mj-lt"/>
              </a:endParaRPr>
            </a:p>
          </p:txBody>
        </p:sp>
        <p:sp>
          <p:nvSpPr>
            <p:cNvPr id="33" name="Forma livre 32"/>
            <p:cNvSpPr/>
            <p:nvPr/>
          </p:nvSpPr>
          <p:spPr>
            <a:xfrm>
              <a:off x="5470358" y="2576039"/>
              <a:ext cx="2846058" cy="269952"/>
            </a:xfrm>
            <a:custGeom>
              <a:avLst/>
              <a:gdLst>
                <a:gd name="connsiteX0" fmla="*/ 49880 w 299273"/>
                <a:gd name="connsiteY0" fmla="*/ 0 h 3422121"/>
                <a:gd name="connsiteX1" fmla="*/ 249393 w 299273"/>
                <a:gd name="connsiteY1" fmla="*/ 0 h 3422121"/>
                <a:gd name="connsiteX2" fmla="*/ 284663 w 299273"/>
                <a:gd name="connsiteY2" fmla="*/ 14610 h 3422121"/>
                <a:gd name="connsiteX3" fmla="*/ 299272 w 299273"/>
                <a:gd name="connsiteY3" fmla="*/ 49881 h 3422121"/>
                <a:gd name="connsiteX4" fmla="*/ 299273 w 299273"/>
                <a:gd name="connsiteY4" fmla="*/ 3422121 h 3422121"/>
                <a:gd name="connsiteX5" fmla="*/ 299273 w 299273"/>
                <a:gd name="connsiteY5" fmla="*/ 3422121 h 3422121"/>
                <a:gd name="connsiteX6" fmla="*/ 299273 w 299273"/>
                <a:gd name="connsiteY6" fmla="*/ 3422121 h 3422121"/>
                <a:gd name="connsiteX7" fmla="*/ 0 w 299273"/>
                <a:gd name="connsiteY7" fmla="*/ 3422121 h 3422121"/>
                <a:gd name="connsiteX8" fmla="*/ 0 w 299273"/>
                <a:gd name="connsiteY8" fmla="*/ 3422121 h 3422121"/>
                <a:gd name="connsiteX9" fmla="*/ 0 w 299273"/>
                <a:gd name="connsiteY9" fmla="*/ 3422121 h 3422121"/>
                <a:gd name="connsiteX10" fmla="*/ 0 w 299273"/>
                <a:gd name="connsiteY10" fmla="*/ 49880 h 3422121"/>
                <a:gd name="connsiteX11" fmla="*/ 14610 w 299273"/>
                <a:gd name="connsiteY11" fmla="*/ 14610 h 3422121"/>
                <a:gd name="connsiteX12" fmla="*/ 49881 w 299273"/>
                <a:gd name="connsiteY12" fmla="*/ 1 h 3422121"/>
                <a:gd name="connsiteX13" fmla="*/ 49880 w 299273"/>
                <a:gd name="connsiteY13" fmla="*/ 0 h 34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9273" h="3422121">
                  <a:moveTo>
                    <a:pt x="299273" y="570371"/>
                  </a:moveTo>
                  <a:lnTo>
                    <a:pt x="299273" y="2851750"/>
                  </a:lnTo>
                  <a:cubicBezTo>
                    <a:pt x="299273" y="3003021"/>
                    <a:pt x="298813" y="3148093"/>
                    <a:pt x="297995" y="3255054"/>
                  </a:cubicBezTo>
                  <a:cubicBezTo>
                    <a:pt x="297177" y="3362014"/>
                    <a:pt x="296068" y="3422104"/>
                    <a:pt x="294911" y="3422104"/>
                  </a:cubicBezTo>
                  <a:cubicBezTo>
                    <a:pt x="196607" y="3422104"/>
                    <a:pt x="98304" y="3422115"/>
                    <a:pt x="0" y="3422115"/>
                  </a:cubicBezTo>
                  <a:lnTo>
                    <a:pt x="0" y="3422115"/>
                  </a:lnTo>
                  <a:lnTo>
                    <a:pt x="0" y="342211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94911" y="6"/>
                  </a:lnTo>
                  <a:cubicBezTo>
                    <a:pt x="296068" y="6"/>
                    <a:pt x="297177" y="60095"/>
                    <a:pt x="297995" y="167067"/>
                  </a:cubicBezTo>
                  <a:cubicBezTo>
                    <a:pt x="298813" y="274028"/>
                    <a:pt x="299273" y="419112"/>
                    <a:pt x="299273" y="570382"/>
                  </a:cubicBezTo>
                  <a:lnTo>
                    <a:pt x="299273" y="570371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145704"/>
                <a:satOff val="-6078"/>
                <a:lumOff val="7408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26038" rIns="26038" bIns="2604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600" dirty="0" smtClean="0">
                  <a:latin typeface="+mj-lt"/>
                </a:rPr>
                <a:t>Burundi</a:t>
              </a:r>
              <a:r>
                <a:rPr lang="pt-PT" sz="1600" kern="1200" dirty="0" smtClean="0">
                  <a:latin typeface="+mj-lt"/>
                </a:rPr>
                <a:t> (0,389);</a:t>
              </a:r>
              <a:endParaRPr lang="pt-PT" sz="1600" kern="1200" dirty="0">
                <a:latin typeface="+mj-lt"/>
              </a:endParaRPr>
            </a:p>
          </p:txBody>
        </p:sp>
        <p:sp>
          <p:nvSpPr>
            <p:cNvPr id="34" name="Forma livre 33"/>
            <p:cNvSpPr/>
            <p:nvPr/>
          </p:nvSpPr>
          <p:spPr>
            <a:xfrm>
              <a:off x="4860031" y="2991556"/>
              <a:ext cx="556073" cy="415313"/>
            </a:xfrm>
            <a:custGeom>
              <a:avLst/>
              <a:gdLst>
                <a:gd name="connsiteX0" fmla="*/ 0 w 460421"/>
                <a:gd name="connsiteY0" fmla="*/ 0 h 322294"/>
                <a:gd name="connsiteX1" fmla="*/ 299274 w 460421"/>
                <a:gd name="connsiteY1" fmla="*/ 0 h 322294"/>
                <a:gd name="connsiteX2" fmla="*/ 460421 w 460421"/>
                <a:gd name="connsiteY2" fmla="*/ 161147 h 322294"/>
                <a:gd name="connsiteX3" fmla="*/ 299274 w 460421"/>
                <a:gd name="connsiteY3" fmla="*/ 322294 h 322294"/>
                <a:gd name="connsiteX4" fmla="*/ 0 w 460421"/>
                <a:gd name="connsiteY4" fmla="*/ 322294 h 322294"/>
                <a:gd name="connsiteX5" fmla="*/ 161147 w 460421"/>
                <a:gd name="connsiteY5" fmla="*/ 161147 h 322294"/>
                <a:gd name="connsiteX6" fmla="*/ 0 w 460421"/>
                <a:gd name="connsiteY6" fmla="*/ 0 h 32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421" h="322294">
                  <a:moveTo>
                    <a:pt x="460420" y="0"/>
                  </a:moveTo>
                  <a:lnTo>
                    <a:pt x="460420" y="209491"/>
                  </a:lnTo>
                  <a:lnTo>
                    <a:pt x="230211" y="322294"/>
                  </a:lnTo>
                  <a:lnTo>
                    <a:pt x="1" y="209491"/>
                  </a:lnTo>
                  <a:lnTo>
                    <a:pt x="1" y="0"/>
                  </a:lnTo>
                  <a:lnTo>
                    <a:pt x="230211" y="112803"/>
                  </a:lnTo>
                  <a:lnTo>
                    <a:pt x="460420" y="0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218556"/>
                <a:satOff val="-9117"/>
                <a:lumOff val="11112"/>
                <a:alphaOff val="0"/>
              </a:schemeClr>
            </a:lnRef>
            <a:fillRef idx="1">
              <a:schemeClr val="accent2">
                <a:shade val="80000"/>
                <a:hueOff val="-218556"/>
                <a:satOff val="-9117"/>
                <a:lumOff val="11112"/>
                <a:alphaOff val="0"/>
              </a:schemeClr>
            </a:fillRef>
            <a:effectRef idx="0">
              <a:schemeClr val="accent2">
                <a:shade val="80000"/>
                <a:hueOff val="-218556"/>
                <a:satOff val="-9117"/>
                <a:lumOff val="1111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168132" rIns="6985" bIns="16813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dirty="0" smtClean="0">
                  <a:latin typeface="+mj-lt"/>
                </a:rPr>
                <a:t>181</a:t>
              </a:r>
              <a:r>
                <a:rPr lang="pt-PT" sz="1050" b="1" kern="1200" dirty="0" smtClean="0">
                  <a:latin typeface="+mj-lt"/>
                </a:rPr>
                <a:t>.º</a:t>
              </a:r>
              <a:endParaRPr lang="pt-PT" sz="1050" b="1" kern="1200" dirty="0">
                <a:latin typeface="+mj-lt"/>
              </a:endParaRPr>
            </a:p>
          </p:txBody>
        </p:sp>
        <p:sp>
          <p:nvSpPr>
            <p:cNvPr id="35" name="Forma livre 34"/>
            <p:cNvSpPr/>
            <p:nvPr/>
          </p:nvSpPr>
          <p:spPr>
            <a:xfrm>
              <a:off x="5470358" y="2975771"/>
              <a:ext cx="2846058" cy="269952"/>
            </a:xfrm>
            <a:custGeom>
              <a:avLst/>
              <a:gdLst>
                <a:gd name="connsiteX0" fmla="*/ 49880 w 299273"/>
                <a:gd name="connsiteY0" fmla="*/ 0 h 3422121"/>
                <a:gd name="connsiteX1" fmla="*/ 249393 w 299273"/>
                <a:gd name="connsiteY1" fmla="*/ 0 h 3422121"/>
                <a:gd name="connsiteX2" fmla="*/ 284663 w 299273"/>
                <a:gd name="connsiteY2" fmla="*/ 14610 h 3422121"/>
                <a:gd name="connsiteX3" fmla="*/ 299272 w 299273"/>
                <a:gd name="connsiteY3" fmla="*/ 49881 h 3422121"/>
                <a:gd name="connsiteX4" fmla="*/ 299273 w 299273"/>
                <a:gd name="connsiteY4" fmla="*/ 3422121 h 3422121"/>
                <a:gd name="connsiteX5" fmla="*/ 299273 w 299273"/>
                <a:gd name="connsiteY5" fmla="*/ 3422121 h 3422121"/>
                <a:gd name="connsiteX6" fmla="*/ 299273 w 299273"/>
                <a:gd name="connsiteY6" fmla="*/ 3422121 h 3422121"/>
                <a:gd name="connsiteX7" fmla="*/ 0 w 299273"/>
                <a:gd name="connsiteY7" fmla="*/ 3422121 h 3422121"/>
                <a:gd name="connsiteX8" fmla="*/ 0 w 299273"/>
                <a:gd name="connsiteY8" fmla="*/ 3422121 h 3422121"/>
                <a:gd name="connsiteX9" fmla="*/ 0 w 299273"/>
                <a:gd name="connsiteY9" fmla="*/ 3422121 h 3422121"/>
                <a:gd name="connsiteX10" fmla="*/ 0 w 299273"/>
                <a:gd name="connsiteY10" fmla="*/ 49880 h 3422121"/>
                <a:gd name="connsiteX11" fmla="*/ 14610 w 299273"/>
                <a:gd name="connsiteY11" fmla="*/ 14610 h 3422121"/>
                <a:gd name="connsiteX12" fmla="*/ 49881 w 299273"/>
                <a:gd name="connsiteY12" fmla="*/ 1 h 3422121"/>
                <a:gd name="connsiteX13" fmla="*/ 49880 w 299273"/>
                <a:gd name="connsiteY13" fmla="*/ 0 h 34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9273" h="3422121">
                  <a:moveTo>
                    <a:pt x="299273" y="570371"/>
                  </a:moveTo>
                  <a:lnTo>
                    <a:pt x="299273" y="2851750"/>
                  </a:lnTo>
                  <a:cubicBezTo>
                    <a:pt x="299273" y="3003021"/>
                    <a:pt x="298813" y="3148093"/>
                    <a:pt x="297995" y="3255054"/>
                  </a:cubicBezTo>
                  <a:cubicBezTo>
                    <a:pt x="297177" y="3362014"/>
                    <a:pt x="296068" y="3422104"/>
                    <a:pt x="294911" y="3422104"/>
                  </a:cubicBezTo>
                  <a:cubicBezTo>
                    <a:pt x="196607" y="3422104"/>
                    <a:pt x="98304" y="3422115"/>
                    <a:pt x="0" y="3422115"/>
                  </a:cubicBezTo>
                  <a:lnTo>
                    <a:pt x="0" y="3422115"/>
                  </a:lnTo>
                  <a:lnTo>
                    <a:pt x="0" y="342211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94911" y="6"/>
                  </a:lnTo>
                  <a:cubicBezTo>
                    <a:pt x="296068" y="6"/>
                    <a:pt x="297177" y="60095"/>
                    <a:pt x="297995" y="167067"/>
                  </a:cubicBezTo>
                  <a:cubicBezTo>
                    <a:pt x="298813" y="274028"/>
                    <a:pt x="299273" y="419112"/>
                    <a:pt x="299273" y="570382"/>
                  </a:cubicBezTo>
                  <a:lnTo>
                    <a:pt x="299273" y="570371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218556"/>
                <a:satOff val="-9117"/>
                <a:lumOff val="11112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26038" rIns="26038" bIns="2604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600" kern="1200" dirty="0" smtClean="0">
                  <a:latin typeface="+mj-lt"/>
                </a:rPr>
                <a:t>Burkina Faso (0,388)</a:t>
              </a:r>
              <a:endParaRPr lang="pt-PT" sz="1600" kern="1200" dirty="0">
                <a:latin typeface="+mj-lt"/>
              </a:endParaRPr>
            </a:p>
          </p:txBody>
        </p:sp>
        <p:sp>
          <p:nvSpPr>
            <p:cNvPr id="36" name="Forma livre 35"/>
            <p:cNvSpPr/>
            <p:nvPr/>
          </p:nvSpPr>
          <p:spPr>
            <a:xfrm>
              <a:off x="4860031" y="3391289"/>
              <a:ext cx="556073" cy="415313"/>
            </a:xfrm>
            <a:custGeom>
              <a:avLst/>
              <a:gdLst>
                <a:gd name="connsiteX0" fmla="*/ 0 w 460421"/>
                <a:gd name="connsiteY0" fmla="*/ 0 h 322294"/>
                <a:gd name="connsiteX1" fmla="*/ 299274 w 460421"/>
                <a:gd name="connsiteY1" fmla="*/ 0 h 322294"/>
                <a:gd name="connsiteX2" fmla="*/ 460421 w 460421"/>
                <a:gd name="connsiteY2" fmla="*/ 161147 h 322294"/>
                <a:gd name="connsiteX3" fmla="*/ 299274 w 460421"/>
                <a:gd name="connsiteY3" fmla="*/ 322294 h 322294"/>
                <a:gd name="connsiteX4" fmla="*/ 0 w 460421"/>
                <a:gd name="connsiteY4" fmla="*/ 322294 h 322294"/>
                <a:gd name="connsiteX5" fmla="*/ 161147 w 460421"/>
                <a:gd name="connsiteY5" fmla="*/ 161147 h 322294"/>
                <a:gd name="connsiteX6" fmla="*/ 0 w 460421"/>
                <a:gd name="connsiteY6" fmla="*/ 0 h 32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421" h="322294">
                  <a:moveTo>
                    <a:pt x="460420" y="0"/>
                  </a:moveTo>
                  <a:lnTo>
                    <a:pt x="460420" y="209491"/>
                  </a:lnTo>
                  <a:lnTo>
                    <a:pt x="230211" y="322294"/>
                  </a:lnTo>
                  <a:lnTo>
                    <a:pt x="1" y="209491"/>
                  </a:lnTo>
                  <a:lnTo>
                    <a:pt x="1" y="0"/>
                  </a:lnTo>
                  <a:lnTo>
                    <a:pt x="230211" y="112803"/>
                  </a:lnTo>
                  <a:lnTo>
                    <a:pt x="460420" y="0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291408"/>
                <a:satOff val="-12156"/>
                <a:lumOff val="14816"/>
                <a:alphaOff val="0"/>
              </a:schemeClr>
            </a:lnRef>
            <a:fillRef idx="1">
              <a:schemeClr val="accent2">
                <a:shade val="80000"/>
                <a:hueOff val="-291408"/>
                <a:satOff val="-12156"/>
                <a:lumOff val="14816"/>
                <a:alphaOff val="0"/>
              </a:schemeClr>
            </a:fillRef>
            <a:effectRef idx="0">
              <a:schemeClr val="accent2">
                <a:shade val="80000"/>
                <a:hueOff val="-291408"/>
                <a:satOff val="-12156"/>
                <a:lumOff val="1481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168132" rIns="6985" bIns="16813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dirty="0" smtClean="0">
                  <a:latin typeface="+mj-lt"/>
                </a:rPr>
                <a:t>182</a:t>
              </a:r>
              <a:r>
                <a:rPr lang="pt-PT" sz="1050" b="1" kern="1200" dirty="0" smtClean="0">
                  <a:latin typeface="+mj-lt"/>
                </a:rPr>
                <a:t>.º</a:t>
              </a:r>
              <a:endParaRPr lang="pt-PT" sz="1050" b="1" kern="1200" dirty="0">
                <a:latin typeface="+mj-lt"/>
              </a:endParaRPr>
            </a:p>
          </p:txBody>
        </p:sp>
        <p:sp>
          <p:nvSpPr>
            <p:cNvPr id="37" name="Forma livre 36"/>
            <p:cNvSpPr/>
            <p:nvPr/>
          </p:nvSpPr>
          <p:spPr>
            <a:xfrm>
              <a:off x="5470358" y="3375503"/>
              <a:ext cx="2846058" cy="269952"/>
            </a:xfrm>
            <a:custGeom>
              <a:avLst/>
              <a:gdLst>
                <a:gd name="connsiteX0" fmla="*/ 49880 w 299273"/>
                <a:gd name="connsiteY0" fmla="*/ 0 h 3422121"/>
                <a:gd name="connsiteX1" fmla="*/ 249393 w 299273"/>
                <a:gd name="connsiteY1" fmla="*/ 0 h 3422121"/>
                <a:gd name="connsiteX2" fmla="*/ 284663 w 299273"/>
                <a:gd name="connsiteY2" fmla="*/ 14610 h 3422121"/>
                <a:gd name="connsiteX3" fmla="*/ 299272 w 299273"/>
                <a:gd name="connsiteY3" fmla="*/ 49881 h 3422121"/>
                <a:gd name="connsiteX4" fmla="*/ 299273 w 299273"/>
                <a:gd name="connsiteY4" fmla="*/ 3422121 h 3422121"/>
                <a:gd name="connsiteX5" fmla="*/ 299273 w 299273"/>
                <a:gd name="connsiteY5" fmla="*/ 3422121 h 3422121"/>
                <a:gd name="connsiteX6" fmla="*/ 299273 w 299273"/>
                <a:gd name="connsiteY6" fmla="*/ 3422121 h 3422121"/>
                <a:gd name="connsiteX7" fmla="*/ 0 w 299273"/>
                <a:gd name="connsiteY7" fmla="*/ 3422121 h 3422121"/>
                <a:gd name="connsiteX8" fmla="*/ 0 w 299273"/>
                <a:gd name="connsiteY8" fmla="*/ 3422121 h 3422121"/>
                <a:gd name="connsiteX9" fmla="*/ 0 w 299273"/>
                <a:gd name="connsiteY9" fmla="*/ 3422121 h 3422121"/>
                <a:gd name="connsiteX10" fmla="*/ 0 w 299273"/>
                <a:gd name="connsiteY10" fmla="*/ 49880 h 3422121"/>
                <a:gd name="connsiteX11" fmla="*/ 14610 w 299273"/>
                <a:gd name="connsiteY11" fmla="*/ 14610 h 3422121"/>
                <a:gd name="connsiteX12" fmla="*/ 49881 w 299273"/>
                <a:gd name="connsiteY12" fmla="*/ 1 h 3422121"/>
                <a:gd name="connsiteX13" fmla="*/ 49880 w 299273"/>
                <a:gd name="connsiteY13" fmla="*/ 0 h 34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9273" h="3422121">
                  <a:moveTo>
                    <a:pt x="299273" y="570371"/>
                  </a:moveTo>
                  <a:lnTo>
                    <a:pt x="299273" y="2851750"/>
                  </a:lnTo>
                  <a:cubicBezTo>
                    <a:pt x="299273" y="3003021"/>
                    <a:pt x="298813" y="3148093"/>
                    <a:pt x="297995" y="3255054"/>
                  </a:cubicBezTo>
                  <a:cubicBezTo>
                    <a:pt x="297177" y="3362014"/>
                    <a:pt x="296068" y="3422104"/>
                    <a:pt x="294911" y="3422104"/>
                  </a:cubicBezTo>
                  <a:cubicBezTo>
                    <a:pt x="196607" y="3422104"/>
                    <a:pt x="98304" y="3422115"/>
                    <a:pt x="0" y="3422115"/>
                  </a:cubicBezTo>
                  <a:lnTo>
                    <a:pt x="0" y="3422115"/>
                  </a:lnTo>
                  <a:lnTo>
                    <a:pt x="0" y="342211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94911" y="6"/>
                  </a:lnTo>
                  <a:cubicBezTo>
                    <a:pt x="296068" y="6"/>
                    <a:pt x="297177" y="60095"/>
                    <a:pt x="297995" y="167067"/>
                  </a:cubicBezTo>
                  <a:cubicBezTo>
                    <a:pt x="298813" y="274028"/>
                    <a:pt x="299273" y="419112"/>
                    <a:pt x="299273" y="570382"/>
                  </a:cubicBezTo>
                  <a:lnTo>
                    <a:pt x="299273" y="570371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291408"/>
                <a:satOff val="-12156"/>
                <a:lumOff val="14816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26039" rIns="26038" bIns="26039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600" dirty="0" smtClean="0">
                  <a:latin typeface="+mj-lt"/>
                </a:rPr>
                <a:t>Eritreia </a:t>
              </a:r>
              <a:r>
                <a:rPr lang="pt-PT" sz="1600" kern="1200" dirty="0" smtClean="0">
                  <a:latin typeface="+mj-lt"/>
                </a:rPr>
                <a:t>(0,381)</a:t>
              </a:r>
              <a:endParaRPr lang="pt-PT" sz="1600" kern="1200" dirty="0">
                <a:latin typeface="+mj-lt"/>
              </a:endParaRPr>
            </a:p>
          </p:txBody>
        </p:sp>
        <p:sp>
          <p:nvSpPr>
            <p:cNvPr id="38" name="Forma livre 37"/>
            <p:cNvSpPr/>
            <p:nvPr/>
          </p:nvSpPr>
          <p:spPr>
            <a:xfrm>
              <a:off x="4860031" y="3791021"/>
              <a:ext cx="556073" cy="415313"/>
            </a:xfrm>
            <a:custGeom>
              <a:avLst/>
              <a:gdLst>
                <a:gd name="connsiteX0" fmla="*/ 0 w 460421"/>
                <a:gd name="connsiteY0" fmla="*/ 0 h 322294"/>
                <a:gd name="connsiteX1" fmla="*/ 299274 w 460421"/>
                <a:gd name="connsiteY1" fmla="*/ 0 h 322294"/>
                <a:gd name="connsiteX2" fmla="*/ 460421 w 460421"/>
                <a:gd name="connsiteY2" fmla="*/ 161147 h 322294"/>
                <a:gd name="connsiteX3" fmla="*/ 299274 w 460421"/>
                <a:gd name="connsiteY3" fmla="*/ 322294 h 322294"/>
                <a:gd name="connsiteX4" fmla="*/ 0 w 460421"/>
                <a:gd name="connsiteY4" fmla="*/ 322294 h 322294"/>
                <a:gd name="connsiteX5" fmla="*/ 161147 w 460421"/>
                <a:gd name="connsiteY5" fmla="*/ 161147 h 322294"/>
                <a:gd name="connsiteX6" fmla="*/ 0 w 460421"/>
                <a:gd name="connsiteY6" fmla="*/ 0 h 32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421" h="322294">
                  <a:moveTo>
                    <a:pt x="460420" y="0"/>
                  </a:moveTo>
                  <a:lnTo>
                    <a:pt x="460420" y="209491"/>
                  </a:lnTo>
                  <a:lnTo>
                    <a:pt x="230211" y="322294"/>
                  </a:lnTo>
                  <a:lnTo>
                    <a:pt x="1" y="209491"/>
                  </a:lnTo>
                  <a:lnTo>
                    <a:pt x="1" y="0"/>
                  </a:lnTo>
                  <a:lnTo>
                    <a:pt x="230211" y="112803"/>
                  </a:lnTo>
                  <a:lnTo>
                    <a:pt x="460420" y="0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364260"/>
                <a:satOff val="-15195"/>
                <a:lumOff val="18519"/>
                <a:alphaOff val="0"/>
              </a:schemeClr>
            </a:lnRef>
            <a:fillRef idx="1">
              <a:schemeClr val="accent2">
                <a:shade val="80000"/>
                <a:hueOff val="-364260"/>
                <a:satOff val="-15195"/>
                <a:lumOff val="18519"/>
                <a:alphaOff val="0"/>
              </a:schemeClr>
            </a:fillRef>
            <a:effectRef idx="0">
              <a:schemeClr val="accent2">
                <a:shade val="80000"/>
                <a:hueOff val="-364260"/>
                <a:satOff val="-15195"/>
                <a:lumOff val="1851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168132" rIns="6985" bIns="16813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dirty="0" smtClean="0">
                  <a:latin typeface="+mj-lt"/>
                </a:rPr>
                <a:t>183</a:t>
              </a:r>
              <a:r>
                <a:rPr lang="pt-PT" sz="1050" b="1" kern="1200" dirty="0" smtClean="0">
                  <a:latin typeface="+mj-lt"/>
                </a:rPr>
                <a:t>.º</a:t>
              </a:r>
              <a:endParaRPr lang="pt-PT" sz="1050" b="1" kern="1200" dirty="0">
                <a:latin typeface="+mj-lt"/>
              </a:endParaRPr>
            </a:p>
          </p:txBody>
        </p:sp>
        <p:sp>
          <p:nvSpPr>
            <p:cNvPr id="39" name="Forma livre 38"/>
            <p:cNvSpPr/>
            <p:nvPr/>
          </p:nvSpPr>
          <p:spPr>
            <a:xfrm>
              <a:off x="5470358" y="3775233"/>
              <a:ext cx="2846058" cy="269953"/>
            </a:xfrm>
            <a:custGeom>
              <a:avLst/>
              <a:gdLst>
                <a:gd name="connsiteX0" fmla="*/ 49880 w 299273"/>
                <a:gd name="connsiteY0" fmla="*/ 0 h 3422121"/>
                <a:gd name="connsiteX1" fmla="*/ 249393 w 299273"/>
                <a:gd name="connsiteY1" fmla="*/ 0 h 3422121"/>
                <a:gd name="connsiteX2" fmla="*/ 284663 w 299273"/>
                <a:gd name="connsiteY2" fmla="*/ 14610 h 3422121"/>
                <a:gd name="connsiteX3" fmla="*/ 299272 w 299273"/>
                <a:gd name="connsiteY3" fmla="*/ 49881 h 3422121"/>
                <a:gd name="connsiteX4" fmla="*/ 299273 w 299273"/>
                <a:gd name="connsiteY4" fmla="*/ 3422121 h 3422121"/>
                <a:gd name="connsiteX5" fmla="*/ 299273 w 299273"/>
                <a:gd name="connsiteY5" fmla="*/ 3422121 h 3422121"/>
                <a:gd name="connsiteX6" fmla="*/ 299273 w 299273"/>
                <a:gd name="connsiteY6" fmla="*/ 3422121 h 3422121"/>
                <a:gd name="connsiteX7" fmla="*/ 0 w 299273"/>
                <a:gd name="connsiteY7" fmla="*/ 3422121 h 3422121"/>
                <a:gd name="connsiteX8" fmla="*/ 0 w 299273"/>
                <a:gd name="connsiteY8" fmla="*/ 3422121 h 3422121"/>
                <a:gd name="connsiteX9" fmla="*/ 0 w 299273"/>
                <a:gd name="connsiteY9" fmla="*/ 3422121 h 3422121"/>
                <a:gd name="connsiteX10" fmla="*/ 0 w 299273"/>
                <a:gd name="connsiteY10" fmla="*/ 49880 h 3422121"/>
                <a:gd name="connsiteX11" fmla="*/ 14610 w 299273"/>
                <a:gd name="connsiteY11" fmla="*/ 14610 h 3422121"/>
                <a:gd name="connsiteX12" fmla="*/ 49881 w 299273"/>
                <a:gd name="connsiteY12" fmla="*/ 1 h 3422121"/>
                <a:gd name="connsiteX13" fmla="*/ 49880 w 299273"/>
                <a:gd name="connsiteY13" fmla="*/ 0 h 34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9273" h="3422121">
                  <a:moveTo>
                    <a:pt x="299273" y="570371"/>
                  </a:moveTo>
                  <a:lnTo>
                    <a:pt x="299273" y="2851750"/>
                  </a:lnTo>
                  <a:cubicBezTo>
                    <a:pt x="299273" y="3003021"/>
                    <a:pt x="298813" y="3148093"/>
                    <a:pt x="297995" y="3255054"/>
                  </a:cubicBezTo>
                  <a:cubicBezTo>
                    <a:pt x="297177" y="3362014"/>
                    <a:pt x="296068" y="3422104"/>
                    <a:pt x="294911" y="3422104"/>
                  </a:cubicBezTo>
                  <a:cubicBezTo>
                    <a:pt x="196607" y="3422104"/>
                    <a:pt x="98304" y="3422115"/>
                    <a:pt x="0" y="3422115"/>
                  </a:cubicBezTo>
                  <a:lnTo>
                    <a:pt x="0" y="3422115"/>
                  </a:lnTo>
                  <a:lnTo>
                    <a:pt x="0" y="342211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94911" y="6"/>
                  </a:lnTo>
                  <a:cubicBezTo>
                    <a:pt x="296068" y="6"/>
                    <a:pt x="297177" y="60095"/>
                    <a:pt x="297995" y="167067"/>
                  </a:cubicBezTo>
                  <a:cubicBezTo>
                    <a:pt x="298813" y="274028"/>
                    <a:pt x="299273" y="419112"/>
                    <a:pt x="299273" y="570382"/>
                  </a:cubicBezTo>
                  <a:lnTo>
                    <a:pt x="299273" y="570371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364260"/>
                <a:satOff val="-15195"/>
                <a:lumOff val="18519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26040" rIns="26038" bIns="26039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600" kern="1200" dirty="0" smtClean="0">
                  <a:latin typeface="+mj-lt"/>
                </a:rPr>
                <a:t>Serra Leoa (0,374)</a:t>
              </a:r>
              <a:endParaRPr lang="pt-PT" sz="1600" kern="1200" dirty="0">
                <a:latin typeface="+mj-lt"/>
              </a:endParaRPr>
            </a:p>
          </p:txBody>
        </p:sp>
        <p:sp>
          <p:nvSpPr>
            <p:cNvPr id="40" name="Forma livre 39"/>
            <p:cNvSpPr/>
            <p:nvPr/>
          </p:nvSpPr>
          <p:spPr>
            <a:xfrm>
              <a:off x="4860031" y="4190754"/>
              <a:ext cx="556073" cy="415313"/>
            </a:xfrm>
            <a:custGeom>
              <a:avLst/>
              <a:gdLst>
                <a:gd name="connsiteX0" fmla="*/ 0 w 460421"/>
                <a:gd name="connsiteY0" fmla="*/ 0 h 322294"/>
                <a:gd name="connsiteX1" fmla="*/ 299274 w 460421"/>
                <a:gd name="connsiteY1" fmla="*/ 0 h 322294"/>
                <a:gd name="connsiteX2" fmla="*/ 460421 w 460421"/>
                <a:gd name="connsiteY2" fmla="*/ 161147 h 322294"/>
                <a:gd name="connsiteX3" fmla="*/ 299274 w 460421"/>
                <a:gd name="connsiteY3" fmla="*/ 322294 h 322294"/>
                <a:gd name="connsiteX4" fmla="*/ 0 w 460421"/>
                <a:gd name="connsiteY4" fmla="*/ 322294 h 322294"/>
                <a:gd name="connsiteX5" fmla="*/ 161147 w 460421"/>
                <a:gd name="connsiteY5" fmla="*/ 161147 h 322294"/>
                <a:gd name="connsiteX6" fmla="*/ 0 w 460421"/>
                <a:gd name="connsiteY6" fmla="*/ 0 h 32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421" h="322294">
                  <a:moveTo>
                    <a:pt x="460420" y="0"/>
                  </a:moveTo>
                  <a:lnTo>
                    <a:pt x="460420" y="209491"/>
                  </a:lnTo>
                  <a:lnTo>
                    <a:pt x="230211" y="322294"/>
                  </a:lnTo>
                  <a:lnTo>
                    <a:pt x="1" y="209491"/>
                  </a:lnTo>
                  <a:lnTo>
                    <a:pt x="1" y="0"/>
                  </a:lnTo>
                  <a:lnTo>
                    <a:pt x="230211" y="112803"/>
                  </a:lnTo>
                  <a:lnTo>
                    <a:pt x="460420" y="0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437112"/>
                <a:satOff val="-18234"/>
                <a:lumOff val="22223"/>
                <a:alphaOff val="0"/>
              </a:schemeClr>
            </a:lnRef>
            <a:fillRef idx="1">
              <a:schemeClr val="accent2">
                <a:shade val="80000"/>
                <a:hueOff val="-437112"/>
                <a:satOff val="-18234"/>
                <a:lumOff val="22223"/>
                <a:alphaOff val="0"/>
              </a:schemeClr>
            </a:fillRef>
            <a:effectRef idx="0">
              <a:schemeClr val="accent2">
                <a:shade val="80000"/>
                <a:hueOff val="-437112"/>
                <a:satOff val="-18234"/>
                <a:lumOff val="2222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168132" rIns="6985" bIns="16813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kern="1200" dirty="0" smtClean="0">
                  <a:latin typeface="+mj-lt"/>
                </a:rPr>
                <a:t>184.º</a:t>
              </a:r>
              <a:endParaRPr lang="pt-PT" sz="1050" b="1" kern="1200" dirty="0">
                <a:latin typeface="+mj-lt"/>
              </a:endParaRPr>
            </a:p>
          </p:txBody>
        </p:sp>
        <p:sp>
          <p:nvSpPr>
            <p:cNvPr id="41" name="Forma livre 40"/>
            <p:cNvSpPr/>
            <p:nvPr/>
          </p:nvSpPr>
          <p:spPr>
            <a:xfrm>
              <a:off x="5470358" y="4174968"/>
              <a:ext cx="2846058" cy="269952"/>
            </a:xfrm>
            <a:custGeom>
              <a:avLst/>
              <a:gdLst>
                <a:gd name="connsiteX0" fmla="*/ 49880 w 299273"/>
                <a:gd name="connsiteY0" fmla="*/ 0 h 3422121"/>
                <a:gd name="connsiteX1" fmla="*/ 249393 w 299273"/>
                <a:gd name="connsiteY1" fmla="*/ 0 h 3422121"/>
                <a:gd name="connsiteX2" fmla="*/ 284663 w 299273"/>
                <a:gd name="connsiteY2" fmla="*/ 14610 h 3422121"/>
                <a:gd name="connsiteX3" fmla="*/ 299272 w 299273"/>
                <a:gd name="connsiteY3" fmla="*/ 49881 h 3422121"/>
                <a:gd name="connsiteX4" fmla="*/ 299273 w 299273"/>
                <a:gd name="connsiteY4" fmla="*/ 3422121 h 3422121"/>
                <a:gd name="connsiteX5" fmla="*/ 299273 w 299273"/>
                <a:gd name="connsiteY5" fmla="*/ 3422121 h 3422121"/>
                <a:gd name="connsiteX6" fmla="*/ 299273 w 299273"/>
                <a:gd name="connsiteY6" fmla="*/ 3422121 h 3422121"/>
                <a:gd name="connsiteX7" fmla="*/ 0 w 299273"/>
                <a:gd name="connsiteY7" fmla="*/ 3422121 h 3422121"/>
                <a:gd name="connsiteX8" fmla="*/ 0 w 299273"/>
                <a:gd name="connsiteY8" fmla="*/ 3422121 h 3422121"/>
                <a:gd name="connsiteX9" fmla="*/ 0 w 299273"/>
                <a:gd name="connsiteY9" fmla="*/ 3422121 h 3422121"/>
                <a:gd name="connsiteX10" fmla="*/ 0 w 299273"/>
                <a:gd name="connsiteY10" fmla="*/ 49880 h 3422121"/>
                <a:gd name="connsiteX11" fmla="*/ 14610 w 299273"/>
                <a:gd name="connsiteY11" fmla="*/ 14610 h 3422121"/>
                <a:gd name="connsiteX12" fmla="*/ 49881 w 299273"/>
                <a:gd name="connsiteY12" fmla="*/ 1 h 3422121"/>
                <a:gd name="connsiteX13" fmla="*/ 49880 w 299273"/>
                <a:gd name="connsiteY13" fmla="*/ 0 h 34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9273" h="3422121">
                  <a:moveTo>
                    <a:pt x="299273" y="570371"/>
                  </a:moveTo>
                  <a:lnTo>
                    <a:pt x="299273" y="2851750"/>
                  </a:lnTo>
                  <a:cubicBezTo>
                    <a:pt x="299273" y="3003021"/>
                    <a:pt x="298813" y="3148093"/>
                    <a:pt x="297995" y="3255054"/>
                  </a:cubicBezTo>
                  <a:cubicBezTo>
                    <a:pt x="297177" y="3362014"/>
                    <a:pt x="296068" y="3422104"/>
                    <a:pt x="294911" y="3422104"/>
                  </a:cubicBezTo>
                  <a:cubicBezTo>
                    <a:pt x="196607" y="3422104"/>
                    <a:pt x="98304" y="3422115"/>
                    <a:pt x="0" y="3422115"/>
                  </a:cubicBezTo>
                  <a:lnTo>
                    <a:pt x="0" y="3422115"/>
                  </a:lnTo>
                  <a:lnTo>
                    <a:pt x="0" y="342211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94911" y="6"/>
                  </a:lnTo>
                  <a:cubicBezTo>
                    <a:pt x="296068" y="6"/>
                    <a:pt x="297177" y="60095"/>
                    <a:pt x="297995" y="167067"/>
                  </a:cubicBezTo>
                  <a:cubicBezTo>
                    <a:pt x="298813" y="274028"/>
                    <a:pt x="299273" y="419112"/>
                    <a:pt x="299273" y="570382"/>
                  </a:cubicBezTo>
                  <a:lnTo>
                    <a:pt x="299273" y="570371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437112"/>
                <a:satOff val="-18234"/>
                <a:lumOff val="22223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26039" rIns="26038" bIns="26039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600" kern="1200" dirty="0" smtClean="0">
                  <a:latin typeface="+mj-lt"/>
                </a:rPr>
                <a:t>Chade (0,372)</a:t>
              </a:r>
              <a:endParaRPr lang="pt-PT" sz="1600" kern="1200" dirty="0">
                <a:latin typeface="+mj-lt"/>
              </a:endParaRPr>
            </a:p>
          </p:txBody>
        </p:sp>
        <p:sp>
          <p:nvSpPr>
            <p:cNvPr id="42" name="Forma livre 41"/>
            <p:cNvSpPr/>
            <p:nvPr/>
          </p:nvSpPr>
          <p:spPr>
            <a:xfrm>
              <a:off x="4860031" y="4590486"/>
              <a:ext cx="556073" cy="415313"/>
            </a:xfrm>
            <a:custGeom>
              <a:avLst/>
              <a:gdLst>
                <a:gd name="connsiteX0" fmla="*/ 0 w 460421"/>
                <a:gd name="connsiteY0" fmla="*/ 0 h 322294"/>
                <a:gd name="connsiteX1" fmla="*/ 299274 w 460421"/>
                <a:gd name="connsiteY1" fmla="*/ 0 h 322294"/>
                <a:gd name="connsiteX2" fmla="*/ 460421 w 460421"/>
                <a:gd name="connsiteY2" fmla="*/ 161147 h 322294"/>
                <a:gd name="connsiteX3" fmla="*/ 299274 w 460421"/>
                <a:gd name="connsiteY3" fmla="*/ 322294 h 322294"/>
                <a:gd name="connsiteX4" fmla="*/ 0 w 460421"/>
                <a:gd name="connsiteY4" fmla="*/ 322294 h 322294"/>
                <a:gd name="connsiteX5" fmla="*/ 161147 w 460421"/>
                <a:gd name="connsiteY5" fmla="*/ 161147 h 322294"/>
                <a:gd name="connsiteX6" fmla="*/ 0 w 460421"/>
                <a:gd name="connsiteY6" fmla="*/ 0 h 32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421" h="322294">
                  <a:moveTo>
                    <a:pt x="460420" y="0"/>
                  </a:moveTo>
                  <a:lnTo>
                    <a:pt x="460420" y="209491"/>
                  </a:lnTo>
                  <a:lnTo>
                    <a:pt x="230211" y="322294"/>
                  </a:lnTo>
                  <a:lnTo>
                    <a:pt x="1" y="209491"/>
                  </a:lnTo>
                  <a:lnTo>
                    <a:pt x="1" y="0"/>
                  </a:lnTo>
                  <a:lnTo>
                    <a:pt x="230211" y="112803"/>
                  </a:lnTo>
                  <a:lnTo>
                    <a:pt x="460420" y="0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509964"/>
                <a:satOff val="-21273"/>
                <a:lumOff val="25927"/>
                <a:alphaOff val="0"/>
              </a:schemeClr>
            </a:lnRef>
            <a:fillRef idx="1">
              <a:schemeClr val="accent2">
                <a:shade val="80000"/>
                <a:hueOff val="-509964"/>
                <a:satOff val="-21273"/>
                <a:lumOff val="25927"/>
                <a:alphaOff val="0"/>
              </a:schemeClr>
            </a:fillRef>
            <a:effectRef idx="0">
              <a:schemeClr val="accent2">
                <a:shade val="80000"/>
                <a:hueOff val="-509964"/>
                <a:satOff val="-21273"/>
                <a:lumOff val="25927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168132" rIns="6985" bIns="16813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kern="1200" dirty="0" smtClean="0">
                  <a:latin typeface="+mj-lt"/>
                </a:rPr>
                <a:t>185.º</a:t>
              </a:r>
              <a:endParaRPr lang="pt-PT" sz="1050" b="1" kern="1200" dirty="0">
                <a:latin typeface="+mj-lt"/>
              </a:endParaRPr>
            </a:p>
          </p:txBody>
        </p:sp>
        <p:sp>
          <p:nvSpPr>
            <p:cNvPr id="43" name="Forma livre 42"/>
            <p:cNvSpPr/>
            <p:nvPr/>
          </p:nvSpPr>
          <p:spPr>
            <a:xfrm>
              <a:off x="5470358" y="4574700"/>
              <a:ext cx="2846058" cy="269952"/>
            </a:xfrm>
            <a:custGeom>
              <a:avLst/>
              <a:gdLst>
                <a:gd name="connsiteX0" fmla="*/ 49880 w 299273"/>
                <a:gd name="connsiteY0" fmla="*/ 0 h 3422121"/>
                <a:gd name="connsiteX1" fmla="*/ 249393 w 299273"/>
                <a:gd name="connsiteY1" fmla="*/ 0 h 3422121"/>
                <a:gd name="connsiteX2" fmla="*/ 284663 w 299273"/>
                <a:gd name="connsiteY2" fmla="*/ 14610 h 3422121"/>
                <a:gd name="connsiteX3" fmla="*/ 299272 w 299273"/>
                <a:gd name="connsiteY3" fmla="*/ 49881 h 3422121"/>
                <a:gd name="connsiteX4" fmla="*/ 299273 w 299273"/>
                <a:gd name="connsiteY4" fmla="*/ 3422121 h 3422121"/>
                <a:gd name="connsiteX5" fmla="*/ 299273 w 299273"/>
                <a:gd name="connsiteY5" fmla="*/ 3422121 h 3422121"/>
                <a:gd name="connsiteX6" fmla="*/ 299273 w 299273"/>
                <a:gd name="connsiteY6" fmla="*/ 3422121 h 3422121"/>
                <a:gd name="connsiteX7" fmla="*/ 0 w 299273"/>
                <a:gd name="connsiteY7" fmla="*/ 3422121 h 3422121"/>
                <a:gd name="connsiteX8" fmla="*/ 0 w 299273"/>
                <a:gd name="connsiteY8" fmla="*/ 3422121 h 3422121"/>
                <a:gd name="connsiteX9" fmla="*/ 0 w 299273"/>
                <a:gd name="connsiteY9" fmla="*/ 3422121 h 3422121"/>
                <a:gd name="connsiteX10" fmla="*/ 0 w 299273"/>
                <a:gd name="connsiteY10" fmla="*/ 49880 h 3422121"/>
                <a:gd name="connsiteX11" fmla="*/ 14610 w 299273"/>
                <a:gd name="connsiteY11" fmla="*/ 14610 h 3422121"/>
                <a:gd name="connsiteX12" fmla="*/ 49881 w 299273"/>
                <a:gd name="connsiteY12" fmla="*/ 1 h 3422121"/>
                <a:gd name="connsiteX13" fmla="*/ 49880 w 299273"/>
                <a:gd name="connsiteY13" fmla="*/ 0 h 34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9273" h="3422121">
                  <a:moveTo>
                    <a:pt x="299273" y="570371"/>
                  </a:moveTo>
                  <a:lnTo>
                    <a:pt x="299273" y="2851750"/>
                  </a:lnTo>
                  <a:cubicBezTo>
                    <a:pt x="299273" y="3003021"/>
                    <a:pt x="298813" y="3148093"/>
                    <a:pt x="297995" y="3255054"/>
                  </a:cubicBezTo>
                  <a:cubicBezTo>
                    <a:pt x="297177" y="3362014"/>
                    <a:pt x="296068" y="3422104"/>
                    <a:pt x="294911" y="3422104"/>
                  </a:cubicBezTo>
                  <a:cubicBezTo>
                    <a:pt x="196607" y="3422104"/>
                    <a:pt x="98304" y="3422115"/>
                    <a:pt x="0" y="3422115"/>
                  </a:cubicBezTo>
                  <a:lnTo>
                    <a:pt x="0" y="3422115"/>
                  </a:lnTo>
                  <a:lnTo>
                    <a:pt x="0" y="342211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94911" y="6"/>
                  </a:lnTo>
                  <a:cubicBezTo>
                    <a:pt x="296068" y="6"/>
                    <a:pt x="297177" y="60095"/>
                    <a:pt x="297995" y="167067"/>
                  </a:cubicBezTo>
                  <a:cubicBezTo>
                    <a:pt x="298813" y="274028"/>
                    <a:pt x="299273" y="419112"/>
                    <a:pt x="299273" y="570382"/>
                  </a:cubicBezTo>
                  <a:lnTo>
                    <a:pt x="299273" y="570371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509964"/>
                <a:satOff val="-21273"/>
                <a:lumOff val="25927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26039" rIns="26038" bIns="26039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600" dirty="0" smtClean="0">
                  <a:latin typeface="+mj-lt"/>
                </a:rPr>
                <a:t>R. C. Africana</a:t>
              </a:r>
              <a:r>
                <a:rPr lang="pt-PT" sz="1600" kern="1200" dirty="0" smtClean="0">
                  <a:latin typeface="+mj-lt"/>
                </a:rPr>
                <a:t> (0,341)</a:t>
              </a:r>
              <a:endParaRPr lang="pt-PT" sz="1600" kern="1200" dirty="0">
                <a:latin typeface="+mj-lt"/>
              </a:endParaRPr>
            </a:p>
          </p:txBody>
        </p:sp>
        <p:sp>
          <p:nvSpPr>
            <p:cNvPr id="44" name="Forma livre 43"/>
            <p:cNvSpPr/>
            <p:nvPr/>
          </p:nvSpPr>
          <p:spPr>
            <a:xfrm>
              <a:off x="4860031" y="4990219"/>
              <a:ext cx="556073" cy="415313"/>
            </a:xfrm>
            <a:custGeom>
              <a:avLst/>
              <a:gdLst>
                <a:gd name="connsiteX0" fmla="*/ 0 w 460421"/>
                <a:gd name="connsiteY0" fmla="*/ 0 h 322294"/>
                <a:gd name="connsiteX1" fmla="*/ 299274 w 460421"/>
                <a:gd name="connsiteY1" fmla="*/ 0 h 322294"/>
                <a:gd name="connsiteX2" fmla="*/ 460421 w 460421"/>
                <a:gd name="connsiteY2" fmla="*/ 161147 h 322294"/>
                <a:gd name="connsiteX3" fmla="*/ 299274 w 460421"/>
                <a:gd name="connsiteY3" fmla="*/ 322294 h 322294"/>
                <a:gd name="connsiteX4" fmla="*/ 0 w 460421"/>
                <a:gd name="connsiteY4" fmla="*/ 322294 h 322294"/>
                <a:gd name="connsiteX5" fmla="*/ 161147 w 460421"/>
                <a:gd name="connsiteY5" fmla="*/ 161147 h 322294"/>
                <a:gd name="connsiteX6" fmla="*/ 0 w 460421"/>
                <a:gd name="connsiteY6" fmla="*/ 0 h 32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421" h="322294">
                  <a:moveTo>
                    <a:pt x="460420" y="0"/>
                  </a:moveTo>
                  <a:lnTo>
                    <a:pt x="460420" y="209491"/>
                  </a:lnTo>
                  <a:lnTo>
                    <a:pt x="230211" y="322294"/>
                  </a:lnTo>
                  <a:lnTo>
                    <a:pt x="1" y="209491"/>
                  </a:lnTo>
                  <a:lnTo>
                    <a:pt x="1" y="0"/>
                  </a:lnTo>
                  <a:lnTo>
                    <a:pt x="230211" y="112803"/>
                  </a:lnTo>
                  <a:lnTo>
                    <a:pt x="460420" y="0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582816"/>
                <a:satOff val="-24312"/>
                <a:lumOff val="29631"/>
                <a:alphaOff val="0"/>
              </a:schemeClr>
            </a:lnRef>
            <a:fillRef idx="1">
              <a:schemeClr val="accent2">
                <a:shade val="80000"/>
                <a:hueOff val="-582816"/>
                <a:satOff val="-24312"/>
                <a:lumOff val="29631"/>
                <a:alphaOff val="0"/>
              </a:schemeClr>
            </a:fillRef>
            <a:effectRef idx="0">
              <a:schemeClr val="accent2">
                <a:shade val="80000"/>
                <a:hueOff val="-582816"/>
                <a:satOff val="-24312"/>
                <a:lumOff val="29631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168132" rIns="6985" bIns="16813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dirty="0" smtClean="0">
                  <a:latin typeface="+mj-lt"/>
                </a:rPr>
                <a:t>186</a:t>
              </a:r>
              <a:r>
                <a:rPr lang="pt-PT" sz="1050" b="1" kern="1200" dirty="0" smtClean="0">
                  <a:latin typeface="+mj-lt"/>
                </a:rPr>
                <a:t>.º</a:t>
              </a:r>
              <a:endParaRPr lang="pt-PT" sz="1050" b="1" kern="1200" dirty="0">
                <a:latin typeface="+mj-lt"/>
              </a:endParaRPr>
            </a:p>
          </p:txBody>
        </p:sp>
        <p:sp>
          <p:nvSpPr>
            <p:cNvPr id="45" name="Forma livre 44"/>
            <p:cNvSpPr/>
            <p:nvPr/>
          </p:nvSpPr>
          <p:spPr>
            <a:xfrm>
              <a:off x="5470358" y="4974433"/>
              <a:ext cx="2846058" cy="269952"/>
            </a:xfrm>
            <a:custGeom>
              <a:avLst/>
              <a:gdLst>
                <a:gd name="connsiteX0" fmla="*/ 49880 w 299273"/>
                <a:gd name="connsiteY0" fmla="*/ 0 h 3422121"/>
                <a:gd name="connsiteX1" fmla="*/ 249393 w 299273"/>
                <a:gd name="connsiteY1" fmla="*/ 0 h 3422121"/>
                <a:gd name="connsiteX2" fmla="*/ 284663 w 299273"/>
                <a:gd name="connsiteY2" fmla="*/ 14610 h 3422121"/>
                <a:gd name="connsiteX3" fmla="*/ 299272 w 299273"/>
                <a:gd name="connsiteY3" fmla="*/ 49881 h 3422121"/>
                <a:gd name="connsiteX4" fmla="*/ 299273 w 299273"/>
                <a:gd name="connsiteY4" fmla="*/ 3422121 h 3422121"/>
                <a:gd name="connsiteX5" fmla="*/ 299273 w 299273"/>
                <a:gd name="connsiteY5" fmla="*/ 3422121 h 3422121"/>
                <a:gd name="connsiteX6" fmla="*/ 299273 w 299273"/>
                <a:gd name="connsiteY6" fmla="*/ 3422121 h 3422121"/>
                <a:gd name="connsiteX7" fmla="*/ 0 w 299273"/>
                <a:gd name="connsiteY7" fmla="*/ 3422121 h 3422121"/>
                <a:gd name="connsiteX8" fmla="*/ 0 w 299273"/>
                <a:gd name="connsiteY8" fmla="*/ 3422121 h 3422121"/>
                <a:gd name="connsiteX9" fmla="*/ 0 w 299273"/>
                <a:gd name="connsiteY9" fmla="*/ 3422121 h 3422121"/>
                <a:gd name="connsiteX10" fmla="*/ 0 w 299273"/>
                <a:gd name="connsiteY10" fmla="*/ 49880 h 3422121"/>
                <a:gd name="connsiteX11" fmla="*/ 14610 w 299273"/>
                <a:gd name="connsiteY11" fmla="*/ 14610 h 3422121"/>
                <a:gd name="connsiteX12" fmla="*/ 49881 w 299273"/>
                <a:gd name="connsiteY12" fmla="*/ 1 h 3422121"/>
                <a:gd name="connsiteX13" fmla="*/ 49880 w 299273"/>
                <a:gd name="connsiteY13" fmla="*/ 0 h 34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9273" h="3422121">
                  <a:moveTo>
                    <a:pt x="299273" y="570371"/>
                  </a:moveTo>
                  <a:lnTo>
                    <a:pt x="299273" y="2851750"/>
                  </a:lnTo>
                  <a:cubicBezTo>
                    <a:pt x="299273" y="3003021"/>
                    <a:pt x="298813" y="3148093"/>
                    <a:pt x="297995" y="3255054"/>
                  </a:cubicBezTo>
                  <a:cubicBezTo>
                    <a:pt x="297177" y="3362014"/>
                    <a:pt x="296068" y="3422104"/>
                    <a:pt x="294911" y="3422104"/>
                  </a:cubicBezTo>
                  <a:cubicBezTo>
                    <a:pt x="196607" y="3422104"/>
                    <a:pt x="98304" y="3422115"/>
                    <a:pt x="0" y="3422115"/>
                  </a:cubicBezTo>
                  <a:lnTo>
                    <a:pt x="0" y="3422115"/>
                  </a:lnTo>
                  <a:lnTo>
                    <a:pt x="0" y="342211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94911" y="6"/>
                  </a:lnTo>
                  <a:cubicBezTo>
                    <a:pt x="296068" y="6"/>
                    <a:pt x="297177" y="60095"/>
                    <a:pt x="297995" y="167067"/>
                  </a:cubicBezTo>
                  <a:cubicBezTo>
                    <a:pt x="298813" y="274028"/>
                    <a:pt x="299273" y="419112"/>
                    <a:pt x="299273" y="570382"/>
                  </a:cubicBezTo>
                  <a:lnTo>
                    <a:pt x="299273" y="570371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582816"/>
                <a:satOff val="-24312"/>
                <a:lumOff val="29631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26039" rIns="26038" bIns="26039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600" dirty="0" smtClean="0">
                  <a:latin typeface="+mj-lt"/>
                </a:rPr>
                <a:t>R. D. do Congo</a:t>
              </a:r>
              <a:r>
                <a:rPr lang="pt-PT" sz="1600" kern="1200" dirty="0" smtClean="0">
                  <a:latin typeface="+mj-lt"/>
                </a:rPr>
                <a:t> (0,338)</a:t>
              </a:r>
              <a:endParaRPr lang="pt-PT" sz="1600" kern="1200" dirty="0">
                <a:latin typeface="+mj-lt"/>
              </a:endParaRPr>
            </a:p>
          </p:txBody>
        </p:sp>
        <p:sp>
          <p:nvSpPr>
            <p:cNvPr id="46" name="Forma livre 45"/>
            <p:cNvSpPr/>
            <p:nvPr/>
          </p:nvSpPr>
          <p:spPr>
            <a:xfrm>
              <a:off x="4860031" y="5389951"/>
              <a:ext cx="556073" cy="415313"/>
            </a:xfrm>
            <a:custGeom>
              <a:avLst/>
              <a:gdLst>
                <a:gd name="connsiteX0" fmla="*/ 0 w 460421"/>
                <a:gd name="connsiteY0" fmla="*/ 0 h 322294"/>
                <a:gd name="connsiteX1" fmla="*/ 299274 w 460421"/>
                <a:gd name="connsiteY1" fmla="*/ 0 h 322294"/>
                <a:gd name="connsiteX2" fmla="*/ 460421 w 460421"/>
                <a:gd name="connsiteY2" fmla="*/ 161147 h 322294"/>
                <a:gd name="connsiteX3" fmla="*/ 299274 w 460421"/>
                <a:gd name="connsiteY3" fmla="*/ 322294 h 322294"/>
                <a:gd name="connsiteX4" fmla="*/ 0 w 460421"/>
                <a:gd name="connsiteY4" fmla="*/ 322294 h 322294"/>
                <a:gd name="connsiteX5" fmla="*/ 161147 w 460421"/>
                <a:gd name="connsiteY5" fmla="*/ 161147 h 322294"/>
                <a:gd name="connsiteX6" fmla="*/ 0 w 460421"/>
                <a:gd name="connsiteY6" fmla="*/ 0 h 32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421" h="322294">
                  <a:moveTo>
                    <a:pt x="460420" y="0"/>
                  </a:moveTo>
                  <a:lnTo>
                    <a:pt x="460420" y="209491"/>
                  </a:lnTo>
                  <a:lnTo>
                    <a:pt x="230211" y="322294"/>
                  </a:lnTo>
                  <a:lnTo>
                    <a:pt x="1" y="209491"/>
                  </a:lnTo>
                  <a:lnTo>
                    <a:pt x="1" y="0"/>
                  </a:lnTo>
                  <a:lnTo>
                    <a:pt x="230211" y="112803"/>
                  </a:lnTo>
                  <a:lnTo>
                    <a:pt x="460420" y="0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655668"/>
                <a:satOff val="-27351"/>
                <a:lumOff val="33335"/>
                <a:alphaOff val="0"/>
              </a:schemeClr>
            </a:lnRef>
            <a:fillRef idx="1">
              <a:schemeClr val="accent2">
                <a:shade val="80000"/>
                <a:hueOff val="-655668"/>
                <a:satOff val="-27351"/>
                <a:lumOff val="33335"/>
                <a:alphaOff val="0"/>
              </a:schemeClr>
            </a:fillRef>
            <a:effectRef idx="0">
              <a:schemeClr val="accent2">
                <a:shade val="80000"/>
                <a:hueOff val="-655668"/>
                <a:satOff val="-27351"/>
                <a:lumOff val="3333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168132" rIns="6985" bIns="16813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kern="1200" dirty="0" smtClean="0">
                  <a:latin typeface="+mj-lt"/>
                </a:rPr>
                <a:t>187.º</a:t>
              </a:r>
              <a:endParaRPr lang="pt-PT" sz="1050" b="1" kern="1200" dirty="0">
                <a:latin typeface="+mj-lt"/>
              </a:endParaRPr>
            </a:p>
          </p:txBody>
        </p:sp>
        <p:sp>
          <p:nvSpPr>
            <p:cNvPr id="47" name="Forma livre 46"/>
            <p:cNvSpPr/>
            <p:nvPr/>
          </p:nvSpPr>
          <p:spPr>
            <a:xfrm>
              <a:off x="5470358" y="5374165"/>
              <a:ext cx="2846058" cy="269952"/>
            </a:xfrm>
            <a:custGeom>
              <a:avLst/>
              <a:gdLst>
                <a:gd name="connsiteX0" fmla="*/ 49880 w 299273"/>
                <a:gd name="connsiteY0" fmla="*/ 0 h 3422121"/>
                <a:gd name="connsiteX1" fmla="*/ 249393 w 299273"/>
                <a:gd name="connsiteY1" fmla="*/ 0 h 3422121"/>
                <a:gd name="connsiteX2" fmla="*/ 284663 w 299273"/>
                <a:gd name="connsiteY2" fmla="*/ 14610 h 3422121"/>
                <a:gd name="connsiteX3" fmla="*/ 299272 w 299273"/>
                <a:gd name="connsiteY3" fmla="*/ 49881 h 3422121"/>
                <a:gd name="connsiteX4" fmla="*/ 299273 w 299273"/>
                <a:gd name="connsiteY4" fmla="*/ 3422121 h 3422121"/>
                <a:gd name="connsiteX5" fmla="*/ 299273 w 299273"/>
                <a:gd name="connsiteY5" fmla="*/ 3422121 h 3422121"/>
                <a:gd name="connsiteX6" fmla="*/ 299273 w 299273"/>
                <a:gd name="connsiteY6" fmla="*/ 3422121 h 3422121"/>
                <a:gd name="connsiteX7" fmla="*/ 0 w 299273"/>
                <a:gd name="connsiteY7" fmla="*/ 3422121 h 3422121"/>
                <a:gd name="connsiteX8" fmla="*/ 0 w 299273"/>
                <a:gd name="connsiteY8" fmla="*/ 3422121 h 3422121"/>
                <a:gd name="connsiteX9" fmla="*/ 0 w 299273"/>
                <a:gd name="connsiteY9" fmla="*/ 3422121 h 3422121"/>
                <a:gd name="connsiteX10" fmla="*/ 0 w 299273"/>
                <a:gd name="connsiteY10" fmla="*/ 49880 h 3422121"/>
                <a:gd name="connsiteX11" fmla="*/ 14610 w 299273"/>
                <a:gd name="connsiteY11" fmla="*/ 14610 h 3422121"/>
                <a:gd name="connsiteX12" fmla="*/ 49881 w 299273"/>
                <a:gd name="connsiteY12" fmla="*/ 1 h 3422121"/>
                <a:gd name="connsiteX13" fmla="*/ 49880 w 299273"/>
                <a:gd name="connsiteY13" fmla="*/ 0 h 34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9273" h="3422121">
                  <a:moveTo>
                    <a:pt x="299273" y="570371"/>
                  </a:moveTo>
                  <a:lnTo>
                    <a:pt x="299273" y="2851750"/>
                  </a:lnTo>
                  <a:cubicBezTo>
                    <a:pt x="299273" y="3003021"/>
                    <a:pt x="298813" y="3148093"/>
                    <a:pt x="297995" y="3255054"/>
                  </a:cubicBezTo>
                  <a:cubicBezTo>
                    <a:pt x="297177" y="3362014"/>
                    <a:pt x="296068" y="3422104"/>
                    <a:pt x="294911" y="3422104"/>
                  </a:cubicBezTo>
                  <a:cubicBezTo>
                    <a:pt x="196607" y="3422104"/>
                    <a:pt x="98304" y="3422115"/>
                    <a:pt x="0" y="3422115"/>
                  </a:cubicBezTo>
                  <a:lnTo>
                    <a:pt x="0" y="3422115"/>
                  </a:lnTo>
                  <a:lnTo>
                    <a:pt x="0" y="342211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94911" y="6"/>
                  </a:lnTo>
                  <a:cubicBezTo>
                    <a:pt x="296068" y="6"/>
                    <a:pt x="297177" y="60095"/>
                    <a:pt x="297995" y="167067"/>
                  </a:cubicBezTo>
                  <a:cubicBezTo>
                    <a:pt x="298813" y="274028"/>
                    <a:pt x="299273" y="419112"/>
                    <a:pt x="299273" y="570382"/>
                  </a:cubicBezTo>
                  <a:lnTo>
                    <a:pt x="299273" y="570371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655668"/>
                <a:satOff val="-27351"/>
                <a:lumOff val="33335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26039" rIns="26038" bIns="26039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600" dirty="0" smtClean="0">
                  <a:latin typeface="+mj-lt"/>
                </a:rPr>
                <a:t>Níger</a:t>
              </a:r>
              <a:r>
                <a:rPr lang="pt-PT" sz="1600" kern="1200" dirty="0" smtClean="0">
                  <a:latin typeface="+mj-lt"/>
                </a:rPr>
                <a:t> (0,337)</a:t>
              </a:r>
              <a:endParaRPr lang="pt-PT" sz="1600" kern="1200" dirty="0">
                <a:latin typeface="+mj-lt"/>
              </a:endParaRPr>
            </a:p>
          </p:txBody>
        </p:sp>
      </p:grpSp>
      <p:sp>
        <p:nvSpPr>
          <p:cNvPr id="52" name="CaixaDeTexto 51"/>
          <p:cNvSpPr txBox="1"/>
          <p:nvPr/>
        </p:nvSpPr>
        <p:spPr>
          <a:xfrm>
            <a:off x="3275856" y="1052736"/>
            <a:ext cx="2952328" cy="36933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b="1" dirty="0" smtClean="0"/>
              <a:t>IDH - 2013</a:t>
            </a:r>
            <a:endParaRPr lang="pt-PT" b="1" dirty="0"/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Índice de Desenvolvimento Humano</a:t>
            </a:r>
            <a:endParaRPr lang="pt-PT" dirty="0"/>
          </a:p>
        </p:txBody>
      </p:sp>
      <p:sp>
        <p:nvSpPr>
          <p:cNvPr id="4" name="CaixaDeTexto 3"/>
          <p:cNvSpPr txBox="1"/>
          <p:nvPr/>
        </p:nvSpPr>
        <p:spPr>
          <a:xfrm>
            <a:off x="611560" y="1196752"/>
            <a:ext cx="7992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1600" dirty="0" smtClean="0"/>
              <a:t>O IDH, apesar de ser um indicador composto, apresenta algumas limitações, pois simplifica e captura apenas uma parte daquilo que é o desenvolvimento humano.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683568" y="2492896"/>
            <a:ext cx="2304256" cy="33855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PT" sz="1600" b="1" dirty="0" smtClean="0"/>
              <a:t>Limitações do IDH</a:t>
            </a:r>
            <a:endParaRPr lang="pt-PT" sz="16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1043608" y="3276273"/>
            <a:ext cx="7560840" cy="5847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Não apresenta qualquer dimensão relacionada com a sustentabilidade ambiental (componente cada vez mais importante no desenvolvimento humano).</a:t>
            </a:r>
            <a:endParaRPr lang="pt-PT" sz="16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1043608" y="4233862"/>
            <a:ext cx="7560840" cy="5847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Muito influenciado pelo RNB/</a:t>
            </a:r>
            <a:r>
              <a:rPr lang="pt-PT" sz="1600" i="1" dirty="0" smtClean="0"/>
              <a:t>per capita, </a:t>
            </a:r>
            <a:r>
              <a:rPr lang="pt-PT" sz="1600" dirty="0" smtClean="0"/>
              <a:t>indicador suscetível de variações a curto prazo. </a:t>
            </a:r>
            <a:endParaRPr lang="pt-PT" sz="1600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1043608" y="5086925"/>
            <a:ext cx="7560840" cy="58477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pt-PT" sz="1600" dirty="0" smtClean="0"/>
              <a:t>Assenta em indicadores baseados em médias que não retratam as melhorias ocorridas a médio e longo prazos. </a:t>
            </a:r>
            <a:endParaRPr lang="pt-PT" sz="1600" dirty="0"/>
          </a:p>
        </p:txBody>
      </p:sp>
      <p:grpSp>
        <p:nvGrpSpPr>
          <p:cNvPr id="16" name="Grupo 15"/>
          <p:cNvGrpSpPr/>
          <p:nvPr/>
        </p:nvGrpSpPr>
        <p:grpSpPr>
          <a:xfrm>
            <a:off x="683568" y="2852936"/>
            <a:ext cx="360040" cy="2520280"/>
            <a:chOff x="683568" y="2852936"/>
            <a:chExt cx="360040" cy="2520280"/>
          </a:xfrm>
        </p:grpSpPr>
        <p:cxnSp>
          <p:nvCxnSpPr>
            <p:cNvPr id="9" name="Conexão recta 8"/>
            <p:cNvCxnSpPr/>
            <p:nvPr/>
          </p:nvCxnSpPr>
          <p:spPr>
            <a:xfrm>
              <a:off x="683568" y="2852936"/>
              <a:ext cx="0" cy="2520280"/>
            </a:xfrm>
            <a:prstGeom prst="line">
              <a:avLst/>
            </a:prstGeom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1" name="Conexão recta unidireccional 10"/>
            <p:cNvCxnSpPr/>
            <p:nvPr/>
          </p:nvCxnSpPr>
          <p:spPr>
            <a:xfrm>
              <a:off x="683568" y="3573016"/>
              <a:ext cx="36004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2" name="Conexão recta unidireccional 11"/>
            <p:cNvCxnSpPr/>
            <p:nvPr/>
          </p:nvCxnSpPr>
          <p:spPr>
            <a:xfrm>
              <a:off x="683568" y="4581128"/>
              <a:ext cx="36004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4" name="Conexão recta unidireccional 13"/>
            <p:cNvCxnSpPr/>
            <p:nvPr/>
          </p:nvCxnSpPr>
          <p:spPr>
            <a:xfrm>
              <a:off x="683568" y="5373216"/>
              <a:ext cx="36004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  <p:bldP spid="7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Índice de Desenvolvimento Humano</a:t>
            </a:r>
            <a:endParaRPr lang="pt-PT" dirty="0"/>
          </a:p>
        </p:txBody>
      </p:sp>
      <p:grpSp>
        <p:nvGrpSpPr>
          <p:cNvPr id="16" name="Grupo 15"/>
          <p:cNvGrpSpPr/>
          <p:nvPr/>
        </p:nvGrpSpPr>
        <p:grpSpPr>
          <a:xfrm>
            <a:off x="683568" y="1268760"/>
            <a:ext cx="7776864" cy="1232847"/>
            <a:chOff x="683568" y="1268760"/>
            <a:chExt cx="7776864" cy="1232847"/>
          </a:xfrm>
        </p:grpSpPr>
        <p:sp>
          <p:nvSpPr>
            <p:cNvPr id="5" name="CaixaDeTexto 4"/>
            <p:cNvSpPr txBox="1"/>
            <p:nvPr/>
          </p:nvSpPr>
          <p:spPr>
            <a:xfrm>
              <a:off x="683568" y="1268760"/>
              <a:ext cx="2304256" cy="369332"/>
            </a:xfrm>
            <a:prstGeom prst="rect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pt-PT" b="1" dirty="0" smtClean="0"/>
                <a:t>Limitações do IDH</a:t>
              </a:r>
              <a:endParaRPr lang="pt-PT" b="1" dirty="0"/>
            </a:p>
          </p:txBody>
        </p:sp>
        <p:sp>
          <p:nvSpPr>
            <p:cNvPr id="6" name="CaixaDeTexto 5"/>
            <p:cNvSpPr txBox="1"/>
            <p:nvPr/>
          </p:nvSpPr>
          <p:spPr>
            <a:xfrm>
              <a:off x="1043608" y="1916832"/>
              <a:ext cx="7416824" cy="584775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wrap="square" rtlCol="0">
              <a:spAutoFit/>
            </a:bodyPr>
            <a:lstStyle/>
            <a:p>
              <a:r>
                <a:rPr lang="pt-PT" sz="1600" dirty="0" smtClean="0"/>
                <a:t>Não fornece informação sobre as desigualdades regionais de cada um dos países. </a:t>
              </a:r>
              <a:endParaRPr lang="pt-PT" sz="1600" dirty="0"/>
            </a:p>
          </p:txBody>
        </p:sp>
        <p:cxnSp>
          <p:nvCxnSpPr>
            <p:cNvPr id="9" name="Conexão recta 8"/>
            <p:cNvCxnSpPr/>
            <p:nvPr/>
          </p:nvCxnSpPr>
          <p:spPr>
            <a:xfrm>
              <a:off x="683568" y="1628800"/>
              <a:ext cx="0" cy="720080"/>
            </a:xfrm>
            <a:prstGeom prst="line">
              <a:avLst/>
            </a:prstGeom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1" name="Conexão recta unidireccional 10"/>
            <p:cNvCxnSpPr/>
            <p:nvPr/>
          </p:nvCxnSpPr>
          <p:spPr>
            <a:xfrm>
              <a:off x="683568" y="2348880"/>
              <a:ext cx="360040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</p:grpSp>
      <p:pic>
        <p:nvPicPr>
          <p:cNvPr id="17" name="Imagem 16" descr="20142930_PPT_F0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2708920"/>
            <a:ext cx="3816424" cy="3652438"/>
          </a:xfrm>
          <a:prstGeom prst="rect">
            <a:avLst/>
          </a:prstGeom>
        </p:spPr>
      </p:pic>
      <p:pic>
        <p:nvPicPr>
          <p:cNvPr id="18" name="Imagem 17" descr="20142930_PPT_F01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2564904"/>
            <a:ext cx="3960440" cy="3813470"/>
          </a:xfrm>
          <a:prstGeom prst="rect">
            <a:avLst/>
          </a:prstGeom>
        </p:spPr>
      </p:pic>
      <p:sp>
        <p:nvSpPr>
          <p:cNvPr id="19" name="CaixaDeTexto 18"/>
          <p:cNvSpPr txBox="1"/>
          <p:nvPr/>
        </p:nvSpPr>
        <p:spPr>
          <a:xfrm>
            <a:off x="1907704" y="6381328"/>
            <a:ext cx="6192688" cy="33855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dirty="0" smtClean="0"/>
              <a:t>Decomposição do IDH por municípios, no Brasil, em 2010.</a:t>
            </a:r>
            <a:endParaRPr lang="pt-PT" sz="16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Índice de Desigualdade de Género</a:t>
            </a:r>
            <a:endParaRPr lang="pt-PT" dirty="0"/>
          </a:p>
        </p:txBody>
      </p:sp>
      <p:grpSp>
        <p:nvGrpSpPr>
          <p:cNvPr id="34" name="Grupo 33"/>
          <p:cNvGrpSpPr/>
          <p:nvPr/>
        </p:nvGrpSpPr>
        <p:grpSpPr>
          <a:xfrm>
            <a:off x="1043608" y="1697831"/>
            <a:ext cx="6984776" cy="4035425"/>
            <a:chOff x="1043608" y="1697831"/>
            <a:chExt cx="6984776" cy="4035425"/>
          </a:xfrm>
        </p:grpSpPr>
        <p:grpSp>
          <p:nvGrpSpPr>
            <p:cNvPr id="19" name="Group 32"/>
            <p:cNvGrpSpPr>
              <a:grpSpLocks/>
            </p:cNvGrpSpPr>
            <p:nvPr/>
          </p:nvGrpSpPr>
          <p:grpSpPr bwMode="auto">
            <a:xfrm>
              <a:off x="1043608" y="1697831"/>
              <a:ext cx="6984776" cy="4035425"/>
              <a:chOff x="3692" y="1296"/>
              <a:chExt cx="1367" cy="2542"/>
            </a:xfrm>
          </p:grpSpPr>
          <p:sp>
            <p:nvSpPr>
              <p:cNvPr id="20" name="AutoShape 33"/>
              <p:cNvSpPr>
                <a:spLocks noChangeArrowheads="1"/>
              </p:cNvSpPr>
              <p:nvPr/>
            </p:nvSpPr>
            <p:spPr bwMode="gray">
              <a:xfrm>
                <a:off x="3696" y="1490"/>
                <a:ext cx="1363" cy="1800"/>
              </a:xfrm>
              <a:prstGeom prst="roundRect">
                <a:avLst>
                  <a:gd name="adj" fmla="val 17509"/>
                </a:avLst>
              </a:prstGeom>
              <a:gradFill rotWithShape="1">
                <a:gsLst>
                  <a:gs pos="0">
                    <a:srgbClr val="B59F43"/>
                  </a:gs>
                  <a:gs pos="100000">
                    <a:srgbClr val="8F8849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PT"/>
              </a:p>
            </p:txBody>
          </p:sp>
          <p:sp>
            <p:nvSpPr>
              <p:cNvPr id="21" name="AutoShape 34"/>
              <p:cNvSpPr>
                <a:spLocks noChangeArrowheads="1"/>
              </p:cNvSpPr>
              <p:nvPr/>
            </p:nvSpPr>
            <p:spPr bwMode="gray">
              <a:xfrm>
                <a:off x="3717" y="1495"/>
                <a:ext cx="1322" cy="1766"/>
              </a:xfrm>
              <a:prstGeom prst="roundRect">
                <a:avLst>
                  <a:gd name="adj" fmla="val 16667"/>
                </a:avLst>
              </a:prstGeom>
              <a:solidFill>
                <a:srgbClr val="E9E065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PT"/>
              </a:p>
            </p:txBody>
          </p:sp>
          <p:sp>
            <p:nvSpPr>
              <p:cNvPr id="22" name="AutoShape 35"/>
              <p:cNvSpPr>
                <a:spLocks noChangeArrowheads="1"/>
              </p:cNvSpPr>
              <p:nvPr/>
            </p:nvSpPr>
            <p:spPr bwMode="gray">
              <a:xfrm>
                <a:off x="3728" y="2795"/>
                <a:ext cx="1304" cy="44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E9E065"/>
                  </a:gs>
                  <a:gs pos="100000">
                    <a:srgbClr val="E9E065">
                      <a:gamma/>
                      <a:tint val="57647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PT"/>
              </a:p>
            </p:txBody>
          </p:sp>
          <p:sp>
            <p:nvSpPr>
              <p:cNvPr id="23" name="AutoShape 36"/>
              <p:cNvSpPr>
                <a:spLocks noChangeArrowheads="1"/>
              </p:cNvSpPr>
              <p:nvPr/>
            </p:nvSpPr>
            <p:spPr bwMode="gray">
              <a:xfrm>
                <a:off x="3728" y="1509"/>
                <a:ext cx="1304" cy="44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E9E065">
                      <a:gamma/>
                      <a:tint val="33333"/>
                      <a:invGamma/>
                    </a:srgbClr>
                  </a:gs>
                  <a:gs pos="100000">
                    <a:srgbClr val="E9E065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PT"/>
              </a:p>
            </p:txBody>
          </p:sp>
          <p:grpSp>
            <p:nvGrpSpPr>
              <p:cNvPr id="24" name="Group 37"/>
              <p:cNvGrpSpPr>
                <a:grpSpLocks/>
              </p:cNvGrpSpPr>
              <p:nvPr/>
            </p:nvGrpSpPr>
            <p:grpSpPr bwMode="auto">
              <a:xfrm>
                <a:off x="4165" y="1296"/>
                <a:ext cx="405" cy="405"/>
                <a:chOff x="1289" y="582"/>
                <a:chExt cx="668" cy="668"/>
              </a:xfrm>
            </p:grpSpPr>
            <p:sp>
              <p:nvSpPr>
                <p:cNvPr id="29" name="Oval 38"/>
                <p:cNvSpPr>
                  <a:spLocks noChangeArrowheads="1"/>
                </p:cNvSpPr>
                <p:nvPr/>
              </p:nvSpPr>
              <p:spPr bwMode="gray">
                <a:xfrm>
                  <a:off x="1289" y="582"/>
                  <a:ext cx="668" cy="668"/>
                </a:xfrm>
                <a:prstGeom prst="ellipse">
                  <a:avLst/>
                </a:prstGeom>
                <a:solidFill>
                  <a:srgbClr val="333333"/>
                </a:solidFill>
                <a:ln w="38100" algn="ctr">
                  <a:noFill/>
                  <a:round/>
                  <a:headEnd/>
                  <a:tailEnd/>
                </a:ln>
                <a:effectLst/>
              </p:spPr>
              <p:txBody>
                <a:bodyPr anchor="ctr">
                  <a:spAutoFit/>
                </a:bodyPr>
                <a:lstStyle/>
                <a:p>
                  <a:endParaRPr lang="pt-PT"/>
                </a:p>
              </p:txBody>
            </p:sp>
            <p:sp>
              <p:nvSpPr>
                <p:cNvPr id="30" name="Oval 39"/>
                <p:cNvSpPr>
                  <a:spLocks noChangeArrowheads="1"/>
                </p:cNvSpPr>
                <p:nvPr/>
              </p:nvSpPr>
              <p:spPr bwMode="gray">
                <a:xfrm>
                  <a:off x="1296" y="587"/>
                  <a:ext cx="646" cy="647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46275"/>
                        <a:invGamma/>
                      </a:srgbClr>
                    </a:gs>
                    <a:gs pos="100000">
                      <a:srgbClr val="D6E1E2"/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pt-PT"/>
                </a:p>
              </p:txBody>
            </p:sp>
            <p:sp>
              <p:nvSpPr>
                <p:cNvPr id="31" name="Oval 40"/>
                <p:cNvSpPr>
                  <a:spLocks noChangeArrowheads="1"/>
                </p:cNvSpPr>
                <p:nvPr/>
              </p:nvSpPr>
              <p:spPr bwMode="gray">
                <a:xfrm>
                  <a:off x="1304" y="591"/>
                  <a:ext cx="631" cy="63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alpha val="0"/>
                      </a:srgbClr>
                    </a:gs>
                    <a:gs pos="100000">
                      <a:srgbClr val="D6E1E2">
                        <a:gamma/>
                        <a:tint val="34902"/>
                        <a:invGamma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pt-PT"/>
                </a:p>
              </p:txBody>
            </p:sp>
            <p:sp>
              <p:nvSpPr>
                <p:cNvPr id="32" name="Oval 41"/>
                <p:cNvSpPr>
                  <a:spLocks noChangeArrowheads="1"/>
                </p:cNvSpPr>
                <p:nvPr/>
              </p:nvSpPr>
              <p:spPr bwMode="gray">
                <a:xfrm>
                  <a:off x="1311" y="597"/>
                  <a:ext cx="600" cy="58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79216"/>
                        <a:invGamma/>
                      </a:srgbClr>
                    </a:gs>
                    <a:gs pos="100000">
                      <a:srgbClr val="D6E1E2">
                        <a:alpha val="48000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pt-PT"/>
                </a:p>
              </p:txBody>
            </p:sp>
            <p:sp>
              <p:nvSpPr>
                <p:cNvPr id="33" name="Oval 42"/>
                <p:cNvSpPr>
                  <a:spLocks noChangeArrowheads="1"/>
                </p:cNvSpPr>
                <p:nvPr/>
              </p:nvSpPr>
              <p:spPr bwMode="gray">
                <a:xfrm>
                  <a:off x="1346" y="613"/>
                  <a:ext cx="533" cy="47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tint val="0"/>
                        <a:invGamma/>
                      </a:srgbClr>
                    </a:gs>
                    <a:gs pos="100000">
                      <a:srgbClr val="D6E1E2">
                        <a:alpha val="38000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pt-PT"/>
                </a:p>
              </p:txBody>
            </p:sp>
          </p:grpSp>
          <p:sp>
            <p:nvSpPr>
              <p:cNvPr id="25" name="Text Box 43"/>
              <p:cNvSpPr txBox="1">
                <a:spLocks noChangeArrowheads="1"/>
              </p:cNvSpPr>
              <p:nvPr/>
            </p:nvSpPr>
            <p:spPr bwMode="gray">
              <a:xfrm>
                <a:off x="4176" y="1354"/>
                <a:ext cx="375" cy="40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chemeClr val="tx2">
                        <a:lumMod val="75000"/>
                      </a:schemeClr>
                    </a:solidFill>
                  </a:rPr>
                  <a:t>IDG</a:t>
                </a:r>
              </a:p>
              <a:p>
                <a:pPr algn="ctr"/>
                <a:endParaRPr lang="en-US" dirty="0"/>
              </a:p>
            </p:txBody>
          </p:sp>
          <p:sp>
            <p:nvSpPr>
              <p:cNvPr id="26" name="Text Box 44"/>
              <p:cNvSpPr txBox="1">
                <a:spLocks noChangeArrowheads="1"/>
              </p:cNvSpPr>
              <p:nvPr/>
            </p:nvSpPr>
            <p:spPr bwMode="gray">
              <a:xfrm>
                <a:off x="3744" y="1776"/>
                <a:ext cx="1296" cy="23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27" name="AutoShape 45"/>
              <p:cNvSpPr>
                <a:spLocks noChangeArrowheads="1"/>
              </p:cNvSpPr>
              <p:nvPr/>
            </p:nvSpPr>
            <p:spPr bwMode="gray">
              <a:xfrm>
                <a:off x="3692" y="3290"/>
                <a:ext cx="1363" cy="548"/>
              </a:xfrm>
              <a:prstGeom prst="roundRect">
                <a:avLst>
                  <a:gd name="adj" fmla="val 40389"/>
                </a:avLst>
              </a:prstGeom>
              <a:gradFill rotWithShape="1">
                <a:gsLst>
                  <a:gs pos="0">
                    <a:srgbClr val="99BACC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PT"/>
              </a:p>
            </p:txBody>
          </p:sp>
          <p:sp>
            <p:nvSpPr>
              <p:cNvPr id="28" name="AutoShape 46"/>
              <p:cNvSpPr>
                <a:spLocks noChangeArrowheads="1"/>
              </p:cNvSpPr>
              <p:nvPr/>
            </p:nvSpPr>
            <p:spPr bwMode="gray">
              <a:xfrm>
                <a:off x="3720" y="3305"/>
                <a:ext cx="1304" cy="48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C8DAD4"/>
                  </a:gs>
                  <a:gs pos="100000">
                    <a:srgbClr val="FFFFFF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PT"/>
              </a:p>
            </p:txBody>
          </p:sp>
        </p:grpSp>
        <p:sp>
          <p:nvSpPr>
            <p:cNvPr id="64" name="Rectângulo 63"/>
            <p:cNvSpPr/>
            <p:nvPr/>
          </p:nvSpPr>
          <p:spPr>
            <a:xfrm>
              <a:off x="1619672" y="2345903"/>
              <a:ext cx="5976664" cy="23083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200000"/>
                </a:lnSpc>
              </a:pPr>
              <a:r>
                <a:rPr lang="en-US" dirty="0" err="1" smtClean="0"/>
                <a:t>Medida</a:t>
              </a:r>
              <a:r>
                <a:rPr lang="en-US" dirty="0" smtClean="0"/>
                <a:t> </a:t>
              </a:r>
              <a:r>
                <a:rPr lang="en-US" dirty="0" err="1" smtClean="0"/>
                <a:t>composta</a:t>
              </a:r>
              <a:r>
                <a:rPr lang="en-US" dirty="0" smtClean="0"/>
                <a:t> </a:t>
              </a:r>
              <a:r>
                <a:rPr lang="en-US" dirty="0" err="1" smtClean="0"/>
                <a:t>que</a:t>
              </a:r>
              <a:r>
                <a:rPr lang="en-US" dirty="0" smtClean="0"/>
                <a:t> </a:t>
              </a:r>
              <a:r>
                <a:rPr lang="en-US" dirty="0" err="1" smtClean="0"/>
                <a:t>reflete</a:t>
              </a:r>
              <a:r>
                <a:rPr lang="en-US" dirty="0" smtClean="0"/>
                <a:t> a </a:t>
              </a:r>
              <a:r>
                <a:rPr lang="en-US" dirty="0" err="1" smtClean="0"/>
                <a:t>desigualdade</a:t>
              </a:r>
              <a:r>
                <a:rPr lang="en-US" dirty="0" smtClean="0"/>
                <a:t> de </a:t>
              </a:r>
              <a:r>
                <a:rPr lang="en-US" dirty="0" err="1" smtClean="0"/>
                <a:t>realizações</a:t>
              </a:r>
              <a:r>
                <a:rPr lang="en-US" dirty="0" smtClean="0"/>
                <a:t> entre </a:t>
              </a:r>
              <a:r>
                <a:rPr lang="en-US" dirty="0" err="1" smtClean="0"/>
                <a:t>mulheres</a:t>
              </a:r>
              <a:r>
                <a:rPr lang="en-US" dirty="0" smtClean="0"/>
                <a:t> e </a:t>
              </a:r>
              <a:r>
                <a:rPr lang="en-US" dirty="0" err="1" smtClean="0"/>
                <a:t>homens</a:t>
              </a:r>
              <a:r>
                <a:rPr lang="en-US" dirty="0" smtClean="0"/>
                <a:t> </a:t>
              </a:r>
              <a:r>
                <a:rPr lang="en-US" dirty="0" err="1" smtClean="0"/>
                <a:t>em</a:t>
              </a:r>
              <a:r>
                <a:rPr lang="en-US" dirty="0" smtClean="0"/>
                <a:t> </a:t>
              </a:r>
              <a:r>
                <a:rPr lang="en-US" dirty="0" err="1" smtClean="0"/>
                <a:t>três</a:t>
              </a:r>
              <a:r>
                <a:rPr lang="en-US" dirty="0" smtClean="0"/>
                <a:t> </a:t>
              </a:r>
              <a:r>
                <a:rPr lang="en-US" dirty="0" err="1" smtClean="0"/>
                <a:t>dimensões</a:t>
              </a:r>
              <a:r>
                <a:rPr lang="en-US" dirty="0" smtClean="0"/>
                <a:t>: </a:t>
              </a:r>
              <a:r>
                <a:rPr lang="en-US" dirty="0" err="1" smtClean="0"/>
                <a:t>saúde</a:t>
              </a:r>
              <a:r>
                <a:rPr lang="en-US" dirty="0" smtClean="0"/>
                <a:t> </a:t>
              </a:r>
              <a:r>
                <a:rPr lang="en-US" dirty="0" err="1" smtClean="0"/>
                <a:t>reprodutiva</a:t>
              </a:r>
              <a:r>
                <a:rPr lang="en-US" dirty="0" smtClean="0"/>
                <a:t>, </a:t>
              </a:r>
              <a:r>
                <a:rPr lang="en-US" dirty="0" err="1" smtClean="0"/>
                <a:t>capacitação</a:t>
              </a:r>
              <a:r>
                <a:rPr lang="en-US" dirty="0" smtClean="0"/>
                <a:t> e </a:t>
              </a:r>
              <a:r>
                <a:rPr lang="en-US" dirty="0" err="1" smtClean="0"/>
                <a:t>mercado</a:t>
              </a:r>
              <a:r>
                <a:rPr lang="en-US" dirty="0" smtClean="0"/>
                <a:t> de </a:t>
              </a:r>
              <a:r>
                <a:rPr lang="en-US" dirty="0" err="1" smtClean="0"/>
                <a:t>trabalho</a:t>
              </a:r>
              <a:r>
                <a:rPr lang="en-US" dirty="0" smtClean="0"/>
                <a:t>. </a:t>
              </a:r>
              <a:endParaRPr lang="en-US" dirty="0"/>
            </a:p>
          </p:txBody>
        </p:sp>
      </p:grpSp>
      <p:pic>
        <p:nvPicPr>
          <p:cNvPr id="35" name="Picture 3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Índice de Desigualdade de Género</a:t>
            </a:r>
            <a:endParaRPr lang="pt-PT" dirty="0"/>
          </a:p>
        </p:txBody>
      </p:sp>
      <p:pic>
        <p:nvPicPr>
          <p:cNvPr id="4" name="Imagem 3" descr="20142930_PPT_F016.jpg"/>
          <p:cNvPicPr>
            <a:picLocks noChangeAspect="1"/>
          </p:cNvPicPr>
          <p:nvPr/>
        </p:nvPicPr>
        <p:blipFill>
          <a:blip r:embed="rId2" cstate="print"/>
          <a:srcRect l="16138"/>
          <a:stretch>
            <a:fillRect/>
          </a:stretch>
        </p:blipFill>
        <p:spPr>
          <a:xfrm>
            <a:off x="123039" y="1411098"/>
            <a:ext cx="8913457" cy="38901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Índice de Desigualdade de Género</a:t>
            </a:r>
            <a:endParaRPr lang="pt-PT" dirty="0"/>
          </a:p>
        </p:txBody>
      </p:sp>
      <p:grpSp>
        <p:nvGrpSpPr>
          <p:cNvPr id="19" name="Grupo 18"/>
          <p:cNvGrpSpPr/>
          <p:nvPr/>
        </p:nvGrpSpPr>
        <p:grpSpPr>
          <a:xfrm>
            <a:off x="1043608" y="1697831"/>
            <a:ext cx="6984776" cy="4035425"/>
            <a:chOff x="1043608" y="1697831"/>
            <a:chExt cx="6984776" cy="4035425"/>
          </a:xfrm>
        </p:grpSpPr>
        <p:grpSp>
          <p:nvGrpSpPr>
            <p:cNvPr id="3" name="Group 32"/>
            <p:cNvGrpSpPr>
              <a:grpSpLocks/>
            </p:cNvGrpSpPr>
            <p:nvPr/>
          </p:nvGrpSpPr>
          <p:grpSpPr bwMode="auto">
            <a:xfrm>
              <a:off x="1043608" y="1697831"/>
              <a:ext cx="6984776" cy="4035425"/>
              <a:chOff x="3692" y="1296"/>
              <a:chExt cx="1367" cy="2542"/>
            </a:xfrm>
          </p:grpSpPr>
          <p:sp>
            <p:nvSpPr>
              <p:cNvPr id="20" name="AutoShape 33"/>
              <p:cNvSpPr>
                <a:spLocks noChangeArrowheads="1"/>
              </p:cNvSpPr>
              <p:nvPr/>
            </p:nvSpPr>
            <p:spPr bwMode="gray">
              <a:xfrm>
                <a:off x="3696" y="1490"/>
                <a:ext cx="1363" cy="1800"/>
              </a:xfrm>
              <a:prstGeom prst="roundRect">
                <a:avLst>
                  <a:gd name="adj" fmla="val 17509"/>
                </a:avLst>
              </a:prstGeom>
              <a:gradFill rotWithShape="1">
                <a:gsLst>
                  <a:gs pos="0">
                    <a:srgbClr val="B59F43"/>
                  </a:gs>
                  <a:gs pos="100000">
                    <a:srgbClr val="8F8849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PT"/>
              </a:p>
            </p:txBody>
          </p:sp>
          <p:sp>
            <p:nvSpPr>
              <p:cNvPr id="21" name="AutoShape 34"/>
              <p:cNvSpPr>
                <a:spLocks noChangeArrowheads="1"/>
              </p:cNvSpPr>
              <p:nvPr/>
            </p:nvSpPr>
            <p:spPr bwMode="gray">
              <a:xfrm>
                <a:off x="3717" y="1495"/>
                <a:ext cx="1322" cy="1766"/>
              </a:xfrm>
              <a:prstGeom prst="roundRect">
                <a:avLst>
                  <a:gd name="adj" fmla="val 16667"/>
                </a:avLst>
              </a:prstGeom>
              <a:solidFill>
                <a:srgbClr val="E9E065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PT"/>
              </a:p>
            </p:txBody>
          </p:sp>
          <p:sp>
            <p:nvSpPr>
              <p:cNvPr id="22" name="AutoShape 35"/>
              <p:cNvSpPr>
                <a:spLocks noChangeArrowheads="1"/>
              </p:cNvSpPr>
              <p:nvPr/>
            </p:nvSpPr>
            <p:spPr bwMode="gray">
              <a:xfrm>
                <a:off x="3728" y="2795"/>
                <a:ext cx="1304" cy="44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E9E065"/>
                  </a:gs>
                  <a:gs pos="100000">
                    <a:srgbClr val="E9E065">
                      <a:gamma/>
                      <a:tint val="57647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PT"/>
              </a:p>
            </p:txBody>
          </p:sp>
          <p:sp>
            <p:nvSpPr>
              <p:cNvPr id="23" name="AutoShape 36"/>
              <p:cNvSpPr>
                <a:spLocks noChangeArrowheads="1"/>
              </p:cNvSpPr>
              <p:nvPr/>
            </p:nvSpPr>
            <p:spPr bwMode="gray">
              <a:xfrm>
                <a:off x="3728" y="1509"/>
                <a:ext cx="1304" cy="44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E9E065">
                      <a:gamma/>
                      <a:tint val="33333"/>
                      <a:invGamma/>
                    </a:srgbClr>
                  </a:gs>
                  <a:gs pos="100000">
                    <a:srgbClr val="E9E065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PT"/>
              </a:p>
            </p:txBody>
          </p:sp>
          <p:grpSp>
            <p:nvGrpSpPr>
              <p:cNvPr id="4" name="Group 37"/>
              <p:cNvGrpSpPr>
                <a:grpSpLocks/>
              </p:cNvGrpSpPr>
              <p:nvPr/>
            </p:nvGrpSpPr>
            <p:grpSpPr bwMode="auto">
              <a:xfrm>
                <a:off x="4165" y="1296"/>
                <a:ext cx="405" cy="405"/>
                <a:chOff x="1289" y="582"/>
                <a:chExt cx="668" cy="668"/>
              </a:xfrm>
            </p:grpSpPr>
            <p:sp>
              <p:nvSpPr>
                <p:cNvPr id="29" name="Oval 38"/>
                <p:cNvSpPr>
                  <a:spLocks noChangeArrowheads="1"/>
                </p:cNvSpPr>
                <p:nvPr/>
              </p:nvSpPr>
              <p:spPr bwMode="gray">
                <a:xfrm>
                  <a:off x="1289" y="582"/>
                  <a:ext cx="668" cy="668"/>
                </a:xfrm>
                <a:prstGeom prst="ellipse">
                  <a:avLst/>
                </a:prstGeom>
                <a:solidFill>
                  <a:srgbClr val="333333"/>
                </a:solidFill>
                <a:ln w="38100" algn="ctr">
                  <a:noFill/>
                  <a:round/>
                  <a:headEnd/>
                  <a:tailEnd/>
                </a:ln>
                <a:effectLst/>
              </p:spPr>
              <p:txBody>
                <a:bodyPr anchor="ctr">
                  <a:spAutoFit/>
                </a:bodyPr>
                <a:lstStyle/>
                <a:p>
                  <a:endParaRPr lang="pt-PT"/>
                </a:p>
              </p:txBody>
            </p:sp>
            <p:sp>
              <p:nvSpPr>
                <p:cNvPr id="30" name="Oval 39"/>
                <p:cNvSpPr>
                  <a:spLocks noChangeArrowheads="1"/>
                </p:cNvSpPr>
                <p:nvPr/>
              </p:nvSpPr>
              <p:spPr bwMode="gray">
                <a:xfrm>
                  <a:off x="1296" y="587"/>
                  <a:ext cx="646" cy="647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46275"/>
                        <a:invGamma/>
                      </a:srgbClr>
                    </a:gs>
                    <a:gs pos="100000">
                      <a:srgbClr val="D6E1E2"/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pt-PT"/>
                </a:p>
              </p:txBody>
            </p:sp>
            <p:sp>
              <p:nvSpPr>
                <p:cNvPr id="31" name="Oval 40"/>
                <p:cNvSpPr>
                  <a:spLocks noChangeArrowheads="1"/>
                </p:cNvSpPr>
                <p:nvPr/>
              </p:nvSpPr>
              <p:spPr bwMode="gray">
                <a:xfrm>
                  <a:off x="1304" y="591"/>
                  <a:ext cx="631" cy="63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alpha val="0"/>
                      </a:srgbClr>
                    </a:gs>
                    <a:gs pos="100000">
                      <a:srgbClr val="D6E1E2">
                        <a:gamma/>
                        <a:tint val="34902"/>
                        <a:invGamma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pt-PT"/>
                </a:p>
              </p:txBody>
            </p:sp>
            <p:sp>
              <p:nvSpPr>
                <p:cNvPr id="32" name="Oval 41"/>
                <p:cNvSpPr>
                  <a:spLocks noChangeArrowheads="1"/>
                </p:cNvSpPr>
                <p:nvPr/>
              </p:nvSpPr>
              <p:spPr bwMode="gray">
                <a:xfrm>
                  <a:off x="1311" y="597"/>
                  <a:ext cx="600" cy="58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79216"/>
                        <a:invGamma/>
                      </a:srgbClr>
                    </a:gs>
                    <a:gs pos="100000">
                      <a:srgbClr val="D6E1E2">
                        <a:alpha val="48000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pt-PT"/>
                </a:p>
              </p:txBody>
            </p:sp>
            <p:sp>
              <p:nvSpPr>
                <p:cNvPr id="33" name="Oval 42"/>
                <p:cNvSpPr>
                  <a:spLocks noChangeArrowheads="1"/>
                </p:cNvSpPr>
                <p:nvPr/>
              </p:nvSpPr>
              <p:spPr bwMode="gray">
                <a:xfrm>
                  <a:off x="1346" y="613"/>
                  <a:ext cx="533" cy="47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tint val="0"/>
                        <a:invGamma/>
                      </a:srgbClr>
                    </a:gs>
                    <a:gs pos="100000">
                      <a:srgbClr val="D6E1E2">
                        <a:alpha val="38000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pt-PT"/>
                </a:p>
              </p:txBody>
            </p:sp>
          </p:grpSp>
          <p:sp>
            <p:nvSpPr>
              <p:cNvPr id="25" name="Text Box 43"/>
              <p:cNvSpPr txBox="1">
                <a:spLocks noChangeArrowheads="1"/>
              </p:cNvSpPr>
              <p:nvPr/>
            </p:nvSpPr>
            <p:spPr bwMode="gray">
              <a:xfrm>
                <a:off x="4176" y="1354"/>
                <a:ext cx="375" cy="40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b="1" dirty="0" smtClean="0">
                    <a:solidFill>
                      <a:schemeClr val="tx2">
                        <a:lumMod val="75000"/>
                      </a:schemeClr>
                    </a:solidFill>
                  </a:rPr>
                  <a:t>IDG</a:t>
                </a:r>
              </a:p>
              <a:p>
                <a:pPr algn="ctr"/>
                <a:endParaRPr lang="en-US" dirty="0"/>
              </a:p>
            </p:txBody>
          </p:sp>
          <p:sp>
            <p:nvSpPr>
              <p:cNvPr id="26" name="Text Box 44"/>
              <p:cNvSpPr txBox="1">
                <a:spLocks noChangeArrowheads="1"/>
              </p:cNvSpPr>
              <p:nvPr/>
            </p:nvSpPr>
            <p:spPr bwMode="gray">
              <a:xfrm>
                <a:off x="3744" y="1776"/>
                <a:ext cx="1296" cy="23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27" name="AutoShape 45"/>
              <p:cNvSpPr>
                <a:spLocks noChangeArrowheads="1"/>
              </p:cNvSpPr>
              <p:nvPr/>
            </p:nvSpPr>
            <p:spPr bwMode="gray">
              <a:xfrm>
                <a:off x="3692" y="3290"/>
                <a:ext cx="1363" cy="548"/>
              </a:xfrm>
              <a:prstGeom prst="roundRect">
                <a:avLst>
                  <a:gd name="adj" fmla="val 40389"/>
                </a:avLst>
              </a:prstGeom>
              <a:gradFill rotWithShape="1">
                <a:gsLst>
                  <a:gs pos="0">
                    <a:srgbClr val="99BACC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PT"/>
              </a:p>
            </p:txBody>
          </p:sp>
          <p:sp>
            <p:nvSpPr>
              <p:cNvPr id="28" name="AutoShape 46"/>
              <p:cNvSpPr>
                <a:spLocks noChangeArrowheads="1"/>
              </p:cNvSpPr>
              <p:nvPr/>
            </p:nvSpPr>
            <p:spPr bwMode="gray">
              <a:xfrm>
                <a:off x="3720" y="3305"/>
                <a:ext cx="1304" cy="487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C8DAD4"/>
                  </a:gs>
                  <a:gs pos="100000">
                    <a:srgbClr val="FFFFFF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pt-PT"/>
              </a:p>
            </p:txBody>
          </p:sp>
        </p:grpSp>
        <p:sp>
          <p:nvSpPr>
            <p:cNvPr id="64" name="Rectângulo 63"/>
            <p:cNvSpPr/>
            <p:nvPr/>
          </p:nvSpPr>
          <p:spPr>
            <a:xfrm>
              <a:off x="1331640" y="2345903"/>
              <a:ext cx="6408712" cy="23083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200000"/>
                </a:lnSpc>
              </a:pPr>
              <a:r>
                <a:rPr lang="en-US" dirty="0" smtClean="0"/>
                <a:t>Este </a:t>
              </a:r>
              <a:r>
                <a:rPr lang="en-US" dirty="0" err="1" smtClean="0"/>
                <a:t>índice</a:t>
              </a:r>
              <a:r>
                <a:rPr lang="en-US" dirty="0" smtClean="0"/>
                <a:t> </a:t>
              </a:r>
              <a:r>
                <a:rPr lang="en-US" dirty="0" err="1" smtClean="0"/>
                <a:t>baseia</a:t>
              </a:r>
              <a:r>
                <a:rPr lang="en-US" dirty="0" smtClean="0"/>
                <a:t>-se </a:t>
              </a:r>
              <a:r>
                <a:rPr lang="en-US" dirty="0" err="1" smtClean="0"/>
                <a:t>em</a:t>
              </a:r>
              <a:r>
                <a:rPr lang="en-US" dirty="0" smtClean="0"/>
                <a:t> </a:t>
              </a:r>
              <a:r>
                <a:rPr lang="en-US" dirty="0" err="1" smtClean="0"/>
                <a:t>cinco</a:t>
              </a:r>
              <a:r>
                <a:rPr lang="en-US" dirty="0" smtClean="0"/>
                <a:t> </a:t>
              </a:r>
              <a:r>
                <a:rPr lang="en-US" dirty="0" err="1" smtClean="0"/>
                <a:t>indicadores</a:t>
              </a:r>
              <a:r>
                <a:rPr lang="en-US" dirty="0" smtClean="0"/>
                <a:t> e o </a:t>
              </a:r>
              <a:r>
                <a:rPr lang="en-US" dirty="0" err="1" smtClean="0"/>
                <a:t>resultado</a:t>
              </a:r>
              <a:r>
                <a:rPr lang="en-US" dirty="0" smtClean="0"/>
                <a:t> </a:t>
              </a:r>
              <a:r>
                <a:rPr lang="en-US" dirty="0" err="1" smtClean="0"/>
                <a:t>varia</a:t>
              </a:r>
              <a:r>
                <a:rPr lang="en-US" dirty="0" smtClean="0"/>
                <a:t> entre </a:t>
              </a:r>
              <a:r>
                <a:rPr lang="en-US" b="1" dirty="0" smtClean="0"/>
                <a:t>0</a:t>
              </a:r>
              <a:r>
                <a:rPr lang="en-US" dirty="0" smtClean="0"/>
                <a:t> (</a:t>
              </a:r>
              <a:r>
                <a:rPr lang="en-US" dirty="0" err="1" smtClean="0"/>
                <a:t>nenhuma</a:t>
              </a:r>
              <a:r>
                <a:rPr lang="en-US" dirty="0" smtClean="0"/>
                <a:t> </a:t>
              </a:r>
              <a:r>
                <a:rPr lang="en-US" dirty="0" err="1" smtClean="0"/>
                <a:t>desigualdade</a:t>
              </a:r>
              <a:r>
                <a:rPr lang="en-US" dirty="0" smtClean="0"/>
                <a:t> </a:t>
              </a:r>
              <a:r>
                <a:rPr lang="en-US" dirty="0" err="1" smtClean="0"/>
                <a:t>nas</a:t>
              </a:r>
              <a:r>
                <a:rPr lang="en-US" dirty="0" smtClean="0"/>
                <a:t> </a:t>
              </a:r>
              <a:r>
                <a:rPr lang="en-US" dirty="0" err="1" smtClean="0"/>
                <a:t>dimensões</a:t>
              </a:r>
              <a:r>
                <a:rPr lang="en-US" dirty="0" smtClean="0"/>
                <a:t> </a:t>
              </a:r>
              <a:r>
                <a:rPr lang="en-US" dirty="0" err="1" smtClean="0"/>
                <a:t>incluídas</a:t>
              </a:r>
              <a:r>
                <a:rPr lang="en-US" dirty="0" smtClean="0"/>
                <a:t>) e </a:t>
              </a:r>
              <a:r>
                <a:rPr lang="en-US" b="1" dirty="0" smtClean="0"/>
                <a:t>1</a:t>
              </a:r>
              <a:r>
                <a:rPr lang="en-US" dirty="0" smtClean="0"/>
                <a:t> (</a:t>
              </a:r>
              <a:r>
                <a:rPr lang="en-US" dirty="0" err="1" smtClean="0"/>
                <a:t>desigualdade</a:t>
              </a:r>
              <a:r>
                <a:rPr lang="en-US" dirty="0" smtClean="0"/>
                <a:t> total). </a:t>
              </a:r>
              <a:r>
                <a:rPr lang="en-US" dirty="0" err="1" smtClean="0"/>
                <a:t>Neste</a:t>
              </a:r>
              <a:r>
                <a:rPr lang="en-US" dirty="0" smtClean="0"/>
                <a:t> </a:t>
              </a:r>
              <a:r>
                <a:rPr lang="en-US" dirty="0" err="1" smtClean="0"/>
                <a:t>caso</a:t>
              </a:r>
              <a:r>
                <a:rPr lang="en-US" dirty="0" smtClean="0"/>
                <a:t>, </a:t>
              </a:r>
              <a:r>
                <a:rPr lang="en-US" dirty="0" err="1" smtClean="0"/>
                <a:t>quanto</a:t>
              </a:r>
              <a:r>
                <a:rPr lang="en-US" dirty="0" smtClean="0"/>
                <a:t> </a:t>
              </a:r>
              <a:r>
                <a:rPr lang="en-US" b="1" dirty="0" err="1" smtClean="0"/>
                <a:t>maior</a:t>
              </a:r>
              <a:r>
                <a:rPr lang="en-US" b="1" dirty="0" smtClean="0"/>
                <a:t> for a </a:t>
              </a:r>
              <a:r>
                <a:rPr lang="en-US" b="1" dirty="0" err="1" smtClean="0"/>
                <a:t>desigualdade</a:t>
              </a:r>
              <a:r>
                <a:rPr lang="en-US" dirty="0" smtClean="0"/>
                <a:t> entre </a:t>
              </a:r>
              <a:r>
                <a:rPr lang="en-US" dirty="0" err="1" smtClean="0"/>
                <a:t>os</a:t>
              </a:r>
              <a:r>
                <a:rPr lang="en-US" dirty="0" smtClean="0"/>
                <a:t> </a:t>
              </a:r>
              <a:r>
                <a:rPr lang="en-US" dirty="0" err="1" smtClean="0"/>
                <a:t>géneros</a:t>
              </a:r>
              <a:r>
                <a:rPr lang="en-US" dirty="0" smtClean="0"/>
                <a:t> </a:t>
              </a:r>
              <a:r>
                <a:rPr lang="en-US" b="1" dirty="0" err="1" smtClean="0"/>
                <a:t>maior</a:t>
              </a:r>
              <a:r>
                <a:rPr lang="en-US" b="1" dirty="0" smtClean="0"/>
                <a:t> </a:t>
              </a:r>
              <a:r>
                <a:rPr lang="en-US" b="1" dirty="0" err="1" smtClean="0"/>
                <a:t>será</a:t>
              </a:r>
              <a:r>
                <a:rPr lang="en-US" b="1" dirty="0" smtClean="0"/>
                <a:t> o </a:t>
              </a:r>
              <a:r>
                <a:rPr lang="en-US" b="1" dirty="0" err="1" smtClean="0"/>
                <a:t>índice</a:t>
              </a:r>
              <a:r>
                <a:rPr lang="en-US" b="1" dirty="0" smtClean="0"/>
                <a:t>. </a:t>
              </a:r>
              <a:endParaRPr lang="en-US" dirty="0"/>
            </a:p>
          </p:txBody>
        </p:sp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Índice de Desigualdade de Género</a:t>
            </a:r>
            <a:endParaRPr lang="pt-PT" dirty="0"/>
          </a:p>
        </p:txBody>
      </p:sp>
      <p:grpSp>
        <p:nvGrpSpPr>
          <p:cNvPr id="49" name="Grupo 48"/>
          <p:cNvGrpSpPr/>
          <p:nvPr/>
        </p:nvGrpSpPr>
        <p:grpSpPr>
          <a:xfrm>
            <a:off x="467544" y="1848597"/>
            <a:ext cx="3384377" cy="4028675"/>
            <a:chOff x="467544" y="1700808"/>
            <a:chExt cx="3384377" cy="4028675"/>
          </a:xfrm>
        </p:grpSpPr>
        <p:sp>
          <p:nvSpPr>
            <p:cNvPr id="5" name="Forma livre 4"/>
            <p:cNvSpPr/>
            <p:nvPr/>
          </p:nvSpPr>
          <p:spPr>
            <a:xfrm>
              <a:off x="467544" y="1716578"/>
              <a:ext cx="484065" cy="415313"/>
            </a:xfrm>
            <a:custGeom>
              <a:avLst/>
              <a:gdLst>
                <a:gd name="connsiteX0" fmla="*/ 0 w 460421"/>
                <a:gd name="connsiteY0" fmla="*/ 0 h 322294"/>
                <a:gd name="connsiteX1" fmla="*/ 299274 w 460421"/>
                <a:gd name="connsiteY1" fmla="*/ 0 h 322294"/>
                <a:gd name="connsiteX2" fmla="*/ 460421 w 460421"/>
                <a:gd name="connsiteY2" fmla="*/ 161147 h 322294"/>
                <a:gd name="connsiteX3" fmla="*/ 299274 w 460421"/>
                <a:gd name="connsiteY3" fmla="*/ 322294 h 322294"/>
                <a:gd name="connsiteX4" fmla="*/ 0 w 460421"/>
                <a:gd name="connsiteY4" fmla="*/ 322294 h 322294"/>
                <a:gd name="connsiteX5" fmla="*/ 161147 w 460421"/>
                <a:gd name="connsiteY5" fmla="*/ 161147 h 322294"/>
                <a:gd name="connsiteX6" fmla="*/ 0 w 460421"/>
                <a:gd name="connsiteY6" fmla="*/ 0 h 32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421" h="322294">
                  <a:moveTo>
                    <a:pt x="460420" y="0"/>
                  </a:moveTo>
                  <a:lnTo>
                    <a:pt x="460420" y="209491"/>
                  </a:lnTo>
                  <a:lnTo>
                    <a:pt x="230211" y="322294"/>
                  </a:lnTo>
                  <a:lnTo>
                    <a:pt x="1" y="209491"/>
                  </a:lnTo>
                  <a:lnTo>
                    <a:pt x="1" y="0"/>
                  </a:lnTo>
                  <a:lnTo>
                    <a:pt x="230211" y="112803"/>
                  </a:lnTo>
                  <a:lnTo>
                    <a:pt x="460420" y="0"/>
                  </a:lnTo>
                  <a:close/>
                </a:path>
              </a:pathLst>
            </a:custGeom>
            <a:solidFill>
              <a:srgbClr val="FFFF43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shade val="8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168132" rIns="6985" bIns="16813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9</a:t>
              </a:r>
              <a:r>
                <a:rPr lang="pt-PT" sz="1050" b="1" kern="12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.º</a:t>
              </a:r>
              <a:endParaRPr lang="pt-PT" sz="1050" b="1" kern="12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6" name="Forma livre 5"/>
            <p:cNvSpPr/>
            <p:nvPr/>
          </p:nvSpPr>
          <p:spPr>
            <a:xfrm>
              <a:off x="1005863" y="1700808"/>
              <a:ext cx="2846058" cy="270095"/>
            </a:xfrm>
            <a:custGeom>
              <a:avLst/>
              <a:gdLst>
                <a:gd name="connsiteX0" fmla="*/ 49906 w 299431"/>
                <a:gd name="connsiteY0" fmla="*/ 0 h 3422121"/>
                <a:gd name="connsiteX1" fmla="*/ 249525 w 299431"/>
                <a:gd name="connsiteY1" fmla="*/ 0 h 3422121"/>
                <a:gd name="connsiteX2" fmla="*/ 284814 w 299431"/>
                <a:gd name="connsiteY2" fmla="*/ 14617 h 3422121"/>
                <a:gd name="connsiteX3" fmla="*/ 299431 w 299431"/>
                <a:gd name="connsiteY3" fmla="*/ 49906 h 3422121"/>
                <a:gd name="connsiteX4" fmla="*/ 299431 w 299431"/>
                <a:gd name="connsiteY4" fmla="*/ 3422121 h 3422121"/>
                <a:gd name="connsiteX5" fmla="*/ 299431 w 299431"/>
                <a:gd name="connsiteY5" fmla="*/ 3422121 h 3422121"/>
                <a:gd name="connsiteX6" fmla="*/ 299431 w 299431"/>
                <a:gd name="connsiteY6" fmla="*/ 3422121 h 3422121"/>
                <a:gd name="connsiteX7" fmla="*/ 0 w 299431"/>
                <a:gd name="connsiteY7" fmla="*/ 3422121 h 3422121"/>
                <a:gd name="connsiteX8" fmla="*/ 0 w 299431"/>
                <a:gd name="connsiteY8" fmla="*/ 3422121 h 3422121"/>
                <a:gd name="connsiteX9" fmla="*/ 0 w 299431"/>
                <a:gd name="connsiteY9" fmla="*/ 3422121 h 3422121"/>
                <a:gd name="connsiteX10" fmla="*/ 0 w 299431"/>
                <a:gd name="connsiteY10" fmla="*/ 49906 h 3422121"/>
                <a:gd name="connsiteX11" fmla="*/ 14617 w 299431"/>
                <a:gd name="connsiteY11" fmla="*/ 14617 h 3422121"/>
                <a:gd name="connsiteX12" fmla="*/ 49906 w 299431"/>
                <a:gd name="connsiteY12" fmla="*/ 0 h 34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9431" h="3422121">
                  <a:moveTo>
                    <a:pt x="299431" y="570367"/>
                  </a:moveTo>
                  <a:lnTo>
                    <a:pt x="299431" y="2851754"/>
                  </a:lnTo>
                  <a:cubicBezTo>
                    <a:pt x="299431" y="3003025"/>
                    <a:pt x="298971" y="3148101"/>
                    <a:pt x="298152" y="3255062"/>
                  </a:cubicBezTo>
                  <a:cubicBezTo>
                    <a:pt x="297333" y="3362023"/>
                    <a:pt x="296222" y="3422115"/>
                    <a:pt x="295064" y="3422115"/>
                  </a:cubicBezTo>
                  <a:lnTo>
                    <a:pt x="0" y="3422115"/>
                  </a:lnTo>
                  <a:lnTo>
                    <a:pt x="0" y="3422115"/>
                  </a:lnTo>
                  <a:lnTo>
                    <a:pt x="0" y="342211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95064" y="6"/>
                  </a:lnTo>
                  <a:cubicBezTo>
                    <a:pt x="296222" y="6"/>
                    <a:pt x="297333" y="60098"/>
                    <a:pt x="298152" y="167059"/>
                  </a:cubicBezTo>
                  <a:cubicBezTo>
                    <a:pt x="298971" y="274020"/>
                    <a:pt x="299431" y="419096"/>
                    <a:pt x="299431" y="570367"/>
                  </a:cubicBez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26046" rIns="26046" bIns="26048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600" kern="1200" dirty="0" smtClean="0">
                  <a:latin typeface="+mj-lt"/>
                </a:rPr>
                <a:t>Noruega (0, 068)</a:t>
              </a:r>
              <a:endParaRPr lang="pt-PT" sz="1600" kern="1200" dirty="0">
                <a:latin typeface="+mj-lt"/>
              </a:endParaRPr>
            </a:p>
          </p:txBody>
        </p:sp>
        <p:sp>
          <p:nvSpPr>
            <p:cNvPr id="7" name="Forma livre 6"/>
            <p:cNvSpPr/>
            <p:nvPr/>
          </p:nvSpPr>
          <p:spPr>
            <a:xfrm>
              <a:off x="467544" y="2116311"/>
              <a:ext cx="484065" cy="415313"/>
            </a:xfrm>
            <a:custGeom>
              <a:avLst/>
              <a:gdLst>
                <a:gd name="connsiteX0" fmla="*/ 0 w 460421"/>
                <a:gd name="connsiteY0" fmla="*/ 0 h 322294"/>
                <a:gd name="connsiteX1" fmla="*/ 299274 w 460421"/>
                <a:gd name="connsiteY1" fmla="*/ 0 h 322294"/>
                <a:gd name="connsiteX2" fmla="*/ 460421 w 460421"/>
                <a:gd name="connsiteY2" fmla="*/ 161147 h 322294"/>
                <a:gd name="connsiteX3" fmla="*/ 299274 w 460421"/>
                <a:gd name="connsiteY3" fmla="*/ 322294 h 322294"/>
                <a:gd name="connsiteX4" fmla="*/ 0 w 460421"/>
                <a:gd name="connsiteY4" fmla="*/ 322294 h 322294"/>
                <a:gd name="connsiteX5" fmla="*/ 161147 w 460421"/>
                <a:gd name="connsiteY5" fmla="*/ 161147 h 322294"/>
                <a:gd name="connsiteX6" fmla="*/ 0 w 460421"/>
                <a:gd name="connsiteY6" fmla="*/ 0 h 32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421" h="322294">
                  <a:moveTo>
                    <a:pt x="460420" y="0"/>
                  </a:moveTo>
                  <a:lnTo>
                    <a:pt x="460420" y="209491"/>
                  </a:lnTo>
                  <a:lnTo>
                    <a:pt x="230211" y="322294"/>
                  </a:lnTo>
                  <a:lnTo>
                    <a:pt x="1" y="209491"/>
                  </a:lnTo>
                  <a:lnTo>
                    <a:pt x="1" y="0"/>
                  </a:lnTo>
                  <a:lnTo>
                    <a:pt x="230211" y="112803"/>
                  </a:lnTo>
                  <a:lnTo>
                    <a:pt x="460420" y="0"/>
                  </a:lnTo>
                  <a:close/>
                </a:path>
              </a:pathLst>
            </a:custGeom>
            <a:solidFill>
              <a:srgbClr val="FFFF43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72852"/>
                <a:satOff val="-3039"/>
                <a:lumOff val="3704"/>
                <a:alphaOff val="0"/>
              </a:schemeClr>
            </a:lnRef>
            <a:fillRef idx="1">
              <a:schemeClr val="accent2">
                <a:shade val="80000"/>
                <a:hueOff val="-72852"/>
                <a:satOff val="-3039"/>
                <a:lumOff val="3704"/>
                <a:alphaOff val="0"/>
              </a:schemeClr>
            </a:fillRef>
            <a:effectRef idx="0">
              <a:schemeClr val="accent2">
                <a:shade val="80000"/>
                <a:hueOff val="-72852"/>
                <a:satOff val="-3039"/>
                <a:lumOff val="370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168132" rIns="6985" bIns="16813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kern="12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19.º </a:t>
              </a:r>
              <a:endParaRPr lang="pt-PT" sz="1050" b="1" kern="12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8" name="Forma livre 7"/>
            <p:cNvSpPr/>
            <p:nvPr/>
          </p:nvSpPr>
          <p:spPr>
            <a:xfrm>
              <a:off x="1005863" y="2100526"/>
              <a:ext cx="2846058" cy="269952"/>
            </a:xfrm>
            <a:custGeom>
              <a:avLst/>
              <a:gdLst>
                <a:gd name="connsiteX0" fmla="*/ 49880 w 299273"/>
                <a:gd name="connsiteY0" fmla="*/ 0 h 3422121"/>
                <a:gd name="connsiteX1" fmla="*/ 249393 w 299273"/>
                <a:gd name="connsiteY1" fmla="*/ 0 h 3422121"/>
                <a:gd name="connsiteX2" fmla="*/ 284663 w 299273"/>
                <a:gd name="connsiteY2" fmla="*/ 14610 h 3422121"/>
                <a:gd name="connsiteX3" fmla="*/ 299272 w 299273"/>
                <a:gd name="connsiteY3" fmla="*/ 49881 h 3422121"/>
                <a:gd name="connsiteX4" fmla="*/ 299273 w 299273"/>
                <a:gd name="connsiteY4" fmla="*/ 3422121 h 3422121"/>
                <a:gd name="connsiteX5" fmla="*/ 299273 w 299273"/>
                <a:gd name="connsiteY5" fmla="*/ 3422121 h 3422121"/>
                <a:gd name="connsiteX6" fmla="*/ 299273 w 299273"/>
                <a:gd name="connsiteY6" fmla="*/ 3422121 h 3422121"/>
                <a:gd name="connsiteX7" fmla="*/ 0 w 299273"/>
                <a:gd name="connsiteY7" fmla="*/ 3422121 h 3422121"/>
                <a:gd name="connsiteX8" fmla="*/ 0 w 299273"/>
                <a:gd name="connsiteY8" fmla="*/ 3422121 h 3422121"/>
                <a:gd name="connsiteX9" fmla="*/ 0 w 299273"/>
                <a:gd name="connsiteY9" fmla="*/ 3422121 h 3422121"/>
                <a:gd name="connsiteX10" fmla="*/ 0 w 299273"/>
                <a:gd name="connsiteY10" fmla="*/ 49880 h 3422121"/>
                <a:gd name="connsiteX11" fmla="*/ 14610 w 299273"/>
                <a:gd name="connsiteY11" fmla="*/ 14610 h 3422121"/>
                <a:gd name="connsiteX12" fmla="*/ 49881 w 299273"/>
                <a:gd name="connsiteY12" fmla="*/ 1 h 3422121"/>
                <a:gd name="connsiteX13" fmla="*/ 49880 w 299273"/>
                <a:gd name="connsiteY13" fmla="*/ 0 h 34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9273" h="3422121">
                  <a:moveTo>
                    <a:pt x="299273" y="570371"/>
                  </a:moveTo>
                  <a:lnTo>
                    <a:pt x="299273" y="2851750"/>
                  </a:lnTo>
                  <a:cubicBezTo>
                    <a:pt x="299273" y="3003021"/>
                    <a:pt x="298813" y="3148093"/>
                    <a:pt x="297995" y="3255054"/>
                  </a:cubicBezTo>
                  <a:cubicBezTo>
                    <a:pt x="297177" y="3362014"/>
                    <a:pt x="296068" y="3422104"/>
                    <a:pt x="294911" y="3422104"/>
                  </a:cubicBezTo>
                  <a:cubicBezTo>
                    <a:pt x="196607" y="3422104"/>
                    <a:pt x="98304" y="3422115"/>
                    <a:pt x="0" y="3422115"/>
                  </a:cubicBezTo>
                  <a:lnTo>
                    <a:pt x="0" y="3422115"/>
                  </a:lnTo>
                  <a:lnTo>
                    <a:pt x="0" y="342211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94911" y="6"/>
                  </a:lnTo>
                  <a:cubicBezTo>
                    <a:pt x="296068" y="6"/>
                    <a:pt x="297177" y="60095"/>
                    <a:pt x="297995" y="167067"/>
                  </a:cubicBezTo>
                  <a:cubicBezTo>
                    <a:pt x="298813" y="274028"/>
                    <a:pt x="299273" y="419112"/>
                    <a:pt x="299273" y="570382"/>
                  </a:cubicBezTo>
                  <a:lnTo>
                    <a:pt x="299273" y="570371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72852"/>
                <a:satOff val="-3039"/>
                <a:lumOff val="3704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26038" rIns="26038" bIns="2604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600" kern="1200" dirty="0" smtClean="0">
                  <a:latin typeface="+mj-lt"/>
                </a:rPr>
                <a:t>Austrália (0,113)</a:t>
              </a:r>
              <a:endParaRPr lang="pt-PT" sz="1600" kern="1200" dirty="0">
                <a:latin typeface="+mj-lt"/>
              </a:endParaRPr>
            </a:p>
          </p:txBody>
        </p:sp>
        <p:sp>
          <p:nvSpPr>
            <p:cNvPr id="9" name="Forma livre 8"/>
            <p:cNvSpPr/>
            <p:nvPr/>
          </p:nvSpPr>
          <p:spPr>
            <a:xfrm>
              <a:off x="467544" y="2516043"/>
              <a:ext cx="484065" cy="415313"/>
            </a:xfrm>
            <a:custGeom>
              <a:avLst/>
              <a:gdLst>
                <a:gd name="connsiteX0" fmla="*/ 0 w 460421"/>
                <a:gd name="connsiteY0" fmla="*/ 0 h 322294"/>
                <a:gd name="connsiteX1" fmla="*/ 299274 w 460421"/>
                <a:gd name="connsiteY1" fmla="*/ 0 h 322294"/>
                <a:gd name="connsiteX2" fmla="*/ 460421 w 460421"/>
                <a:gd name="connsiteY2" fmla="*/ 161147 h 322294"/>
                <a:gd name="connsiteX3" fmla="*/ 299274 w 460421"/>
                <a:gd name="connsiteY3" fmla="*/ 322294 h 322294"/>
                <a:gd name="connsiteX4" fmla="*/ 0 w 460421"/>
                <a:gd name="connsiteY4" fmla="*/ 322294 h 322294"/>
                <a:gd name="connsiteX5" fmla="*/ 161147 w 460421"/>
                <a:gd name="connsiteY5" fmla="*/ 161147 h 322294"/>
                <a:gd name="connsiteX6" fmla="*/ 0 w 460421"/>
                <a:gd name="connsiteY6" fmla="*/ 0 h 32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421" h="322294">
                  <a:moveTo>
                    <a:pt x="460420" y="0"/>
                  </a:moveTo>
                  <a:lnTo>
                    <a:pt x="460420" y="209491"/>
                  </a:lnTo>
                  <a:lnTo>
                    <a:pt x="230211" y="322294"/>
                  </a:lnTo>
                  <a:lnTo>
                    <a:pt x="1" y="209491"/>
                  </a:lnTo>
                  <a:lnTo>
                    <a:pt x="1" y="0"/>
                  </a:lnTo>
                  <a:lnTo>
                    <a:pt x="230211" y="112803"/>
                  </a:lnTo>
                  <a:lnTo>
                    <a:pt x="460420" y="0"/>
                  </a:lnTo>
                  <a:close/>
                </a:path>
              </a:pathLst>
            </a:custGeom>
            <a:solidFill>
              <a:srgbClr val="FFFF43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145704"/>
                <a:satOff val="-6078"/>
                <a:lumOff val="7408"/>
                <a:alphaOff val="0"/>
              </a:schemeClr>
            </a:lnRef>
            <a:fillRef idx="1">
              <a:schemeClr val="accent2">
                <a:shade val="80000"/>
                <a:hueOff val="-145704"/>
                <a:satOff val="-6078"/>
                <a:lumOff val="7408"/>
                <a:alphaOff val="0"/>
              </a:schemeClr>
            </a:fillRef>
            <a:effectRef idx="0">
              <a:schemeClr val="accent2">
                <a:shade val="80000"/>
                <a:hueOff val="-145704"/>
                <a:satOff val="-6078"/>
                <a:lumOff val="740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168132" rIns="6985" bIns="16813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kern="12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2.º</a:t>
              </a:r>
              <a:endParaRPr lang="pt-PT" sz="1050" b="1" kern="12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10" name="Forma livre 9"/>
            <p:cNvSpPr/>
            <p:nvPr/>
          </p:nvSpPr>
          <p:spPr>
            <a:xfrm>
              <a:off x="1005863" y="2500258"/>
              <a:ext cx="2846058" cy="269952"/>
            </a:xfrm>
            <a:custGeom>
              <a:avLst/>
              <a:gdLst>
                <a:gd name="connsiteX0" fmla="*/ 49880 w 299273"/>
                <a:gd name="connsiteY0" fmla="*/ 0 h 3422121"/>
                <a:gd name="connsiteX1" fmla="*/ 249393 w 299273"/>
                <a:gd name="connsiteY1" fmla="*/ 0 h 3422121"/>
                <a:gd name="connsiteX2" fmla="*/ 284663 w 299273"/>
                <a:gd name="connsiteY2" fmla="*/ 14610 h 3422121"/>
                <a:gd name="connsiteX3" fmla="*/ 299272 w 299273"/>
                <a:gd name="connsiteY3" fmla="*/ 49881 h 3422121"/>
                <a:gd name="connsiteX4" fmla="*/ 299273 w 299273"/>
                <a:gd name="connsiteY4" fmla="*/ 3422121 h 3422121"/>
                <a:gd name="connsiteX5" fmla="*/ 299273 w 299273"/>
                <a:gd name="connsiteY5" fmla="*/ 3422121 h 3422121"/>
                <a:gd name="connsiteX6" fmla="*/ 299273 w 299273"/>
                <a:gd name="connsiteY6" fmla="*/ 3422121 h 3422121"/>
                <a:gd name="connsiteX7" fmla="*/ 0 w 299273"/>
                <a:gd name="connsiteY7" fmla="*/ 3422121 h 3422121"/>
                <a:gd name="connsiteX8" fmla="*/ 0 w 299273"/>
                <a:gd name="connsiteY8" fmla="*/ 3422121 h 3422121"/>
                <a:gd name="connsiteX9" fmla="*/ 0 w 299273"/>
                <a:gd name="connsiteY9" fmla="*/ 3422121 h 3422121"/>
                <a:gd name="connsiteX10" fmla="*/ 0 w 299273"/>
                <a:gd name="connsiteY10" fmla="*/ 49880 h 3422121"/>
                <a:gd name="connsiteX11" fmla="*/ 14610 w 299273"/>
                <a:gd name="connsiteY11" fmla="*/ 14610 h 3422121"/>
                <a:gd name="connsiteX12" fmla="*/ 49881 w 299273"/>
                <a:gd name="connsiteY12" fmla="*/ 1 h 3422121"/>
                <a:gd name="connsiteX13" fmla="*/ 49880 w 299273"/>
                <a:gd name="connsiteY13" fmla="*/ 0 h 34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9273" h="3422121">
                  <a:moveTo>
                    <a:pt x="299273" y="570371"/>
                  </a:moveTo>
                  <a:lnTo>
                    <a:pt x="299273" y="2851750"/>
                  </a:lnTo>
                  <a:cubicBezTo>
                    <a:pt x="299273" y="3003021"/>
                    <a:pt x="298813" y="3148093"/>
                    <a:pt x="297995" y="3255054"/>
                  </a:cubicBezTo>
                  <a:cubicBezTo>
                    <a:pt x="297177" y="3362014"/>
                    <a:pt x="296068" y="3422104"/>
                    <a:pt x="294911" y="3422104"/>
                  </a:cubicBezTo>
                  <a:cubicBezTo>
                    <a:pt x="196607" y="3422104"/>
                    <a:pt x="98304" y="3422115"/>
                    <a:pt x="0" y="3422115"/>
                  </a:cubicBezTo>
                  <a:lnTo>
                    <a:pt x="0" y="3422115"/>
                  </a:lnTo>
                  <a:lnTo>
                    <a:pt x="0" y="342211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94911" y="6"/>
                  </a:lnTo>
                  <a:cubicBezTo>
                    <a:pt x="296068" y="6"/>
                    <a:pt x="297177" y="60095"/>
                    <a:pt x="297995" y="167067"/>
                  </a:cubicBezTo>
                  <a:cubicBezTo>
                    <a:pt x="298813" y="274028"/>
                    <a:pt x="299273" y="419112"/>
                    <a:pt x="299273" y="570382"/>
                  </a:cubicBezTo>
                  <a:lnTo>
                    <a:pt x="299273" y="570371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145704"/>
                <a:satOff val="-6078"/>
                <a:lumOff val="7408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26038" rIns="26038" bIns="2604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600" kern="1200" dirty="0" smtClean="0">
                  <a:latin typeface="+mj-lt"/>
                </a:rPr>
                <a:t>Suíça (0,030)</a:t>
              </a:r>
              <a:endParaRPr lang="pt-PT" sz="1600" kern="1200" dirty="0">
                <a:latin typeface="+mj-lt"/>
              </a:endParaRPr>
            </a:p>
          </p:txBody>
        </p:sp>
        <p:sp>
          <p:nvSpPr>
            <p:cNvPr id="11" name="Forma livre 10"/>
            <p:cNvSpPr/>
            <p:nvPr/>
          </p:nvSpPr>
          <p:spPr>
            <a:xfrm>
              <a:off x="467544" y="2915775"/>
              <a:ext cx="484065" cy="415313"/>
            </a:xfrm>
            <a:custGeom>
              <a:avLst/>
              <a:gdLst>
                <a:gd name="connsiteX0" fmla="*/ 0 w 460421"/>
                <a:gd name="connsiteY0" fmla="*/ 0 h 322294"/>
                <a:gd name="connsiteX1" fmla="*/ 299274 w 460421"/>
                <a:gd name="connsiteY1" fmla="*/ 0 h 322294"/>
                <a:gd name="connsiteX2" fmla="*/ 460421 w 460421"/>
                <a:gd name="connsiteY2" fmla="*/ 161147 h 322294"/>
                <a:gd name="connsiteX3" fmla="*/ 299274 w 460421"/>
                <a:gd name="connsiteY3" fmla="*/ 322294 h 322294"/>
                <a:gd name="connsiteX4" fmla="*/ 0 w 460421"/>
                <a:gd name="connsiteY4" fmla="*/ 322294 h 322294"/>
                <a:gd name="connsiteX5" fmla="*/ 161147 w 460421"/>
                <a:gd name="connsiteY5" fmla="*/ 161147 h 322294"/>
                <a:gd name="connsiteX6" fmla="*/ 0 w 460421"/>
                <a:gd name="connsiteY6" fmla="*/ 0 h 32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421" h="322294">
                  <a:moveTo>
                    <a:pt x="460420" y="0"/>
                  </a:moveTo>
                  <a:lnTo>
                    <a:pt x="460420" y="209491"/>
                  </a:lnTo>
                  <a:lnTo>
                    <a:pt x="230211" y="322294"/>
                  </a:lnTo>
                  <a:lnTo>
                    <a:pt x="1" y="209491"/>
                  </a:lnTo>
                  <a:lnTo>
                    <a:pt x="1" y="0"/>
                  </a:lnTo>
                  <a:lnTo>
                    <a:pt x="230211" y="112803"/>
                  </a:lnTo>
                  <a:lnTo>
                    <a:pt x="460420" y="0"/>
                  </a:lnTo>
                  <a:close/>
                </a:path>
              </a:pathLst>
            </a:custGeom>
            <a:solidFill>
              <a:srgbClr val="FFFF43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218556"/>
                <a:satOff val="-9117"/>
                <a:lumOff val="11112"/>
                <a:alphaOff val="0"/>
              </a:schemeClr>
            </a:lnRef>
            <a:fillRef idx="1">
              <a:schemeClr val="accent2">
                <a:shade val="80000"/>
                <a:hueOff val="-218556"/>
                <a:satOff val="-9117"/>
                <a:lumOff val="11112"/>
                <a:alphaOff val="0"/>
              </a:schemeClr>
            </a:fillRef>
            <a:effectRef idx="0">
              <a:schemeClr val="accent2">
                <a:shade val="80000"/>
                <a:hueOff val="-218556"/>
                <a:satOff val="-9117"/>
                <a:lumOff val="1111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168132" rIns="6985" bIns="16813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kern="12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7.º</a:t>
              </a:r>
              <a:endParaRPr lang="pt-PT" sz="1050" b="1" kern="12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12" name="Forma livre 11"/>
            <p:cNvSpPr/>
            <p:nvPr/>
          </p:nvSpPr>
          <p:spPr>
            <a:xfrm>
              <a:off x="1005863" y="2899990"/>
              <a:ext cx="2846058" cy="269952"/>
            </a:xfrm>
            <a:custGeom>
              <a:avLst/>
              <a:gdLst>
                <a:gd name="connsiteX0" fmla="*/ 49880 w 299273"/>
                <a:gd name="connsiteY0" fmla="*/ 0 h 3422121"/>
                <a:gd name="connsiteX1" fmla="*/ 249393 w 299273"/>
                <a:gd name="connsiteY1" fmla="*/ 0 h 3422121"/>
                <a:gd name="connsiteX2" fmla="*/ 284663 w 299273"/>
                <a:gd name="connsiteY2" fmla="*/ 14610 h 3422121"/>
                <a:gd name="connsiteX3" fmla="*/ 299272 w 299273"/>
                <a:gd name="connsiteY3" fmla="*/ 49881 h 3422121"/>
                <a:gd name="connsiteX4" fmla="*/ 299273 w 299273"/>
                <a:gd name="connsiteY4" fmla="*/ 3422121 h 3422121"/>
                <a:gd name="connsiteX5" fmla="*/ 299273 w 299273"/>
                <a:gd name="connsiteY5" fmla="*/ 3422121 h 3422121"/>
                <a:gd name="connsiteX6" fmla="*/ 299273 w 299273"/>
                <a:gd name="connsiteY6" fmla="*/ 3422121 h 3422121"/>
                <a:gd name="connsiteX7" fmla="*/ 0 w 299273"/>
                <a:gd name="connsiteY7" fmla="*/ 3422121 h 3422121"/>
                <a:gd name="connsiteX8" fmla="*/ 0 w 299273"/>
                <a:gd name="connsiteY8" fmla="*/ 3422121 h 3422121"/>
                <a:gd name="connsiteX9" fmla="*/ 0 w 299273"/>
                <a:gd name="connsiteY9" fmla="*/ 3422121 h 3422121"/>
                <a:gd name="connsiteX10" fmla="*/ 0 w 299273"/>
                <a:gd name="connsiteY10" fmla="*/ 49880 h 3422121"/>
                <a:gd name="connsiteX11" fmla="*/ 14610 w 299273"/>
                <a:gd name="connsiteY11" fmla="*/ 14610 h 3422121"/>
                <a:gd name="connsiteX12" fmla="*/ 49881 w 299273"/>
                <a:gd name="connsiteY12" fmla="*/ 1 h 3422121"/>
                <a:gd name="connsiteX13" fmla="*/ 49880 w 299273"/>
                <a:gd name="connsiteY13" fmla="*/ 0 h 34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9273" h="3422121">
                  <a:moveTo>
                    <a:pt x="299273" y="570371"/>
                  </a:moveTo>
                  <a:lnTo>
                    <a:pt x="299273" y="2851750"/>
                  </a:lnTo>
                  <a:cubicBezTo>
                    <a:pt x="299273" y="3003021"/>
                    <a:pt x="298813" y="3148093"/>
                    <a:pt x="297995" y="3255054"/>
                  </a:cubicBezTo>
                  <a:cubicBezTo>
                    <a:pt x="297177" y="3362014"/>
                    <a:pt x="296068" y="3422104"/>
                    <a:pt x="294911" y="3422104"/>
                  </a:cubicBezTo>
                  <a:cubicBezTo>
                    <a:pt x="196607" y="3422104"/>
                    <a:pt x="98304" y="3422115"/>
                    <a:pt x="0" y="3422115"/>
                  </a:cubicBezTo>
                  <a:lnTo>
                    <a:pt x="0" y="3422115"/>
                  </a:lnTo>
                  <a:lnTo>
                    <a:pt x="0" y="342211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94911" y="6"/>
                  </a:lnTo>
                  <a:cubicBezTo>
                    <a:pt x="296068" y="6"/>
                    <a:pt x="297177" y="60095"/>
                    <a:pt x="297995" y="167067"/>
                  </a:cubicBezTo>
                  <a:cubicBezTo>
                    <a:pt x="298813" y="274028"/>
                    <a:pt x="299273" y="419112"/>
                    <a:pt x="299273" y="570382"/>
                  </a:cubicBezTo>
                  <a:lnTo>
                    <a:pt x="299273" y="570371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218556"/>
                <a:satOff val="-9117"/>
                <a:lumOff val="11112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26038" rIns="26038" bIns="2604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600" kern="1200" dirty="0" smtClean="0">
                  <a:latin typeface="+mj-lt"/>
                </a:rPr>
                <a:t>Países Baixos (0,057)</a:t>
              </a:r>
              <a:endParaRPr lang="pt-PT" sz="1600" kern="1200" dirty="0">
                <a:latin typeface="+mj-lt"/>
              </a:endParaRPr>
            </a:p>
          </p:txBody>
        </p:sp>
        <p:sp>
          <p:nvSpPr>
            <p:cNvPr id="13" name="Forma livre 12"/>
            <p:cNvSpPr/>
            <p:nvPr/>
          </p:nvSpPr>
          <p:spPr>
            <a:xfrm>
              <a:off x="467544" y="3315508"/>
              <a:ext cx="484065" cy="415313"/>
            </a:xfrm>
            <a:custGeom>
              <a:avLst/>
              <a:gdLst>
                <a:gd name="connsiteX0" fmla="*/ 0 w 460421"/>
                <a:gd name="connsiteY0" fmla="*/ 0 h 322294"/>
                <a:gd name="connsiteX1" fmla="*/ 299274 w 460421"/>
                <a:gd name="connsiteY1" fmla="*/ 0 h 322294"/>
                <a:gd name="connsiteX2" fmla="*/ 460421 w 460421"/>
                <a:gd name="connsiteY2" fmla="*/ 161147 h 322294"/>
                <a:gd name="connsiteX3" fmla="*/ 299274 w 460421"/>
                <a:gd name="connsiteY3" fmla="*/ 322294 h 322294"/>
                <a:gd name="connsiteX4" fmla="*/ 0 w 460421"/>
                <a:gd name="connsiteY4" fmla="*/ 322294 h 322294"/>
                <a:gd name="connsiteX5" fmla="*/ 161147 w 460421"/>
                <a:gd name="connsiteY5" fmla="*/ 161147 h 322294"/>
                <a:gd name="connsiteX6" fmla="*/ 0 w 460421"/>
                <a:gd name="connsiteY6" fmla="*/ 0 h 32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421" h="322294">
                  <a:moveTo>
                    <a:pt x="460420" y="0"/>
                  </a:moveTo>
                  <a:lnTo>
                    <a:pt x="460420" y="209491"/>
                  </a:lnTo>
                  <a:lnTo>
                    <a:pt x="230211" y="322294"/>
                  </a:lnTo>
                  <a:lnTo>
                    <a:pt x="1" y="209491"/>
                  </a:lnTo>
                  <a:lnTo>
                    <a:pt x="1" y="0"/>
                  </a:lnTo>
                  <a:lnTo>
                    <a:pt x="230211" y="112803"/>
                  </a:lnTo>
                  <a:lnTo>
                    <a:pt x="460420" y="0"/>
                  </a:lnTo>
                  <a:close/>
                </a:path>
              </a:pathLst>
            </a:custGeom>
            <a:solidFill>
              <a:srgbClr val="FFFF43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291408"/>
                <a:satOff val="-12156"/>
                <a:lumOff val="14816"/>
                <a:alphaOff val="0"/>
              </a:schemeClr>
            </a:lnRef>
            <a:fillRef idx="1">
              <a:schemeClr val="accent2">
                <a:shade val="80000"/>
                <a:hueOff val="-291408"/>
                <a:satOff val="-12156"/>
                <a:lumOff val="14816"/>
                <a:alphaOff val="0"/>
              </a:schemeClr>
            </a:fillRef>
            <a:effectRef idx="0">
              <a:schemeClr val="accent2">
                <a:shade val="80000"/>
                <a:hueOff val="-291408"/>
                <a:satOff val="-12156"/>
                <a:lumOff val="1481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168132" rIns="6985" bIns="16813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kern="12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47.º</a:t>
              </a:r>
              <a:endParaRPr lang="pt-PT" sz="1050" b="1" kern="12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14" name="Forma livre 13"/>
            <p:cNvSpPr/>
            <p:nvPr/>
          </p:nvSpPr>
          <p:spPr>
            <a:xfrm>
              <a:off x="1005863" y="3299722"/>
              <a:ext cx="2846058" cy="269952"/>
            </a:xfrm>
            <a:custGeom>
              <a:avLst/>
              <a:gdLst>
                <a:gd name="connsiteX0" fmla="*/ 49880 w 299273"/>
                <a:gd name="connsiteY0" fmla="*/ 0 h 3422121"/>
                <a:gd name="connsiteX1" fmla="*/ 249393 w 299273"/>
                <a:gd name="connsiteY1" fmla="*/ 0 h 3422121"/>
                <a:gd name="connsiteX2" fmla="*/ 284663 w 299273"/>
                <a:gd name="connsiteY2" fmla="*/ 14610 h 3422121"/>
                <a:gd name="connsiteX3" fmla="*/ 299272 w 299273"/>
                <a:gd name="connsiteY3" fmla="*/ 49881 h 3422121"/>
                <a:gd name="connsiteX4" fmla="*/ 299273 w 299273"/>
                <a:gd name="connsiteY4" fmla="*/ 3422121 h 3422121"/>
                <a:gd name="connsiteX5" fmla="*/ 299273 w 299273"/>
                <a:gd name="connsiteY5" fmla="*/ 3422121 h 3422121"/>
                <a:gd name="connsiteX6" fmla="*/ 299273 w 299273"/>
                <a:gd name="connsiteY6" fmla="*/ 3422121 h 3422121"/>
                <a:gd name="connsiteX7" fmla="*/ 0 w 299273"/>
                <a:gd name="connsiteY7" fmla="*/ 3422121 h 3422121"/>
                <a:gd name="connsiteX8" fmla="*/ 0 w 299273"/>
                <a:gd name="connsiteY8" fmla="*/ 3422121 h 3422121"/>
                <a:gd name="connsiteX9" fmla="*/ 0 w 299273"/>
                <a:gd name="connsiteY9" fmla="*/ 3422121 h 3422121"/>
                <a:gd name="connsiteX10" fmla="*/ 0 w 299273"/>
                <a:gd name="connsiteY10" fmla="*/ 49880 h 3422121"/>
                <a:gd name="connsiteX11" fmla="*/ 14610 w 299273"/>
                <a:gd name="connsiteY11" fmla="*/ 14610 h 3422121"/>
                <a:gd name="connsiteX12" fmla="*/ 49881 w 299273"/>
                <a:gd name="connsiteY12" fmla="*/ 1 h 3422121"/>
                <a:gd name="connsiteX13" fmla="*/ 49880 w 299273"/>
                <a:gd name="connsiteY13" fmla="*/ 0 h 34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9273" h="3422121">
                  <a:moveTo>
                    <a:pt x="299273" y="570371"/>
                  </a:moveTo>
                  <a:lnTo>
                    <a:pt x="299273" y="2851750"/>
                  </a:lnTo>
                  <a:cubicBezTo>
                    <a:pt x="299273" y="3003021"/>
                    <a:pt x="298813" y="3148093"/>
                    <a:pt x="297995" y="3255054"/>
                  </a:cubicBezTo>
                  <a:cubicBezTo>
                    <a:pt x="297177" y="3362014"/>
                    <a:pt x="296068" y="3422104"/>
                    <a:pt x="294911" y="3422104"/>
                  </a:cubicBezTo>
                  <a:cubicBezTo>
                    <a:pt x="196607" y="3422104"/>
                    <a:pt x="98304" y="3422115"/>
                    <a:pt x="0" y="3422115"/>
                  </a:cubicBezTo>
                  <a:lnTo>
                    <a:pt x="0" y="3422115"/>
                  </a:lnTo>
                  <a:lnTo>
                    <a:pt x="0" y="342211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94911" y="6"/>
                  </a:lnTo>
                  <a:cubicBezTo>
                    <a:pt x="296068" y="6"/>
                    <a:pt x="297177" y="60095"/>
                    <a:pt x="297995" y="167067"/>
                  </a:cubicBezTo>
                  <a:cubicBezTo>
                    <a:pt x="298813" y="274028"/>
                    <a:pt x="299273" y="419112"/>
                    <a:pt x="299273" y="570382"/>
                  </a:cubicBezTo>
                  <a:lnTo>
                    <a:pt x="299273" y="570371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291408"/>
                <a:satOff val="-12156"/>
                <a:lumOff val="14816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26039" rIns="26038" bIns="26039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600" kern="1200" dirty="0" smtClean="0">
                  <a:latin typeface="+mj-lt"/>
                </a:rPr>
                <a:t>EUA (0,262)</a:t>
              </a:r>
              <a:endParaRPr lang="pt-PT" sz="1600" kern="1200" dirty="0">
                <a:latin typeface="+mj-lt"/>
              </a:endParaRPr>
            </a:p>
          </p:txBody>
        </p:sp>
        <p:sp>
          <p:nvSpPr>
            <p:cNvPr id="15" name="Forma livre 14"/>
            <p:cNvSpPr/>
            <p:nvPr/>
          </p:nvSpPr>
          <p:spPr>
            <a:xfrm>
              <a:off x="467544" y="3715240"/>
              <a:ext cx="484065" cy="415313"/>
            </a:xfrm>
            <a:custGeom>
              <a:avLst/>
              <a:gdLst>
                <a:gd name="connsiteX0" fmla="*/ 0 w 460421"/>
                <a:gd name="connsiteY0" fmla="*/ 0 h 322294"/>
                <a:gd name="connsiteX1" fmla="*/ 299274 w 460421"/>
                <a:gd name="connsiteY1" fmla="*/ 0 h 322294"/>
                <a:gd name="connsiteX2" fmla="*/ 460421 w 460421"/>
                <a:gd name="connsiteY2" fmla="*/ 161147 h 322294"/>
                <a:gd name="connsiteX3" fmla="*/ 299274 w 460421"/>
                <a:gd name="connsiteY3" fmla="*/ 322294 h 322294"/>
                <a:gd name="connsiteX4" fmla="*/ 0 w 460421"/>
                <a:gd name="connsiteY4" fmla="*/ 322294 h 322294"/>
                <a:gd name="connsiteX5" fmla="*/ 161147 w 460421"/>
                <a:gd name="connsiteY5" fmla="*/ 161147 h 322294"/>
                <a:gd name="connsiteX6" fmla="*/ 0 w 460421"/>
                <a:gd name="connsiteY6" fmla="*/ 0 h 32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421" h="322294">
                  <a:moveTo>
                    <a:pt x="460420" y="0"/>
                  </a:moveTo>
                  <a:lnTo>
                    <a:pt x="460420" y="209491"/>
                  </a:lnTo>
                  <a:lnTo>
                    <a:pt x="230211" y="322294"/>
                  </a:lnTo>
                  <a:lnTo>
                    <a:pt x="1" y="209491"/>
                  </a:lnTo>
                  <a:lnTo>
                    <a:pt x="1" y="0"/>
                  </a:lnTo>
                  <a:lnTo>
                    <a:pt x="230211" y="112803"/>
                  </a:lnTo>
                  <a:lnTo>
                    <a:pt x="460420" y="0"/>
                  </a:lnTo>
                  <a:close/>
                </a:path>
              </a:pathLst>
            </a:custGeom>
            <a:solidFill>
              <a:srgbClr val="FFFF43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364260"/>
                <a:satOff val="-15195"/>
                <a:lumOff val="18519"/>
                <a:alphaOff val="0"/>
              </a:schemeClr>
            </a:lnRef>
            <a:fillRef idx="1">
              <a:schemeClr val="accent2">
                <a:shade val="80000"/>
                <a:hueOff val="-364260"/>
                <a:satOff val="-15195"/>
                <a:lumOff val="18519"/>
                <a:alphaOff val="0"/>
              </a:schemeClr>
            </a:fillRef>
            <a:effectRef idx="0">
              <a:schemeClr val="accent2">
                <a:shade val="80000"/>
                <a:hueOff val="-364260"/>
                <a:satOff val="-15195"/>
                <a:lumOff val="1851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168132" rIns="6985" bIns="16813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kern="12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3.º</a:t>
              </a:r>
              <a:endParaRPr lang="pt-PT" sz="1050" b="1" kern="12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16" name="Forma livre 15"/>
            <p:cNvSpPr/>
            <p:nvPr/>
          </p:nvSpPr>
          <p:spPr>
            <a:xfrm>
              <a:off x="1005863" y="3699452"/>
              <a:ext cx="2846058" cy="269953"/>
            </a:xfrm>
            <a:custGeom>
              <a:avLst/>
              <a:gdLst>
                <a:gd name="connsiteX0" fmla="*/ 49880 w 299273"/>
                <a:gd name="connsiteY0" fmla="*/ 0 h 3422121"/>
                <a:gd name="connsiteX1" fmla="*/ 249393 w 299273"/>
                <a:gd name="connsiteY1" fmla="*/ 0 h 3422121"/>
                <a:gd name="connsiteX2" fmla="*/ 284663 w 299273"/>
                <a:gd name="connsiteY2" fmla="*/ 14610 h 3422121"/>
                <a:gd name="connsiteX3" fmla="*/ 299272 w 299273"/>
                <a:gd name="connsiteY3" fmla="*/ 49881 h 3422121"/>
                <a:gd name="connsiteX4" fmla="*/ 299273 w 299273"/>
                <a:gd name="connsiteY4" fmla="*/ 3422121 h 3422121"/>
                <a:gd name="connsiteX5" fmla="*/ 299273 w 299273"/>
                <a:gd name="connsiteY5" fmla="*/ 3422121 h 3422121"/>
                <a:gd name="connsiteX6" fmla="*/ 299273 w 299273"/>
                <a:gd name="connsiteY6" fmla="*/ 3422121 h 3422121"/>
                <a:gd name="connsiteX7" fmla="*/ 0 w 299273"/>
                <a:gd name="connsiteY7" fmla="*/ 3422121 h 3422121"/>
                <a:gd name="connsiteX8" fmla="*/ 0 w 299273"/>
                <a:gd name="connsiteY8" fmla="*/ 3422121 h 3422121"/>
                <a:gd name="connsiteX9" fmla="*/ 0 w 299273"/>
                <a:gd name="connsiteY9" fmla="*/ 3422121 h 3422121"/>
                <a:gd name="connsiteX10" fmla="*/ 0 w 299273"/>
                <a:gd name="connsiteY10" fmla="*/ 49880 h 3422121"/>
                <a:gd name="connsiteX11" fmla="*/ 14610 w 299273"/>
                <a:gd name="connsiteY11" fmla="*/ 14610 h 3422121"/>
                <a:gd name="connsiteX12" fmla="*/ 49881 w 299273"/>
                <a:gd name="connsiteY12" fmla="*/ 1 h 3422121"/>
                <a:gd name="connsiteX13" fmla="*/ 49880 w 299273"/>
                <a:gd name="connsiteY13" fmla="*/ 0 h 34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9273" h="3422121">
                  <a:moveTo>
                    <a:pt x="299273" y="570371"/>
                  </a:moveTo>
                  <a:lnTo>
                    <a:pt x="299273" y="2851750"/>
                  </a:lnTo>
                  <a:cubicBezTo>
                    <a:pt x="299273" y="3003021"/>
                    <a:pt x="298813" y="3148093"/>
                    <a:pt x="297995" y="3255054"/>
                  </a:cubicBezTo>
                  <a:cubicBezTo>
                    <a:pt x="297177" y="3362014"/>
                    <a:pt x="296068" y="3422104"/>
                    <a:pt x="294911" y="3422104"/>
                  </a:cubicBezTo>
                  <a:cubicBezTo>
                    <a:pt x="196607" y="3422104"/>
                    <a:pt x="98304" y="3422115"/>
                    <a:pt x="0" y="3422115"/>
                  </a:cubicBezTo>
                  <a:lnTo>
                    <a:pt x="0" y="3422115"/>
                  </a:lnTo>
                  <a:lnTo>
                    <a:pt x="0" y="342211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94911" y="6"/>
                  </a:lnTo>
                  <a:cubicBezTo>
                    <a:pt x="296068" y="6"/>
                    <a:pt x="297177" y="60095"/>
                    <a:pt x="297995" y="167067"/>
                  </a:cubicBezTo>
                  <a:cubicBezTo>
                    <a:pt x="298813" y="274028"/>
                    <a:pt x="299273" y="419112"/>
                    <a:pt x="299273" y="570382"/>
                  </a:cubicBezTo>
                  <a:lnTo>
                    <a:pt x="299273" y="570371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364260"/>
                <a:satOff val="-15195"/>
                <a:lumOff val="18519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26040" rIns="26038" bIns="26039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600" kern="1200" dirty="0" smtClean="0">
                  <a:latin typeface="+mj-lt"/>
                </a:rPr>
                <a:t>Alemanha (0,046)</a:t>
              </a:r>
              <a:endParaRPr lang="pt-PT" sz="1600" kern="1200" dirty="0">
                <a:latin typeface="+mj-lt"/>
              </a:endParaRPr>
            </a:p>
          </p:txBody>
        </p:sp>
        <p:sp>
          <p:nvSpPr>
            <p:cNvPr id="17" name="Forma livre 16"/>
            <p:cNvSpPr/>
            <p:nvPr/>
          </p:nvSpPr>
          <p:spPr>
            <a:xfrm>
              <a:off x="467544" y="4114973"/>
              <a:ext cx="484065" cy="415313"/>
            </a:xfrm>
            <a:custGeom>
              <a:avLst/>
              <a:gdLst>
                <a:gd name="connsiteX0" fmla="*/ 0 w 460421"/>
                <a:gd name="connsiteY0" fmla="*/ 0 h 322294"/>
                <a:gd name="connsiteX1" fmla="*/ 299274 w 460421"/>
                <a:gd name="connsiteY1" fmla="*/ 0 h 322294"/>
                <a:gd name="connsiteX2" fmla="*/ 460421 w 460421"/>
                <a:gd name="connsiteY2" fmla="*/ 161147 h 322294"/>
                <a:gd name="connsiteX3" fmla="*/ 299274 w 460421"/>
                <a:gd name="connsiteY3" fmla="*/ 322294 h 322294"/>
                <a:gd name="connsiteX4" fmla="*/ 0 w 460421"/>
                <a:gd name="connsiteY4" fmla="*/ 322294 h 322294"/>
                <a:gd name="connsiteX5" fmla="*/ 161147 w 460421"/>
                <a:gd name="connsiteY5" fmla="*/ 161147 h 322294"/>
                <a:gd name="connsiteX6" fmla="*/ 0 w 460421"/>
                <a:gd name="connsiteY6" fmla="*/ 0 h 32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421" h="322294">
                  <a:moveTo>
                    <a:pt x="460420" y="0"/>
                  </a:moveTo>
                  <a:lnTo>
                    <a:pt x="460420" y="209491"/>
                  </a:lnTo>
                  <a:lnTo>
                    <a:pt x="230211" y="322294"/>
                  </a:lnTo>
                  <a:lnTo>
                    <a:pt x="1" y="209491"/>
                  </a:lnTo>
                  <a:lnTo>
                    <a:pt x="1" y="0"/>
                  </a:lnTo>
                  <a:lnTo>
                    <a:pt x="230211" y="112803"/>
                  </a:lnTo>
                  <a:lnTo>
                    <a:pt x="460420" y="0"/>
                  </a:lnTo>
                  <a:close/>
                </a:path>
              </a:pathLst>
            </a:custGeom>
            <a:solidFill>
              <a:srgbClr val="FFFF43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437112"/>
                <a:satOff val="-18234"/>
                <a:lumOff val="22223"/>
                <a:alphaOff val="0"/>
              </a:schemeClr>
            </a:lnRef>
            <a:fillRef idx="1">
              <a:schemeClr val="accent2">
                <a:shade val="80000"/>
                <a:hueOff val="-437112"/>
                <a:satOff val="-18234"/>
                <a:lumOff val="22223"/>
                <a:alphaOff val="0"/>
              </a:schemeClr>
            </a:fillRef>
            <a:effectRef idx="0">
              <a:schemeClr val="accent2">
                <a:shade val="80000"/>
                <a:hueOff val="-437112"/>
                <a:satOff val="-18234"/>
                <a:lumOff val="2222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168132" rIns="6985" bIns="16813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kern="12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34.º</a:t>
              </a:r>
              <a:endParaRPr lang="pt-PT" sz="1050" b="1" kern="12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18" name="Forma livre 17"/>
            <p:cNvSpPr/>
            <p:nvPr/>
          </p:nvSpPr>
          <p:spPr>
            <a:xfrm>
              <a:off x="1005863" y="4099187"/>
              <a:ext cx="2846058" cy="269952"/>
            </a:xfrm>
            <a:custGeom>
              <a:avLst/>
              <a:gdLst>
                <a:gd name="connsiteX0" fmla="*/ 49880 w 299273"/>
                <a:gd name="connsiteY0" fmla="*/ 0 h 3422121"/>
                <a:gd name="connsiteX1" fmla="*/ 249393 w 299273"/>
                <a:gd name="connsiteY1" fmla="*/ 0 h 3422121"/>
                <a:gd name="connsiteX2" fmla="*/ 284663 w 299273"/>
                <a:gd name="connsiteY2" fmla="*/ 14610 h 3422121"/>
                <a:gd name="connsiteX3" fmla="*/ 299272 w 299273"/>
                <a:gd name="connsiteY3" fmla="*/ 49881 h 3422121"/>
                <a:gd name="connsiteX4" fmla="*/ 299273 w 299273"/>
                <a:gd name="connsiteY4" fmla="*/ 3422121 h 3422121"/>
                <a:gd name="connsiteX5" fmla="*/ 299273 w 299273"/>
                <a:gd name="connsiteY5" fmla="*/ 3422121 h 3422121"/>
                <a:gd name="connsiteX6" fmla="*/ 299273 w 299273"/>
                <a:gd name="connsiteY6" fmla="*/ 3422121 h 3422121"/>
                <a:gd name="connsiteX7" fmla="*/ 0 w 299273"/>
                <a:gd name="connsiteY7" fmla="*/ 3422121 h 3422121"/>
                <a:gd name="connsiteX8" fmla="*/ 0 w 299273"/>
                <a:gd name="connsiteY8" fmla="*/ 3422121 h 3422121"/>
                <a:gd name="connsiteX9" fmla="*/ 0 w 299273"/>
                <a:gd name="connsiteY9" fmla="*/ 3422121 h 3422121"/>
                <a:gd name="connsiteX10" fmla="*/ 0 w 299273"/>
                <a:gd name="connsiteY10" fmla="*/ 49880 h 3422121"/>
                <a:gd name="connsiteX11" fmla="*/ 14610 w 299273"/>
                <a:gd name="connsiteY11" fmla="*/ 14610 h 3422121"/>
                <a:gd name="connsiteX12" fmla="*/ 49881 w 299273"/>
                <a:gd name="connsiteY12" fmla="*/ 1 h 3422121"/>
                <a:gd name="connsiteX13" fmla="*/ 49880 w 299273"/>
                <a:gd name="connsiteY13" fmla="*/ 0 h 34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9273" h="3422121">
                  <a:moveTo>
                    <a:pt x="299273" y="570371"/>
                  </a:moveTo>
                  <a:lnTo>
                    <a:pt x="299273" y="2851750"/>
                  </a:lnTo>
                  <a:cubicBezTo>
                    <a:pt x="299273" y="3003021"/>
                    <a:pt x="298813" y="3148093"/>
                    <a:pt x="297995" y="3255054"/>
                  </a:cubicBezTo>
                  <a:cubicBezTo>
                    <a:pt x="297177" y="3362014"/>
                    <a:pt x="296068" y="3422104"/>
                    <a:pt x="294911" y="3422104"/>
                  </a:cubicBezTo>
                  <a:cubicBezTo>
                    <a:pt x="196607" y="3422104"/>
                    <a:pt x="98304" y="3422115"/>
                    <a:pt x="0" y="3422115"/>
                  </a:cubicBezTo>
                  <a:lnTo>
                    <a:pt x="0" y="3422115"/>
                  </a:lnTo>
                  <a:lnTo>
                    <a:pt x="0" y="342211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94911" y="6"/>
                  </a:lnTo>
                  <a:cubicBezTo>
                    <a:pt x="296068" y="6"/>
                    <a:pt x="297177" y="60095"/>
                    <a:pt x="297995" y="167067"/>
                  </a:cubicBezTo>
                  <a:cubicBezTo>
                    <a:pt x="298813" y="274028"/>
                    <a:pt x="299273" y="419112"/>
                    <a:pt x="299273" y="570382"/>
                  </a:cubicBezTo>
                  <a:lnTo>
                    <a:pt x="299273" y="570371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437112"/>
                <a:satOff val="-18234"/>
                <a:lumOff val="22223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26039" rIns="26038" bIns="26039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600" kern="1200" dirty="0" smtClean="0">
                  <a:latin typeface="+mj-lt"/>
                </a:rPr>
                <a:t>Nova Zelândia (0,185)</a:t>
              </a:r>
              <a:endParaRPr lang="pt-PT" sz="1600" kern="1200" dirty="0">
                <a:latin typeface="+mj-lt"/>
              </a:endParaRPr>
            </a:p>
          </p:txBody>
        </p:sp>
        <p:sp>
          <p:nvSpPr>
            <p:cNvPr id="19" name="Forma livre 18"/>
            <p:cNvSpPr/>
            <p:nvPr/>
          </p:nvSpPr>
          <p:spPr>
            <a:xfrm>
              <a:off x="467544" y="4514705"/>
              <a:ext cx="484065" cy="415313"/>
            </a:xfrm>
            <a:custGeom>
              <a:avLst/>
              <a:gdLst>
                <a:gd name="connsiteX0" fmla="*/ 0 w 460421"/>
                <a:gd name="connsiteY0" fmla="*/ 0 h 322294"/>
                <a:gd name="connsiteX1" fmla="*/ 299274 w 460421"/>
                <a:gd name="connsiteY1" fmla="*/ 0 h 322294"/>
                <a:gd name="connsiteX2" fmla="*/ 460421 w 460421"/>
                <a:gd name="connsiteY2" fmla="*/ 161147 h 322294"/>
                <a:gd name="connsiteX3" fmla="*/ 299274 w 460421"/>
                <a:gd name="connsiteY3" fmla="*/ 322294 h 322294"/>
                <a:gd name="connsiteX4" fmla="*/ 0 w 460421"/>
                <a:gd name="connsiteY4" fmla="*/ 322294 h 322294"/>
                <a:gd name="connsiteX5" fmla="*/ 161147 w 460421"/>
                <a:gd name="connsiteY5" fmla="*/ 161147 h 322294"/>
                <a:gd name="connsiteX6" fmla="*/ 0 w 460421"/>
                <a:gd name="connsiteY6" fmla="*/ 0 h 32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421" h="322294">
                  <a:moveTo>
                    <a:pt x="460420" y="0"/>
                  </a:moveTo>
                  <a:lnTo>
                    <a:pt x="460420" y="209491"/>
                  </a:lnTo>
                  <a:lnTo>
                    <a:pt x="230211" y="322294"/>
                  </a:lnTo>
                  <a:lnTo>
                    <a:pt x="1" y="209491"/>
                  </a:lnTo>
                  <a:lnTo>
                    <a:pt x="1" y="0"/>
                  </a:lnTo>
                  <a:lnTo>
                    <a:pt x="230211" y="112803"/>
                  </a:lnTo>
                  <a:lnTo>
                    <a:pt x="460420" y="0"/>
                  </a:lnTo>
                  <a:close/>
                </a:path>
              </a:pathLst>
            </a:custGeom>
            <a:solidFill>
              <a:srgbClr val="FFFF43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509964"/>
                <a:satOff val="-21273"/>
                <a:lumOff val="25927"/>
                <a:alphaOff val="0"/>
              </a:schemeClr>
            </a:lnRef>
            <a:fillRef idx="1">
              <a:schemeClr val="accent2">
                <a:shade val="80000"/>
                <a:hueOff val="-509964"/>
                <a:satOff val="-21273"/>
                <a:lumOff val="25927"/>
                <a:alphaOff val="0"/>
              </a:schemeClr>
            </a:fillRef>
            <a:effectRef idx="0">
              <a:schemeClr val="accent2">
                <a:shade val="80000"/>
                <a:hueOff val="-509964"/>
                <a:satOff val="-21273"/>
                <a:lumOff val="25927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168132" rIns="6985" bIns="16813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kern="12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23.º</a:t>
              </a:r>
              <a:endParaRPr lang="pt-PT" sz="1050" b="1" kern="12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20" name="Forma livre 19"/>
            <p:cNvSpPr/>
            <p:nvPr/>
          </p:nvSpPr>
          <p:spPr>
            <a:xfrm>
              <a:off x="1005863" y="4498919"/>
              <a:ext cx="2846058" cy="269952"/>
            </a:xfrm>
            <a:custGeom>
              <a:avLst/>
              <a:gdLst>
                <a:gd name="connsiteX0" fmla="*/ 49880 w 299273"/>
                <a:gd name="connsiteY0" fmla="*/ 0 h 3422121"/>
                <a:gd name="connsiteX1" fmla="*/ 249393 w 299273"/>
                <a:gd name="connsiteY1" fmla="*/ 0 h 3422121"/>
                <a:gd name="connsiteX2" fmla="*/ 284663 w 299273"/>
                <a:gd name="connsiteY2" fmla="*/ 14610 h 3422121"/>
                <a:gd name="connsiteX3" fmla="*/ 299272 w 299273"/>
                <a:gd name="connsiteY3" fmla="*/ 49881 h 3422121"/>
                <a:gd name="connsiteX4" fmla="*/ 299273 w 299273"/>
                <a:gd name="connsiteY4" fmla="*/ 3422121 h 3422121"/>
                <a:gd name="connsiteX5" fmla="*/ 299273 w 299273"/>
                <a:gd name="connsiteY5" fmla="*/ 3422121 h 3422121"/>
                <a:gd name="connsiteX6" fmla="*/ 299273 w 299273"/>
                <a:gd name="connsiteY6" fmla="*/ 3422121 h 3422121"/>
                <a:gd name="connsiteX7" fmla="*/ 0 w 299273"/>
                <a:gd name="connsiteY7" fmla="*/ 3422121 h 3422121"/>
                <a:gd name="connsiteX8" fmla="*/ 0 w 299273"/>
                <a:gd name="connsiteY8" fmla="*/ 3422121 h 3422121"/>
                <a:gd name="connsiteX9" fmla="*/ 0 w 299273"/>
                <a:gd name="connsiteY9" fmla="*/ 3422121 h 3422121"/>
                <a:gd name="connsiteX10" fmla="*/ 0 w 299273"/>
                <a:gd name="connsiteY10" fmla="*/ 49880 h 3422121"/>
                <a:gd name="connsiteX11" fmla="*/ 14610 w 299273"/>
                <a:gd name="connsiteY11" fmla="*/ 14610 h 3422121"/>
                <a:gd name="connsiteX12" fmla="*/ 49881 w 299273"/>
                <a:gd name="connsiteY12" fmla="*/ 1 h 3422121"/>
                <a:gd name="connsiteX13" fmla="*/ 49880 w 299273"/>
                <a:gd name="connsiteY13" fmla="*/ 0 h 34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9273" h="3422121">
                  <a:moveTo>
                    <a:pt x="299273" y="570371"/>
                  </a:moveTo>
                  <a:lnTo>
                    <a:pt x="299273" y="2851750"/>
                  </a:lnTo>
                  <a:cubicBezTo>
                    <a:pt x="299273" y="3003021"/>
                    <a:pt x="298813" y="3148093"/>
                    <a:pt x="297995" y="3255054"/>
                  </a:cubicBezTo>
                  <a:cubicBezTo>
                    <a:pt x="297177" y="3362014"/>
                    <a:pt x="296068" y="3422104"/>
                    <a:pt x="294911" y="3422104"/>
                  </a:cubicBezTo>
                  <a:cubicBezTo>
                    <a:pt x="196607" y="3422104"/>
                    <a:pt x="98304" y="3422115"/>
                    <a:pt x="0" y="3422115"/>
                  </a:cubicBezTo>
                  <a:lnTo>
                    <a:pt x="0" y="3422115"/>
                  </a:lnTo>
                  <a:lnTo>
                    <a:pt x="0" y="342211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94911" y="6"/>
                  </a:lnTo>
                  <a:cubicBezTo>
                    <a:pt x="296068" y="6"/>
                    <a:pt x="297177" y="60095"/>
                    <a:pt x="297995" y="167067"/>
                  </a:cubicBezTo>
                  <a:cubicBezTo>
                    <a:pt x="298813" y="274028"/>
                    <a:pt x="299273" y="419112"/>
                    <a:pt x="299273" y="570382"/>
                  </a:cubicBezTo>
                  <a:lnTo>
                    <a:pt x="299273" y="570371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509964"/>
                <a:satOff val="-21273"/>
                <a:lumOff val="25927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26039" rIns="26038" bIns="26039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600" kern="1200" dirty="0" smtClean="0">
                  <a:latin typeface="+mj-lt"/>
                </a:rPr>
                <a:t>Canadá (0,136)</a:t>
              </a:r>
              <a:endParaRPr lang="pt-PT" sz="1600" kern="1200" dirty="0">
                <a:latin typeface="+mj-lt"/>
              </a:endParaRPr>
            </a:p>
          </p:txBody>
        </p:sp>
        <p:sp>
          <p:nvSpPr>
            <p:cNvPr id="21" name="Forma livre 20"/>
            <p:cNvSpPr/>
            <p:nvPr/>
          </p:nvSpPr>
          <p:spPr>
            <a:xfrm>
              <a:off x="467544" y="4914438"/>
              <a:ext cx="484065" cy="415313"/>
            </a:xfrm>
            <a:custGeom>
              <a:avLst/>
              <a:gdLst>
                <a:gd name="connsiteX0" fmla="*/ 0 w 460421"/>
                <a:gd name="connsiteY0" fmla="*/ 0 h 322294"/>
                <a:gd name="connsiteX1" fmla="*/ 299274 w 460421"/>
                <a:gd name="connsiteY1" fmla="*/ 0 h 322294"/>
                <a:gd name="connsiteX2" fmla="*/ 460421 w 460421"/>
                <a:gd name="connsiteY2" fmla="*/ 161147 h 322294"/>
                <a:gd name="connsiteX3" fmla="*/ 299274 w 460421"/>
                <a:gd name="connsiteY3" fmla="*/ 322294 h 322294"/>
                <a:gd name="connsiteX4" fmla="*/ 0 w 460421"/>
                <a:gd name="connsiteY4" fmla="*/ 322294 h 322294"/>
                <a:gd name="connsiteX5" fmla="*/ 161147 w 460421"/>
                <a:gd name="connsiteY5" fmla="*/ 161147 h 322294"/>
                <a:gd name="connsiteX6" fmla="*/ 0 w 460421"/>
                <a:gd name="connsiteY6" fmla="*/ 0 h 32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421" h="322294">
                  <a:moveTo>
                    <a:pt x="460420" y="0"/>
                  </a:moveTo>
                  <a:lnTo>
                    <a:pt x="460420" y="209491"/>
                  </a:lnTo>
                  <a:lnTo>
                    <a:pt x="230211" y="322294"/>
                  </a:lnTo>
                  <a:lnTo>
                    <a:pt x="1" y="209491"/>
                  </a:lnTo>
                  <a:lnTo>
                    <a:pt x="1" y="0"/>
                  </a:lnTo>
                  <a:lnTo>
                    <a:pt x="230211" y="112803"/>
                  </a:lnTo>
                  <a:lnTo>
                    <a:pt x="460420" y="0"/>
                  </a:lnTo>
                  <a:close/>
                </a:path>
              </a:pathLst>
            </a:custGeom>
            <a:solidFill>
              <a:srgbClr val="FFFF43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582816"/>
                <a:satOff val="-24312"/>
                <a:lumOff val="29631"/>
                <a:alphaOff val="0"/>
              </a:schemeClr>
            </a:lnRef>
            <a:fillRef idx="1">
              <a:schemeClr val="accent2">
                <a:shade val="80000"/>
                <a:hueOff val="-582816"/>
                <a:satOff val="-24312"/>
                <a:lumOff val="29631"/>
                <a:alphaOff val="0"/>
              </a:schemeClr>
            </a:fillRef>
            <a:effectRef idx="0">
              <a:schemeClr val="accent2">
                <a:shade val="80000"/>
                <a:hueOff val="-582816"/>
                <a:satOff val="-24312"/>
                <a:lumOff val="29631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168132" rIns="6985" bIns="16813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kern="12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15.º</a:t>
              </a:r>
              <a:endParaRPr lang="pt-PT" sz="1050" b="1" kern="12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22" name="Forma livre 21"/>
            <p:cNvSpPr/>
            <p:nvPr/>
          </p:nvSpPr>
          <p:spPr>
            <a:xfrm>
              <a:off x="1005863" y="4898652"/>
              <a:ext cx="2846058" cy="269952"/>
            </a:xfrm>
            <a:custGeom>
              <a:avLst/>
              <a:gdLst>
                <a:gd name="connsiteX0" fmla="*/ 49880 w 299273"/>
                <a:gd name="connsiteY0" fmla="*/ 0 h 3422121"/>
                <a:gd name="connsiteX1" fmla="*/ 249393 w 299273"/>
                <a:gd name="connsiteY1" fmla="*/ 0 h 3422121"/>
                <a:gd name="connsiteX2" fmla="*/ 284663 w 299273"/>
                <a:gd name="connsiteY2" fmla="*/ 14610 h 3422121"/>
                <a:gd name="connsiteX3" fmla="*/ 299272 w 299273"/>
                <a:gd name="connsiteY3" fmla="*/ 49881 h 3422121"/>
                <a:gd name="connsiteX4" fmla="*/ 299273 w 299273"/>
                <a:gd name="connsiteY4" fmla="*/ 3422121 h 3422121"/>
                <a:gd name="connsiteX5" fmla="*/ 299273 w 299273"/>
                <a:gd name="connsiteY5" fmla="*/ 3422121 h 3422121"/>
                <a:gd name="connsiteX6" fmla="*/ 299273 w 299273"/>
                <a:gd name="connsiteY6" fmla="*/ 3422121 h 3422121"/>
                <a:gd name="connsiteX7" fmla="*/ 0 w 299273"/>
                <a:gd name="connsiteY7" fmla="*/ 3422121 h 3422121"/>
                <a:gd name="connsiteX8" fmla="*/ 0 w 299273"/>
                <a:gd name="connsiteY8" fmla="*/ 3422121 h 3422121"/>
                <a:gd name="connsiteX9" fmla="*/ 0 w 299273"/>
                <a:gd name="connsiteY9" fmla="*/ 3422121 h 3422121"/>
                <a:gd name="connsiteX10" fmla="*/ 0 w 299273"/>
                <a:gd name="connsiteY10" fmla="*/ 49880 h 3422121"/>
                <a:gd name="connsiteX11" fmla="*/ 14610 w 299273"/>
                <a:gd name="connsiteY11" fmla="*/ 14610 h 3422121"/>
                <a:gd name="connsiteX12" fmla="*/ 49881 w 299273"/>
                <a:gd name="connsiteY12" fmla="*/ 1 h 3422121"/>
                <a:gd name="connsiteX13" fmla="*/ 49880 w 299273"/>
                <a:gd name="connsiteY13" fmla="*/ 0 h 34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9273" h="3422121">
                  <a:moveTo>
                    <a:pt x="299273" y="570371"/>
                  </a:moveTo>
                  <a:lnTo>
                    <a:pt x="299273" y="2851750"/>
                  </a:lnTo>
                  <a:cubicBezTo>
                    <a:pt x="299273" y="3003021"/>
                    <a:pt x="298813" y="3148093"/>
                    <a:pt x="297995" y="3255054"/>
                  </a:cubicBezTo>
                  <a:cubicBezTo>
                    <a:pt x="297177" y="3362014"/>
                    <a:pt x="296068" y="3422104"/>
                    <a:pt x="294911" y="3422104"/>
                  </a:cubicBezTo>
                  <a:cubicBezTo>
                    <a:pt x="196607" y="3422104"/>
                    <a:pt x="98304" y="3422115"/>
                    <a:pt x="0" y="3422115"/>
                  </a:cubicBezTo>
                  <a:lnTo>
                    <a:pt x="0" y="3422115"/>
                  </a:lnTo>
                  <a:lnTo>
                    <a:pt x="0" y="342211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94911" y="6"/>
                  </a:lnTo>
                  <a:cubicBezTo>
                    <a:pt x="296068" y="6"/>
                    <a:pt x="297177" y="60095"/>
                    <a:pt x="297995" y="167067"/>
                  </a:cubicBezTo>
                  <a:cubicBezTo>
                    <a:pt x="298813" y="274028"/>
                    <a:pt x="299273" y="419112"/>
                    <a:pt x="299273" y="570382"/>
                  </a:cubicBezTo>
                  <a:lnTo>
                    <a:pt x="299273" y="570371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582816"/>
                <a:satOff val="-24312"/>
                <a:lumOff val="29631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26039" rIns="26038" bIns="26039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600" kern="1200" dirty="0" smtClean="0">
                  <a:latin typeface="+mj-lt"/>
                </a:rPr>
                <a:t>Singapura (0,090)</a:t>
              </a:r>
              <a:endParaRPr lang="pt-PT" sz="1600" kern="1200" dirty="0">
                <a:latin typeface="+mj-lt"/>
              </a:endParaRPr>
            </a:p>
          </p:txBody>
        </p:sp>
        <p:sp>
          <p:nvSpPr>
            <p:cNvPr id="23" name="Forma livre 22"/>
            <p:cNvSpPr/>
            <p:nvPr/>
          </p:nvSpPr>
          <p:spPr>
            <a:xfrm>
              <a:off x="467544" y="5314170"/>
              <a:ext cx="484065" cy="415313"/>
            </a:xfrm>
            <a:custGeom>
              <a:avLst/>
              <a:gdLst>
                <a:gd name="connsiteX0" fmla="*/ 0 w 460421"/>
                <a:gd name="connsiteY0" fmla="*/ 0 h 322294"/>
                <a:gd name="connsiteX1" fmla="*/ 299274 w 460421"/>
                <a:gd name="connsiteY1" fmla="*/ 0 h 322294"/>
                <a:gd name="connsiteX2" fmla="*/ 460421 w 460421"/>
                <a:gd name="connsiteY2" fmla="*/ 161147 h 322294"/>
                <a:gd name="connsiteX3" fmla="*/ 299274 w 460421"/>
                <a:gd name="connsiteY3" fmla="*/ 322294 h 322294"/>
                <a:gd name="connsiteX4" fmla="*/ 0 w 460421"/>
                <a:gd name="connsiteY4" fmla="*/ 322294 h 322294"/>
                <a:gd name="connsiteX5" fmla="*/ 161147 w 460421"/>
                <a:gd name="connsiteY5" fmla="*/ 161147 h 322294"/>
                <a:gd name="connsiteX6" fmla="*/ 0 w 460421"/>
                <a:gd name="connsiteY6" fmla="*/ 0 h 32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421" h="322294">
                  <a:moveTo>
                    <a:pt x="460420" y="0"/>
                  </a:moveTo>
                  <a:lnTo>
                    <a:pt x="460420" y="209491"/>
                  </a:lnTo>
                  <a:lnTo>
                    <a:pt x="230211" y="322294"/>
                  </a:lnTo>
                  <a:lnTo>
                    <a:pt x="1" y="209491"/>
                  </a:lnTo>
                  <a:lnTo>
                    <a:pt x="1" y="0"/>
                  </a:lnTo>
                  <a:lnTo>
                    <a:pt x="230211" y="112803"/>
                  </a:lnTo>
                  <a:lnTo>
                    <a:pt x="460420" y="0"/>
                  </a:lnTo>
                  <a:close/>
                </a:path>
              </a:pathLst>
            </a:custGeom>
            <a:solidFill>
              <a:srgbClr val="FFFF43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655668"/>
                <a:satOff val="-27351"/>
                <a:lumOff val="33335"/>
                <a:alphaOff val="0"/>
              </a:schemeClr>
            </a:lnRef>
            <a:fillRef idx="1">
              <a:schemeClr val="accent2">
                <a:shade val="80000"/>
                <a:hueOff val="-655668"/>
                <a:satOff val="-27351"/>
                <a:lumOff val="33335"/>
                <a:alphaOff val="0"/>
              </a:schemeClr>
            </a:fillRef>
            <a:effectRef idx="0">
              <a:schemeClr val="accent2">
                <a:shade val="80000"/>
                <a:hueOff val="-655668"/>
                <a:satOff val="-27351"/>
                <a:lumOff val="3333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168132" rIns="6985" bIns="16813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kern="12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5.º</a:t>
              </a:r>
              <a:endParaRPr lang="pt-PT" sz="1050" b="1" kern="12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24" name="Forma livre 23"/>
            <p:cNvSpPr/>
            <p:nvPr/>
          </p:nvSpPr>
          <p:spPr>
            <a:xfrm>
              <a:off x="1005863" y="5298384"/>
              <a:ext cx="2846058" cy="269952"/>
            </a:xfrm>
            <a:custGeom>
              <a:avLst/>
              <a:gdLst>
                <a:gd name="connsiteX0" fmla="*/ 49880 w 299273"/>
                <a:gd name="connsiteY0" fmla="*/ 0 h 3422121"/>
                <a:gd name="connsiteX1" fmla="*/ 249393 w 299273"/>
                <a:gd name="connsiteY1" fmla="*/ 0 h 3422121"/>
                <a:gd name="connsiteX2" fmla="*/ 284663 w 299273"/>
                <a:gd name="connsiteY2" fmla="*/ 14610 h 3422121"/>
                <a:gd name="connsiteX3" fmla="*/ 299272 w 299273"/>
                <a:gd name="connsiteY3" fmla="*/ 49881 h 3422121"/>
                <a:gd name="connsiteX4" fmla="*/ 299273 w 299273"/>
                <a:gd name="connsiteY4" fmla="*/ 3422121 h 3422121"/>
                <a:gd name="connsiteX5" fmla="*/ 299273 w 299273"/>
                <a:gd name="connsiteY5" fmla="*/ 3422121 h 3422121"/>
                <a:gd name="connsiteX6" fmla="*/ 299273 w 299273"/>
                <a:gd name="connsiteY6" fmla="*/ 3422121 h 3422121"/>
                <a:gd name="connsiteX7" fmla="*/ 0 w 299273"/>
                <a:gd name="connsiteY7" fmla="*/ 3422121 h 3422121"/>
                <a:gd name="connsiteX8" fmla="*/ 0 w 299273"/>
                <a:gd name="connsiteY8" fmla="*/ 3422121 h 3422121"/>
                <a:gd name="connsiteX9" fmla="*/ 0 w 299273"/>
                <a:gd name="connsiteY9" fmla="*/ 3422121 h 3422121"/>
                <a:gd name="connsiteX10" fmla="*/ 0 w 299273"/>
                <a:gd name="connsiteY10" fmla="*/ 49880 h 3422121"/>
                <a:gd name="connsiteX11" fmla="*/ 14610 w 299273"/>
                <a:gd name="connsiteY11" fmla="*/ 14610 h 3422121"/>
                <a:gd name="connsiteX12" fmla="*/ 49881 w 299273"/>
                <a:gd name="connsiteY12" fmla="*/ 1 h 3422121"/>
                <a:gd name="connsiteX13" fmla="*/ 49880 w 299273"/>
                <a:gd name="connsiteY13" fmla="*/ 0 h 34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9273" h="3422121">
                  <a:moveTo>
                    <a:pt x="299273" y="570371"/>
                  </a:moveTo>
                  <a:lnTo>
                    <a:pt x="299273" y="2851750"/>
                  </a:lnTo>
                  <a:cubicBezTo>
                    <a:pt x="299273" y="3003021"/>
                    <a:pt x="298813" y="3148093"/>
                    <a:pt x="297995" y="3255054"/>
                  </a:cubicBezTo>
                  <a:cubicBezTo>
                    <a:pt x="297177" y="3362014"/>
                    <a:pt x="296068" y="3422104"/>
                    <a:pt x="294911" y="3422104"/>
                  </a:cubicBezTo>
                  <a:cubicBezTo>
                    <a:pt x="196607" y="3422104"/>
                    <a:pt x="98304" y="3422115"/>
                    <a:pt x="0" y="3422115"/>
                  </a:cubicBezTo>
                  <a:lnTo>
                    <a:pt x="0" y="3422115"/>
                  </a:lnTo>
                  <a:lnTo>
                    <a:pt x="0" y="342211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94911" y="6"/>
                  </a:lnTo>
                  <a:cubicBezTo>
                    <a:pt x="296068" y="6"/>
                    <a:pt x="297177" y="60095"/>
                    <a:pt x="297995" y="167067"/>
                  </a:cubicBezTo>
                  <a:cubicBezTo>
                    <a:pt x="298813" y="274028"/>
                    <a:pt x="299273" y="419112"/>
                    <a:pt x="299273" y="570382"/>
                  </a:cubicBezTo>
                  <a:lnTo>
                    <a:pt x="299273" y="570371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655668"/>
                <a:satOff val="-27351"/>
                <a:lumOff val="33335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26039" rIns="26038" bIns="26039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600" kern="1200" dirty="0" smtClean="0">
                  <a:latin typeface="+mj-lt"/>
                </a:rPr>
                <a:t>Dinamarca (0,056)</a:t>
              </a:r>
              <a:endParaRPr lang="pt-PT" sz="1600" kern="1200" dirty="0">
                <a:latin typeface="+mj-lt"/>
              </a:endParaRPr>
            </a:p>
          </p:txBody>
        </p:sp>
      </p:grpSp>
      <p:grpSp>
        <p:nvGrpSpPr>
          <p:cNvPr id="52" name="Grupo 51"/>
          <p:cNvGrpSpPr/>
          <p:nvPr/>
        </p:nvGrpSpPr>
        <p:grpSpPr>
          <a:xfrm>
            <a:off x="4860032" y="1848597"/>
            <a:ext cx="3456385" cy="4028675"/>
            <a:chOff x="4860032" y="1700808"/>
            <a:chExt cx="3456385" cy="4028675"/>
          </a:xfrm>
        </p:grpSpPr>
        <p:sp>
          <p:nvSpPr>
            <p:cNvPr id="26" name="Forma livre 25"/>
            <p:cNvSpPr/>
            <p:nvPr/>
          </p:nvSpPr>
          <p:spPr>
            <a:xfrm>
              <a:off x="4860032" y="1716578"/>
              <a:ext cx="556073" cy="415313"/>
            </a:xfrm>
            <a:custGeom>
              <a:avLst/>
              <a:gdLst>
                <a:gd name="connsiteX0" fmla="*/ 0 w 460421"/>
                <a:gd name="connsiteY0" fmla="*/ 0 h 322294"/>
                <a:gd name="connsiteX1" fmla="*/ 299274 w 460421"/>
                <a:gd name="connsiteY1" fmla="*/ 0 h 322294"/>
                <a:gd name="connsiteX2" fmla="*/ 460421 w 460421"/>
                <a:gd name="connsiteY2" fmla="*/ 161147 h 322294"/>
                <a:gd name="connsiteX3" fmla="*/ 299274 w 460421"/>
                <a:gd name="connsiteY3" fmla="*/ 322294 h 322294"/>
                <a:gd name="connsiteX4" fmla="*/ 0 w 460421"/>
                <a:gd name="connsiteY4" fmla="*/ 322294 h 322294"/>
                <a:gd name="connsiteX5" fmla="*/ 161147 w 460421"/>
                <a:gd name="connsiteY5" fmla="*/ 161147 h 322294"/>
                <a:gd name="connsiteX6" fmla="*/ 0 w 460421"/>
                <a:gd name="connsiteY6" fmla="*/ 0 h 32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421" h="322294">
                  <a:moveTo>
                    <a:pt x="460420" y="0"/>
                  </a:moveTo>
                  <a:lnTo>
                    <a:pt x="460420" y="209491"/>
                  </a:lnTo>
                  <a:lnTo>
                    <a:pt x="230211" y="322294"/>
                  </a:lnTo>
                  <a:lnTo>
                    <a:pt x="1" y="209491"/>
                  </a:lnTo>
                  <a:lnTo>
                    <a:pt x="1" y="0"/>
                  </a:lnTo>
                  <a:lnTo>
                    <a:pt x="230211" y="112803"/>
                  </a:lnTo>
                  <a:lnTo>
                    <a:pt x="460420" y="0"/>
                  </a:lnTo>
                  <a:close/>
                </a:path>
              </a:pathLst>
            </a:custGeom>
            <a:solidFill>
              <a:srgbClr val="FFFF43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shade val="8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168132" rIns="6985" bIns="16813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146</a:t>
              </a:r>
              <a:r>
                <a:rPr lang="pt-PT" sz="1050" b="1" kern="12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.º</a:t>
              </a:r>
              <a:endParaRPr lang="pt-PT" sz="1050" b="1" kern="12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27" name="Forma livre 26"/>
            <p:cNvSpPr/>
            <p:nvPr/>
          </p:nvSpPr>
          <p:spPr>
            <a:xfrm>
              <a:off x="5470359" y="1700808"/>
              <a:ext cx="2846058" cy="270095"/>
            </a:xfrm>
            <a:custGeom>
              <a:avLst/>
              <a:gdLst>
                <a:gd name="connsiteX0" fmla="*/ 49906 w 299431"/>
                <a:gd name="connsiteY0" fmla="*/ 0 h 3422121"/>
                <a:gd name="connsiteX1" fmla="*/ 249525 w 299431"/>
                <a:gd name="connsiteY1" fmla="*/ 0 h 3422121"/>
                <a:gd name="connsiteX2" fmla="*/ 284814 w 299431"/>
                <a:gd name="connsiteY2" fmla="*/ 14617 h 3422121"/>
                <a:gd name="connsiteX3" fmla="*/ 299431 w 299431"/>
                <a:gd name="connsiteY3" fmla="*/ 49906 h 3422121"/>
                <a:gd name="connsiteX4" fmla="*/ 299431 w 299431"/>
                <a:gd name="connsiteY4" fmla="*/ 3422121 h 3422121"/>
                <a:gd name="connsiteX5" fmla="*/ 299431 w 299431"/>
                <a:gd name="connsiteY5" fmla="*/ 3422121 h 3422121"/>
                <a:gd name="connsiteX6" fmla="*/ 299431 w 299431"/>
                <a:gd name="connsiteY6" fmla="*/ 3422121 h 3422121"/>
                <a:gd name="connsiteX7" fmla="*/ 0 w 299431"/>
                <a:gd name="connsiteY7" fmla="*/ 3422121 h 3422121"/>
                <a:gd name="connsiteX8" fmla="*/ 0 w 299431"/>
                <a:gd name="connsiteY8" fmla="*/ 3422121 h 3422121"/>
                <a:gd name="connsiteX9" fmla="*/ 0 w 299431"/>
                <a:gd name="connsiteY9" fmla="*/ 3422121 h 3422121"/>
                <a:gd name="connsiteX10" fmla="*/ 0 w 299431"/>
                <a:gd name="connsiteY10" fmla="*/ 49906 h 3422121"/>
                <a:gd name="connsiteX11" fmla="*/ 14617 w 299431"/>
                <a:gd name="connsiteY11" fmla="*/ 14617 h 3422121"/>
                <a:gd name="connsiteX12" fmla="*/ 49906 w 299431"/>
                <a:gd name="connsiteY12" fmla="*/ 0 h 34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9431" h="3422121">
                  <a:moveTo>
                    <a:pt x="299431" y="570367"/>
                  </a:moveTo>
                  <a:lnTo>
                    <a:pt x="299431" y="2851754"/>
                  </a:lnTo>
                  <a:cubicBezTo>
                    <a:pt x="299431" y="3003025"/>
                    <a:pt x="298971" y="3148101"/>
                    <a:pt x="298152" y="3255062"/>
                  </a:cubicBezTo>
                  <a:cubicBezTo>
                    <a:pt x="297333" y="3362023"/>
                    <a:pt x="296222" y="3422115"/>
                    <a:pt x="295064" y="3422115"/>
                  </a:cubicBezTo>
                  <a:lnTo>
                    <a:pt x="0" y="3422115"/>
                  </a:lnTo>
                  <a:lnTo>
                    <a:pt x="0" y="3422115"/>
                  </a:lnTo>
                  <a:lnTo>
                    <a:pt x="0" y="342211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95064" y="6"/>
                  </a:lnTo>
                  <a:cubicBezTo>
                    <a:pt x="296222" y="6"/>
                    <a:pt x="297333" y="60098"/>
                    <a:pt x="298152" y="167059"/>
                  </a:cubicBezTo>
                  <a:cubicBezTo>
                    <a:pt x="298971" y="274020"/>
                    <a:pt x="299431" y="419096"/>
                    <a:pt x="299431" y="570367"/>
                  </a:cubicBez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26046" rIns="26046" bIns="26048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600" dirty="0" smtClean="0">
                  <a:latin typeface="+mj-lt"/>
                </a:rPr>
                <a:t>Moçambique</a:t>
              </a:r>
              <a:r>
                <a:rPr lang="pt-PT" sz="1600" kern="1200" dirty="0" smtClean="0">
                  <a:latin typeface="+mj-lt"/>
                </a:rPr>
                <a:t> (0,657)</a:t>
              </a:r>
              <a:endParaRPr lang="pt-PT" sz="1600" kern="1200" dirty="0">
                <a:latin typeface="+mj-lt"/>
              </a:endParaRPr>
            </a:p>
          </p:txBody>
        </p:sp>
        <p:sp>
          <p:nvSpPr>
            <p:cNvPr id="28" name="Forma livre 27"/>
            <p:cNvSpPr/>
            <p:nvPr/>
          </p:nvSpPr>
          <p:spPr>
            <a:xfrm>
              <a:off x="4860032" y="2116311"/>
              <a:ext cx="556073" cy="415313"/>
            </a:xfrm>
            <a:custGeom>
              <a:avLst/>
              <a:gdLst>
                <a:gd name="connsiteX0" fmla="*/ 0 w 460421"/>
                <a:gd name="connsiteY0" fmla="*/ 0 h 322294"/>
                <a:gd name="connsiteX1" fmla="*/ 299274 w 460421"/>
                <a:gd name="connsiteY1" fmla="*/ 0 h 322294"/>
                <a:gd name="connsiteX2" fmla="*/ 460421 w 460421"/>
                <a:gd name="connsiteY2" fmla="*/ 161147 h 322294"/>
                <a:gd name="connsiteX3" fmla="*/ 299274 w 460421"/>
                <a:gd name="connsiteY3" fmla="*/ 322294 h 322294"/>
                <a:gd name="connsiteX4" fmla="*/ 0 w 460421"/>
                <a:gd name="connsiteY4" fmla="*/ 322294 h 322294"/>
                <a:gd name="connsiteX5" fmla="*/ 161147 w 460421"/>
                <a:gd name="connsiteY5" fmla="*/ 161147 h 322294"/>
                <a:gd name="connsiteX6" fmla="*/ 0 w 460421"/>
                <a:gd name="connsiteY6" fmla="*/ 0 h 32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421" h="322294">
                  <a:moveTo>
                    <a:pt x="460420" y="0"/>
                  </a:moveTo>
                  <a:lnTo>
                    <a:pt x="460420" y="209491"/>
                  </a:lnTo>
                  <a:lnTo>
                    <a:pt x="230211" y="322294"/>
                  </a:lnTo>
                  <a:lnTo>
                    <a:pt x="1" y="209491"/>
                  </a:lnTo>
                  <a:lnTo>
                    <a:pt x="1" y="0"/>
                  </a:lnTo>
                  <a:lnTo>
                    <a:pt x="230211" y="112803"/>
                  </a:lnTo>
                  <a:lnTo>
                    <a:pt x="460420" y="0"/>
                  </a:lnTo>
                  <a:close/>
                </a:path>
              </a:pathLst>
            </a:custGeom>
            <a:solidFill>
              <a:srgbClr val="FFFF43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72852"/>
                <a:satOff val="-3039"/>
                <a:lumOff val="3704"/>
                <a:alphaOff val="0"/>
              </a:schemeClr>
            </a:lnRef>
            <a:fillRef idx="1">
              <a:schemeClr val="accent2">
                <a:shade val="80000"/>
                <a:hueOff val="-72852"/>
                <a:satOff val="-3039"/>
                <a:lumOff val="3704"/>
                <a:alphaOff val="0"/>
              </a:schemeClr>
            </a:fillRef>
            <a:effectRef idx="0">
              <a:schemeClr val="accent2">
                <a:shade val="80000"/>
                <a:hueOff val="-72852"/>
                <a:satOff val="-3039"/>
                <a:lumOff val="3704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168132" rIns="6985" bIns="16813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kern="12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… </a:t>
              </a:r>
              <a:endParaRPr lang="pt-PT" sz="1050" b="1" kern="12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29" name="Forma livre 28"/>
            <p:cNvSpPr/>
            <p:nvPr/>
          </p:nvSpPr>
          <p:spPr>
            <a:xfrm>
              <a:off x="5470359" y="2100526"/>
              <a:ext cx="2846058" cy="269952"/>
            </a:xfrm>
            <a:custGeom>
              <a:avLst/>
              <a:gdLst>
                <a:gd name="connsiteX0" fmla="*/ 49880 w 299273"/>
                <a:gd name="connsiteY0" fmla="*/ 0 h 3422121"/>
                <a:gd name="connsiteX1" fmla="*/ 249393 w 299273"/>
                <a:gd name="connsiteY1" fmla="*/ 0 h 3422121"/>
                <a:gd name="connsiteX2" fmla="*/ 284663 w 299273"/>
                <a:gd name="connsiteY2" fmla="*/ 14610 h 3422121"/>
                <a:gd name="connsiteX3" fmla="*/ 299272 w 299273"/>
                <a:gd name="connsiteY3" fmla="*/ 49881 h 3422121"/>
                <a:gd name="connsiteX4" fmla="*/ 299273 w 299273"/>
                <a:gd name="connsiteY4" fmla="*/ 3422121 h 3422121"/>
                <a:gd name="connsiteX5" fmla="*/ 299273 w 299273"/>
                <a:gd name="connsiteY5" fmla="*/ 3422121 h 3422121"/>
                <a:gd name="connsiteX6" fmla="*/ 299273 w 299273"/>
                <a:gd name="connsiteY6" fmla="*/ 3422121 h 3422121"/>
                <a:gd name="connsiteX7" fmla="*/ 0 w 299273"/>
                <a:gd name="connsiteY7" fmla="*/ 3422121 h 3422121"/>
                <a:gd name="connsiteX8" fmla="*/ 0 w 299273"/>
                <a:gd name="connsiteY8" fmla="*/ 3422121 h 3422121"/>
                <a:gd name="connsiteX9" fmla="*/ 0 w 299273"/>
                <a:gd name="connsiteY9" fmla="*/ 3422121 h 3422121"/>
                <a:gd name="connsiteX10" fmla="*/ 0 w 299273"/>
                <a:gd name="connsiteY10" fmla="*/ 49880 h 3422121"/>
                <a:gd name="connsiteX11" fmla="*/ 14610 w 299273"/>
                <a:gd name="connsiteY11" fmla="*/ 14610 h 3422121"/>
                <a:gd name="connsiteX12" fmla="*/ 49881 w 299273"/>
                <a:gd name="connsiteY12" fmla="*/ 1 h 3422121"/>
                <a:gd name="connsiteX13" fmla="*/ 49880 w 299273"/>
                <a:gd name="connsiteY13" fmla="*/ 0 h 34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9273" h="3422121">
                  <a:moveTo>
                    <a:pt x="299273" y="570371"/>
                  </a:moveTo>
                  <a:lnTo>
                    <a:pt x="299273" y="2851750"/>
                  </a:lnTo>
                  <a:cubicBezTo>
                    <a:pt x="299273" y="3003021"/>
                    <a:pt x="298813" y="3148093"/>
                    <a:pt x="297995" y="3255054"/>
                  </a:cubicBezTo>
                  <a:cubicBezTo>
                    <a:pt x="297177" y="3362014"/>
                    <a:pt x="296068" y="3422104"/>
                    <a:pt x="294911" y="3422104"/>
                  </a:cubicBezTo>
                  <a:cubicBezTo>
                    <a:pt x="196607" y="3422104"/>
                    <a:pt x="98304" y="3422115"/>
                    <a:pt x="0" y="3422115"/>
                  </a:cubicBezTo>
                  <a:lnTo>
                    <a:pt x="0" y="3422115"/>
                  </a:lnTo>
                  <a:lnTo>
                    <a:pt x="0" y="342211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94911" y="6"/>
                  </a:lnTo>
                  <a:cubicBezTo>
                    <a:pt x="296068" y="6"/>
                    <a:pt x="297177" y="60095"/>
                    <a:pt x="297995" y="167067"/>
                  </a:cubicBezTo>
                  <a:cubicBezTo>
                    <a:pt x="298813" y="274028"/>
                    <a:pt x="299273" y="419112"/>
                    <a:pt x="299273" y="570382"/>
                  </a:cubicBezTo>
                  <a:lnTo>
                    <a:pt x="299273" y="570371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72852"/>
                <a:satOff val="-3039"/>
                <a:lumOff val="3704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26038" rIns="26038" bIns="2604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600" dirty="0" smtClean="0">
                  <a:latin typeface="+mj-lt"/>
                </a:rPr>
                <a:t>Guiné</a:t>
              </a:r>
              <a:r>
                <a:rPr lang="pt-PT" sz="1600" kern="1200" dirty="0" smtClean="0">
                  <a:latin typeface="+mj-lt"/>
                </a:rPr>
                <a:t> (</a:t>
              </a:r>
              <a:r>
                <a:rPr lang="pt-PT" sz="1600" dirty="0" smtClean="0">
                  <a:latin typeface="+mj-lt"/>
                </a:rPr>
                <a:t>…</a:t>
              </a:r>
              <a:r>
                <a:rPr lang="pt-PT" sz="1600" kern="1200" dirty="0" smtClean="0">
                  <a:latin typeface="+mj-lt"/>
                </a:rPr>
                <a:t>)</a:t>
              </a:r>
              <a:endParaRPr lang="pt-PT" sz="1600" kern="1200" dirty="0">
                <a:latin typeface="+mj-lt"/>
              </a:endParaRPr>
            </a:p>
          </p:txBody>
        </p:sp>
        <p:sp>
          <p:nvSpPr>
            <p:cNvPr id="30" name="Forma livre 29"/>
            <p:cNvSpPr/>
            <p:nvPr/>
          </p:nvSpPr>
          <p:spPr>
            <a:xfrm>
              <a:off x="4860032" y="2516043"/>
              <a:ext cx="556073" cy="415313"/>
            </a:xfrm>
            <a:custGeom>
              <a:avLst/>
              <a:gdLst>
                <a:gd name="connsiteX0" fmla="*/ 0 w 460421"/>
                <a:gd name="connsiteY0" fmla="*/ 0 h 322294"/>
                <a:gd name="connsiteX1" fmla="*/ 299274 w 460421"/>
                <a:gd name="connsiteY1" fmla="*/ 0 h 322294"/>
                <a:gd name="connsiteX2" fmla="*/ 460421 w 460421"/>
                <a:gd name="connsiteY2" fmla="*/ 161147 h 322294"/>
                <a:gd name="connsiteX3" fmla="*/ 299274 w 460421"/>
                <a:gd name="connsiteY3" fmla="*/ 322294 h 322294"/>
                <a:gd name="connsiteX4" fmla="*/ 0 w 460421"/>
                <a:gd name="connsiteY4" fmla="*/ 322294 h 322294"/>
                <a:gd name="connsiteX5" fmla="*/ 161147 w 460421"/>
                <a:gd name="connsiteY5" fmla="*/ 161147 h 322294"/>
                <a:gd name="connsiteX6" fmla="*/ 0 w 460421"/>
                <a:gd name="connsiteY6" fmla="*/ 0 h 32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421" h="322294">
                  <a:moveTo>
                    <a:pt x="460420" y="0"/>
                  </a:moveTo>
                  <a:lnTo>
                    <a:pt x="460420" y="209491"/>
                  </a:lnTo>
                  <a:lnTo>
                    <a:pt x="230211" y="322294"/>
                  </a:lnTo>
                  <a:lnTo>
                    <a:pt x="1" y="209491"/>
                  </a:lnTo>
                  <a:lnTo>
                    <a:pt x="1" y="0"/>
                  </a:lnTo>
                  <a:lnTo>
                    <a:pt x="230211" y="112803"/>
                  </a:lnTo>
                  <a:lnTo>
                    <a:pt x="460420" y="0"/>
                  </a:lnTo>
                  <a:close/>
                </a:path>
              </a:pathLst>
            </a:custGeom>
            <a:solidFill>
              <a:srgbClr val="FFFF43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145704"/>
                <a:satOff val="-6078"/>
                <a:lumOff val="7408"/>
                <a:alphaOff val="0"/>
              </a:schemeClr>
            </a:lnRef>
            <a:fillRef idx="1">
              <a:schemeClr val="accent2">
                <a:shade val="80000"/>
                <a:hueOff val="-145704"/>
                <a:satOff val="-6078"/>
                <a:lumOff val="7408"/>
                <a:alphaOff val="0"/>
              </a:schemeClr>
            </a:fillRef>
            <a:effectRef idx="0">
              <a:schemeClr val="accent2">
                <a:shade val="80000"/>
                <a:hueOff val="-145704"/>
                <a:satOff val="-6078"/>
                <a:lumOff val="740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168132" rIns="6985" bIns="16813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104</a:t>
              </a:r>
              <a:r>
                <a:rPr lang="pt-PT" sz="1050" b="1" kern="12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.º</a:t>
              </a:r>
              <a:endParaRPr lang="pt-PT" sz="1050" b="1" kern="12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31" name="Forma livre 30"/>
            <p:cNvSpPr/>
            <p:nvPr/>
          </p:nvSpPr>
          <p:spPr>
            <a:xfrm>
              <a:off x="5470359" y="2500258"/>
              <a:ext cx="2846058" cy="269952"/>
            </a:xfrm>
            <a:custGeom>
              <a:avLst/>
              <a:gdLst>
                <a:gd name="connsiteX0" fmla="*/ 49880 w 299273"/>
                <a:gd name="connsiteY0" fmla="*/ 0 h 3422121"/>
                <a:gd name="connsiteX1" fmla="*/ 249393 w 299273"/>
                <a:gd name="connsiteY1" fmla="*/ 0 h 3422121"/>
                <a:gd name="connsiteX2" fmla="*/ 284663 w 299273"/>
                <a:gd name="connsiteY2" fmla="*/ 14610 h 3422121"/>
                <a:gd name="connsiteX3" fmla="*/ 299272 w 299273"/>
                <a:gd name="connsiteY3" fmla="*/ 49881 h 3422121"/>
                <a:gd name="connsiteX4" fmla="*/ 299273 w 299273"/>
                <a:gd name="connsiteY4" fmla="*/ 3422121 h 3422121"/>
                <a:gd name="connsiteX5" fmla="*/ 299273 w 299273"/>
                <a:gd name="connsiteY5" fmla="*/ 3422121 h 3422121"/>
                <a:gd name="connsiteX6" fmla="*/ 299273 w 299273"/>
                <a:gd name="connsiteY6" fmla="*/ 3422121 h 3422121"/>
                <a:gd name="connsiteX7" fmla="*/ 0 w 299273"/>
                <a:gd name="connsiteY7" fmla="*/ 3422121 h 3422121"/>
                <a:gd name="connsiteX8" fmla="*/ 0 w 299273"/>
                <a:gd name="connsiteY8" fmla="*/ 3422121 h 3422121"/>
                <a:gd name="connsiteX9" fmla="*/ 0 w 299273"/>
                <a:gd name="connsiteY9" fmla="*/ 3422121 h 3422121"/>
                <a:gd name="connsiteX10" fmla="*/ 0 w 299273"/>
                <a:gd name="connsiteY10" fmla="*/ 49880 h 3422121"/>
                <a:gd name="connsiteX11" fmla="*/ 14610 w 299273"/>
                <a:gd name="connsiteY11" fmla="*/ 14610 h 3422121"/>
                <a:gd name="connsiteX12" fmla="*/ 49881 w 299273"/>
                <a:gd name="connsiteY12" fmla="*/ 1 h 3422121"/>
                <a:gd name="connsiteX13" fmla="*/ 49880 w 299273"/>
                <a:gd name="connsiteY13" fmla="*/ 0 h 34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9273" h="3422121">
                  <a:moveTo>
                    <a:pt x="299273" y="570371"/>
                  </a:moveTo>
                  <a:lnTo>
                    <a:pt x="299273" y="2851750"/>
                  </a:lnTo>
                  <a:cubicBezTo>
                    <a:pt x="299273" y="3003021"/>
                    <a:pt x="298813" y="3148093"/>
                    <a:pt x="297995" y="3255054"/>
                  </a:cubicBezTo>
                  <a:cubicBezTo>
                    <a:pt x="297177" y="3362014"/>
                    <a:pt x="296068" y="3422104"/>
                    <a:pt x="294911" y="3422104"/>
                  </a:cubicBezTo>
                  <a:cubicBezTo>
                    <a:pt x="196607" y="3422104"/>
                    <a:pt x="98304" y="3422115"/>
                    <a:pt x="0" y="3422115"/>
                  </a:cubicBezTo>
                  <a:lnTo>
                    <a:pt x="0" y="3422115"/>
                  </a:lnTo>
                  <a:lnTo>
                    <a:pt x="0" y="342211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94911" y="6"/>
                  </a:lnTo>
                  <a:cubicBezTo>
                    <a:pt x="296068" y="6"/>
                    <a:pt x="297177" y="60095"/>
                    <a:pt x="297995" y="167067"/>
                  </a:cubicBezTo>
                  <a:cubicBezTo>
                    <a:pt x="298813" y="274028"/>
                    <a:pt x="299273" y="419112"/>
                    <a:pt x="299273" y="570382"/>
                  </a:cubicBezTo>
                  <a:lnTo>
                    <a:pt x="299273" y="570371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145704"/>
                <a:satOff val="-6078"/>
                <a:lumOff val="7408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26038" rIns="26038" bIns="2604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600" dirty="0" smtClean="0">
                  <a:latin typeface="+mj-lt"/>
                </a:rPr>
                <a:t>Burundi</a:t>
              </a:r>
              <a:r>
                <a:rPr lang="pt-PT" sz="1600" kern="1200" dirty="0" smtClean="0">
                  <a:latin typeface="+mj-lt"/>
                </a:rPr>
                <a:t> (0,501</a:t>
              </a:r>
              <a:endParaRPr lang="pt-PT" sz="1600" kern="1200" dirty="0">
                <a:latin typeface="+mj-lt"/>
              </a:endParaRPr>
            </a:p>
          </p:txBody>
        </p:sp>
        <p:sp>
          <p:nvSpPr>
            <p:cNvPr id="32" name="Forma livre 31"/>
            <p:cNvSpPr/>
            <p:nvPr/>
          </p:nvSpPr>
          <p:spPr>
            <a:xfrm>
              <a:off x="4860032" y="2915775"/>
              <a:ext cx="556073" cy="415313"/>
            </a:xfrm>
            <a:custGeom>
              <a:avLst/>
              <a:gdLst>
                <a:gd name="connsiteX0" fmla="*/ 0 w 460421"/>
                <a:gd name="connsiteY0" fmla="*/ 0 h 322294"/>
                <a:gd name="connsiteX1" fmla="*/ 299274 w 460421"/>
                <a:gd name="connsiteY1" fmla="*/ 0 h 322294"/>
                <a:gd name="connsiteX2" fmla="*/ 460421 w 460421"/>
                <a:gd name="connsiteY2" fmla="*/ 161147 h 322294"/>
                <a:gd name="connsiteX3" fmla="*/ 299274 w 460421"/>
                <a:gd name="connsiteY3" fmla="*/ 322294 h 322294"/>
                <a:gd name="connsiteX4" fmla="*/ 0 w 460421"/>
                <a:gd name="connsiteY4" fmla="*/ 322294 h 322294"/>
                <a:gd name="connsiteX5" fmla="*/ 161147 w 460421"/>
                <a:gd name="connsiteY5" fmla="*/ 161147 h 322294"/>
                <a:gd name="connsiteX6" fmla="*/ 0 w 460421"/>
                <a:gd name="connsiteY6" fmla="*/ 0 h 32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421" h="322294">
                  <a:moveTo>
                    <a:pt x="460420" y="0"/>
                  </a:moveTo>
                  <a:lnTo>
                    <a:pt x="460420" y="209491"/>
                  </a:lnTo>
                  <a:lnTo>
                    <a:pt x="230211" y="322294"/>
                  </a:lnTo>
                  <a:lnTo>
                    <a:pt x="1" y="209491"/>
                  </a:lnTo>
                  <a:lnTo>
                    <a:pt x="1" y="0"/>
                  </a:lnTo>
                  <a:lnTo>
                    <a:pt x="230211" y="112803"/>
                  </a:lnTo>
                  <a:lnTo>
                    <a:pt x="460420" y="0"/>
                  </a:lnTo>
                  <a:close/>
                </a:path>
              </a:pathLst>
            </a:custGeom>
            <a:solidFill>
              <a:srgbClr val="FFFF43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218556"/>
                <a:satOff val="-9117"/>
                <a:lumOff val="11112"/>
                <a:alphaOff val="0"/>
              </a:schemeClr>
            </a:lnRef>
            <a:fillRef idx="1">
              <a:schemeClr val="accent2">
                <a:shade val="80000"/>
                <a:hueOff val="-218556"/>
                <a:satOff val="-9117"/>
                <a:lumOff val="11112"/>
                <a:alphaOff val="0"/>
              </a:schemeClr>
            </a:fillRef>
            <a:effectRef idx="0">
              <a:schemeClr val="accent2">
                <a:shade val="80000"/>
                <a:hueOff val="-218556"/>
                <a:satOff val="-9117"/>
                <a:lumOff val="11112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168132" rIns="6985" bIns="16813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133</a:t>
              </a:r>
              <a:r>
                <a:rPr lang="pt-PT" sz="1050" b="1" kern="12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.º</a:t>
              </a:r>
              <a:endParaRPr lang="pt-PT" sz="1050" b="1" kern="12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33" name="Forma livre 32"/>
            <p:cNvSpPr/>
            <p:nvPr/>
          </p:nvSpPr>
          <p:spPr>
            <a:xfrm>
              <a:off x="5470359" y="2899990"/>
              <a:ext cx="2846058" cy="269952"/>
            </a:xfrm>
            <a:custGeom>
              <a:avLst/>
              <a:gdLst>
                <a:gd name="connsiteX0" fmla="*/ 49880 w 299273"/>
                <a:gd name="connsiteY0" fmla="*/ 0 h 3422121"/>
                <a:gd name="connsiteX1" fmla="*/ 249393 w 299273"/>
                <a:gd name="connsiteY1" fmla="*/ 0 h 3422121"/>
                <a:gd name="connsiteX2" fmla="*/ 284663 w 299273"/>
                <a:gd name="connsiteY2" fmla="*/ 14610 h 3422121"/>
                <a:gd name="connsiteX3" fmla="*/ 299272 w 299273"/>
                <a:gd name="connsiteY3" fmla="*/ 49881 h 3422121"/>
                <a:gd name="connsiteX4" fmla="*/ 299273 w 299273"/>
                <a:gd name="connsiteY4" fmla="*/ 3422121 h 3422121"/>
                <a:gd name="connsiteX5" fmla="*/ 299273 w 299273"/>
                <a:gd name="connsiteY5" fmla="*/ 3422121 h 3422121"/>
                <a:gd name="connsiteX6" fmla="*/ 299273 w 299273"/>
                <a:gd name="connsiteY6" fmla="*/ 3422121 h 3422121"/>
                <a:gd name="connsiteX7" fmla="*/ 0 w 299273"/>
                <a:gd name="connsiteY7" fmla="*/ 3422121 h 3422121"/>
                <a:gd name="connsiteX8" fmla="*/ 0 w 299273"/>
                <a:gd name="connsiteY8" fmla="*/ 3422121 h 3422121"/>
                <a:gd name="connsiteX9" fmla="*/ 0 w 299273"/>
                <a:gd name="connsiteY9" fmla="*/ 3422121 h 3422121"/>
                <a:gd name="connsiteX10" fmla="*/ 0 w 299273"/>
                <a:gd name="connsiteY10" fmla="*/ 49880 h 3422121"/>
                <a:gd name="connsiteX11" fmla="*/ 14610 w 299273"/>
                <a:gd name="connsiteY11" fmla="*/ 14610 h 3422121"/>
                <a:gd name="connsiteX12" fmla="*/ 49881 w 299273"/>
                <a:gd name="connsiteY12" fmla="*/ 1 h 3422121"/>
                <a:gd name="connsiteX13" fmla="*/ 49880 w 299273"/>
                <a:gd name="connsiteY13" fmla="*/ 0 h 34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9273" h="3422121">
                  <a:moveTo>
                    <a:pt x="299273" y="570371"/>
                  </a:moveTo>
                  <a:lnTo>
                    <a:pt x="299273" y="2851750"/>
                  </a:lnTo>
                  <a:cubicBezTo>
                    <a:pt x="299273" y="3003021"/>
                    <a:pt x="298813" y="3148093"/>
                    <a:pt x="297995" y="3255054"/>
                  </a:cubicBezTo>
                  <a:cubicBezTo>
                    <a:pt x="297177" y="3362014"/>
                    <a:pt x="296068" y="3422104"/>
                    <a:pt x="294911" y="3422104"/>
                  </a:cubicBezTo>
                  <a:cubicBezTo>
                    <a:pt x="196607" y="3422104"/>
                    <a:pt x="98304" y="3422115"/>
                    <a:pt x="0" y="3422115"/>
                  </a:cubicBezTo>
                  <a:lnTo>
                    <a:pt x="0" y="3422115"/>
                  </a:lnTo>
                  <a:lnTo>
                    <a:pt x="0" y="342211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94911" y="6"/>
                  </a:lnTo>
                  <a:cubicBezTo>
                    <a:pt x="296068" y="6"/>
                    <a:pt x="297177" y="60095"/>
                    <a:pt x="297995" y="167067"/>
                  </a:cubicBezTo>
                  <a:cubicBezTo>
                    <a:pt x="298813" y="274028"/>
                    <a:pt x="299273" y="419112"/>
                    <a:pt x="299273" y="570382"/>
                  </a:cubicBezTo>
                  <a:lnTo>
                    <a:pt x="299273" y="570371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218556"/>
                <a:satOff val="-9117"/>
                <a:lumOff val="11112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26038" rIns="26038" bIns="26040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600" kern="1200" dirty="0" smtClean="0">
                  <a:latin typeface="+mj-lt"/>
                </a:rPr>
                <a:t>Burkina Faso (0,607)</a:t>
              </a:r>
              <a:endParaRPr lang="pt-PT" sz="1600" kern="1200" dirty="0">
                <a:latin typeface="+mj-lt"/>
              </a:endParaRPr>
            </a:p>
          </p:txBody>
        </p:sp>
        <p:sp>
          <p:nvSpPr>
            <p:cNvPr id="34" name="Forma livre 33"/>
            <p:cNvSpPr/>
            <p:nvPr/>
          </p:nvSpPr>
          <p:spPr>
            <a:xfrm>
              <a:off x="4860032" y="3315508"/>
              <a:ext cx="556073" cy="415313"/>
            </a:xfrm>
            <a:custGeom>
              <a:avLst/>
              <a:gdLst>
                <a:gd name="connsiteX0" fmla="*/ 0 w 460421"/>
                <a:gd name="connsiteY0" fmla="*/ 0 h 322294"/>
                <a:gd name="connsiteX1" fmla="*/ 299274 w 460421"/>
                <a:gd name="connsiteY1" fmla="*/ 0 h 322294"/>
                <a:gd name="connsiteX2" fmla="*/ 460421 w 460421"/>
                <a:gd name="connsiteY2" fmla="*/ 161147 h 322294"/>
                <a:gd name="connsiteX3" fmla="*/ 299274 w 460421"/>
                <a:gd name="connsiteY3" fmla="*/ 322294 h 322294"/>
                <a:gd name="connsiteX4" fmla="*/ 0 w 460421"/>
                <a:gd name="connsiteY4" fmla="*/ 322294 h 322294"/>
                <a:gd name="connsiteX5" fmla="*/ 161147 w 460421"/>
                <a:gd name="connsiteY5" fmla="*/ 161147 h 322294"/>
                <a:gd name="connsiteX6" fmla="*/ 0 w 460421"/>
                <a:gd name="connsiteY6" fmla="*/ 0 h 32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421" h="322294">
                  <a:moveTo>
                    <a:pt x="460420" y="0"/>
                  </a:moveTo>
                  <a:lnTo>
                    <a:pt x="460420" y="209491"/>
                  </a:lnTo>
                  <a:lnTo>
                    <a:pt x="230211" y="322294"/>
                  </a:lnTo>
                  <a:lnTo>
                    <a:pt x="1" y="209491"/>
                  </a:lnTo>
                  <a:lnTo>
                    <a:pt x="1" y="0"/>
                  </a:lnTo>
                  <a:lnTo>
                    <a:pt x="230211" y="112803"/>
                  </a:lnTo>
                  <a:lnTo>
                    <a:pt x="460420" y="0"/>
                  </a:lnTo>
                  <a:close/>
                </a:path>
              </a:pathLst>
            </a:custGeom>
            <a:solidFill>
              <a:srgbClr val="FFFF43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291408"/>
                <a:satOff val="-12156"/>
                <a:lumOff val="14816"/>
                <a:alphaOff val="0"/>
              </a:schemeClr>
            </a:lnRef>
            <a:fillRef idx="1">
              <a:schemeClr val="accent2">
                <a:shade val="80000"/>
                <a:hueOff val="-291408"/>
                <a:satOff val="-12156"/>
                <a:lumOff val="14816"/>
                <a:alphaOff val="0"/>
              </a:schemeClr>
            </a:fillRef>
            <a:effectRef idx="0">
              <a:schemeClr val="accent2">
                <a:shade val="80000"/>
                <a:hueOff val="-291408"/>
                <a:satOff val="-12156"/>
                <a:lumOff val="14816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168132" rIns="6985" bIns="16813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…</a:t>
              </a:r>
              <a:endParaRPr lang="pt-PT" sz="1050" b="1" kern="12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35" name="Forma livre 34"/>
            <p:cNvSpPr/>
            <p:nvPr/>
          </p:nvSpPr>
          <p:spPr>
            <a:xfrm>
              <a:off x="5470359" y="3299722"/>
              <a:ext cx="2846058" cy="269952"/>
            </a:xfrm>
            <a:custGeom>
              <a:avLst/>
              <a:gdLst>
                <a:gd name="connsiteX0" fmla="*/ 49880 w 299273"/>
                <a:gd name="connsiteY0" fmla="*/ 0 h 3422121"/>
                <a:gd name="connsiteX1" fmla="*/ 249393 w 299273"/>
                <a:gd name="connsiteY1" fmla="*/ 0 h 3422121"/>
                <a:gd name="connsiteX2" fmla="*/ 284663 w 299273"/>
                <a:gd name="connsiteY2" fmla="*/ 14610 h 3422121"/>
                <a:gd name="connsiteX3" fmla="*/ 299272 w 299273"/>
                <a:gd name="connsiteY3" fmla="*/ 49881 h 3422121"/>
                <a:gd name="connsiteX4" fmla="*/ 299273 w 299273"/>
                <a:gd name="connsiteY4" fmla="*/ 3422121 h 3422121"/>
                <a:gd name="connsiteX5" fmla="*/ 299273 w 299273"/>
                <a:gd name="connsiteY5" fmla="*/ 3422121 h 3422121"/>
                <a:gd name="connsiteX6" fmla="*/ 299273 w 299273"/>
                <a:gd name="connsiteY6" fmla="*/ 3422121 h 3422121"/>
                <a:gd name="connsiteX7" fmla="*/ 0 w 299273"/>
                <a:gd name="connsiteY7" fmla="*/ 3422121 h 3422121"/>
                <a:gd name="connsiteX8" fmla="*/ 0 w 299273"/>
                <a:gd name="connsiteY8" fmla="*/ 3422121 h 3422121"/>
                <a:gd name="connsiteX9" fmla="*/ 0 w 299273"/>
                <a:gd name="connsiteY9" fmla="*/ 3422121 h 3422121"/>
                <a:gd name="connsiteX10" fmla="*/ 0 w 299273"/>
                <a:gd name="connsiteY10" fmla="*/ 49880 h 3422121"/>
                <a:gd name="connsiteX11" fmla="*/ 14610 w 299273"/>
                <a:gd name="connsiteY11" fmla="*/ 14610 h 3422121"/>
                <a:gd name="connsiteX12" fmla="*/ 49881 w 299273"/>
                <a:gd name="connsiteY12" fmla="*/ 1 h 3422121"/>
                <a:gd name="connsiteX13" fmla="*/ 49880 w 299273"/>
                <a:gd name="connsiteY13" fmla="*/ 0 h 34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9273" h="3422121">
                  <a:moveTo>
                    <a:pt x="299273" y="570371"/>
                  </a:moveTo>
                  <a:lnTo>
                    <a:pt x="299273" y="2851750"/>
                  </a:lnTo>
                  <a:cubicBezTo>
                    <a:pt x="299273" y="3003021"/>
                    <a:pt x="298813" y="3148093"/>
                    <a:pt x="297995" y="3255054"/>
                  </a:cubicBezTo>
                  <a:cubicBezTo>
                    <a:pt x="297177" y="3362014"/>
                    <a:pt x="296068" y="3422104"/>
                    <a:pt x="294911" y="3422104"/>
                  </a:cubicBezTo>
                  <a:cubicBezTo>
                    <a:pt x="196607" y="3422104"/>
                    <a:pt x="98304" y="3422115"/>
                    <a:pt x="0" y="3422115"/>
                  </a:cubicBezTo>
                  <a:lnTo>
                    <a:pt x="0" y="3422115"/>
                  </a:lnTo>
                  <a:lnTo>
                    <a:pt x="0" y="342211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94911" y="6"/>
                  </a:lnTo>
                  <a:cubicBezTo>
                    <a:pt x="296068" y="6"/>
                    <a:pt x="297177" y="60095"/>
                    <a:pt x="297995" y="167067"/>
                  </a:cubicBezTo>
                  <a:cubicBezTo>
                    <a:pt x="298813" y="274028"/>
                    <a:pt x="299273" y="419112"/>
                    <a:pt x="299273" y="570382"/>
                  </a:cubicBezTo>
                  <a:lnTo>
                    <a:pt x="299273" y="570371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291408"/>
                <a:satOff val="-12156"/>
                <a:lumOff val="14816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26039" rIns="26038" bIns="26039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600" dirty="0" smtClean="0">
                  <a:latin typeface="+mj-lt"/>
                </a:rPr>
                <a:t>Eritreia </a:t>
              </a:r>
              <a:r>
                <a:rPr lang="pt-PT" sz="1600" kern="1200" dirty="0" smtClean="0">
                  <a:latin typeface="+mj-lt"/>
                </a:rPr>
                <a:t>(</a:t>
              </a:r>
              <a:r>
                <a:rPr lang="pt-PT" sz="1600" dirty="0" smtClean="0">
                  <a:latin typeface="+mj-lt"/>
                </a:rPr>
                <a:t>…</a:t>
              </a:r>
              <a:r>
                <a:rPr lang="pt-PT" sz="1600" kern="1200" dirty="0" smtClean="0">
                  <a:latin typeface="+mj-lt"/>
                </a:rPr>
                <a:t>)</a:t>
              </a:r>
              <a:endParaRPr lang="pt-PT" sz="1600" kern="1200" dirty="0">
                <a:latin typeface="+mj-lt"/>
              </a:endParaRPr>
            </a:p>
          </p:txBody>
        </p:sp>
        <p:sp>
          <p:nvSpPr>
            <p:cNvPr id="36" name="Forma livre 35"/>
            <p:cNvSpPr/>
            <p:nvPr/>
          </p:nvSpPr>
          <p:spPr>
            <a:xfrm>
              <a:off x="4860032" y="3715240"/>
              <a:ext cx="556073" cy="415313"/>
            </a:xfrm>
            <a:custGeom>
              <a:avLst/>
              <a:gdLst>
                <a:gd name="connsiteX0" fmla="*/ 0 w 460421"/>
                <a:gd name="connsiteY0" fmla="*/ 0 h 322294"/>
                <a:gd name="connsiteX1" fmla="*/ 299274 w 460421"/>
                <a:gd name="connsiteY1" fmla="*/ 0 h 322294"/>
                <a:gd name="connsiteX2" fmla="*/ 460421 w 460421"/>
                <a:gd name="connsiteY2" fmla="*/ 161147 h 322294"/>
                <a:gd name="connsiteX3" fmla="*/ 299274 w 460421"/>
                <a:gd name="connsiteY3" fmla="*/ 322294 h 322294"/>
                <a:gd name="connsiteX4" fmla="*/ 0 w 460421"/>
                <a:gd name="connsiteY4" fmla="*/ 322294 h 322294"/>
                <a:gd name="connsiteX5" fmla="*/ 161147 w 460421"/>
                <a:gd name="connsiteY5" fmla="*/ 161147 h 322294"/>
                <a:gd name="connsiteX6" fmla="*/ 0 w 460421"/>
                <a:gd name="connsiteY6" fmla="*/ 0 h 32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421" h="322294">
                  <a:moveTo>
                    <a:pt x="460420" y="0"/>
                  </a:moveTo>
                  <a:lnTo>
                    <a:pt x="460420" y="209491"/>
                  </a:lnTo>
                  <a:lnTo>
                    <a:pt x="230211" y="322294"/>
                  </a:lnTo>
                  <a:lnTo>
                    <a:pt x="1" y="209491"/>
                  </a:lnTo>
                  <a:lnTo>
                    <a:pt x="1" y="0"/>
                  </a:lnTo>
                  <a:lnTo>
                    <a:pt x="230211" y="112803"/>
                  </a:lnTo>
                  <a:lnTo>
                    <a:pt x="460420" y="0"/>
                  </a:lnTo>
                  <a:close/>
                </a:path>
              </a:pathLst>
            </a:custGeom>
            <a:solidFill>
              <a:srgbClr val="FFFF43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364260"/>
                <a:satOff val="-15195"/>
                <a:lumOff val="18519"/>
                <a:alphaOff val="0"/>
              </a:schemeClr>
            </a:lnRef>
            <a:fillRef idx="1">
              <a:schemeClr val="accent2">
                <a:shade val="80000"/>
                <a:hueOff val="-364260"/>
                <a:satOff val="-15195"/>
                <a:lumOff val="18519"/>
                <a:alphaOff val="0"/>
              </a:schemeClr>
            </a:fillRef>
            <a:effectRef idx="0">
              <a:schemeClr val="accent2">
                <a:shade val="80000"/>
                <a:hueOff val="-364260"/>
                <a:satOff val="-15195"/>
                <a:lumOff val="1851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168132" rIns="6985" bIns="16813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141</a:t>
              </a:r>
              <a:r>
                <a:rPr lang="pt-PT" sz="1050" b="1" kern="12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.º</a:t>
              </a:r>
              <a:endParaRPr lang="pt-PT" sz="1050" b="1" kern="12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37" name="Forma livre 36"/>
            <p:cNvSpPr/>
            <p:nvPr/>
          </p:nvSpPr>
          <p:spPr>
            <a:xfrm>
              <a:off x="5470359" y="3699452"/>
              <a:ext cx="2846058" cy="269953"/>
            </a:xfrm>
            <a:custGeom>
              <a:avLst/>
              <a:gdLst>
                <a:gd name="connsiteX0" fmla="*/ 49880 w 299273"/>
                <a:gd name="connsiteY0" fmla="*/ 0 h 3422121"/>
                <a:gd name="connsiteX1" fmla="*/ 249393 w 299273"/>
                <a:gd name="connsiteY1" fmla="*/ 0 h 3422121"/>
                <a:gd name="connsiteX2" fmla="*/ 284663 w 299273"/>
                <a:gd name="connsiteY2" fmla="*/ 14610 h 3422121"/>
                <a:gd name="connsiteX3" fmla="*/ 299272 w 299273"/>
                <a:gd name="connsiteY3" fmla="*/ 49881 h 3422121"/>
                <a:gd name="connsiteX4" fmla="*/ 299273 w 299273"/>
                <a:gd name="connsiteY4" fmla="*/ 3422121 h 3422121"/>
                <a:gd name="connsiteX5" fmla="*/ 299273 w 299273"/>
                <a:gd name="connsiteY5" fmla="*/ 3422121 h 3422121"/>
                <a:gd name="connsiteX6" fmla="*/ 299273 w 299273"/>
                <a:gd name="connsiteY6" fmla="*/ 3422121 h 3422121"/>
                <a:gd name="connsiteX7" fmla="*/ 0 w 299273"/>
                <a:gd name="connsiteY7" fmla="*/ 3422121 h 3422121"/>
                <a:gd name="connsiteX8" fmla="*/ 0 w 299273"/>
                <a:gd name="connsiteY8" fmla="*/ 3422121 h 3422121"/>
                <a:gd name="connsiteX9" fmla="*/ 0 w 299273"/>
                <a:gd name="connsiteY9" fmla="*/ 3422121 h 3422121"/>
                <a:gd name="connsiteX10" fmla="*/ 0 w 299273"/>
                <a:gd name="connsiteY10" fmla="*/ 49880 h 3422121"/>
                <a:gd name="connsiteX11" fmla="*/ 14610 w 299273"/>
                <a:gd name="connsiteY11" fmla="*/ 14610 h 3422121"/>
                <a:gd name="connsiteX12" fmla="*/ 49881 w 299273"/>
                <a:gd name="connsiteY12" fmla="*/ 1 h 3422121"/>
                <a:gd name="connsiteX13" fmla="*/ 49880 w 299273"/>
                <a:gd name="connsiteY13" fmla="*/ 0 h 34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9273" h="3422121">
                  <a:moveTo>
                    <a:pt x="299273" y="570371"/>
                  </a:moveTo>
                  <a:lnTo>
                    <a:pt x="299273" y="2851750"/>
                  </a:lnTo>
                  <a:cubicBezTo>
                    <a:pt x="299273" y="3003021"/>
                    <a:pt x="298813" y="3148093"/>
                    <a:pt x="297995" y="3255054"/>
                  </a:cubicBezTo>
                  <a:cubicBezTo>
                    <a:pt x="297177" y="3362014"/>
                    <a:pt x="296068" y="3422104"/>
                    <a:pt x="294911" y="3422104"/>
                  </a:cubicBezTo>
                  <a:cubicBezTo>
                    <a:pt x="196607" y="3422104"/>
                    <a:pt x="98304" y="3422115"/>
                    <a:pt x="0" y="3422115"/>
                  </a:cubicBezTo>
                  <a:lnTo>
                    <a:pt x="0" y="3422115"/>
                  </a:lnTo>
                  <a:lnTo>
                    <a:pt x="0" y="342211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94911" y="6"/>
                  </a:lnTo>
                  <a:cubicBezTo>
                    <a:pt x="296068" y="6"/>
                    <a:pt x="297177" y="60095"/>
                    <a:pt x="297995" y="167067"/>
                  </a:cubicBezTo>
                  <a:cubicBezTo>
                    <a:pt x="298813" y="274028"/>
                    <a:pt x="299273" y="419112"/>
                    <a:pt x="299273" y="570382"/>
                  </a:cubicBezTo>
                  <a:lnTo>
                    <a:pt x="299273" y="570371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364260"/>
                <a:satOff val="-15195"/>
                <a:lumOff val="18519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26040" rIns="26038" bIns="26039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600" kern="1200" dirty="0" smtClean="0">
                  <a:latin typeface="+mj-lt"/>
                </a:rPr>
                <a:t>Serra Leoa (0,643)</a:t>
              </a:r>
              <a:endParaRPr lang="pt-PT" sz="1600" kern="1200" dirty="0">
                <a:latin typeface="+mj-lt"/>
              </a:endParaRPr>
            </a:p>
          </p:txBody>
        </p:sp>
        <p:sp>
          <p:nvSpPr>
            <p:cNvPr id="38" name="Forma livre 37"/>
            <p:cNvSpPr/>
            <p:nvPr/>
          </p:nvSpPr>
          <p:spPr>
            <a:xfrm>
              <a:off x="4860032" y="4114973"/>
              <a:ext cx="556073" cy="415313"/>
            </a:xfrm>
            <a:custGeom>
              <a:avLst/>
              <a:gdLst>
                <a:gd name="connsiteX0" fmla="*/ 0 w 460421"/>
                <a:gd name="connsiteY0" fmla="*/ 0 h 322294"/>
                <a:gd name="connsiteX1" fmla="*/ 299274 w 460421"/>
                <a:gd name="connsiteY1" fmla="*/ 0 h 322294"/>
                <a:gd name="connsiteX2" fmla="*/ 460421 w 460421"/>
                <a:gd name="connsiteY2" fmla="*/ 161147 h 322294"/>
                <a:gd name="connsiteX3" fmla="*/ 299274 w 460421"/>
                <a:gd name="connsiteY3" fmla="*/ 322294 h 322294"/>
                <a:gd name="connsiteX4" fmla="*/ 0 w 460421"/>
                <a:gd name="connsiteY4" fmla="*/ 322294 h 322294"/>
                <a:gd name="connsiteX5" fmla="*/ 161147 w 460421"/>
                <a:gd name="connsiteY5" fmla="*/ 161147 h 322294"/>
                <a:gd name="connsiteX6" fmla="*/ 0 w 460421"/>
                <a:gd name="connsiteY6" fmla="*/ 0 h 32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421" h="322294">
                  <a:moveTo>
                    <a:pt x="460420" y="0"/>
                  </a:moveTo>
                  <a:lnTo>
                    <a:pt x="460420" y="209491"/>
                  </a:lnTo>
                  <a:lnTo>
                    <a:pt x="230211" y="322294"/>
                  </a:lnTo>
                  <a:lnTo>
                    <a:pt x="1" y="209491"/>
                  </a:lnTo>
                  <a:lnTo>
                    <a:pt x="1" y="0"/>
                  </a:lnTo>
                  <a:lnTo>
                    <a:pt x="230211" y="112803"/>
                  </a:lnTo>
                  <a:lnTo>
                    <a:pt x="460420" y="0"/>
                  </a:lnTo>
                  <a:close/>
                </a:path>
              </a:pathLst>
            </a:custGeom>
            <a:solidFill>
              <a:srgbClr val="FFFF43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437112"/>
                <a:satOff val="-18234"/>
                <a:lumOff val="22223"/>
                <a:alphaOff val="0"/>
              </a:schemeClr>
            </a:lnRef>
            <a:fillRef idx="1">
              <a:schemeClr val="accent2">
                <a:shade val="80000"/>
                <a:hueOff val="-437112"/>
                <a:satOff val="-18234"/>
                <a:lumOff val="22223"/>
                <a:alphaOff val="0"/>
              </a:schemeClr>
            </a:fillRef>
            <a:effectRef idx="0">
              <a:schemeClr val="accent2">
                <a:shade val="80000"/>
                <a:hueOff val="-437112"/>
                <a:satOff val="-18234"/>
                <a:lumOff val="22223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168132" rIns="6985" bIns="16813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kern="12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151.º</a:t>
              </a:r>
              <a:endParaRPr lang="pt-PT" sz="1050" b="1" kern="12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39" name="Forma livre 38"/>
            <p:cNvSpPr/>
            <p:nvPr/>
          </p:nvSpPr>
          <p:spPr>
            <a:xfrm>
              <a:off x="5470359" y="4099187"/>
              <a:ext cx="2846058" cy="269952"/>
            </a:xfrm>
            <a:custGeom>
              <a:avLst/>
              <a:gdLst>
                <a:gd name="connsiteX0" fmla="*/ 49880 w 299273"/>
                <a:gd name="connsiteY0" fmla="*/ 0 h 3422121"/>
                <a:gd name="connsiteX1" fmla="*/ 249393 w 299273"/>
                <a:gd name="connsiteY1" fmla="*/ 0 h 3422121"/>
                <a:gd name="connsiteX2" fmla="*/ 284663 w 299273"/>
                <a:gd name="connsiteY2" fmla="*/ 14610 h 3422121"/>
                <a:gd name="connsiteX3" fmla="*/ 299272 w 299273"/>
                <a:gd name="connsiteY3" fmla="*/ 49881 h 3422121"/>
                <a:gd name="connsiteX4" fmla="*/ 299273 w 299273"/>
                <a:gd name="connsiteY4" fmla="*/ 3422121 h 3422121"/>
                <a:gd name="connsiteX5" fmla="*/ 299273 w 299273"/>
                <a:gd name="connsiteY5" fmla="*/ 3422121 h 3422121"/>
                <a:gd name="connsiteX6" fmla="*/ 299273 w 299273"/>
                <a:gd name="connsiteY6" fmla="*/ 3422121 h 3422121"/>
                <a:gd name="connsiteX7" fmla="*/ 0 w 299273"/>
                <a:gd name="connsiteY7" fmla="*/ 3422121 h 3422121"/>
                <a:gd name="connsiteX8" fmla="*/ 0 w 299273"/>
                <a:gd name="connsiteY8" fmla="*/ 3422121 h 3422121"/>
                <a:gd name="connsiteX9" fmla="*/ 0 w 299273"/>
                <a:gd name="connsiteY9" fmla="*/ 3422121 h 3422121"/>
                <a:gd name="connsiteX10" fmla="*/ 0 w 299273"/>
                <a:gd name="connsiteY10" fmla="*/ 49880 h 3422121"/>
                <a:gd name="connsiteX11" fmla="*/ 14610 w 299273"/>
                <a:gd name="connsiteY11" fmla="*/ 14610 h 3422121"/>
                <a:gd name="connsiteX12" fmla="*/ 49881 w 299273"/>
                <a:gd name="connsiteY12" fmla="*/ 1 h 3422121"/>
                <a:gd name="connsiteX13" fmla="*/ 49880 w 299273"/>
                <a:gd name="connsiteY13" fmla="*/ 0 h 34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9273" h="3422121">
                  <a:moveTo>
                    <a:pt x="299273" y="570371"/>
                  </a:moveTo>
                  <a:lnTo>
                    <a:pt x="299273" y="2851750"/>
                  </a:lnTo>
                  <a:cubicBezTo>
                    <a:pt x="299273" y="3003021"/>
                    <a:pt x="298813" y="3148093"/>
                    <a:pt x="297995" y="3255054"/>
                  </a:cubicBezTo>
                  <a:cubicBezTo>
                    <a:pt x="297177" y="3362014"/>
                    <a:pt x="296068" y="3422104"/>
                    <a:pt x="294911" y="3422104"/>
                  </a:cubicBezTo>
                  <a:cubicBezTo>
                    <a:pt x="196607" y="3422104"/>
                    <a:pt x="98304" y="3422115"/>
                    <a:pt x="0" y="3422115"/>
                  </a:cubicBezTo>
                  <a:lnTo>
                    <a:pt x="0" y="3422115"/>
                  </a:lnTo>
                  <a:lnTo>
                    <a:pt x="0" y="342211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94911" y="6"/>
                  </a:lnTo>
                  <a:cubicBezTo>
                    <a:pt x="296068" y="6"/>
                    <a:pt x="297177" y="60095"/>
                    <a:pt x="297995" y="167067"/>
                  </a:cubicBezTo>
                  <a:cubicBezTo>
                    <a:pt x="298813" y="274028"/>
                    <a:pt x="299273" y="419112"/>
                    <a:pt x="299273" y="570382"/>
                  </a:cubicBezTo>
                  <a:lnTo>
                    <a:pt x="299273" y="570371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437112"/>
                <a:satOff val="-18234"/>
                <a:lumOff val="22223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26039" rIns="26038" bIns="26039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600" kern="1200" dirty="0" smtClean="0">
                  <a:latin typeface="+mj-lt"/>
                </a:rPr>
                <a:t>Chade (0,707)</a:t>
              </a:r>
              <a:endParaRPr lang="pt-PT" sz="1600" kern="1200" dirty="0">
                <a:latin typeface="+mj-lt"/>
              </a:endParaRPr>
            </a:p>
          </p:txBody>
        </p:sp>
        <p:sp>
          <p:nvSpPr>
            <p:cNvPr id="40" name="Forma livre 39"/>
            <p:cNvSpPr/>
            <p:nvPr/>
          </p:nvSpPr>
          <p:spPr>
            <a:xfrm>
              <a:off x="4860032" y="4514705"/>
              <a:ext cx="556073" cy="415313"/>
            </a:xfrm>
            <a:custGeom>
              <a:avLst/>
              <a:gdLst>
                <a:gd name="connsiteX0" fmla="*/ 0 w 460421"/>
                <a:gd name="connsiteY0" fmla="*/ 0 h 322294"/>
                <a:gd name="connsiteX1" fmla="*/ 299274 w 460421"/>
                <a:gd name="connsiteY1" fmla="*/ 0 h 322294"/>
                <a:gd name="connsiteX2" fmla="*/ 460421 w 460421"/>
                <a:gd name="connsiteY2" fmla="*/ 161147 h 322294"/>
                <a:gd name="connsiteX3" fmla="*/ 299274 w 460421"/>
                <a:gd name="connsiteY3" fmla="*/ 322294 h 322294"/>
                <a:gd name="connsiteX4" fmla="*/ 0 w 460421"/>
                <a:gd name="connsiteY4" fmla="*/ 322294 h 322294"/>
                <a:gd name="connsiteX5" fmla="*/ 161147 w 460421"/>
                <a:gd name="connsiteY5" fmla="*/ 161147 h 322294"/>
                <a:gd name="connsiteX6" fmla="*/ 0 w 460421"/>
                <a:gd name="connsiteY6" fmla="*/ 0 h 32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421" h="322294">
                  <a:moveTo>
                    <a:pt x="460420" y="0"/>
                  </a:moveTo>
                  <a:lnTo>
                    <a:pt x="460420" y="209491"/>
                  </a:lnTo>
                  <a:lnTo>
                    <a:pt x="230211" y="322294"/>
                  </a:lnTo>
                  <a:lnTo>
                    <a:pt x="1" y="209491"/>
                  </a:lnTo>
                  <a:lnTo>
                    <a:pt x="1" y="0"/>
                  </a:lnTo>
                  <a:lnTo>
                    <a:pt x="230211" y="112803"/>
                  </a:lnTo>
                  <a:lnTo>
                    <a:pt x="460420" y="0"/>
                  </a:lnTo>
                  <a:close/>
                </a:path>
              </a:pathLst>
            </a:custGeom>
            <a:solidFill>
              <a:srgbClr val="FFFF43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509964"/>
                <a:satOff val="-21273"/>
                <a:lumOff val="25927"/>
                <a:alphaOff val="0"/>
              </a:schemeClr>
            </a:lnRef>
            <a:fillRef idx="1">
              <a:schemeClr val="accent2">
                <a:shade val="80000"/>
                <a:hueOff val="-509964"/>
                <a:satOff val="-21273"/>
                <a:lumOff val="25927"/>
                <a:alphaOff val="0"/>
              </a:schemeClr>
            </a:fillRef>
            <a:effectRef idx="0">
              <a:schemeClr val="accent2">
                <a:shade val="80000"/>
                <a:hueOff val="-509964"/>
                <a:satOff val="-21273"/>
                <a:lumOff val="25927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168132" rIns="6985" bIns="16813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kern="12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144.º</a:t>
              </a:r>
              <a:endParaRPr lang="pt-PT" sz="1050" b="1" kern="12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41" name="Forma livre 40"/>
            <p:cNvSpPr/>
            <p:nvPr/>
          </p:nvSpPr>
          <p:spPr>
            <a:xfrm>
              <a:off x="5470359" y="4498919"/>
              <a:ext cx="2846058" cy="269952"/>
            </a:xfrm>
            <a:custGeom>
              <a:avLst/>
              <a:gdLst>
                <a:gd name="connsiteX0" fmla="*/ 49880 w 299273"/>
                <a:gd name="connsiteY0" fmla="*/ 0 h 3422121"/>
                <a:gd name="connsiteX1" fmla="*/ 249393 w 299273"/>
                <a:gd name="connsiteY1" fmla="*/ 0 h 3422121"/>
                <a:gd name="connsiteX2" fmla="*/ 284663 w 299273"/>
                <a:gd name="connsiteY2" fmla="*/ 14610 h 3422121"/>
                <a:gd name="connsiteX3" fmla="*/ 299272 w 299273"/>
                <a:gd name="connsiteY3" fmla="*/ 49881 h 3422121"/>
                <a:gd name="connsiteX4" fmla="*/ 299273 w 299273"/>
                <a:gd name="connsiteY4" fmla="*/ 3422121 h 3422121"/>
                <a:gd name="connsiteX5" fmla="*/ 299273 w 299273"/>
                <a:gd name="connsiteY5" fmla="*/ 3422121 h 3422121"/>
                <a:gd name="connsiteX6" fmla="*/ 299273 w 299273"/>
                <a:gd name="connsiteY6" fmla="*/ 3422121 h 3422121"/>
                <a:gd name="connsiteX7" fmla="*/ 0 w 299273"/>
                <a:gd name="connsiteY7" fmla="*/ 3422121 h 3422121"/>
                <a:gd name="connsiteX8" fmla="*/ 0 w 299273"/>
                <a:gd name="connsiteY8" fmla="*/ 3422121 h 3422121"/>
                <a:gd name="connsiteX9" fmla="*/ 0 w 299273"/>
                <a:gd name="connsiteY9" fmla="*/ 3422121 h 3422121"/>
                <a:gd name="connsiteX10" fmla="*/ 0 w 299273"/>
                <a:gd name="connsiteY10" fmla="*/ 49880 h 3422121"/>
                <a:gd name="connsiteX11" fmla="*/ 14610 w 299273"/>
                <a:gd name="connsiteY11" fmla="*/ 14610 h 3422121"/>
                <a:gd name="connsiteX12" fmla="*/ 49881 w 299273"/>
                <a:gd name="connsiteY12" fmla="*/ 1 h 3422121"/>
                <a:gd name="connsiteX13" fmla="*/ 49880 w 299273"/>
                <a:gd name="connsiteY13" fmla="*/ 0 h 34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9273" h="3422121">
                  <a:moveTo>
                    <a:pt x="299273" y="570371"/>
                  </a:moveTo>
                  <a:lnTo>
                    <a:pt x="299273" y="2851750"/>
                  </a:lnTo>
                  <a:cubicBezTo>
                    <a:pt x="299273" y="3003021"/>
                    <a:pt x="298813" y="3148093"/>
                    <a:pt x="297995" y="3255054"/>
                  </a:cubicBezTo>
                  <a:cubicBezTo>
                    <a:pt x="297177" y="3362014"/>
                    <a:pt x="296068" y="3422104"/>
                    <a:pt x="294911" y="3422104"/>
                  </a:cubicBezTo>
                  <a:cubicBezTo>
                    <a:pt x="196607" y="3422104"/>
                    <a:pt x="98304" y="3422115"/>
                    <a:pt x="0" y="3422115"/>
                  </a:cubicBezTo>
                  <a:lnTo>
                    <a:pt x="0" y="3422115"/>
                  </a:lnTo>
                  <a:lnTo>
                    <a:pt x="0" y="342211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94911" y="6"/>
                  </a:lnTo>
                  <a:cubicBezTo>
                    <a:pt x="296068" y="6"/>
                    <a:pt x="297177" y="60095"/>
                    <a:pt x="297995" y="167067"/>
                  </a:cubicBezTo>
                  <a:cubicBezTo>
                    <a:pt x="298813" y="274028"/>
                    <a:pt x="299273" y="419112"/>
                    <a:pt x="299273" y="570382"/>
                  </a:cubicBezTo>
                  <a:lnTo>
                    <a:pt x="299273" y="570371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509964"/>
                <a:satOff val="-21273"/>
                <a:lumOff val="25927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26039" rIns="26038" bIns="26039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600" dirty="0" smtClean="0">
                  <a:latin typeface="+mj-lt"/>
                </a:rPr>
                <a:t>R. C. Africana</a:t>
              </a:r>
              <a:r>
                <a:rPr lang="pt-PT" sz="1600" kern="1200" dirty="0" smtClean="0">
                  <a:latin typeface="+mj-lt"/>
                </a:rPr>
                <a:t> (0,654)</a:t>
              </a:r>
              <a:endParaRPr lang="pt-PT" sz="1600" kern="1200" dirty="0">
                <a:latin typeface="+mj-lt"/>
              </a:endParaRPr>
            </a:p>
          </p:txBody>
        </p:sp>
        <p:sp>
          <p:nvSpPr>
            <p:cNvPr id="42" name="Forma livre 41"/>
            <p:cNvSpPr/>
            <p:nvPr/>
          </p:nvSpPr>
          <p:spPr>
            <a:xfrm>
              <a:off x="4860032" y="4914438"/>
              <a:ext cx="556073" cy="415313"/>
            </a:xfrm>
            <a:custGeom>
              <a:avLst/>
              <a:gdLst>
                <a:gd name="connsiteX0" fmla="*/ 0 w 460421"/>
                <a:gd name="connsiteY0" fmla="*/ 0 h 322294"/>
                <a:gd name="connsiteX1" fmla="*/ 299274 w 460421"/>
                <a:gd name="connsiteY1" fmla="*/ 0 h 322294"/>
                <a:gd name="connsiteX2" fmla="*/ 460421 w 460421"/>
                <a:gd name="connsiteY2" fmla="*/ 161147 h 322294"/>
                <a:gd name="connsiteX3" fmla="*/ 299274 w 460421"/>
                <a:gd name="connsiteY3" fmla="*/ 322294 h 322294"/>
                <a:gd name="connsiteX4" fmla="*/ 0 w 460421"/>
                <a:gd name="connsiteY4" fmla="*/ 322294 h 322294"/>
                <a:gd name="connsiteX5" fmla="*/ 161147 w 460421"/>
                <a:gd name="connsiteY5" fmla="*/ 161147 h 322294"/>
                <a:gd name="connsiteX6" fmla="*/ 0 w 460421"/>
                <a:gd name="connsiteY6" fmla="*/ 0 h 32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421" h="322294">
                  <a:moveTo>
                    <a:pt x="460420" y="0"/>
                  </a:moveTo>
                  <a:lnTo>
                    <a:pt x="460420" y="209491"/>
                  </a:lnTo>
                  <a:lnTo>
                    <a:pt x="230211" y="322294"/>
                  </a:lnTo>
                  <a:lnTo>
                    <a:pt x="1" y="209491"/>
                  </a:lnTo>
                  <a:lnTo>
                    <a:pt x="1" y="0"/>
                  </a:lnTo>
                  <a:lnTo>
                    <a:pt x="230211" y="112803"/>
                  </a:lnTo>
                  <a:lnTo>
                    <a:pt x="460420" y="0"/>
                  </a:lnTo>
                  <a:close/>
                </a:path>
              </a:pathLst>
            </a:custGeom>
            <a:solidFill>
              <a:srgbClr val="FFFF43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582816"/>
                <a:satOff val="-24312"/>
                <a:lumOff val="29631"/>
                <a:alphaOff val="0"/>
              </a:schemeClr>
            </a:lnRef>
            <a:fillRef idx="1">
              <a:schemeClr val="accent2">
                <a:shade val="80000"/>
                <a:hueOff val="-582816"/>
                <a:satOff val="-24312"/>
                <a:lumOff val="29631"/>
                <a:alphaOff val="0"/>
              </a:schemeClr>
            </a:fillRef>
            <a:effectRef idx="0">
              <a:schemeClr val="accent2">
                <a:shade val="80000"/>
                <a:hueOff val="-582816"/>
                <a:satOff val="-24312"/>
                <a:lumOff val="29631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168132" rIns="6985" bIns="16813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147</a:t>
              </a:r>
              <a:r>
                <a:rPr lang="pt-PT" sz="1050" b="1" kern="12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.º</a:t>
              </a:r>
              <a:endParaRPr lang="pt-PT" sz="1050" b="1" kern="12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43" name="Forma livre 42"/>
            <p:cNvSpPr/>
            <p:nvPr/>
          </p:nvSpPr>
          <p:spPr>
            <a:xfrm>
              <a:off x="5470359" y="4898652"/>
              <a:ext cx="2846058" cy="269952"/>
            </a:xfrm>
            <a:custGeom>
              <a:avLst/>
              <a:gdLst>
                <a:gd name="connsiteX0" fmla="*/ 49880 w 299273"/>
                <a:gd name="connsiteY0" fmla="*/ 0 h 3422121"/>
                <a:gd name="connsiteX1" fmla="*/ 249393 w 299273"/>
                <a:gd name="connsiteY1" fmla="*/ 0 h 3422121"/>
                <a:gd name="connsiteX2" fmla="*/ 284663 w 299273"/>
                <a:gd name="connsiteY2" fmla="*/ 14610 h 3422121"/>
                <a:gd name="connsiteX3" fmla="*/ 299272 w 299273"/>
                <a:gd name="connsiteY3" fmla="*/ 49881 h 3422121"/>
                <a:gd name="connsiteX4" fmla="*/ 299273 w 299273"/>
                <a:gd name="connsiteY4" fmla="*/ 3422121 h 3422121"/>
                <a:gd name="connsiteX5" fmla="*/ 299273 w 299273"/>
                <a:gd name="connsiteY5" fmla="*/ 3422121 h 3422121"/>
                <a:gd name="connsiteX6" fmla="*/ 299273 w 299273"/>
                <a:gd name="connsiteY6" fmla="*/ 3422121 h 3422121"/>
                <a:gd name="connsiteX7" fmla="*/ 0 w 299273"/>
                <a:gd name="connsiteY7" fmla="*/ 3422121 h 3422121"/>
                <a:gd name="connsiteX8" fmla="*/ 0 w 299273"/>
                <a:gd name="connsiteY8" fmla="*/ 3422121 h 3422121"/>
                <a:gd name="connsiteX9" fmla="*/ 0 w 299273"/>
                <a:gd name="connsiteY9" fmla="*/ 3422121 h 3422121"/>
                <a:gd name="connsiteX10" fmla="*/ 0 w 299273"/>
                <a:gd name="connsiteY10" fmla="*/ 49880 h 3422121"/>
                <a:gd name="connsiteX11" fmla="*/ 14610 w 299273"/>
                <a:gd name="connsiteY11" fmla="*/ 14610 h 3422121"/>
                <a:gd name="connsiteX12" fmla="*/ 49881 w 299273"/>
                <a:gd name="connsiteY12" fmla="*/ 1 h 3422121"/>
                <a:gd name="connsiteX13" fmla="*/ 49880 w 299273"/>
                <a:gd name="connsiteY13" fmla="*/ 0 h 34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9273" h="3422121">
                  <a:moveTo>
                    <a:pt x="299273" y="570371"/>
                  </a:moveTo>
                  <a:lnTo>
                    <a:pt x="299273" y="2851750"/>
                  </a:lnTo>
                  <a:cubicBezTo>
                    <a:pt x="299273" y="3003021"/>
                    <a:pt x="298813" y="3148093"/>
                    <a:pt x="297995" y="3255054"/>
                  </a:cubicBezTo>
                  <a:cubicBezTo>
                    <a:pt x="297177" y="3362014"/>
                    <a:pt x="296068" y="3422104"/>
                    <a:pt x="294911" y="3422104"/>
                  </a:cubicBezTo>
                  <a:cubicBezTo>
                    <a:pt x="196607" y="3422104"/>
                    <a:pt x="98304" y="3422115"/>
                    <a:pt x="0" y="3422115"/>
                  </a:cubicBezTo>
                  <a:lnTo>
                    <a:pt x="0" y="3422115"/>
                  </a:lnTo>
                  <a:lnTo>
                    <a:pt x="0" y="342211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94911" y="6"/>
                  </a:lnTo>
                  <a:cubicBezTo>
                    <a:pt x="296068" y="6"/>
                    <a:pt x="297177" y="60095"/>
                    <a:pt x="297995" y="167067"/>
                  </a:cubicBezTo>
                  <a:cubicBezTo>
                    <a:pt x="298813" y="274028"/>
                    <a:pt x="299273" y="419112"/>
                    <a:pt x="299273" y="570382"/>
                  </a:cubicBezTo>
                  <a:lnTo>
                    <a:pt x="299273" y="570371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582816"/>
                <a:satOff val="-24312"/>
                <a:lumOff val="29631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26039" rIns="26038" bIns="26039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600" dirty="0" smtClean="0">
                  <a:latin typeface="+mj-lt"/>
                </a:rPr>
                <a:t>R. D. do Congo</a:t>
              </a:r>
              <a:r>
                <a:rPr lang="pt-PT" sz="1600" kern="1200" dirty="0" smtClean="0">
                  <a:latin typeface="+mj-lt"/>
                </a:rPr>
                <a:t> (0,669)</a:t>
              </a:r>
              <a:endParaRPr lang="pt-PT" sz="1600" kern="1200" dirty="0">
                <a:latin typeface="+mj-lt"/>
              </a:endParaRPr>
            </a:p>
          </p:txBody>
        </p:sp>
        <p:sp>
          <p:nvSpPr>
            <p:cNvPr id="44" name="Forma livre 43"/>
            <p:cNvSpPr/>
            <p:nvPr/>
          </p:nvSpPr>
          <p:spPr>
            <a:xfrm>
              <a:off x="4860032" y="5314170"/>
              <a:ext cx="556073" cy="415313"/>
            </a:xfrm>
            <a:custGeom>
              <a:avLst/>
              <a:gdLst>
                <a:gd name="connsiteX0" fmla="*/ 0 w 460421"/>
                <a:gd name="connsiteY0" fmla="*/ 0 h 322294"/>
                <a:gd name="connsiteX1" fmla="*/ 299274 w 460421"/>
                <a:gd name="connsiteY1" fmla="*/ 0 h 322294"/>
                <a:gd name="connsiteX2" fmla="*/ 460421 w 460421"/>
                <a:gd name="connsiteY2" fmla="*/ 161147 h 322294"/>
                <a:gd name="connsiteX3" fmla="*/ 299274 w 460421"/>
                <a:gd name="connsiteY3" fmla="*/ 322294 h 322294"/>
                <a:gd name="connsiteX4" fmla="*/ 0 w 460421"/>
                <a:gd name="connsiteY4" fmla="*/ 322294 h 322294"/>
                <a:gd name="connsiteX5" fmla="*/ 161147 w 460421"/>
                <a:gd name="connsiteY5" fmla="*/ 161147 h 322294"/>
                <a:gd name="connsiteX6" fmla="*/ 0 w 460421"/>
                <a:gd name="connsiteY6" fmla="*/ 0 h 322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60421" h="322294">
                  <a:moveTo>
                    <a:pt x="460420" y="0"/>
                  </a:moveTo>
                  <a:lnTo>
                    <a:pt x="460420" y="209491"/>
                  </a:lnTo>
                  <a:lnTo>
                    <a:pt x="230211" y="322294"/>
                  </a:lnTo>
                  <a:lnTo>
                    <a:pt x="1" y="209491"/>
                  </a:lnTo>
                  <a:lnTo>
                    <a:pt x="1" y="0"/>
                  </a:lnTo>
                  <a:lnTo>
                    <a:pt x="230211" y="112803"/>
                  </a:lnTo>
                  <a:lnTo>
                    <a:pt x="460420" y="0"/>
                  </a:lnTo>
                  <a:close/>
                </a:path>
              </a:pathLst>
            </a:custGeom>
            <a:solidFill>
              <a:srgbClr val="FFFF43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655668"/>
                <a:satOff val="-27351"/>
                <a:lumOff val="33335"/>
                <a:alphaOff val="0"/>
              </a:schemeClr>
            </a:lnRef>
            <a:fillRef idx="1">
              <a:schemeClr val="accent2">
                <a:shade val="80000"/>
                <a:hueOff val="-655668"/>
                <a:satOff val="-27351"/>
                <a:lumOff val="33335"/>
                <a:alphaOff val="0"/>
              </a:schemeClr>
            </a:fillRef>
            <a:effectRef idx="0">
              <a:schemeClr val="accent2">
                <a:shade val="80000"/>
                <a:hueOff val="-655668"/>
                <a:satOff val="-27351"/>
                <a:lumOff val="33335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986" tIns="168132" rIns="6985" bIns="168133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PT" sz="1050" b="1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149</a:t>
              </a:r>
              <a:r>
                <a:rPr lang="pt-PT" sz="1050" b="1" kern="1200" dirty="0" smtClean="0">
                  <a:solidFill>
                    <a:schemeClr val="tx2">
                      <a:lumMod val="75000"/>
                    </a:schemeClr>
                  </a:solidFill>
                  <a:latin typeface="+mj-lt"/>
                </a:rPr>
                <a:t>.º</a:t>
              </a:r>
              <a:endParaRPr lang="pt-PT" sz="1050" b="1" kern="1200" dirty="0">
                <a:solidFill>
                  <a:schemeClr val="tx2">
                    <a:lumMod val="75000"/>
                  </a:schemeClr>
                </a:solidFill>
                <a:latin typeface="+mj-lt"/>
              </a:endParaRPr>
            </a:p>
          </p:txBody>
        </p:sp>
        <p:sp>
          <p:nvSpPr>
            <p:cNvPr id="45" name="Forma livre 44"/>
            <p:cNvSpPr/>
            <p:nvPr/>
          </p:nvSpPr>
          <p:spPr>
            <a:xfrm>
              <a:off x="5470359" y="5298384"/>
              <a:ext cx="2846058" cy="269952"/>
            </a:xfrm>
            <a:custGeom>
              <a:avLst/>
              <a:gdLst>
                <a:gd name="connsiteX0" fmla="*/ 49880 w 299273"/>
                <a:gd name="connsiteY0" fmla="*/ 0 h 3422121"/>
                <a:gd name="connsiteX1" fmla="*/ 249393 w 299273"/>
                <a:gd name="connsiteY1" fmla="*/ 0 h 3422121"/>
                <a:gd name="connsiteX2" fmla="*/ 284663 w 299273"/>
                <a:gd name="connsiteY2" fmla="*/ 14610 h 3422121"/>
                <a:gd name="connsiteX3" fmla="*/ 299272 w 299273"/>
                <a:gd name="connsiteY3" fmla="*/ 49881 h 3422121"/>
                <a:gd name="connsiteX4" fmla="*/ 299273 w 299273"/>
                <a:gd name="connsiteY4" fmla="*/ 3422121 h 3422121"/>
                <a:gd name="connsiteX5" fmla="*/ 299273 w 299273"/>
                <a:gd name="connsiteY5" fmla="*/ 3422121 h 3422121"/>
                <a:gd name="connsiteX6" fmla="*/ 299273 w 299273"/>
                <a:gd name="connsiteY6" fmla="*/ 3422121 h 3422121"/>
                <a:gd name="connsiteX7" fmla="*/ 0 w 299273"/>
                <a:gd name="connsiteY7" fmla="*/ 3422121 h 3422121"/>
                <a:gd name="connsiteX8" fmla="*/ 0 w 299273"/>
                <a:gd name="connsiteY8" fmla="*/ 3422121 h 3422121"/>
                <a:gd name="connsiteX9" fmla="*/ 0 w 299273"/>
                <a:gd name="connsiteY9" fmla="*/ 3422121 h 3422121"/>
                <a:gd name="connsiteX10" fmla="*/ 0 w 299273"/>
                <a:gd name="connsiteY10" fmla="*/ 49880 h 3422121"/>
                <a:gd name="connsiteX11" fmla="*/ 14610 w 299273"/>
                <a:gd name="connsiteY11" fmla="*/ 14610 h 3422121"/>
                <a:gd name="connsiteX12" fmla="*/ 49881 w 299273"/>
                <a:gd name="connsiteY12" fmla="*/ 1 h 3422121"/>
                <a:gd name="connsiteX13" fmla="*/ 49880 w 299273"/>
                <a:gd name="connsiteY13" fmla="*/ 0 h 3422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9273" h="3422121">
                  <a:moveTo>
                    <a:pt x="299273" y="570371"/>
                  </a:moveTo>
                  <a:lnTo>
                    <a:pt x="299273" y="2851750"/>
                  </a:lnTo>
                  <a:cubicBezTo>
                    <a:pt x="299273" y="3003021"/>
                    <a:pt x="298813" y="3148093"/>
                    <a:pt x="297995" y="3255054"/>
                  </a:cubicBezTo>
                  <a:cubicBezTo>
                    <a:pt x="297177" y="3362014"/>
                    <a:pt x="296068" y="3422104"/>
                    <a:pt x="294911" y="3422104"/>
                  </a:cubicBezTo>
                  <a:cubicBezTo>
                    <a:pt x="196607" y="3422104"/>
                    <a:pt x="98304" y="3422115"/>
                    <a:pt x="0" y="3422115"/>
                  </a:cubicBezTo>
                  <a:lnTo>
                    <a:pt x="0" y="3422115"/>
                  </a:lnTo>
                  <a:lnTo>
                    <a:pt x="0" y="3422115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94911" y="6"/>
                  </a:lnTo>
                  <a:cubicBezTo>
                    <a:pt x="296068" y="6"/>
                    <a:pt x="297177" y="60095"/>
                    <a:pt x="297995" y="167067"/>
                  </a:cubicBezTo>
                  <a:cubicBezTo>
                    <a:pt x="298813" y="274028"/>
                    <a:pt x="299273" y="419112"/>
                    <a:pt x="299273" y="570382"/>
                  </a:cubicBezTo>
                  <a:lnTo>
                    <a:pt x="299273" y="570371"/>
                  </a:lnTo>
                  <a:close/>
                </a:path>
              </a:pathLst>
            </a:cu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2">
                <a:shade val="80000"/>
                <a:hueOff val="-655668"/>
                <a:satOff val="-27351"/>
                <a:lumOff val="33335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7" tIns="26039" rIns="26038" bIns="26039" numCol="1" spcCol="1270" anchor="ctr" anchorCtr="0">
              <a:noAutofit/>
            </a:bodyPr>
            <a:lstStyle/>
            <a:p>
              <a:pPr marL="171450" lvl="1" indent="-171450" algn="l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pt-PT" sz="1600" dirty="0" smtClean="0">
                  <a:latin typeface="+mj-lt"/>
                </a:rPr>
                <a:t>Níger</a:t>
              </a:r>
              <a:r>
                <a:rPr lang="pt-PT" sz="1600" kern="1200" dirty="0" smtClean="0">
                  <a:latin typeface="+mj-lt"/>
                </a:rPr>
                <a:t> (0,674)</a:t>
              </a:r>
              <a:endParaRPr lang="pt-PT" sz="1600" kern="1200" dirty="0">
                <a:latin typeface="+mj-lt"/>
              </a:endParaRPr>
            </a:p>
          </p:txBody>
        </p:sp>
      </p:grpSp>
      <p:sp>
        <p:nvSpPr>
          <p:cNvPr id="46" name="CaixaDeTexto 45"/>
          <p:cNvSpPr txBox="1"/>
          <p:nvPr/>
        </p:nvSpPr>
        <p:spPr>
          <a:xfrm>
            <a:off x="2483768" y="1043444"/>
            <a:ext cx="2952328" cy="369332"/>
          </a:xfrm>
          <a:prstGeom prst="rect">
            <a:avLst/>
          </a:prstGeom>
          <a:solidFill>
            <a:srgbClr val="FFFF43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chemeClr val="tx2">
                    <a:lumMod val="75000"/>
                  </a:schemeClr>
                </a:solidFill>
              </a:rPr>
              <a:t>IDG - 2013</a:t>
            </a:r>
            <a:endParaRPr lang="pt-PT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Índice de Desigualdade de Género</a:t>
            </a:r>
            <a:endParaRPr lang="pt-PT" dirty="0"/>
          </a:p>
        </p:txBody>
      </p:sp>
      <p:sp>
        <p:nvSpPr>
          <p:cNvPr id="46" name="CaixaDeTexto 45"/>
          <p:cNvSpPr txBox="1"/>
          <p:nvPr/>
        </p:nvSpPr>
        <p:spPr>
          <a:xfrm>
            <a:off x="7415808" y="1052736"/>
            <a:ext cx="1728192" cy="369332"/>
          </a:xfrm>
          <a:prstGeom prst="rect">
            <a:avLst/>
          </a:prstGeom>
          <a:solidFill>
            <a:srgbClr val="FFFF43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b="1" dirty="0" smtClean="0">
                <a:solidFill>
                  <a:schemeClr val="tx2">
                    <a:lumMod val="75000"/>
                  </a:schemeClr>
                </a:solidFill>
              </a:rPr>
              <a:t>IDG - 2013</a:t>
            </a:r>
            <a:endParaRPr lang="pt-PT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47" name="Diagrama 46"/>
          <p:cNvGraphicFramePr/>
          <p:nvPr>
            <p:extLst>
              <p:ext uri="{D42A27DB-BD31-4B8C-83A1-F6EECF244321}">
                <p14:modId xmlns:p14="http://schemas.microsoft.com/office/powerpoint/2010/main" val="204814547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Graphic spid="47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Índice de Pobreza Multidimensional</a:t>
            </a:r>
            <a:endParaRPr lang="pt-PT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467544" y="1412776"/>
            <a:ext cx="799288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dirty="0" smtClean="0"/>
              <a:t>O IPM é um indicador composto, criado em 2010, usado para avaliar as dimensões da pobreza. Este avalia o número de pessoas que são pobres em termos multidimensionais e a intensidade da pobreza.</a:t>
            </a:r>
            <a:endParaRPr lang="pt-PT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1475656" y="3212976"/>
            <a:ext cx="6192688" cy="1569660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smtClean="0">
                <a:solidFill>
                  <a:srgbClr val="000000"/>
                </a:solidFill>
              </a:rPr>
              <a:t>IPM</a:t>
            </a:r>
          </a:p>
          <a:p>
            <a:pPr>
              <a:lnSpc>
                <a:spcPct val="150000"/>
              </a:lnSpc>
            </a:pPr>
            <a:r>
              <a:rPr lang="en-US" dirty="0" err="1" smtClean="0">
                <a:solidFill>
                  <a:srgbClr val="000000"/>
                </a:solidFill>
              </a:rPr>
              <a:t>Percentagem</a:t>
            </a:r>
            <a:r>
              <a:rPr lang="en-US" dirty="0" smtClean="0">
                <a:solidFill>
                  <a:srgbClr val="000000"/>
                </a:solidFill>
              </a:rPr>
              <a:t> de </a:t>
            </a:r>
            <a:r>
              <a:rPr lang="en-US" dirty="0" err="1" smtClean="0">
                <a:solidFill>
                  <a:srgbClr val="000000"/>
                </a:solidFill>
              </a:rPr>
              <a:t>população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que</a:t>
            </a:r>
            <a:r>
              <a:rPr lang="en-US" dirty="0" smtClean="0">
                <a:solidFill>
                  <a:srgbClr val="000000"/>
                </a:solidFill>
              </a:rPr>
              <a:t> é </a:t>
            </a:r>
            <a:r>
              <a:rPr lang="en-US" dirty="0" err="1" smtClean="0">
                <a:solidFill>
                  <a:srgbClr val="000000"/>
                </a:solidFill>
              </a:rPr>
              <a:t>multidimensionalmente</a:t>
            </a:r>
            <a:r>
              <a:rPr lang="en-US" dirty="0" smtClean="0">
                <a:solidFill>
                  <a:srgbClr val="000000"/>
                </a:solidFill>
              </a:rPr>
              <a:t> </a:t>
            </a:r>
            <a:r>
              <a:rPr lang="en-US" dirty="0" err="1" smtClean="0">
                <a:solidFill>
                  <a:srgbClr val="000000"/>
                </a:solidFill>
              </a:rPr>
              <a:t>pobre</a:t>
            </a:r>
            <a:r>
              <a:rPr lang="en-US" dirty="0" smtClean="0">
                <a:solidFill>
                  <a:srgbClr val="000000"/>
                </a:solidFill>
              </a:rPr>
              <a:t>, </a:t>
            </a:r>
            <a:r>
              <a:rPr lang="en-US" dirty="0" err="1" smtClean="0">
                <a:solidFill>
                  <a:srgbClr val="000000"/>
                </a:solidFill>
              </a:rPr>
              <a:t>ajustada</a:t>
            </a:r>
            <a:r>
              <a:rPr lang="en-US" dirty="0" smtClean="0">
                <a:solidFill>
                  <a:srgbClr val="000000"/>
                </a:solidFill>
              </a:rPr>
              <a:t> pela </a:t>
            </a:r>
            <a:r>
              <a:rPr lang="en-US" dirty="0" err="1" smtClean="0">
                <a:solidFill>
                  <a:srgbClr val="000000"/>
                </a:solidFill>
              </a:rPr>
              <a:t>intensidade</a:t>
            </a:r>
            <a:r>
              <a:rPr lang="en-US" dirty="0" smtClean="0">
                <a:solidFill>
                  <a:srgbClr val="000000"/>
                </a:solidFill>
              </a:rPr>
              <a:t> das </a:t>
            </a:r>
            <a:r>
              <a:rPr lang="en-US" dirty="0" err="1" smtClean="0">
                <a:solidFill>
                  <a:srgbClr val="000000"/>
                </a:solidFill>
              </a:rPr>
              <a:t>privações</a:t>
            </a:r>
            <a:r>
              <a:rPr lang="en-US" dirty="0" smtClean="0">
                <a:solidFill>
                  <a:srgbClr val="000000"/>
                </a:solidFill>
              </a:rPr>
              <a:t>.</a:t>
            </a:r>
            <a:endParaRPr lang="pt-PT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Índice de Pobreza Multidimensional</a:t>
            </a:r>
            <a:endParaRPr lang="pt-PT" dirty="0"/>
          </a:p>
        </p:txBody>
      </p:sp>
      <p:pic>
        <p:nvPicPr>
          <p:cNvPr id="12" name="Imagem 11" descr="20142930_PPT_F017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0" y="1625320"/>
            <a:ext cx="9144000" cy="367588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Índice de Pobreza Multidimensional</a:t>
            </a:r>
            <a:endParaRPr lang="pt-PT" dirty="0"/>
          </a:p>
        </p:txBody>
      </p:sp>
      <p:pic>
        <p:nvPicPr>
          <p:cNvPr id="4" name="Imagem 3" descr="20142930_PPT_F0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373968"/>
            <a:ext cx="9144000" cy="4151376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467544" y="1260822"/>
            <a:ext cx="8280920" cy="872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dirty="0" smtClean="0"/>
              <a:t>A nível mundial, o Sul da Ásia e da África são as duas regiões que acolhem o maior número de pessoas a viver em pobreza multidimensional. </a:t>
            </a:r>
            <a:endParaRPr lang="pt-PT" dirty="0"/>
          </a:p>
        </p:txBody>
      </p:sp>
      <p:sp>
        <p:nvSpPr>
          <p:cNvPr id="6" name="CaixaDeTexto 5"/>
          <p:cNvSpPr txBox="1"/>
          <p:nvPr/>
        </p:nvSpPr>
        <p:spPr>
          <a:xfrm>
            <a:off x="1403648" y="6444044"/>
            <a:ext cx="7056784" cy="33855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dirty="0" smtClean="0">
                <a:solidFill>
                  <a:schemeClr val="tx1"/>
                </a:solidFill>
              </a:rPr>
              <a:t>Índice de Pobreza Multidimensional, no Mundo, por países, em 2013.</a:t>
            </a:r>
            <a:endParaRPr lang="pt-PT" sz="1600" dirty="0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ctrTitle"/>
          </p:nvPr>
        </p:nvSpPr>
        <p:spPr>
          <a:xfrm>
            <a:off x="3105472" y="5445224"/>
            <a:ext cx="5715000" cy="914400"/>
          </a:xfrm>
        </p:spPr>
        <p:txBody>
          <a:bodyPr/>
          <a:lstStyle/>
          <a:p>
            <a:r>
              <a:rPr lang="pt-PT" sz="5400" dirty="0" smtClean="0">
                <a:solidFill>
                  <a:schemeClr val="bg1"/>
                </a:solidFill>
              </a:rPr>
              <a:t>Retrato</a:t>
            </a:r>
            <a:r>
              <a:rPr lang="pt-PT" sz="4800" dirty="0" smtClean="0">
                <a:solidFill>
                  <a:schemeClr val="bg1"/>
                </a:solidFill>
              </a:rPr>
              <a:t> de Portugal</a:t>
            </a:r>
            <a:endParaRPr lang="pt-PT" sz="48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8" name="Picture 4" descr="C:\Users\Vera Ribeiro\AppData\Local\Microsoft\Windows\Temporary Internet Files\Content.IE5\ET5C2CV3\bandeira_de_portugal[1]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971143"/>
            <a:ext cx="3314700" cy="3571875"/>
          </a:xfrm>
          <a:prstGeom prst="rect">
            <a:avLst/>
          </a:prstGeom>
          <a:noFill/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Retrato de Portugal</a:t>
            </a:r>
            <a:endParaRPr lang="pt-PT" dirty="0"/>
          </a:p>
        </p:txBody>
      </p:sp>
      <p:sp>
        <p:nvSpPr>
          <p:cNvPr id="5" name="CaixaDeTexto 4"/>
          <p:cNvSpPr txBox="1"/>
          <p:nvPr/>
        </p:nvSpPr>
        <p:spPr>
          <a:xfrm>
            <a:off x="1331640" y="3491423"/>
            <a:ext cx="7128792" cy="2169825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dirty="0" smtClean="0"/>
              <a:t>Portugal, apesar de fazer parte do grupo de países desenvolvidos, apresenta alguns problemas à escala intranacional.</a:t>
            </a:r>
          </a:p>
          <a:p>
            <a:pPr algn="just">
              <a:lnSpc>
                <a:spcPct val="150000"/>
              </a:lnSpc>
            </a:pPr>
            <a:r>
              <a:rPr lang="pt-PT" dirty="0" smtClean="0"/>
              <a:t>Segundo dados de 2012, Portugal contava com 25,3% da população em risco de pobreza ou exclusão social, ou seja, cerca de 2,7 milhões de pessoas. </a:t>
            </a:r>
            <a:endParaRPr lang="pt-PT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Retrato de Portugal</a:t>
            </a:r>
            <a:endParaRPr lang="pt-PT" dirty="0"/>
          </a:p>
        </p:txBody>
      </p:sp>
      <p:pic>
        <p:nvPicPr>
          <p:cNvPr id="4" name="Imagem 3" descr="20142930_PPT_F0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496" y="1340767"/>
            <a:ext cx="9072031" cy="4209861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1619672" y="5661248"/>
            <a:ext cx="5616624" cy="33855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dirty="0" smtClean="0"/>
              <a:t>Risco de pobreza e exclusão social, em 2012.</a:t>
            </a:r>
            <a:endParaRPr lang="pt-PT" sz="16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Retrato de Portugal</a:t>
            </a:r>
            <a:endParaRPr lang="pt-PT" dirty="0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4294967295"/>
          </p:nvPr>
        </p:nvSpPr>
        <p:spPr>
          <a:xfrm>
            <a:off x="5029200" y="6248400"/>
            <a:ext cx="2895600" cy="228600"/>
          </a:xfrm>
        </p:spPr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pic>
        <p:nvPicPr>
          <p:cNvPr id="4" name="Imagem 3" descr="20142930_PPT_F0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39752" y="980546"/>
            <a:ext cx="6042683" cy="58774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ctrTitle"/>
          </p:nvPr>
        </p:nvSpPr>
        <p:spPr>
          <a:xfrm>
            <a:off x="3537520" y="5538936"/>
            <a:ext cx="5715000" cy="914400"/>
          </a:xfrm>
        </p:spPr>
        <p:txBody>
          <a:bodyPr/>
          <a:lstStyle/>
          <a:p>
            <a:pPr algn="ctr"/>
            <a:r>
              <a:rPr lang="pt-PT" sz="5400" dirty="0" smtClean="0">
                <a:solidFill>
                  <a:schemeClr val="bg1"/>
                </a:solidFill>
              </a:rPr>
              <a:t>Aplica o que aprendeste!</a:t>
            </a:r>
            <a:endParaRPr lang="pt-PT" sz="54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Aplica o que aprendeste!</a:t>
            </a:r>
            <a:endParaRPr lang="pt-PT" dirty="0"/>
          </a:p>
        </p:txBody>
      </p:sp>
      <p:sp>
        <p:nvSpPr>
          <p:cNvPr id="4" name="CaixaDeTexto 3"/>
          <p:cNvSpPr txBox="1"/>
          <p:nvPr/>
        </p:nvSpPr>
        <p:spPr>
          <a:xfrm>
            <a:off x="395536" y="1268760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1. O IDH elevado é entre…</a:t>
            </a:r>
            <a:endParaRPr lang="pt-PT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755576" y="1581954"/>
            <a:ext cx="43204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0,799 e 0,699.</a:t>
            </a:r>
          </a:p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0,700 e 0,799.</a:t>
            </a:r>
          </a:p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0,755 e 0,799.</a:t>
            </a:r>
          </a:p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0,550 e 0,699.</a:t>
            </a:r>
            <a:endParaRPr lang="pt-PT" dirty="0"/>
          </a:p>
        </p:txBody>
      </p:sp>
      <p:sp>
        <p:nvSpPr>
          <p:cNvPr id="7" name="Rectângulo arredondado 6"/>
          <p:cNvSpPr/>
          <p:nvPr/>
        </p:nvSpPr>
        <p:spPr>
          <a:xfrm>
            <a:off x="683568" y="1988840"/>
            <a:ext cx="3168352" cy="5040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CaixaDeTexto 7"/>
          <p:cNvSpPr txBox="1"/>
          <p:nvPr/>
        </p:nvSpPr>
        <p:spPr>
          <a:xfrm>
            <a:off x="323528" y="3501008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2. O IDH baixo é…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683568" y="3814202"/>
            <a:ext cx="43204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superior a 0,450.</a:t>
            </a:r>
          </a:p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inferior a 0,450.</a:t>
            </a:r>
          </a:p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superior a 0,550.</a:t>
            </a:r>
          </a:p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inferior a 0,550.</a:t>
            </a:r>
            <a:endParaRPr lang="pt-PT" dirty="0"/>
          </a:p>
        </p:txBody>
      </p:sp>
      <p:sp>
        <p:nvSpPr>
          <p:cNvPr id="10" name="Rectângulo arredondado 9"/>
          <p:cNvSpPr/>
          <p:nvPr/>
        </p:nvSpPr>
        <p:spPr>
          <a:xfrm>
            <a:off x="611560" y="5085184"/>
            <a:ext cx="3168352" cy="5040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8" grpId="0"/>
      <p:bldP spid="9" grpId="0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Aplica o que aprendeste!</a:t>
            </a:r>
            <a:endParaRPr lang="pt-PT" dirty="0"/>
          </a:p>
        </p:txBody>
      </p:sp>
      <p:sp>
        <p:nvSpPr>
          <p:cNvPr id="4" name="CaixaDeTexto 3"/>
          <p:cNvSpPr txBox="1"/>
          <p:nvPr/>
        </p:nvSpPr>
        <p:spPr>
          <a:xfrm>
            <a:off x="395536" y="1268760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3. O IDH da Suíça é de 0,917, logo é um…</a:t>
            </a:r>
            <a:endParaRPr lang="pt-PT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755576" y="1581954"/>
            <a:ext cx="43204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IDH elevado.</a:t>
            </a:r>
          </a:p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IDH médio.</a:t>
            </a:r>
          </a:p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IDH muito elevado.</a:t>
            </a:r>
          </a:p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IDH baixo.</a:t>
            </a:r>
            <a:endParaRPr lang="pt-PT" dirty="0"/>
          </a:p>
        </p:txBody>
      </p:sp>
      <p:sp>
        <p:nvSpPr>
          <p:cNvPr id="7" name="Rectângulo arredondado 6"/>
          <p:cNvSpPr/>
          <p:nvPr/>
        </p:nvSpPr>
        <p:spPr>
          <a:xfrm>
            <a:off x="683568" y="2420888"/>
            <a:ext cx="3168352" cy="5040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CaixaDeTexto 7"/>
          <p:cNvSpPr txBox="1"/>
          <p:nvPr/>
        </p:nvSpPr>
        <p:spPr>
          <a:xfrm>
            <a:off x="323528" y="3501008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4. O IDH da Zâmbia é de 0,561, logo é um…</a:t>
            </a:r>
            <a:endParaRPr lang="pt-PT" b="1" dirty="0"/>
          </a:p>
        </p:txBody>
      </p:sp>
      <p:sp>
        <p:nvSpPr>
          <p:cNvPr id="9" name="CaixaDeTexto 8"/>
          <p:cNvSpPr txBox="1"/>
          <p:nvPr/>
        </p:nvSpPr>
        <p:spPr>
          <a:xfrm>
            <a:off x="683568" y="3814202"/>
            <a:ext cx="43204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IDH elevado.</a:t>
            </a:r>
          </a:p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IDH médio.</a:t>
            </a:r>
          </a:p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IDH muito elevado.</a:t>
            </a:r>
          </a:p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IDH baixo.</a:t>
            </a:r>
            <a:endParaRPr lang="pt-PT" dirty="0"/>
          </a:p>
        </p:txBody>
      </p:sp>
      <p:sp>
        <p:nvSpPr>
          <p:cNvPr id="10" name="Rectângulo arredondado 9"/>
          <p:cNvSpPr/>
          <p:nvPr/>
        </p:nvSpPr>
        <p:spPr>
          <a:xfrm>
            <a:off x="611560" y="4221088"/>
            <a:ext cx="3168352" cy="5040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8" grpId="0"/>
      <p:bldP spid="9" grpId="0"/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Aplica o que aprendeste!</a:t>
            </a:r>
            <a:endParaRPr lang="pt-PT" dirty="0"/>
          </a:p>
        </p:txBody>
      </p:sp>
      <p:sp>
        <p:nvSpPr>
          <p:cNvPr id="4" name="CaixaDeTexto 3"/>
          <p:cNvSpPr txBox="1"/>
          <p:nvPr/>
        </p:nvSpPr>
        <p:spPr>
          <a:xfrm>
            <a:off x="395536" y="1268760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5. A maior parte dos países com um IDH muito elevado são considerados…</a:t>
            </a:r>
            <a:endParaRPr lang="pt-PT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755576" y="1946156"/>
            <a:ext cx="432048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países desenvolvidos.</a:t>
            </a:r>
          </a:p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países em desenvolvimento.</a:t>
            </a:r>
          </a:p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países menos desenvolvidos.</a:t>
            </a:r>
          </a:p>
        </p:txBody>
      </p:sp>
      <p:sp>
        <p:nvSpPr>
          <p:cNvPr id="7" name="Rectângulo arredondado 6"/>
          <p:cNvSpPr/>
          <p:nvPr/>
        </p:nvSpPr>
        <p:spPr>
          <a:xfrm>
            <a:off x="755576" y="1993002"/>
            <a:ext cx="3168352" cy="5040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CaixaDeTexto 7"/>
          <p:cNvSpPr txBox="1"/>
          <p:nvPr/>
        </p:nvSpPr>
        <p:spPr>
          <a:xfrm>
            <a:off x="323528" y="3573016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6. A maior parte dos países com um IDH baixo são considerados…</a:t>
            </a:r>
          </a:p>
          <a:p>
            <a:endParaRPr lang="pt-PT" b="1" dirty="0" smtClean="0"/>
          </a:p>
        </p:txBody>
      </p:sp>
      <p:sp>
        <p:nvSpPr>
          <p:cNvPr id="11" name="CaixaDeTexto 10"/>
          <p:cNvSpPr txBox="1"/>
          <p:nvPr/>
        </p:nvSpPr>
        <p:spPr>
          <a:xfrm>
            <a:off x="755576" y="3890372"/>
            <a:ext cx="432048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países desenvolvidos.</a:t>
            </a:r>
          </a:p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países em desenvolvimento.</a:t>
            </a:r>
          </a:p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países menos desenvolvidos.</a:t>
            </a:r>
          </a:p>
        </p:txBody>
      </p:sp>
      <p:sp>
        <p:nvSpPr>
          <p:cNvPr id="12" name="Rectângulo arredondado 11"/>
          <p:cNvSpPr/>
          <p:nvPr/>
        </p:nvSpPr>
        <p:spPr>
          <a:xfrm>
            <a:off x="647564" y="4791249"/>
            <a:ext cx="3744416" cy="5040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8" grpId="0"/>
      <p:bldP spid="11" grpId="0"/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Aplica o que aprendeste!</a:t>
            </a:r>
            <a:endParaRPr lang="pt-PT" dirty="0"/>
          </a:p>
        </p:txBody>
      </p:sp>
      <p:sp>
        <p:nvSpPr>
          <p:cNvPr id="4" name="CaixaDeTexto 3"/>
          <p:cNvSpPr txBox="1"/>
          <p:nvPr/>
        </p:nvSpPr>
        <p:spPr>
          <a:xfrm>
            <a:off x="395536" y="1268760"/>
            <a:ext cx="799288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b="1" dirty="0" smtClean="0"/>
              <a:t>7. O IDH, apesar de ser um dos indicadores mais completos para aferir o desenvolvimento, apresenta algumas limitações.</a:t>
            </a:r>
          </a:p>
          <a:p>
            <a:pPr>
              <a:lnSpc>
                <a:spcPct val="150000"/>
              </a:lnSpc>
            </a:pPr>
            <a:r>
              <a:rPr lang="pt-PT" b="1" dirty="0" smtClean="0"/>
              <a:t>7.1. Comenta </a:t>
            </a:r>
            <a:r>
              <a:rPr lang="pt-PT" dirty="0" smtClean="0"/>
              <a:t>a afirmação. </a:t>
            </a:r>
            <a:endParaRPr lang="pt-PT" dirty="0"/>
          </a:p>
        </p:txBody>
      </p:sp>
      <p:sp>
        <p:nvSpPr>
          <p:cNvPr id="5" name="CaixaDeTexto 4"/>
          <p:cNvSpPr txBox="1"/>
          <p:nvPr/>
        </p:nvSpPr>
        <p:spPr>
          <a:xfrm>
            <a:off x="899592" y="2699335"/>
            <a:ext cx="756084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</a:pPr>
            <a:r>
              <a:rPr lang="pt-PT" dirty="0" smtClean="0"/>
              <a:t>R.: Este indicador não apresenta qualquer indicador relacionado com a sustentabilidade ambiental; não fornece qualquer informação sobre as desigualdades regionais de cada país; é bastante influenciado pelo RNB/</a:t>
            </a:r>
            <a:r>
              <a:rPr lang="pt-PT" i="1" dirty="0" smtClean="0"/>
              <a:t>per capita </a:t>
            </a:r>
            <a:r>
              <a:rPr lang="pt-PT" dirty="0" smtClean="0"/>
              <a:t>e, como tal, limitativo, e como assenta em médias, esconde algumas realidades importantes.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Aplica o que aprendeste!</a:t>
            </a:r>
            <a:endParaRPr lang="pt-PT" dirty="0"/>
          </a:p>
        </p:txBody>
      </p:sp>
      <p:sp>
        <p:nvSpPr>
          <p:cNvPr id="4" name="CaixaDeTexto 3"/>
          <p:cNvSpPr txBox="1"/>
          <p:nvPr/>
        </p:nvSpPr>
        <p:spPr>
          <a:xfrm>
            <a:off x="395536" y="1268760"/>
            <a:ext cx="7992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8. As três dimensões que fazem parte do IDG são…</a:t>
            </a:r>
            <a:endParaRPr lang="pt-PT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755576" y="1946156"/>
            <a:ext cx="684076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saúde reprodutiva, capacitação e mercado de trabalho.</a:t>
            </a:r>
          </a:p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padrões de vida, educação e saúde.</a:t>
            </a:r>
          </a:p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Nenhuma das anteriores.</a:t>
            </a:r>
          </a:p>
        </p:txBody>
      </p:sp>
      <p:sp>
        <p:nvSpPr>
          <p:cNvPr id="7" name="Rectângulo arredondado 6"/>
          <p:cNvSpPr/>
          <p:nvPr/>
        </p:nvSpPr>
        <p:spPr>
          <a:xfrm>
            <a:off x="755576" y="1993002"/>
            <a:ext cx="6408712" cy="5040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CaixaDeTexto 7"/>
          <p:cNvSpPr txBox="1"/>
          <p:nvPr/>
        </p:nvSpPr>
        <p:spPr>
          <a:xfrm>
            <a:off x="323528" y="3573016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9. O IDG varia entre…</a:t>
            </a:r>
          </a:p>
          <a:p>
            <a:endParaRPr lang="pt-PT" b="1" dirty="0" smtClean="0"/>
          </a:p>
        </p:txBody>
      </p:sp>
      <p:sp>
        <p:nvSpPr>
          <p:cNvPr id="11" name="CaixaDeTexto 10"/>
          <p:cNvSpPr txBox="1"/>
          <p:nvPr/>
        </p:nvSpPr>
        <p:spPr>
          <a:xfrm>
            <a:off x="755576" y="3890372"/>
            <a:ext cx="669674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1 (nenhuma desigualdade) e 0 (desigualdade total).</a:t>
            </a:r>
          </a:p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1 (nenhuma desigualdade) e 10 (desigualdade total).</a:t>
            </a:r>
          </a:p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0 (nenhuma desigualdade) e 1 (desigualdade total).</a:t>
            </a:r>
          </a:p>
        </p:txBody>
      </p:sp>
      <p:sp>
        <p:nvSpPr>
          <p:cNvPr id="12" name="Rectângulo arredondado 11"/>
          <p:cNvSpPr/>
          <p:nvPr/>
        </p:nvSpPr>
        <p:spPr>
          <a:xfrm>
            <a:off x="683568" y="4725144"/>
            <a:ext cx="5904656" cy="5040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 animBg="1"/>
      <p:bldP spid="8" grpId="0"/>
      <p:bldP spid="11" grpId="0"/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Aplica o que aprendeste!</a:t>
            </a:r>
            <a:endParaRPr lang="pt-PT" dirty="0"/>
          </a:p>
        </p:txBody>
      </p:sp>
      <p:sp>
        <p:nvSpPr>
          <p:cNvPr id="4" name="CaixaDeTexto 3"/>
          <p:cNvSpPr txBox="1"/>
          <p:nvPr/>
        </p:nvSpPr>
        <p:spPr>
          <a:xfrm>
            <a:off x="395536" y="1268760"/>
            <a:ext cx="7992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10. Refere em que consiste a sigla IPM.</a:t>
            </a:r>
            <a:endParaRPr lang="pt-PT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755576" y="1628800"/>
            <a:ext cx="68407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pt-PT" dirty="0" smtClean="0"/>
              <a:t>R.: Índice de Pobreza Multidimensional. 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323528" y="3861048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12. As regiões que apresentam maior número de pessoas a viverem em situação de pobreza multidimensional são:…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755576" y="4581128"/>
            <a:ext cx="669674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/>
              <a:t>S</a:t>
            </a:r>
            <a:r>
              <a:rPr lang="pt-PT" dirty="0" smtClean="0"/>
              <a:t>ul da Ásia e Sul da Europa.</a:t>
            </a:r>
          </a:p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 smtClean="0"/>
              <a:t>África Subsariana e Norte da Europa.</a:t>
            </a:r>
          </a:p>
          <a:p>
            <a:pPr marL="342900" indent="-342900">
              <a:lnSpc>
                <a:spcPct val="150000"/>
              </a:lnSpc>
              <a:buAutoNum type="alphaLcParenR"/>
            </a:pPr>
            <a:r>
              <a:rPr lang="pt-PT" dirty="0"/>
              <a:t>S</a:t>
            </a:r>
            <a:r>
              <a:rPr lang="pt-PT" dirty="0" smtClean="0"/>
              <a:t>ul da Ásia e África Subsariana. </a:t>
            </a:r>
          </a:p>
        </p:txBody>
      </p:sp>
      <p:sp>
        <p:nvSpPr>
          <p:cNvPr id="12" name="Rectângulo arredondado 11"/>
          <p:cNvSpPr/>
          <p:nvPr/>
        </p:nvSpPr>
        <p:spPr>
          <a:xfrm>
            <a:off x="725860" y="5472496"/>
            <a:ext cx="3960440" cy="504056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9" name="CaixaDeTexto 8"/>
          <p:cNvSpPr txBox="1"/>
          <p:nvPr/>
        </p:nvSpPr>
        <p:spPr>
          <a:xfrm>
            <a:off x="395536" y="2420888"/>
            <a:ext cx="79928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/>
              <a:t>11. Indica o número de dimensões e de indicadores que compõem o  IPM.</a:t>
            </a:r>
            <a:endParaRPr lang="pt-PT" b="1" dirty="0"/>
          </a:p>
        </p:txBody>
      </p:sp>
      <p:sp>
        <p:nvSpPr>
          <p:cNvPr id="10" name="CaixaDeTexto 9"/>
          <p:cNvSpPr txBox="1"/>
          <p:nvPr/>
        </p:nvSpPr>
        <p:spPr>
          <a:xfrm>
            <a:off x="755576" y="3021439"/>
            <a:ext cx="68407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pt-PT" dirty="0" smtClean="0"/>
              <a:t>R.: O IPM contempla três dimensões e dez indicadores simples. 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247" y="46045"/>
            <a:ext cx="1502423" cy="7186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11" grpId="0"/>
      <p:bldP spid="12" grpId="0" animBg="1"/>
      <p:bldP spid="9" grpId="0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ítulo 1"/>
          <p:cNvSpPr>
            <a:spLocks noGrp="1"/>
          </p:cNvSpPr>
          <p:nvPr>
            <p:ph type="subTitle" idx="1"/>
          </p:nvPr>
        </p:nvSpPr>
        <p:spPr>
          <a:xfrm>
            <a:off x="2655912" y="5301208"/>
            <a:ext cx="4724400" cy="1296144"/>
          </a:xfrm>
        </p:spPr>
        <p:txBody>
          <a:bodyPr/>
          <a:lstStyle/>
          <a:p>
            <a:r>
              <a:rPr lang="pt-PT" dirty="0" smtClean="0"/>
              <a:t>Eva Ribeiro</a:t>
            </a:r>
          </a:p>
          <a:p>
            <a:r>
              <a:rPr lang="pt-PT" dirty="0" smtClean="0"/>
              <a:t>Rui Teixeira Lopes</a:t>
            </a:r>
          </a:p>
          <a:p>
            <a:r>
              <a:rPr lang="pt-PT" dirty="0" smtClean="0"/>
              <a:t>Sandra Custódio</a:t>
            </a:r>
          </a:p>
          <a:p>
            <a:r>
              <a:rPr lang="pt-PT" dirty="0" smtClean="0"/>
              <a:t>Vera Ribeiro</a:t>
            </a:r>
            <a:endParaRPr lang="pt-PT" dirty="0"/>
          </a:p>
        </p:txBody>
      </p:sp>
      <p:sp>
        <p:nvSpPr>
          <p:cNvPr id="3" name="Título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sz="11500" dirty="0" smtClean="0"/>
              <a:t>GPS9</a:t>
            </a:r>
            <a:endParaRPr lang="pt-PT" sz="11500" dirty="0"/>
          </a:p>
        </p:txBody>
      </p:sp>
      <p:pic>
        <p:nvPicPr>
          <p:cNvPr id="4" name="Imagem 3" descr="20150216_ARG_GPS9_F001.png"/>
          <p:cNvPicPr>
            <a:picLocks noChangeAspect="1"/>
          </p:cNvPicPr>
          <p:nvPr/>
        </p:nvPicPr>
        <p:blipFill>
          <a:blip r:embed="rId2" cstate="print"/>
          <a:srcRect l="33200" t="10101" r="18500" b="15350"/>
          <a:stretch>
            <a:fillRect/>
          </a:stretch>
        </p:blipFill>
        <p:spPr>
          <a:xfrm>
            <a:off x="179512" y="130721"/>
            <a:ext cx="3816424" cy="58905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theme/theme1.xml><?xml version="1.0" encoding="utf-8"?>
<a:theme xmlns:a="http://schemas.openxmlformats.org/drawingml/2006/main" name="cdb2004223l">
  <a:themeElements>
    <a:clrScheme name="Tema do Office 1">
      <a:dk1>
        <a:srgbClr val="000000"/>
      </a:dk1>
      <a:lt1>
        <a:srgbClr val="FFFFFF"/>
      </a:lt1>
      <a:dk2>
        <a:srgbClr val="4B546F"/>
      </a:dk2>
      <a:lt2>
        <a:srgbClr val="C0C0C0"/>
      </a:lt2>
      <a:accent1>
        <a:srgbClr val="4987E3"/>
      </a:accent1>
      <a:accent2>
        <a:srgbClr val="D9520F"/>
      </a:accent2>
      <a:accent3>
        <a:srgbClr val="FFFFFF"/>
      </a:accent3>
      <a:accent4>
        <a:srgbClr val="000000"/>
      </a:accent4>
      <a:accent5>
        <a:srgbClr val="B1C3EF"/>
      </a:accent5>
      <a:accent6>
        <a:srgbClr val="C4490C"/>
      </a:accent6>
      <a:hlink>
        <a:srgbClr val="36A1B6"/>
      </a:hlink>
      <a:folHlink>
        <a:srgbClr val="9CC769"/>
      </a:folHlink>
    </a:clrScheme>
    <a:fontScheme name="Tema do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ema do Office 1">
        <a:dk1>
          <a:srgbClr val="000000"/>
        </a:dk1>
        <a:lt1>
          <a:srgbClr val="FFFFFF"/>
        </a:lt1>
        <a:dk2>
          <a:srgbClr val="4B546F"/>
        </a:dk2>
        <a:lt2>
          <a:srgbClr val="C0C0C0"/>
        </a:lt2>
        <a:accent1>
          <a:srgbClr val="4987E3"/>
        </a:accent1>
        <a:accent2>
          <a:srgbClr val="D9520F"/>
        </a:accent2>
        <a:accent3>
          <a:srgbClr val="FFFFFF"/>
        </a:accent3>
        <a:accent4>
          <a:srgbClr val="000000"/>
        </a:accent4>
        <a:accent5>
          <a:srgbClr val="B1C3EF"/>
        </a:accent5>
        <a:accent6>
          <a:srgbClr val="C4490C"/>
        </a:accent6>
        <a:hlink>
          <a:srgbClr val="36A1B6"/>
        </a:hlink>
        <a:folHlink>
          <a:srgbClr val="9CC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2">
        <a:dk1>
          <a:srgbClr val="000000"/>
        </a:dk1>
        <a:lt1>
          <a:srgbClr val="FFFFFF"/>
        </a:lt1>
        <a:dk2>
          <a:srgbClr val="135377"/>
        </a:dk2>
        <a:lt2>
          <a:srgbClr val="969696"/>
        </a:lt2>
        <a:accent1>
          <a:srgbClr val="2AA08A"/>
        </a:accent1>
        <a:accent2>
          <a:srgbClr val="9C88E6"/>
        </a:accent2>
        <a:accent3>
          <a:srgbClr val="FFFFFF"/>
        </a:accent3>
        <a:accent4>
          <a:srgbClr val="000000"/>
        </a:accent4>
        <a:accent5>
          <a:srgbClr val="ACCDC4"/>
        </a:accent5>
        <a:accent6>
          <a:srgbClr val="8D7BD0"/>
        </a:accent6>
        <a:hlink>
          <a:srgbClr val="7D96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o Office 3">
        <a:dk1>
          <a:srgbClr val="000000"/>
        </a:dk1>
        <a:lt1>
          <a:srgbClr val="FFFFFF"/>
        </a:lt1>
        <a:dk2>
          <a:srgbClr val="351155"/>
        </a:dk2>
        <a:lt2>
          <a:srgbClr val="969696"/>
        </a:lt2>
        <a:accent1>
          <a:srgbClr val="117AC1"/>
        </a:accent1>
        <a:accent2>
          <a:srgbClr val="38B890"/>
        </a:accent2>
        <a:accent3>
          <a:srgbClr val="FFFFFF"/>
        </a:accent3>
        <a:accent4>
          <a:srgbClr val="000000"/>
        </a:accent4>
        <a:accent5>
          <a:srgbClr val="AABEDD"/>
        </a:accent5>
        <a:accent6>
          <a:srgbClr val="32A682"/>
        </a:accent6>
        <a:hlink>
          <a:srgbClr val="D17FB6"/>
        </a:hlink>
        <a:folHlink>
          <a:srgbClr val="E3981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cdb2004223l</Template>
  <TotalTime>281</TotalTime>
  <Words>1345</Words>
  <Application>Microsoft Office PowerPoint</Application>
  <PresentationFormat>On-screen Show (4:3)</PresentationFormat>
  <Paragraphs>223</Paragraphs>
  <Slides>28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Calibri</vt:lpstr>
      <vt:lpstr>Wingdings</vt:lpstr>
      <vt:lpstr>cdb2004223l</vt:lpstr>
      <vt:lpstr>Índice de Desenvolvimento Humano</vt:lpstr>
      <vt:lpstr>Metas a trabalhar</vt:lpstr>
      <vt:lpstr>Resumo</vt:lpstr>
      <vt:lpstr>Índice de Desenvolvimento Humano</vt:lpstr>
      <vt:lpstr>Índice de Desenvolvimento Humano</vt:lpstr>
      <vt:lpstr>Índice de Desenvolvimento Humano</vt:lpstr>
      <vt:lpstr>Índice de Desenvolvimento Humano</vt:lpstr>
      <vt:lpstr>Índice de Desenvolvimento Humano</vt:lpstr>
      <vt:lpstr>Índice de Desigualdade de Género</vt:lpstr>
      <vt:lpstr>Índice de Desigualdade de Género</vt:lpstr>
      <vt:lpstr>Índice de Desigualdade de Género</vt:lpstr>
      <vt:lpstr>Índice de Desigualdade de Género</vt:lpstr>
      <vt:lpstr>Índice de Desigualdade de Género</vt:lpstr>
      <vt:lpstr>Índice de Pobreza Multidimensional</vt:lpstr>
      <vt:lpstr>Índice de Pobreza Multidimensional</vt:lpstr>
      <vt:lpstr>Índice de Pobreza Multidimensional</vt:lpstr>
      <vt:lpstr>Retrato de Portugal</vt:lpstr>
      <vt:lpstr>Retrato de Portugal</vt:lpstr>
      <vt:lpstr>Retrato de Portugal</vt:lpstr>
      <vt:lpstr>Retrato de Portugal</vt:lpstr>
      <vt:lpstr>Aplica o que aprendeste!</vt:lpstr>
      <vt:lpstr>Aplica o que aprendeste!</vt:lpstr>
      <vt:lpstr>Aplica o que aprendeste!</vt:lpstr>
      <vt:lpstr>Aplica o que aprendeste!</vt:lpstr>
      <vt:lpstr>Aplica o que aprendeste!</vt:lpstr>
      <vt:lpstr>Aplica o que aprendeste!</vt:lpstr>
      <vt:lpstr>Aplica o que aprendeste!</vt:lpstr>
      <vt:lpstr>GPS9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Índice de Desenvolvimento Humano</dc:title>
  <dc:creator>Vera Ribeiro</dc:creator>
  <cp:lastModifiedBy>Joana Lopes</cp:lastModifiedBy>
  <cp:revision>22</cp:revision>
  <dcterms:created xsi:type="dcterms:W3CDTF">2015-05-28T15:31:57Z</dcterms:created>
  <dcterms:modified xsi:type="dcterms:W3CDTF">2015-07-02T11:25:42Z</dcterms:modified>
</cp:coreProperties>
</file>