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85" r:id="rId13"/>
    <p:sldId id="286" r:id="rId14"/>
    <p:sldId id="287" r:id="rId15"/>
    <p:sldId id="288" r:id="rId16"/>
    <p:sldId id="289" r:id="rId17"/>
    <p:sldId id="268" r:id="rId18"/>
    <p:sldId id="269" r:id="rId19"/>
    <p:sldId id="270" r:id="rId20"/>
    <p:sldId id="271" r:id="rId21"/>
    <p:sldId id="272" r:id="rId22"/>
    <p:sldId id="273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90" r:id="rId33"/>
    <p:sldId id="291" r:id="rId34"/>
    <p:sldId id="284" r:id="rId3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747"/>
    <a:srgbClr val="B7DEE8"/>
    <a:srgbClr val="0070C0"/>
    <a:srgbClr val="CC3399"/>
    <a:srgbClr val="E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112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7B03A-7E0E-4379-8D7F-C0C140713177}" type="datetimeFigureOut">
              <a:rPr lang="pt-PT" smtClean="0"/>
              <a:t>26/06/2015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F8287-161E-40E3-90DE-27038B0780C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0770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smtClean="0"/>
              <a:t>E uma forma oficial, os 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F8287-161E-40E3-90DE-27038B0780C5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28669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F8287-161E-40E3-90DE-27038B0780C5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16658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ângulo 1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Triângulo isósceles 6"/>
          <p:cNvSpPr/>
          <p:nvPr userDrawn="1"/>
        </p:nvSpPr>
        <p:spPr>
          <a:xfrm rot="10800000">
            <a:off x="5590260" y="4145945"/>
            <a:ext cx="2808312" cy="3172058"/>
          </a:xfrm>
          <a:custGeom>
            <a:avLst/>
            <a:gdLst>
              <a:gd name="connsiteX0" fmla="*/ 0 w 2808312"/>
              <a:gd name="connsiteY0" fmla="*/ 2808312 h 2808312"/>
              <a:gd name="connsiteX1" fmla="*/ 1404156 w 2808312"/>
              <a:gd name="connsiteY1" fmla="*/ 0 h 2808312"/>
              <a:gd name="connsiteX2" fmla="*/ 2808312 w 2808312"/>
              <a:gd name="connsiteY2" fmla="*/ 2808312 h 2808312"/>
              <a:gd name="connsiteX3" fmla="*/ 0 w 2808312"/>
              <a:gd name="connsiteY3" fmla="*/ 2808312 h 2808312"/>
              <a:gd name="connsiteX0" fmla="*/ 0 w 2808312"/>
              <a:gd name="connsiteY0" fmla="*/ 3163314 h 3163314"/>
              <a:gd name="connsiteX1" fmla="*/ 1038396 w 2808312"/>
              <a:gd name="connsiteY1" fmla="*/ 0 h 3163314"/>
              <a:gd name="connsiteX2" fmla="*/ 2808312 w 2808312"/>
              <a:gd name="connsiteY2" fmla="*/ 3163314 h 3163314"/>
              <a:gd name="connsiteX3" fmla="*/ 0 w 2808312"/>
              <a:gd name="connsiteY3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808312 w 2808312"/>
              <a:gd name="connsiteY3" fmla="*/ 3163314 h 3163314"/>
              <a:gd name="connsiteX4" fmla="*/ 0 w 2808312"/>
              <a:gd name="connsiteY4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1642508 w 2808312"/>
              <a:gd name="connsiteY3" fmla="*/ 1544023 h 3163314"/>
              <a:gd name="connsiteX4" fmla="*/ 2808312 w 2808312"/>
              <a:gd name="connsiteY4" fmla="*/ 3163314 h 3163314"/>
              <a:gd name="connsiteX5" fmla="*/ 0 w 2808312"/>
              <a:gd name="connsiteY5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083572 w 2808312"/>
              <a:gd name="connsiteY3" fmla="*/ 1447204 h 3163314"/>
              <a:gd name="connsiteX4" fmla="*/ 2808312 w 2808312"/>
              <a:gd name="connsiteY4" fmla="*/ 3163314 h 3163314"/>
              <a:gd name="connsiteX5" fmla="*/ 0 w 2808312"/>
              <a:gd name="connsiteY5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083572 w 2808312"/>
              <a:gd name="connsiteY3" fmla="*/ 1447204 h 3163314"/>
              <a:gd name="connsiteX4" fmla="*/ 2808312 w 2808312"/>
              <a:gd name="connsiteY4" fmla="*/ 3163314 h 3163314"/>
              <a:gd name="connsiteX5" fmla="*/ 1470387 w 2808312"/>
              <a:gd name="connsiteY5" fmla="*/ 2738121 h 3163314"/>
              <a:gd name="connsiteX6" fmla="*/ 0 w 2808312"/>
              <a:gd name="connsiteY6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083572 w 2808312"/>
              <a:gd name="connsiteY3" fmla="*/ 1447204 h 3163314"/>
              <a:gd name="connsiteX4" fmla="*/ 2158876 w 2808312"/>
              <a:gd name="connsiteY4" fmla="*/ 1985086 h 3163314"/>
              <a:gd name="connsiteX5" fmla="*/ 2808312 w 2808312"/>
              <a:gd name="connsiteY5" fmla="*/ 3163314 h 3163314"/>
              <a:gd name="connsiteX6" fmla="*/ 1470387 w 2808312"/>
              <a:gd name="connsiteY6" fmla="*/ 2738121 h 3163314"/>
              <a:gd name="connsiteX7" fmla="*/ 0 w 2808312"/>
              <a:gd name="connsiteY7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1825389 w 2808312"/>
              <a:gd name="connsiteY3" fmla="*/ 1565538 h 3163314"/>
              <a:gd name="connsiteX4" fmla="*/ 2158876 w 2808312"/>
              <a:gd name="connsiteY4" fmla="*/ 1985086 h 3163314"/>
              <a:gd name="connsiteX5" fmla="*/ 2808312 w 2808312"/>
              <a:gd name="connsiteY5" fmla="*/ 3163314 h 3163314"/>
              <a:gd name="connsiteX6" fmla="*/ 1470387 w 2808312"/>
              <a:gd name="connsiteY6" fmla="*/ 2738121 h 3163314"/>
              <a:gd name="connsiteX7" fmla="*/ 0 w 2808312"/>
              <a:gd name="connsiteY7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1825389 w 2808312"/>
              <a:gd name="connsiteY3" fmla="*/ 1565538 h 3163314"/>
              <a:gd name="connsiteX4" fmla="*/ 2137361 w 2808312"/>
              <a:gd name="connsiteY4" fmla="*/ 2254027 h 3163314"/>
              <a:gd name="connsiteX5" fmla="*/ 2808312 w 2808312"/>
              <a:gd name="connsiteY5" fmla="*/ 3163314 h 3163314"/>
              <a:gd name="connsiteX6" fmla="*/ 1470387 w 2808312"/>
              <a:gd name="connsiteY6" fmla="*/ 2738121 h 3163314"/>
              <a:gd name="connsiteX7" fmla="*/ 0 w 2808312"/>
              <a:gd name="connsiteY7" fmla="*/ 3163314 h 3163314"/>
              <a:gd name="connsiteX0" fmla="*/ 0 w 2808312"/>
              <a:gd name="connsiteY0" fmla="*/ 3172058 h 3172058"/>
              <a:gd name="connsiteX1" fmla="*/ 997049 w 2808312"/>
              <a:gd name="connsiteY1" fmla="*/ 1520494 h 3172058"/>
              <a:gd name="connsiteX2" fmla="*/ 1038396 w 2808312"/>
              <a:gd name="connsiteY2" fmla="*/ 8744 h 3172058"/>
              <a:gd name="connsiteX3" fmla="*/ 1456145 w 2808312"/>
              <a:gd name="connsiteY3" fmla="*/ 1031551 h 3172058"/>
              <a:gd name="connsiteX4" fmla="*/ 1825389 w 2808312"/>
              <a:gd name="connsiteY4" fmla="*/ 1574282 h 3172058"/>
              <a:gd name="connsiteX5" fmla="*/ 2137361 w 2808312"/>
              <a:gd name="connsiteY5" fmla="*/ 2262771 h 3172058"/>
              <a:gd name="connsiteX6" fmla="*/ 2808312 w 2808312"/>
              <a:gd name="connsiteY6" fmla="*/ 3172058 h 3172058"/>
              <a:gd name="connsiteX7" fmla="*/ 1470387 w 2808312"/>
              <a:gd name="connsiteY7" fmla="*/ 2746865 h 3172058"/>
              <a:gd name="connsiteX8" fmla="*/ 0 w 2808312"/>
              <a:gd name="connsiteY8" fmla="*/ 3172058 h 3172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8312" h="3172058">
                <a:moveTo>
                  <a:pt x="0" y="3172058"/>
                </a:moveTo>
                <a:cubicBezTo>
                  <a:pt x="210430" y="2528304"/>
                  <a:pt x="786619" y="2164248"/>
                  <a:pt x="997049" y="1520494"/>
                </a:cubicBezTo>
                <a:lnTo>
                  <a:pt x="1038396" y="8744"/>
                </a:lnTo>
                <a:cubicBezTo>
                  <a:pt x="1118498" y="-96055"/>
                  <a:pt x="1324980" y="770628"/>
                  <a:pt x="1456145" y="1031551"/>
                </a:cubicBezTo>
                <a:cubicBezTo>
                  <a:pt x="1587311" y="1292474"/>
                  <a:pt x="1715439" y="1345771"/>
                  <a:pt x="1825389" y="1574282"/>
                </a:cubicBezTo>
                <a:cubicBezTo>
                  <a:pt x="1828975" y="1585039"/>
                  <a:pt x="2133775" y="2252014"/>
                  <a:pt x="2137361" y="2262771"/>
                </a:cubicBezTo>
                <a:lnTo>
                  <a:pt x="2808312" y="3172058"/>
                </a:lnTo>
                <a:cubicBezTo>
                  <a:pt x="2140012" y="3170176"/>
                  <a:pt x="2138687" y="2748747"/>
                  <a:pt x="1470387" y="2746865"/>
                </a:cubicBezTo>
                <a:lnTo>
                  <a:pt x="0" y="3172058"/>
                </a:lnTo>
                <a:close/>
              </a:path>
            </a:pathLst>
          </a:custGeom>
          <a:solidFill>
            <a:srgbClr val="CC33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riângulo isósceles 6"/>
          <p:cNvSpPr/>
          <p:nvPr userDrawn="1"/>
        </p:nvSpPr>
        <p:spPr>
          <a:xfrm rot="14406110">
            <a:off x="3488661" y="3216359"/>
            <a:ext cx="2808312" cy="3172058"/>
          </a:xfrm>
          <a:custGeom>
            <a:avLst/>
            <a:gdLst>
              <a:gd name="connsiteX0" fmla="*/ 0 w 2808312"/>
              <a:gd name="connsiteY0" fmla="*/ 2808312 h 2808312"/>
              <a:gd name="connsiteX1" fmla="*/ 1404156 w 2808312"/>
              <a:gd name="connsiteY1" fmla="*/ 0 h 2808312"/>
              <a:gd name="connsiteX2" fmla="*/ 2808312 w 2808312"/>
              <a:gd name="connsiteY2" fmla="*/ 2808312 h 2808312"/>
              <a:gd name="connsiteX3" fmla="*/ 0 w 2808312"/>
              <a:gd name="connsiteY3" fmla="*/ 2808312 h 2808312"/>
              <a:gd name="connsiteX0" fmla="*/ 0 w 2808312"/>
              <a:gd name="connsiteY0" fmla="*/ 3163314 h 3163314"/>
              <a:gd name="connsiteX1" fmla="*/ 1038396 w 2808312"/>
              <a:gd name="connsiteY1" fmla="*/ 0 h 3163314"/>
              <a:gd name="connsiteX2" fmla="*/ 2808312 w 2808312"/>
              <a:gd name="connsiteY2" fmla="*/ 3163314 h 3163314"/>
              <a:gd name="connsiteX3" fmla="*/ 0 w 2808312"/>
              <a:gd name="connsiteY3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808312 w 2808312"/>
              <a:gd name="connsiteY3" fmla="*/ 3163314 h 3163314"/>
              <a:gd name="connsiteX4" fmla="*/ 0 w 2808312"/>
              <a:gd name="connsiteY4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1642508 w 2808312"/>
              <a:gd name="connsiteY3" fmla="*/ 1544023 h 3163314"/>
              <a:gd name="connsiteX4" fmla="*/ 2808312 w 2808312"/>
              <a:gd name="connsiteY4" fmla="*/ 3163314 h 3163314"/>
              <a:gd name="connsiteX5" fmla="*/ 0 w 2808312"/>
              <a:gd name="connsiteY5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083572 w 2808312"/>
              <a:gd name="connsiteY3" fmla="*/ 1447204 h 3163314"/>
              <a:gd name="connsiteX4" fmla="*/ 2808312 w 2808312"/>
              <a:gd name="connsiteY4" fmla="*/ 3163314 h 3163314"/>
              <a:gd name="connsiteX5" fmla="*/ 0 w 2808312"/>
              <a:gd name="connsiteY5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083572 w 2808312"/>
              <a:gd name="connsiteY3" fmla="*/ 1447204 h 3163314"/>
              <a:gd name="connsiteX4" fmla="*/ 2808312 w 2808312"/>
              <a:gd name="connsiteY4" fmla="*/ 3163314 h 3163314"/>
              <a:gd name="connsiteX5" fmla="*/ 1470387 w 2808312"/>
              <a:gd name="connsiteY5" fmla="*/ 2738121 h 3163314"/>
              <a:gd name="connsiteX6" fmla="*/ 0 w 2808312"/>
              <a:gd name="connsiteY6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083572 w 2808312"/>
              <a:gd name="connsiteY3" fmla="*/ 1447204 h 3163314"/>
              <a:gd name="connsiteX4" fmla="*/ 2158876 w 2808312"/>
              <a:gd name="connsiteY4" fmla="*/ 1985086 h 3163314"/>
              <a:gd name="connsiteX5" fmla="*/ 2808312 w 2808312"/>
              <a:gd name="connsiteY5" fmla="*/ 3163314 h 3163314"/>
              <a:gd name="connsiteX6" fmla="*/ 1470387 w 2808312"/>
              <a:gd name="connsiteY6" fmla="*/ 2738121 h 3163314"/>
              <a:gd name="connsiteX7" fmla="*/ 0 w 2808312"/>
              <a:gd name="connsiteY7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1825389 w 2808312"/>
              <a:gd name="connsiteY3" fmla="*/ 1565538 h 3163314"/>
              <a:gd name="connsiteX4" fmla="*/ 2158876 w 2808312"/>
              <a:gd name="connsiteY4" fmla="*/ 1985086 h 3163314"/>
              <a:gd name="connsiteX5" fmla="*/ 2808312 w 2808312"/>
              <a:gd name="connsiteY5" fmla="*/ 3163314 h 3163314"/>
              <a:gd name="connsiteX6" fmla="*/ 1470387 w 2808312"/>
              <a:gd name="connsiteY6" fmla="*/ 2738121 h 3163314"/>
              <a:gd name="connsiteX7" fmla="*/ 0 w 2808312"/>
              <a:gd name="connsiteY7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1825389 w 2808312"/>
              <a:gd name="connsiteY3" fmla="*/ 1565538 h 3163314"/>
              <a:gd name="connsiteX4" fmla="*/ 2137361 w 2808312"/>
              <a:gd name="connsiteY4" fmla="*/ 2254027 h 3163314"/>
              <a:gd name="connsiteX5" fmla="*/ 2808312 w 2808312"/>
              <a:gd name="connsiteY5" fmla="*/ 3163314 h 3163314"/>
              <a:gd name="connsiteX6" fmla="*/ 1470387 w 2808312"/>
              <a:gd name="connsiteY6" fmla="*/ 2738121 h 3163314"/>
              <a:gd name="connsiteX7" fmla="*/ 0 w 2808312"/>
              <a:gd name="connsiteY7" fmla="*/ 3163314 h 3163314"/>
              <a:gd name="connsiteX0" fmla="*/ 0 w 2808312"/>
              <a:gd name="connsiteY0" fmla="*/ 3172058 h 3172058"/>
              <a:gd name="connsiteX1" fmla="*/ 997049 w 2808312"/>
              <a:gd name="connsiteY1" fmla="*/ 1520494 h 3172058"/>
              <a:gd name="connsiteX2" fmla="*/ 1038396 w 2808312"/>
              <a:gd name="connsiteY2" fmla="*/ 8744 h 3172058"/>
              <a:gd name="connsiteX3" fmla="*/ 1456145 w 2808312"/>
              <a:gd name="connsiteY3" fmla="*/ 1031551 h 3172058"/>
              <a:gd name="connsiteX4" fmla="*/ 1825389 w 2808312"/>
              <a:gd name="connsiteY4" fmla="*/ 1574282 h 3172058"/>
              <a:gd name="connsiteX5" fmla="*/ 2137361 w 2808312"/>
              <a:gd name="connsiteY5" fmla="*/ 2262771 h 3172058"/>
              <a:gd name="connsiteX6" fmla="*/ 2808312 w 2808312"/>
              <a:gd name="connsiteY6" fmla="*/ 3172058 h 3172058"/>
              <a:gd name="connsiteX7" fmla="*/ 1470387 w 2808312"/>
              <a:gd name="connsiteY7" fmla="*/ 2746865 h 3172058"/>
              <a:gd name="connsiteX8" fmla="*/ 0 w 2808312"/>
              <a:gd name="connsiteY8" fmla="*/ 3172058 h 3172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8312" h="3172058">
                <a:moveTo>
                  <a:pt x="0" y="3172058"/>
                </a:moveTo>
                <a:cubicBezTo>
                  <a:pt x="210430" y="2528304"/>
                  <a:pt x="786619" y="2164248"/>
                  <a:pt x="997049" y="1520494"/>
                </a:cubicBezTo>
                <a:lnTo>
                  <a:pt x="1038396" y="8744"/>
                </a:lnTo>
                <a:cubicBezTo>
                  <a:pt x="1118498" y="-96055"/>
                  <a:pt x="1324980" y="770628"/>
                  <a:pt x="1456145" y="1031551"/>
                </a:cubicBezTo>
                <a:cubicBezTo>
                  <a:pt x="1587311" y="1292474"/>
                  <a:pt x="1715439" y="1345771"/>
                  <a:pt x="1825389" y="1574282"/>
                </a:cubicBezTo>
                <a:cubicBezTo>
                  <a:pt x="1828975" y="1585039"/>
                  <a:pt x="2133775" y="2252014"/>
                  <a:pt x="2137361" y="2262771"/>
                </a:cubicBezTo>
                <a:lnTo>
                  <a:pt x="2808312" y="3172058"/>
                </a:lnTo>
                <a:cubicBezTo>
                  <a:pt x="2140012" y="3170176"/>
                  <a:pt x="2138687" y="2748747"/>
                  <a:pt x="1470387" y="2746865"/>
                </a:cubicBezTo>
                <a:lnTo>
                  <a:pt x="0" y="317205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Triângulo isósceles 6"/>
          <p:cNvSpPr/>
          <p:nvPr userDrawn="1"/>
        </p:nvSpPr>
        <p:spPr>
          <a:xfrm rot="17999967">
            <a:off x="3514644" y="536511"/>
            <a:ext cx="2808312" cy="3172058"/>
          </a:xfrm>
          <a:custGeom>
            <a:avLst/>
            <a:gdLst>
              <a:gd name="connsiteX0" fmla="*/ 0 w 2808312"/>
              <a:gd name="connsiteY0" fmla="*/ 2808312 h 2808312"/>
              <a:gd name="connsiteX1" fmla="*/ 1404156 w 2808312"/>
              <a:gd name="connsiteY1" fmla="*/ 0 h 2808312"/>
              <a:gd name="connsiteX2" fmla="*/ 2808312 w 2808312"/>
              <a:gd name="connsiteY2" fmla="*/ 2808312 h 2808312"/>
              <a:gd name="connsiteX3" fmla="*/ 0 w 2808312"/>
              <a:gd name="connsiteY3" fmla="*/ 2808312 h 2808312"/>
              <a:gd name="connsiteX0" fmla="*/ 0 w 2808312"/>
              <a:gd name="connsiteY0" fmla="*/ 3163314 h 3163314"/>
              <a:gd name="connsiteX1" fmla="*/ 1038396 w 2808312"/>
              <a:gd name="connsiteY1" fmla="*/ 0 h 3163314"/>
              <a:gd name="connsiteX2" fmla="*/ 2808312 w 2808312"/>
              <a:gd name="connsiteY2" fmla="*/ 3163314 h 3163314"/>
              <a:gd name="connsiteX3" fmla="*/ 0 w 2808312"/>
              <a:gd name="connsiteY3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808312 w 2808312"/>
              <a:gd name="connsiteY3" fmla="*/ 3163314 h 3163314"/>
              <a:gd name="connsiteX4" fmla="*/ 0 w 2808312"/>
              <a:gd name="connsiteY4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1642508 w 2808312"/>
              <a:gd name="connsiteY3" fmla="*/ 1544023 h 3163314"/>
              <a:gd name="connsiteX4" fmla="*/ 2808312 w 2808312"/>
              <a:gd name="connsiteY4" fmla="*/ 3163314 h 3163314"/>
              <a:gd name="connsiteX5" fmla="*/ 0 w 2808312"/>
              <a:gd name="connsiteY5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083572 w 2808312"/>
              <a:gd name="connsiteY3" fmla="*/ 1447204 h 3163314"/>
              <a:gd name="connsiteX4" fmla="*/ 2808312 w 2808312"/>
              <a:gd name="connsiteY4" fmla="*/ 3163314 h 3163314"/>
              <a:gd name="connsiteX5" fmla="*/ 0 w 2808312"/>
              <a:gd name="connsiteY5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083572 w 2808312"/>
              <a:gd name="connsiteY3" fmla="*/ 1447204 h 3163314"/>
              <a:gd name="connsiteX4" fmla="*/ 2808312 w 2808312"/>
              <a:gd name="connsiteY4" fmla="*/ 3163314 h 3163314"/>
              <a:gd name="connsiteX5" fmla="*/ 1470387 w 2808312"/>
              <a:gd name="connsiteY5" fmla="*/ 2738121 h 3163314"/>
              <a:gd name="connsiteX6" fmla="*/ 0 w 2808312"/>
              <a:gd name="connsiteY6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083572 w 2808312"/>
              <a:gd name="connsiteY3" fmla="*/ 1447204 h 3163314"/>
              <a:gd name="connsiteX4" fmla="*/ 2158876 w 2808312"/>
              <a:gd name="connsiteY4" fmla="*/ 1985086 h 3163314"/>
              <a:gd name="connsiteX5" fmla="*/ 2808312 w 2808312"/>
              <a:gd name="connsiteY5" fmla="*/ 3163314 h 3163314"/>
              <a:gd name="connsiteX6" fmla="*/ 1470387 w 2808312"/>
              <a:gd name="connsiteY6" fmla="*/ 2738121 h 3163314"/>
              <a:gd name="connsiteX7" fmla="*/ 0 w 2808312"/>
              <a:gd name="connsiteY7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1825389 w 2808312"/>
              <a:gd name="connsiteY3" fmla="*/ 1565538 h 3163314"/>
              <a:gd name="connsiteX4" fmla="*/ 2158876 w 2808312"/>
              <a:gd name="connsiteY4" fmla="*/ 1985086 h 3163314"/>
              <a:gd name="connsiteX5" fmla="*/ 2808312 w 2808312"/>
              <a:gd name="connsiteY5" fmla="*/ 3163314 h 3163314"/>
              <a:gd name="connsiteX6" fmla="*/ 1470387 w 2808312"/>
              <a:gd name="connsiteY6" fmla="*/ 2738121 h 3163314"/>
              <a:gd name="connsiteX7" fmla="*/ 0 w 2808312"/>
              <a:gd name="connsiteY7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1825389 w 2808312"/>
              <a:gd name="connsiteY3" fmla="*/ 1565538 h 3163314"/>
              <a:gd name="connsiteX4" fmla="*/ 2137361 w 2808312"/>
              <a:gd name="connsiteY4" fmla="*/ 2254027 h 3163314"/>
              <a:gd name="connsiteX5" fmla="*/ 2808312 w 2808312"/>
              <a:gd name="connsiteY5" fmla="*/ 3163314 h 3163314"/>
              <a:gd name="connsiteX6" fmla="*/ 1470387 w 2808312"/>
              <a:gd name="connsiteY6" fmla="*/ 2738121 h 3163314"/>
              <a:gd name="connsiteX7" fmla="*/ 0 w 2808312"/>
              <a:gd name="connsiteY7" fmla="*/ 3163314 h 3163314"/>
              <a:gd name="connsiteX0" fmla="*/ 0 w 2808312"/>
              <a:gd name="connsiteY0" fmla="*/ 3172058 h 3172058"/>
              <a:gd name="connsiteX1" fmla="*/ 997049 w 2808312"/>
              <a:gd name="connsiteY1" fmla="*/ 1520494 h 3172058"/>
              <a:gd name="connsiteX2" fmla="*/ 1038396 w 2808312"/>
              <a:gd name="connsiteY2" fmla="*/ 8744 h 3172058"/>
              <a:gd name="connsiteX3" fmla="*/ 1456145 w 2808312"/>
              <a:gd name="connsiteY3" fmla="*/ 1031551 h 3172058"/>
              <a:gd name="connsiteX4" fmla="*/ 1825389 w 2808312"/>
              <a:gd name="connsiteY4" fmla="*/ 1574282 h 3172058"/>
              <a:gd name="connsiteX5" fmla="*/ 2137361 w 2808312"/>
              <a:gd name="connsiteY5" fmla="*/ 2262771 h 3172058"/>
              <a:gd name="connsiteX6" fmla="*/ 2808312 w 2808312"/>
              <a:gd name="connsiteY6" fmla="*/ 3172058 h 3172058"/>
              <a:gd name="connsiteX7" fmla="*/ 1470387 w 2808312"/>
              <a:gd name="connsiteY7" fmla="*/ 2746865 h 3172058"/>
              <a:gd name="connsiteX8" fmla="*/ 0 w 2808312"/>
              <a:gd name="connsiteY8" fmla="*/ 3172058 h 3172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8312" h="3172058">
                <a:moveTo>
                  <a:pt x="0" y="3172058"/>
                </a:moveTo>
                <a:cubicBezTo>
                  <a:pt x="210430" y="2528304"/>
                  <a:pt x="786619" y="2164248"/>
                  <a:pt x="997049" y="1520494"/>
                </a:cubicBezTo>
                <a:lnTo>
                  <a:pt x="1038396" y="8744"/>
                </a:lnTo>
                <a:cubicBezTo>
                  <a:pt x="1118498" y="-96055"/>
                  <a:pt x="1324980" y="770628"/>
                  <a:pt x="1456145" y="1031551"/>
                </a:cubicBezTo>
                <a:cubicBezTo>
                  <a:pt x="1587311" y="1292474"/>
                  <a:pt x="1715439" y="1345771"/>
                  <a:pt x="1825389" y="1574282"/>
                </a:cubicBezTo>
                <a:cubicBezTo>
                  <a:pt x="1828975" y="1585039"/>
                  <a:pt x="2133775" y="2252014"/>
                  <a:pt x="2137361" y="2262771"/>
                </a:cubicBezTo>
                <a:lnTo>
                  <a:pt x="2808312" y="3172058"/>
                </a:lnTo>
                <a:cubicBezTo>
                  <a:pt x="2140012" y="3170176"/>
                  <a:pt x="2138687" y="2748747"/>
                  <a:pt x="1470387" y="2746865"/>
                </a:cubicBezTo>
                <a:lnTo>
                  <a:pt x="0" y="3172058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Triângulo isósceles 6"/>
          <p:cNvSpPr/>
          <p:nvPr userDrawn="1"/>
        </p:nvSpPr>
        <p:spPr>
          <a:xfrm>
            <a:off x="5518687" y="-374492"/>
            <a:ext cx="2808312" cy="3172058"/>
          </a:xfrm>
          <a:custGeom>
            <a:avLst/>
            <a:gdLst>
              <a:gd name="connsiteX0" fmla="*/ 0 w 2808312"/>
              <a:gd name="connsiteY0" fmla="*/ 2808312 h 2808312"/>
              <a:gd name="connsiteX1" fmla="*/ 1404156 w 2808312"/>
              <a:gd name="connsiteY1" fmla="*/ 0 h 2808312"/>
              <a:gd name="connsiteX2" fmla="*/ 2808312 w 2808312"/>
              <a:gd name="connsiteY2" fmla="*/ 2808312 h 2808312"/>
              <a:gd name="connsiteX3" fmla="*/ 0 w 2808312"/>
              <a:gd name="connsiteY3" fmla="*/ 2808312 h 2808312"/>
              <a:gd name="connsiteX0" fmla="*/ 0 w 2808312"/>
              <a:gd name="connsiteY0" fmla="*/ 3163314 h 3163314"/>
              <a:gd name="connsiteX1" fmla="*/ 1038396 w 2808312"/>
              <a:gd name="connsiteY1" fmla="*/ 0 h 3163314"/>
              <a:gd name="connsiteX2" fmla="*/ 2808312 w 2808312"/>
              <a:gd name="connsiteY2" fmla="*/ 3163314 h 3163314"/>
              <a:gd name="connsiteX3" fmla="*/ 0 w 2808312"/>
              <a:gd name="connsiteY3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808312 w 2808312"/>
              <a:gd name="connsiteY3" fmla="*/ 3163314 h 3163314"/>
              <a:gd name="connsiteX4" fmla="*/ 0 w 2808312"/>
              <a:gd name="connsiteY4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1642508 w 2808312"/>
              <a:gd name="connsiteY3" fmla="*/ 1544023 h 3163314"/>
              <a:gd name="connsiteX4" fmla="*/ 2808312 w 2808312"/>
              <a:gd name="connsiteY4" fmla="*/ 3163314 h 3163314"/>
              <a:gd name="connsiteX5" fmla="*/ 0 w 2808312"/>
              <a:gd name="connsiteY5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083572 w 2808312"/>
              <a:gd name="connsiteY3" fmla="*/ 1447204 h 3163314"/>
              <a:gd name="connsiteX4" fmla="*/ 2808312 w 2808312"/>
              <a:gd name="connsiteY4" fmla="*/ 3163314 h 3163314"/>
              <a:gd name="connsiteX5" fmla="*/ 0 w 2808312"/>
              <a:gd name="connsiteY5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083572 w 2808312"/>
              <a:gd name="connsiteY3" fmla="*/ 1447204 h 3163314"/>
              <a:gd name="connsiteX4" fmla="*/ 2808312 w 2808312"/>
              <a:gd name="connsiteY4" fmla="*/ 3163314 h 3163314"/>
              <a:gd name="connsiteX5" fmla="*/ 1470387 w 2808312"/>
              <a:gd name="connsiteY5" fmla="*/ 2738121 h 3163314"/>
              <a:gd name="connsiteX6" fmla="*/ 0 w 2808312"/>
              <a:gd name="connsiteY6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083572 w 2808312"/>
              <a:gd name="connsiteY3" fmla="*/ 1447204 h 3163314"/>
              <a:gd name="connsiteX4" fmla="*/ 2158876 w 2808312"/>
              <a:gd name="connsiteY4" fmla="*/ 1985086 h 3163314"/>
              <a:gd name="connsiteX5" fmla="*/ 2808312 w 2808312"/>
              <a:gd name="connsiteY5" fmla="*/ 3163314 h 3163314"/>
              <a:gd name="connsiteX6" fmla="*/ 1470387 w 2808312"/>
              <a:gd name="connsiteY6" fmla="*/ 2738121 h 3163314"/>
              <a:gd name="connsiteX7" fmla="*/ 0 w 2808312"/>
              <a:gd name="connsiteY7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1825389 w 2808312"/>
              <a:gd name="connsiteY3" fmla="*/ 1565538 h 3163314"/>
              <a:gd name="connsiteX4" fmla="*/ 2158876 w 2808312"/>
              <a:gd name="connsiteY4" fmla="*/ 1985086 h 3163314"/>
              <a:gd name="connsiteX5" fmla="*/ 2808312 w 2808312"/>
              <a:gd name="connsiteY5" fmla="*/ 3163314 h 3163314"/>
              <a:gd name="connsiteX6" fmla="*/ 1470387 w 2808312"/>
              <a:gd name="connsiteY6" fmla="*/ 2738121 h 3163314"/>
              <a:gd name="connsiteX7" fmla="*/ 0 w 2808312"/>
              <a:gd name="connsiteY7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1825389 w 2808312"/>
              <a:gd name="connsiteY3" fmla="*/ 1565538 h 3163314"/>
              <a:gd name="connsiteX4" fmla="*/ 2137361 w 2808312"/>
              <a:gd name="connsiteY4" fmla="*/ 2254027 h 3163314"/>
              <a:gd name="connsiteX5" fmla="*/ 2808312 w 2808312"/>
              <a:gd name="connsiteY5" fmla="*/ 3163314 h 3163314"/>
              <a:gd name="connsiteX6" fmla="*/ 1470387 w 2808312"/>
              <a:gd name="connsiteY6" fmla="*/ 2738121 h 3163314"/>
              <a:gd name="connsiteX7" fmla="*/ 0 w 2808312"/>
              <a:gd name="connsiteY7" fmla="*/ 3163314 h 3163314"/>
              <a:gd name="connsiteX0" fmla="*/ 0 w 2808312"/>
              <a:gd name="connsiteY0" fmla="*/ 3172058 h 3172058"/>
              <a:gd name="connsiteX1" fmla="*/ 997049 w 2808312"/>
              <a:gd name="connsiteY1" fmla="*/ 1520494 h 3172058"/>
              <a:gd name="connsiteX2" fmla="*/ 1038396 w 2808312"/>
              <a:gd name="connsiteY2" fmla="*/ 8744 h 3172058"/>
              <a:gd name="connsiteX3" fmla="*/ 1456145 w 2808312"/>
              <a:gd name="connsiteY3" fmla="*/ 1031551 h 3172058"/>
              <a:gd name="connsiteX4" fmla="*/ 1825389 w 2808312"/>
              <a:gd name="connsiteY4" fmla="*/ 1574282 h 3172058"/>
              <a:gd name="connsiteX5" fmla="*/ 2137361 w 2808312"/>
              <a:gd name="connsiteY5" fmla="*/ 2262771 h 3172058"/>
              <a:gd name="connsiteX6" fmla="*/ 2808312 w 2808312"/>
              <a:gd name="connsiteY6" fmla="*/ 3172058 h 3172058"/>
              <a:gd name="connsiteX7" fmla="*/ 1470387 w 2808312"/>
              <a:gd name="connsiteY7" fmla="*/ 2746865 h 3172058"/>
              <a:gd name="connsiteX8" fmla="*/ 0 w 2808312"/>
              <a:gd name="connsiteY8" fmla="*/ 3172058 h 3172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8312" h="3172058">
                <a:moveTo>
                  <a:pt x="0" y="3172058"/>
                </a:moveTo>
                <a:cubicBezTo>
                  <a:pt x="210430" y="2528304"/>
                  <a:pt x="786619" y="2164248"/>
                  <a:pt x="997049" y="1520494"/>
                </a:cubicBezTo>
                <a:lnTo>
                  <a:pt x="1038396" y="8744"/>
                </a:lnTo>
                <a:cubicBezTo>
                  <a:pt x="1118498" y="-96055"/>
                  <a:pt x="1324980" y="770628"/>
                  <a:pt x="1456145" y="1031551"/>
                </a:cubicBezTo>
                <a:cubicBezTo>
                  <a:pt x="1587311" y="1292474"/>
                  <a:pt x="1715439" y="1345771"/>
                  <a:pt x="1825389" y="1574282"/>
                </a:cubicBezTo>
                <a:cubicBezTo>
                  <a:pt x="1828975" y="1585039"/>
                  <a:pt x="2133775" y="2252014"/>
                  <a:pt x="2137361" y="2262771"/>
                </a:cubicBezTo>
                <a:lnTo>
                  <a:pt x="2808312" y="3172058"/>
                </a:lnTo>
                <a:cubicBezTo>
                  <a:pt x="2140012" y="3170176"/>
                  <a:pt x="2138687" y="2748747"/>
                  <a:pt x="1470387" y="2746865"/>
                </a:cubicBezTo>
                <a:lnTo>
                  <a:pt x="0" y="317205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Triângulo isósceles 6"/>
          <p:cNvSpPr/>
          <p:nvPr userDrawn="1"/>
        </p:nvSpPr>
        <p:spPr>
          <a:xfrm rot="3624484">
            <a:off x="7639738" y="585284"/>
            <a:ext cx="2808312" cy="3172058"/>
          </a:xfrm>
          <a:custGeom>
            <a:avLst/>
            <a:gdLst>
              <a:gd name="connsiteX0" fmla="*/ 0 w 2808312"/>
              <a:gd name="connsiteY0" fmla="*/ 2808312 h 2808312"/>
              <a:gd name="connsiteX1" fmla="*/ 1404156 w 2808312"/>
              <a:gd name="connsiteY1" fmla="*/ 0 h 2808312"/>
              <a:gd name="connsiteX2" fmla="*/ 2808312 w 2808312"/>
              <a:gd name="connsiteY2" fmla="*/ 2808312 h 2808312"/>
              <a:gd name="connsiteX3" fmla="*/ 0 w 2808312"/>
              <a:gd name="connsiteY3" fmla="*/ 2808312 h 2808312"/>
              <a:gd name="connsiteX0" fmla="*/ 0 w 2808312"/>
              <a:gd name="connsiteY0" fmla="*/ 3163314 h 3163314"/>
              <a:gd name="connsiteX1" fmla="*/ 1038396 w 2808312"/>
              <a:gd name="connsiteY1" fmla="*/ 0 h 3163314"/>
              <a:gd name="connsiteX2" fmla="*/ 2808312 w 2808312"/>
              <a:gd name="connsiteY2" fmla="*/ 3163314 h 3163314"/>
              <a:gd name="connsiteX3" fmla="*/ 0 w 2808312"/>
              <a:gd name="connsiteY3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808312 w 2808312"/>
              <a:gd name="connsiteY3" fmla="*/ 3163314 h 3163314"/>
              <a:gd name="connsiteX4" fmla="*/ 0 w 2808312"/>
              <a:gd name="connsiteY4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1642508 w 2808312"/>
              <a:gd name="connsiteY3" fmla="*/ 1544023 h 3163314"/>
              <a:gd name="connsiteX4" fmla="*/ 2808312 w 2808312"/>
              <a:gd name="connsiteY4" fmla="*/ 3163314 h 3163314"/>
              <a:gd name="connsiteX5" fmla="*/ 0 w 2808312"/>
              <a:gd name="connsiteY5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083572 w 2808312"/>
              <a:gd name="connsiteY3" fmla="*/ 1447204 h 3163314"/>
              <a:gd name="connsiteX4" fmla="*/ 2808312 w 2808312"/>
              <a:gd name="connsiteY4" fmla="*/ 3163314 h 3163314"/>
              <a:gd name="connsiteX5" fmla="*/ 0 w 2808312"/>
              <a:gd name="connsiteY5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083572 w 2808312"/>
              <a:gd name="connsiteY3" fmla="*/ 1447204 h 3163314"/>
              <a:gd name="connsiteX4" fmla="*/ 2808312 w 2808312"/>
              <a:gd name="connsiteY4" fmla="*/ 3163314 h 3163314"/>
              <a:gd name="connsiteX5" fmla="*/ 1470387 w 2808312"/>
              <a:gd name="connsiteY5" fmla="*/ 2738121 h 3163314"/>
              <a:gd name="connsiteX6" fmla="*/ 0 w 2808312"/>
              <a:gd name="connsiteY6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083572 w 2808312"/>
              <a:gd name="connsiteY3" fmla="*/ 1447204 h 3163314"/>
              <a:gd name="connsiteX4" fmla="*/ 2158876 w 2808312"/>
              <a:gd name="connsiteY4" fmla="*/ 1985086 h 3163314"/>
              <a:gd name="connsiteX5" fmla="*/ 2808312 w 2808312"/>
              <a:gd name="connsiteY5" fmla="*/ 3163314 h 3163314"/>
              <a:gd name="connsiteX6" fmla="*/ 1470387 w 2808312"/>
              <a:gd name="connsiteY6" fmla="*/ 2738121 h 3163314"/>
              <a:gd name="connsiteX7" fmla="*/ 0 w 2808312"/>
              <a:gd name="connsiteY7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1825389 w 2808312"/>
              <a:gd name="connsiteY3" fmla="*/ 1565538 h 3163314"/>
              <a:gd name="connsiteX4" fmla="*/ 2158876 w 2808312"/>
              <a:gd name="connsiteY4" fmla="*/ 1985086 h 3163314"/>
              <a:gd name="connsiteX5" fmla="*/ 2808312 w 2808312"/>
              <a:gd name="connsiteY5" fmla="*/ 3163314 h 3163314"/>
              <a:gd name="connsiteX6" fmla="*/ 1470387 w 2808312"/>
              <a:gd name="connsiteY6" fmla="*/ 2738121 h 3163314"/>
              <a:gd name="connsiteX7" fmla="*/ 0 w 2808312"/>
              <a:gd name="connsiteY7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1825389 w 2808312"/>
              <a:gd name="connsiteY3" fmla="*/ 1565538 h 3163314"/>
              <a:gd name="connsiteX4" fmla="*/ 2137361 w 2808312"/>
              <a:gd name="connsiteY4" fmla="*/ 2254027 h 3163314"/>
              <a:gd name="connsiteX5" fmla="*/ 2808312 w 2808312"/>
              <a:gd name="connsiteY5" fmla="*/ 3163314 h 3163314"/>
              <a:gd name="connsiteX6" fmla="*/ 1470387 w 2808312"/>
              <a:gd name="connsiteY6" fmla="*/ 2738121 h 3163314"/>
              <a:gd name="connsiteX7" fmla="*/ 0 w 2808312"/>
              <a:gd name="connsiteY7" fmla="*/ 3163314 h 3163314"/>
              <a:gd name="connsiteX0" fmla="*/ 0 w 2808312"/>
              <a:gd name="connsiteY0" fmla="*/ 3172058 h 3172058"/>
              <a:gd name="connsiteX1" fmla="*/ 997049 w 2808312"/>
              <a:gd name="connsiteY1" fmla="*/ 1520494 h 3172058"/>
              <a:gd name="connsiteX2" fmla="*/ 1038396 w 2808312"/>
              <a:gd name="connsiteY2" fmla="*/ 8744 h 3172058"/>
              <a:gd name="connsiteX3" fmla="*/ 1456145 w 2808312"/>
              <a:gd name="connsiteY3" fmla="*/ 1031551 h 3172058"/>
              <a:gd name="connsiteX4" fmla="*/ 1825389 w 2808312"/>
              <a:gd name="connsiteY4" fmla="*/ 1574282 h 3172058"/>
              <a:gd name="connsiteX5" fmla="*/ 2137361 w 2808312"/>
              <a:gd name="connsiteY5" fmla="*/ 2262771 h 3172058"/>
              <a:gd name="connsiteX6" fmla="*/ 2808312 w 2808312"/>
              <a:gd name="connsiteY6" fmla="*/ 3172058 h 3172058"/>
              <a:gd name="connsiteX7" fmla="*/ 1470387 w 2808312"/>
              <a:gd name="connsiteY7" fmla="*/ 2746865 h 3172058"/>
              <a:gd name="connsiteX8" fmla="*/ 0 w 2808312"/>
              <a:gd name="connsiteY8" fmla="*/ 3172058 h 3172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8312" h="3172058">
                <a:moveTo>
                  <a:pt x="0" y="3172058"/>
                </a:moveTo>
                <a:cubicBezTo>
                  <a:pt x="210430" y="2528304"/>
                  <a:pt x="786619" y="2164248"/>
                  <a:pt x="997049" y="1520494"/>
                </a:cubicBezTo>
                <a:lnTo>
                  <a:pt x="1038396" y="8744"/>
                </a:lnTo>
                <a:cubicBezTo>
                  <a:pt x="1118498" y="-96055"/>
                  <a:pt x="1324980" y="770628"/>
                  <a:pt x="1456145" y="1031551"/>
                </a:cubicBezTo>
                <a:cubicBezTo>
                  <a:pt x="1587311" y="1292474"/>
                  <a:pt x="1715439" y="1345771"/>
                  <a:pt x="1825389" y="1574282"/>
                </a:cubicBezTo>
                <a:cubicBezTo>
                  <a:pt x="1828975" y="1585039"/>
                  <a:pt x="2133775" y="2252014"/>
                  <a:pt x="2137361" y="2262771"/>
                </a:cubicBezTo>
                <a:lnTo>
                  <a:pt x="2808312" y="3172058"/>
                </a:lnTo>
                <a:cubicBezTo>
                  <a:pt x="2140012" y="3170176"/>
                  <a:pt x="2138687" y="2748747"/>
                  <a:pt x="1470387" y="2746865"/>
                </a:cubicBezTo>
                <a:lnTo>
                  <a:pt x="0" y="3172058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Triângulo isósceles 6"/>
          <p:cNvSpPr/>
          <p:nvPr userDrawn="1"/>
        </p:nvSpPr>
        <p:spPr>
          <a:xfrm rot="7171945">
            <a:off x="7622617" y="3220709"/>
            <a:ext cx="2808312" cy="3172058"/>
          </a:xfrm>
          <a:custGeom>
            <a:avLst/>
            <a:gdLst>
              <a:gd name="connsiteX0" fmla="*/ 0 w 2808312"/>
              <a:gd name="connsiteY0" fmla="*/ 2808312 h 2808312"/>
              <a:gd name="connsiteX1" fmla="*/ 1404156 w 2808312"/>
              <a:gd name="connsiteY1" fmla="*/ 0 h 2808312"/>
              <a:gd name="connsiteX2" fmla="*/ 2808312 w 2808312"/>
              <a:gd name="connsiteY2" fmla="*/ 2808312 h 2808312"/>
              <a:gd name="connsiteX3" fmla="*/ 0 w 2808312"/>
              <a:gd name="connsiteY3" fmla="*/ 2808312 h 2808312"/>
              <a:gd name="connsiteX0" fmla="*/ 0 w 2808312"/>
              <a:gd name="connsiteY0" fmla="*/ 3163314 h 3163314"/>
              <a:gd name="connsiteX1" fmla="*/ 1038396 w 2808312"/>
              <a:gd name="connsiteY1" fmla="*/ 0 h 3163314"/>
              <a:gd name="connsiteX2" fmla="*/ 2808312 w 2808312"/>
              <a:gd name="connsiteY2" fmla="*/ 3163314 h 3163314"/>
              <a:gd name="connsiteX3" fmla="*/ 0 w 2808312"/>
              <a:gd name="connsiteY3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808312 w 2808312"/>
              <a:gd name="connsiteY3" fmla="*/ 3163314 h 3163314"/>
              <a:gd name="connsiteX4" fmla="*/ 0 w 2808312"/>
              <a:gd name="connsiteY4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1642508 w 2808312"/>
              <a:gd name="connsiteY3" fmla="*/ 1544023 h 3163314"/>
              <a:gd name="connsiteX4" fmla="*/ 2808312 w 2808312"/>
              <a:gd name="connsiteY4" fmla="*/ 3163314 h 3163314"/>
              <a:gd name="connsiteX5" fmla="*/ 0 w 2808312"/>
              <a:gd name="connsiteY5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083572 w 2808312"/>
              <a:gd name="connsiteY3" fmla="*/ 1447204 h 3163314"/>
              <a:gd name="connsiteX4" fmla="*/ 2808312 w 2808312"/>
              <a:gd name="connsiteY4" fmla="*/ 3163314 h 3163314"/>
              <a:gd name="connsiteX5" fmla="*/ 0 w 2808312"/>
              <a:gd name="connsiteY5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083572 w 2808312"/>
              <a:gd name="connsiteY3" fmla="*/ 1447204 h 3163314"/>
              <a:gd name="connsiteX4" fmla="*/ 2808312 w 2808312"/>
              <a:gd name="connsiteY4" fmla="*/ 3163314 h 3163314"/>
              <a:gd name="connsiteX5" fmla="*/ 1470387 w 2808312"/>
              <a:gd name="connsiteY5" fmla="*/ 2738121 h 3163314"/>
              <a:gd name="connsiteX6" fmla="*/ 0 w 2808312"/>
              <a:gd name="connsiteY6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2083572 w 2808312"/>
              <a:gd name="connsiteY3" fmla="*/ 1447204 h 3163314"/>
              <a:gd name="connsiteX4" fmla="*/ 2158876 w 2808312"/>
              <a:gd name="connsiteY4" fmla="*/ 1985086 h 3163314"/>
              <a:gd name="connsiteX5" fmla="*/ 2808312 w 2808312"/>
              <a:gd name="connsiteY5" fmla="*/ 3163314 h 3163314"/>
              <a:gd name="connsiteX6" fmla="*/ 1470387 w 2808312"/>
              <a:gd name="connsiteY6" fmla="*/ 2738121 h 3163314"/>
              <a:gd name="connsiteX7" fmla="*/ 0 w 2808312"/>
              <a:gd name="connsiteY7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1825389 w 2808312"/>
              <a:gd name="connsiteY3" fmla="*/ 1565538 h 3163314"/>
              <a:gd name="connsiteX4" fmla="*/ 2158876 w 2808312"/>
              <a:gd name="connsiteY4" fmla="*/ 1985086 h 3163314"/>
              <a:gd name="connsiteX5" fmla="*/ 2808312 w 2808312"/>
              <a:gd name="connsiteY5" fmla="*/ 3163314 h 3163314"/>
              <a:gd name="connsiteX6" fmla="*/ 1470387 w 2808312"/>
              <a:gd name="connsiteY6" fmla="*/ 2738121 h 3163314"/>
              <a:gd name="connsiteX7" fmla="*/ 0 w 2808312"/>
              <a:gd name="connsiteY7" fmla="*/ 3163314 h 3163314"/>
              <a:gd name="connsiteX0" fmla="*/ 0 w 2808312"/>
              <a:gd name="connsiteY0" fmla="*/ 3163314 h 3163314"/>
              <a:gd name="connsiteX1" fmla="*/ 997049 w 2808312"/>
              <a:gd name="connsiteY1" fmla="*/ 1511750 h 3163314"/>
              <a:gd name="connsiteX2" fmla="*/ 1038396 w 2808312"/>
              <a:gd name="connsiteY2" fmla="*/ 0 h 3163314"/>
              <a:gd name="connsiteX3" fmla="*/ 1825389 w 2808312"/>
              <a:gd name="connsiteY3" fmla="*/ 1565538 h 3163314"/>
              <a:gd name="connsiteX4" fmla="*/ 2137361 w 2808312"/>
              <a:gd name="connsiteY4" fmla="*/ 2254027 h 3163314"/>
              <a:gd name="connsiteX5" fmla="*/ 2808312 w 2808312"/>
              <a:gd name="connsiteY5" fmla="*/ 3163314 h 3163314"/>
              <a:gd name="connsiteX6" fmla="*/ 1470387 w 2808312"/>
              <a:gd name="connsiteY6" fmla="*/ 2738121 h 3163314"/>
              <a:gd name="connsiteX7" fmla="*/ 0 w 2808312"/>
              <a:gd name="connsiteY7" fmla="*/ 3163314 h 3163314"/>
              <a:gd name="connsiteX0" fmla="*/ 0 w 2808312"/>
              <a:gd name="connsiteY0" fmla="*/ 3172058 h 3172058"/>
              <a:gd name="connsiteX1" fmla="*/ 997049 w 2808312"/>
              <a:gd name="connsiteY1" fmla="*/ 1520494 h 3172058"/>
              <a:gd name="connsiteX2" fmla="*/ 1038396 w 2808312"/>
              <a:gd name="connsiteY2" fmla="*/ 8744 h 3172058"/>
              <a:gd name="connsiteX3" fmla="*/ 1456145 w 2808312"/>
              <a:gd name="connsiteY3" fmla="*/ 1031551 h 3172058"/>
              <a:gd name="connsiteX4" fmla="*/ 1825389 w 2808312"/>
              <a:gd name="connsiteY4" fmla="*/ 1574282 h 3172058"/>
              <a:gd name="connsiteX5" fmla="*/ 2137361 w 2808312"/>
              <a:gd name="connsiteY5" fmla="*/ 2262771 h 3172058"/>
              <a:gd name="connsiteX6" fmla="*/ 2808312 w 2808312"/>
              <a:gd name="connsiteY6" fmla="*/ 3172058 h 3172058"/>
              <a:gd name="connsiteX7" fmla="*/ 1470387 w 2808312"/>
              <a:gd name="connsiteY7" fmla="*/ 2746865 h 3172058"/>
              <a:gd name="connsiteX8" fmla="*/ 0 w 2808312"/>
              <a:gd name="connsiteY8" fmla="*/ 3172058 h 3172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8312" h="3172058">
                <a:moveTo>
                  <a:pt x="0" y="3172058"/>
                </a:moveTo>
                <a:cubicBezTo>
                  <a:pt x="210430" y="2528304"/>
                  <a:pt x="786619" y="2164248"/>
                  <a:pt x="997049" y="1520494"/>
                </a:cubicBezTo>
                <a:lnTo>
                  <a:pt x="1038396" y="8744"/>
                </a:lnTo>
                <a:cubicBezTo>
                  <a:pt x="1118498" y="-96055"/>
                  <a:pt x="1324980" y="770628"/>
                  <a:pt x="1456145" y="1031551"/>
                </a:cubicBezTo>
                <a:cubicBezTo>
                  <a:pt x="1587311" y="1292474"/>
                  <a:pt x="1715439" y="1345771"/>
                  <a:pt x="1825389" y="1574282"/>
                </a:cubicBezTo>
                <a:cubicBezTo>
                  <a:pt x="1828975" y="1585039"/>
                  <a:pt x="2133775" y="2252014"/>
                  <a:pt x="2137361" y="2262771"/>
                </a:cubicBezTo>
                <a:lnTo>
                  <a:pt x="2808312" y="3172058"/>
                </a:lnTo>
                <a:cubicBezTo>
                  <a:pt x="2140012" y="3170176"/>
                  <a:pt x="2138687" y="2748747"/>
                  <a:pt x="1470387" y="2746865"/>
                </a:cubicBezTo>
                <a:lnTo>
                  <a:pt x="0" y="317205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484784"/>
            <a:ext cx="4283968" cy="429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764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ndulado 17"/>
          <p:cNvSpPr/>
          <p:nvPr userDrawn="1"/>
        </p:nvSpPr>
        <p:spPr>
          <a:xfrm rot="16845384">
            <a:off x="-3452534" y="1679766"/>
            <a:ext cx="7723458" cy="2665136"/>
          </a:xfrm>
          <a:prstGeom prst="wav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rect">
              <a:fillToRect l="100000" t="100000"/>
            </a:path>
            <a:tileRect r="-100000" b="-100000"/>
          </a:gra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dirty="0" smtClean="0"/>
              <a:t>Clique para editar os estilos</a:t>
            </a:r>
          </a:p>
          <a:p>
            <a:pPr lvl="1"/>
            <a:r>
              <a:rPr lang="pt-PT" dirty="0" smtClean="0"/>
              <a:t>Segundo nível</a:t>
            </a:r>
          </a:p>
          <a:p>
            <a:pPr lvl="2"/>
            <a:r>
              <a:rPr lang="pt-PT" dirty="0" smtClean="0"/>
              <a:t>Terceiro nível</a:t>
            </a:r>
          </a:p>
          <a:p>
            <a:pPr lvl="3"/>
            <a:r>
              <a:rPr lang="pt-PT" dirty="0" smtClean="0"/>
              <a:t>Quarto nível</a:t>
            </a:r>
          </a:p>
          <a:p>
            <a:pPr lvl="4"/>
            <a:r>
              <a:rPr lang="pt-PT" dirty="0" smtClean="0"/>
              <a:t>Quinto nível</a:t>
            </a:r>
            <a:endParaRPr lang="pt-PT" dirty="0"/>
          </a:p>
        </p:txBody>
      </p:sp>
      <p:grpSp>
        <p:nvGrpSpPr>
          <p:cNvPr id="16" name="Grupo 15"/>
          <p:cNvGrpSpPr/>
          <p:nvPr userDrawn="1"/>
        </p:nvGrpSpPr>
        <p:grpSpPr>
          <a:xfrm>
            <a:off x="6037778" y="-1137995"/>
            <a:ext cx="4223219" cy="4550610"/>
            <a:chOff x="5401469" y="972040"/>
            <a:chExt cx="4223219" cy="4550610"/>
          </a:xfrm>
        </p:grpSpPr>
        <p:sp>
          <p:nvSpPr>
            <p:cNvPr id="10" name="Triângulo isósceles 6"/>
            <p:cNvSpPr/>
            <p:nvPr userDrawn="1"/>
          </p:nvSpPr>
          <p:spPr>
            <a:xfrm rot="14406110">
              <a:off x="5506137" y="3040327"/>
              <a:ext cx="1616189" cy="1825526"/>
            </a:xfrm>
            <a:custGeom>
              <a:avLst/>
              <a:gdLst>
                <a:gd name="connsiteX0" fmla="*/ 0 w 2808312"/>
                <a:gd name="connsiteY0" fmla="*/ 2808312 h 2808312"/>
                <a:gd name="connsiteX1" fmla="*/ 1404156 w 2808312"/>
                <a:gd name="connsiteY1" fmla="*/ 0 h 2808312"/>
                <a:gd name="connsiteX2" fmla="*/ 2808312 w 2808312"/>
                <a:gd name="connsiteY2" fmla="*/ 2808312 h 2808312"/>
                <a:gd name="connsiteX3" fmla="*/ 0 w 2808312"/>
                <a:gd name="connsiteY3" fmla="*/ 2808312 h 2808312"/>
                <a:gd name="connsiteX0" fmla="*/ 0 w 2808312"/>
                <a:gd name="connsiteY0" fmla="*/ 3163314 h 3163314"/>
                <a:gd name="connsiteX1" fmla="*/ 1038396 w 2808312"/>
                <a:gd name="connsiteY1" fmla="*/ 0 h 3163314"/>
                <a:gd name="connsiteX2" fmla="*/ 2808312 w 2808312"/>
                <a:gd name="connsiteY2" fmla="*/ 3163314 h 3163314"/>
                <a:gd name="connsiteX3" fmla="*/ 0 w 2808312"/>
                <a:gd name="connsiteY3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808312 w 2808312"/>
                <a:gd name="connsiteY3" fmla="*/ 3163314 h 3163314"/>
                <a:gd name="connsiteX4" fmla="*/ 0 w 2808312"/>
                <a:gd name="connsiteY4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642508 w 2808312"/>
                <a:gd name="connsiteY3" fmla="*/ 1544023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1470387 w 2808312"/>
                <a:gd name="connsiteY5" fmla="*/ 2738121 h 3163314"/>
                <a:gd name="connsiteX6" fmla="*/ 0 w 2808312"/>
                <a:gd name="connsiteY6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37361 w 2808312"/>
                <a:gd name="connsiteY4" fmla="*/ 2254027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72058 h 3172058"/>
                <a:gd name="connsiteX1" fmla="*/ 997049 w 2808312"/>
                <a:gd name="connsiteY1" fmla="*/ 1520494 h 3172058"/>
                <a:gd name="connsiteX2" fmla="*/ 1038396 w 2808312"/>
                <a:gd name="connsiteY2" fmla="*/ 8744 h 3172058"/>
                <a:gd name="connsiteX3" fmla="*/ 1456145 w 2808312"/>
                <a:gd name="connsiteY3" fmla="*/ 1031551 h 3172058"/>
                <a:gd name="connsiteX4" fmla="*/ 1825389 w 2808312"/>
                <a:gd name="connsiteY4" fmla="*/ 1574282 h 3172058"/>
                <a:gd name="connsiteX5" fmla="*/ 2137361 w 2808312"/>
                <a:gd name="connsiteY5" fmla="*/ 2262771 h 3172058"/>
                <a:gd name="connsiteX6" fmla="*/ 2808312 w 2808312"/>
                <a:gd name="connsiteY6" fmla="*/ 3172058 h 3172058"/>
                <a:gd name="connsiteX7" fmla="*/ 1470387 w 2808312"/>
                <a:gd name="connsiteY7" fmla="*/ 2746865 h 3172058"/>
                <a:gd name="connsiteX8" fmla="*/ 0 w 2808312"/>
                <a:gd name="connsiteY8" fmla="*/ 3172058 h 3172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8312" h="3172058">
                  <a:moveTo>
                    <a:pt x="0" y="3172058"/>
                  </a:moveTo>
                  <a:cubicBezTo>
                    <a:pt x="210430" y="2528304"/>
                    <a:pt x="786619" y="2164248"/>
                    <a:pt x="997049" y="1520494"/>
                  </a:cubicBezTo>
                  <a:lnTo>
                    <a:pt x="1038396" y="8744"/>
                  </a:lnTo>
                  <a:cubicBezTo>
                    <a:pt x="1118498" y="-96055"/>
                    <a:pt x="1324980" y="770628"/>
                    <a:pt x="1456145" y="1031551"/>
                  </a:cubicBezTo>
                  <a:cubicBezTo>
                    <a:pt x="1587311" y="1292474"/>
                    <a:pt x="1715439" y="1345771"/>
                    <a:pt x="1825389" y="1574282"/>
                  </a:cubicBezTo>
                  <a:cubicBezTo>
                    <a:pt x="1828975" y="1585039"/>
                    <a:pt x="2133775" y="2252014"/>
                    <a:pt x="2137361" y="2262771"/>
                  </a:cubicBezTo>
                  <a:lnTo>
                    <a:pt x="2808312" y="3172058"/>
                  </a:lnTo>
                  <a:cubicBezTo>
                    <a:pt x="2140012" y="3170176"/>
                    <a:pt x="2138687" y="2748747"/>
                    <a:pt x="1470387" y="2746865"/>
                  </a:cubicBezTo>
                  <a:lnTo>
                    <a:pt x="0" y="3172058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" name="Triângulo isósceles 6"/>
            <p:cNvSpPr/>
            <p:nvPr userDrawn="1"/>
          </p:nvSpPr>
          <p:spPr>
            <a:xfrm rot="17999967">
              <a:off x="5678507" y="1584213"/>
              <a:ext cx="1616189" cy="1825526"/>
            </a:xfrm>
            <a:custGeom>
              <a:avLst/>
              <a:gdLst>
                <a:gd name="connsiteX0" fmla="*/ 0 w 2808312"/>
                <a:gd name="connsiteY0" fmla="*/ 2808312 h 2808312"/>
                <a:gd name="connsiteX1" fmla="*/ 1404156 w 2808312"/>
                <a:gd name="connsiteY1" fmla="*/ 0 h 2808312"/>
                <a:gd name="connsiteX2" fmla="*/ 2808312 w 2808312"/>
                <a:gd name="connsiteY2" fmla="*/ 2808312 h 2808312"/>
                <a:gd name="connsiteX3" fmla="*/ 0 w 2808312"/>
                <a:gd name="connsiteY3" fmla="*/ 2808312 h 2808312"/>
                <a:gd name="connsiteX0" fmla="*/ 0 w 2808312"/>
                <a:gd name="connsiteY0" fmla="*/ 3163314 h 3163314"/>
                <a:gd name="connsiteX1" fmla="*/ 1038396 w 2808312"/>
                <a:gd name="connsiteY1" fmla="*/ 0 h 3163314"/>
                <a:gd name="connsiteX2" fmla="*/ 2808312 w 2808312"/>
                <a:gd name="connsiteY2" fmla="*/ 3163314 h 3163314"/>
                <a:gd name="connsiteX3" fmla="*/ 0 w 2808312"/>
                <a:gd name="connsiteY3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808312 w 2808312"/>
                <a:gd name="connsiteY3" fmla="*/ 3163314 h 3163314"/>
                <a:gd name="connsiteX4" fmla="*/ 0 w 2808312"/>
                <a:gd name="connsiteY4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642508 w 2808312"/>
                <a:gd name="connsiteY3" fmla="*/ 1544023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1470387 w 2808312"/>
                <a:gd name="connsiteY5" fmla="*/ 2738121 h 3163314"/>
                <a:gd name="connsiteX6" fmla="*/ 0 w 2808312"/>
                <a:gd name="connsiteY6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37361 w 2808312"/>
                <a:gd name="connsiteY4" fmla="*/ 2254027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72058 h 3172058"/>
                <a:gd name="connsiteX1" fmla="*/ 997049 w 2808312"/>
                <a:gd name="connsiteY1" fmla="*/ 1520494 h 3172058"/>
                <a:gd name="connsiteX2" fmla="*/ 1038396 w 2808312"/>
                <a:gd name="connsiteY2" fmla="*/ 8744 h 3172058"/>
                <a:gd name="connsiteX3" fmla="*/ 1456145 w 2808312"/>
                <a:gd name="connsiteY3" fmla="*/ 1031551 h 3172058"/>
                <a:gd name="connsiteX4" fmla="*/ 1825389 w 2808312"/>
                <a:gd name="connsiteY4" fmla="*/ 1574282 h 3172058"/>
                <a:gd name="connsiteX5" fmla="*/ 2137361 w 2808312"/>
                <a:gd name="connsiteY5" fmla="*/ 2262771 h 3172058"/>
                <a:gd name="connsiteX6" fmla="*/ 2808312 w 2808312"/>
                <a:gd name="connsiteY6" fmla="*/ 3172058 h 3172058"/>
                <a:gd name="connsiteX7" fmla="*/ 1470387 w 2808312"/>
                <a:gd name="connsiteY7" fmla="*/ 2746865 h 3172058"/>
                <a:gd name="connsiteX8" fmla="*/ 0 w 2808312"/>
                <a:gd name="connsiteY8" fmla="*/ 3172058 h 3172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8312" h="3172058">
                  <a:moveTo>
                    <a:pt x="0" y="3172058"/>
                  </a:moveTo>
                  <a:cubicBezTo>
                    <a:pt x="210430" y="2528304"/>
                    <a:pt x="786619" y="2164248"/>
                    <a:pt x="997049" y="1520494"/>
                  </a:cubicBezTo>
                  <a:lnTo>
                    <a:pt x="1038396" y="8744"/>
                  </a:lnTo>
                  <a:cubicBezTo>
                    <a:pt x="1118498" y="-96055"/>
                    <a:pt x="1324980" y="770628"/>
                    <a:pt x="1456145" y="1031551"/>
                  </a:cubicBezTo>
                  <a:cubicBezTo>
                    <a:pt x="1587311" y="1292474"/>
                    <a:pt x="1715439" y="1345771"/>
                    <a:pt x="1825389" y="1574282"/>
                  </a:cubicBezTo>
                  <a:cubicBezTo>
                    <a:pt x="1828975" y="1585039"/>
                    <a:pt x="2133775" y="2252014"/>
                    <a:pt x="2137361" y="2262771"/>
                  </a:cubicBezTo>
                  <a:lnTo>
                    <a:pt x="2808312" y="3172058"/>
                  </a:lnTo>
                  <a:cubicBezTo>
                    <a:pt x="2140012" y="3170176"/>
                    <a:pt x="2138687" y="2748747"/>
                    <a:pt x="1470387" y="2746865"/>
                  </a:cubicBezTo>
                  <a:lnTo>
                    <a:pt x="0" y="3172058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Triângulo isósceles 6"/>
            <p:cNvSpPr/>
            <p:nvPr userDrawn="1"/>
          </p:nvSpPr>
          <p:spPr>
            <a:xfrm>
              <a:off x="6700227" y="972040"/>
              <a:ext cx="1616189" cy="1825526"/>
            </a:xfrm>
            <a:custGeom>
              <a:avLst/>
              <a:gdLst>
                <a:gd name="connsiteX0" fmla="*/ 0 w 2808312"/>
                <a:gd name="connsiteY0" fmla="*/ 2808312 h 2808312"/>
                <a:gd name="connsiteX1" fmla="*/ 1404156 w 2808312"/>
                <a:gd name="connsiteY1" fmla="*/ 0 h 2808312"/>
                <a:gd name="connsiteX2" fmla="*/ 2808312 w 2808312"/>
                <a:gd name="connsiteY2" fmla="*/ 2808312 h 2808312"/>
                <a:gd name="connsiteX3" fmla="*/ 0 w 2808312"/>
                <a:gd name="connsiteY3" fmla="*/ 2808312 h 2808312"/>
                <a:gd name="connsiteX0" fmla="*/ 0 w 2808312"/>
                <a:gd name="connsiteY0" fmla="*/ 3163314 h 3163314"/>
                <a:gd name="connsiteX1" fmla="*/ 1038396 w 2808312"/>
                <a:gd name="connsiteY1" fmla="*/ 0 h 3163314"/>
                <a:gd name="connsiteX2" fmla="*/ 2808312 w 2808312"/>
                <a:gd name="connsiteY2" fmla="*/ 3163314 h 3163314"/>
                <a:gd name="connsiteX3" fmla="*/ 0 w 2808312"/>
                <a:gd name="connsiteY3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808312 w 2808312"/>
                <a:gd name="connsiteY3" fmla="*/ 3163314 h 3163314"/>
                <a:gd name="connsiteX4" fmla="*/ 0 w 2808312"/>
                <a:gd name="connsiteY4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642508 w 2808312"/>
                <a:gd name="connsiteY3" fmla="*/ 1544023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1470387 w 2808312"/>
                <a:gd name="connsiteY5" fmla="*/ 2738121 h 3163314"/>
                <a:gd name="connsiteX6" fmla="*/ 0 w 2808312"/>
                <a:gd name="connsiteY6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37361 w 2808312"/>
                <a:gd name="connsiteY4" fmla="*/ 2254027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72058 h 3172058"/>
                <a:gd name="connsiteX1" fmla="*/ 997049 w 2808312"/>
                <a:gd name="connsiteY1" fmla="*/ 1520494 h 3172058"/>
                <a:gd name="connsiteX2" fmla="*/ 1038396 w 2808312"/>
                <a:gd name="connsiteY2" fmla="*/ 8744 h 3172058"/>
                <a:gd name="connsiteX3" fmla="*/ 1456145 w 2808312"/>
                <a:gd name="connsiteY3" fmla="*/ 1031551 h 3172058"/>
                <a:gd name="connsiteX4" fmla="*/ 1825389 w 2808312"/>
                <a:gd name="connsiteY4" fmla="*/ 1574282 h 3172058"/>
                <a:gd name="connsiteX5" fmla="*/ 2137361 w 2808312"/>
                <a:gd name="connsiteY5" fmla="*/ 2262771 h 3172058"/>
                <a:gd name="connsiteX6" fmla="*/ 2808312 w 2808312"/>
                <a:gd name="connsiteY6" fmla="*/ 3172058 h 3172058"/>
                <a:gd name="connsiteX7" fmla="*/ 1470387 w 2808312"/>
                <a:gd name="connsiteY7" fmla="*/ 2746865 h 3172058"/>
                <a:gd name="connsiteX8" fmla="*/ 0 w 2808312"/>
                <a:gd name="connsiteY8" fmla="*/ 3172058 h 3172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8312" h="3172058">
                  <a:moveTo>
                    <a:pt x="0" y="3172058"/>
                  </a:moveTo>
                  <a:cubicBezTo>
                    <a:pt x="210430" y="2528304"/>
                    <a:pt x="786619" y="2164248"/>
                    <a:pt x="997049" y="1520494"/>
                  </a:cubicBezTo>
                  <a:lnTo>
                    <a:pt x="1038396" y="8744"/>
                  </a:lnTo>
                  <a:cubicBezTo>
                    <a:pt x="1118498" y="-96055"/>
                    <a:pt x="1324980" y="770628"/>
                    <a:pt x="1456145" y="1031551"/>
                  </a:cubicBezTo>
                  <a:cubicBezTo>
                    <a:pt x="1587311" y="1292474"/>
                    <a:pt x="1715439" y="1345771"/>
                    <a:pt x="1825389" y="1574282"/>
                  </a:cubicBezTo>
                  <a:cubicBezTo>
                    <a:pt x="1828975" y="1585039"/>
                    <a:pt x="2133775" y="2252014"/>
                    <a:pt x="2137361" y="2262771"/>
                  </a:cubicBezTo>
                  <a:lnTo>
                    <a:pt x="2808312" y="3172058"/>
                  </a:lnTo>
                  <a:cubicBezTo>
                    <a:pt x="2140012" y="3170176"/>
                    <a:pt x="2138687" y="2748747"/>
                    <a:pt x="1470387" y="2746865"/>
                  </a:cubicBezTo>
                  <a:lnTo>
                    <a:pt x="0" y="3172058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3" name="Triângulo isósceles 6"/>
            <p:cNvSpPr/>
            <p:nvPr userDrawn="1"/>
          </p:nvSpPr>
          <p:spPr>
            <a:xfrm rot="3624484">
              <a:off x="7903567" y="1604947"/>
              <a:ext cx="1616189" cy="1825526"/>
            </a:xfrm>
            <a:custGeom>
              <a:avLst/>
              <a:gdLst>
                <a:gd name="connsiteX0" fmla="*/ 0 w 2808312"/>
                <a:gd name="connsiteY0" fmla="*/ 2808312 h 2808312"/>
                <a:gd name="connsiteX1" fmla="*/ 1404156 w 2808312"/>
                <a:gd name="connsiteY1" fmla="*/ 0 h 2808312"/>
                <a:gd name="connsiteX2" fmla="*/ 2808312 w 2808312"/>
                <a:gd name="connsiteY2" fmla="*/ 2808312 h 2808312"/>
                <a:gd name="connsiteX3" fmla="*/ 0 w 2808312"/>
                <a:gd name="connsiteY3" fmla="*/ 2808312 h 2808312"/>
                <a:gd name="connsiteX0" fmla="*/ 0 w 2808312"/>
                <a:gd name="connsiteY0" fmla="*/ 3163314 h 3163314"/>
                <a:gd name="connsiteX1" fmla="*/ 1038396 w 2808312"/>
                <a:gd name="connsiteY1" fmla="*/ 0 h 3163314"/>
                <a:gd name="connsiteX2" fmla="*/ 2808312 w 2808312"/>
                <a:gd name="connsiteY2" fmla="*/ 3163314 h 3163314"/>
                <a:gd name="connsiteX3" fmla="*/ 0 w 2808312"/>
                <a:gd name="connsiteY3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808312 w 2808312"/>
                <a:gd name="connsiteY3" fmla="*/ 3163314 h 3163314"/>
                <a:gd name="connsiteX4" fmla="*/ 0 w 2808312"/>
                <a:gd name="connsiteY4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642508 w 2808312"/>
                <a:gd name="connsiteY3" fmla="*/ 1544023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1470387 w 2808312"/>
                <a:gd name="connsiteY5" fmla="*/ 2738121 h 3163314"/>
                <a:gd name="connsiteX6" fmla="*/ 0 w 2808312"/>
                <a:gd name="connsiteY6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37361 w 2808312"/>
                <a:gd name="connsiteY4" fmla="*/ 2254027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72058 h 3172058"/>
                <a:gd name="connsiteX1" fmla="*/ 997049 w 2808312"/>
                <a:gd name="connsiteY1" fmla="*/ 1520494 h 3172058"/>
                <a:gd name="connsiteX2" fmla="*/ 1038396 w 2808312"/>
                <a:gd name="connsiteY2" fmla="*/ 8744 h 3172058"/>
                <a:gd name="connsiteX3" fmla="*/ 1456145 w 2808312"/>
                <a:gd name="connsiteY3" fmla="*/ 1031551 h 3172058"/>
                <a:gd name="connsiteX4" fmla="*/ 1825389 w 2808312"/>
                <a:gd name="connsiteY4" fmla="*/ 1574282 h 3172058"/>
                <a:gd name="connsiteX5" fmla="*/ 2137361 w 2808312"/>
                <a:gd name="connsiteY5" fmla="*/ 2262771 h 3172058"/>
                <a:gd name="connsiteX6" fmla="*/ 2808312 w 2808312"/>
                <a:gd name="connsiteY6" fmla="*/ 3172058 h 3172058"/>
                <a:gd name="connsiteX7" fmla="*/ 1470387 w 2808312"/>
                <a:gd name="connsiteY7" fmla="*/ 2746865 h 3172058"/>
                <a:gd name="connsiteX8" fmla="*/ 0 w 2808312"/>
                <a:gd name="connsiteY8" fmla="*/ 3172058 h 3172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8312" h="3172058">
                  <a:moveTo>
                    <a:pt x="0" y="3172058"/>
                  </a:moveTo>
                  <a:cubicBezTo>
                    <a:pt x="210430" y="2528304"/>
                    <a:pt x="786619" y="2164248"/>
                    <a:pt x="997049" y="1520494"/>
                  </a:cubicBezTo>
                  <a:lnTo>
                    <a:pt x="1038396" y="8744"/>
                  </a:lnTo>
                  <a:cubicBezTo>
                    <a:pt x="1118498" y="-96055"/>
                    <a:pt x="1324980" y="770628"/>
                    <a:pt x="1456145" y="1031551"/>
                  </a:cubicBezTo>
                  <a:cubicBezTo>
                    <a:pt x="1587311" y="1292474"/>
                    <a:pt x="1715439" y="1345771"/>
                    <a:pt x="1825389" y="1574282"/>
                  </a:cubicBezTo>
                  <a:cubicBezTo>
                    <a:pt x="1828975" y="1585039"/>
                    <a:pt x="2133775" y="2252014"/>
                    <a:pt x="2137361" y="2262771"/>
                  </a:cubicBezTo>
                  <a:lnTo>
                    <a:pt x="2808312" y="3172058"/>
                  </a:lnTo>
                  <a:cubicBezTo>
                    <a:pt x="2140012" y="3170176"/>
                    <a:pt x="2138687" y="2748747"/>
                    <a:pt x="1470387" y="2746865"/>
                  </a:cubicBezTo>
                  <a:lnTo>
                    <a:pt x="0" y="317205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Triângulo isósceles 6"/>
            <p:cNvSpPr/>
            <p:nvPr userDrawn="1"/>
          </p:nvSpPr>
          <p:spPr>
            <a:xfrm rot="7171945">
              <a:off x="7903830" y="3037822"/>
              <a:ext cx="1616189" cy="1825526"/>
            </a:xfrm>
            <a:custGeom>
              <a:avLst/>
              <a:gdLst>
                <a:gd name="connsiteX0" fmla="*/ 0 w 2808312"/>
                <a:gd name="connsiteY0" fmla="*/ 2808312 h 2808312"/>
                <a:gd name="connsiteX1" fmla="*/ 1404156 w 2808312"/>
                <a:gd name="connsiteY1" fmla="*/ 0 h 2808312"/>
                <a:gd name="connsiteX2" fmla="*/ 2808312 w 2808312"/>
                <a:gd name="connsiteY2" fmla="*/ 2808312 h 2808312"/>
                <a:gd name="connsiteX3" fmla="*/ 0 w 2808312"/>
                <a:gd name="connsiteY3" fmla="*/ 2808312 h 2808312"/>
                <a:gd name="connsiteX0" fmla="*/ 0 w 2808312"/>
                <a:gd name="connsiteY0" fmla="*/ 3163314 h 3163314"/>
                <a:gd name="connsiteX1" fmla="*/ 1038396 w 2808312"/>
                <a:gd name="connsiteY1" fmla="*/ 0 h 3163314"/>
                <a:gd name="connsiteX2" fmla="*/ 2808312 w 2808312"/>
                <a:gd name="connsiteY2" fmla="*/ 3163314 h 3163314"/>
                <a:gd name="connsiteX3" fmla="*/ 0 w 2808312"/>
                <a:gd name="connsiteY3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808312 w 2808312"/>
                <a:gd name="connsiteY3" fmla="*/ 3163314 h 3163314"/>
                <a:gd name="connsiteX4" fmla="*/ 0 w 2808312"/>
                <a:gd name="connsiteY4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642508 w 2808312"/>
                <a:gd name="connsiteY3" fmla="*/ 1544023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1470387 w 2808312"/>
                <a:gd name="connsiteY5" fmla="*/ 2738121 h 3163314"/>
                <a:gd name="connsiteX6" fmla="*/ 0 w 2808312"/>
                <a:gd name="connsiteY6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37361 w 2808312"/>
                <a:gd name="connsiteY4" fmla="*/ 2254027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72058 h 3172058"/>
                <a:gd name="connsiteX1" fmla="*/ 997049 w 2808312"/>
                <a:gd name="connsiteY1" fmla="*/ 1520494 h 3172058"/>
                <a:gd name="connsiteX2" fmla="*/ 1038396 w 2808312"/>
                <a:gd name="connsiteY2" fmla="*/ 8744 h 3172058"/>
                <a:gd name="connsiteX3" fmla="*/ 1456145 w 2808312"/>
                <a:gd name="connsiteY3" fmla="*/ 1031551 h 3172058"/>
                <a:gd name="connsiteX4" fmla="*/ 1825389 w 2808312"/>
                <a:gd name="connsiteY4" fmla="*/ 1574282 h 3172058"/>
                <a:gd name="connsiteX5" fmla="*/ 2137361 w 2808312"/>
                <a:gd name="connsiteY5" fmla="*/ 2262771 h 3172058"/>
                <a:gd name="connsiteX6" fmla="*/ 2808312 w 2808312"/>
                <a:gd name="connsiteY6" fmla="*/ 3172058 h 3172058"/>
                <a:gd name="connsiteX7" fmla="*/ 1470387 w 2808312"/>
                <a:gd name="connsiteY7" fmla="*/ 2746865 h 3172058"/>
                <a:gd name="connsiteX8" fmla="*/ 0 w 2808312"/>
                <a:gd name="connsiteY8" fmla="*/ 3172058 h 3172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8312" h="3172058">
                  <a:moveTo>
                    <a:pt x="0" y="3172058"/>
                  </a:moveTo>
                  <a:cubicBezTo>
                    <a:pt x="210430" y="2528304"/>
                    <a:pt x="786619" y="2164248"/>
                    <a:pt x="997049" y="1520494"/>
                  </a:cubicBezTo>
                  <a:lnTo>
                    <a:pt x="1038396" y="8744"/>
                  </a:lnTo>
                  <a:cubicBezTo>
                    <a:pt x="1118498" y="-96055"/>
                    <a:pt x="1324980" y="770628"/>
                    <a:pt x="1456145" y="1031551"/>
                  </a:cubicBezTo>
                  <a:cubicBezTo>
                    <a:pt x="1587311" y="1292474"/>
                    <a:pt x="1715439" y="1345771"/>
                    <a:pt x="1825389" y="1574282"/>
                  </a:cubicBezTo>
                  <a:cubicBezTo>
                    <a:pt x="1828975" y="1585039"/>
                    <a:pt x="2133775" y="2252014"/>
                    <a:pt x="2137361" y="2262771"/>
                  </a:cubicBezTo>
                  <a:lnTo>
                    <a:pt x="2808312" y="3172058"/>
                  </a:lnTo>
                  <a:cubicBezTo>
                    <a:pt x="2140012" y="3170176"/>
                    <a:pt x="2138687" y="2748747"/>
                    <a:pt x="1470387" y="2746865"/>
                  </a:cubicBezTo>
                  <a:lnTo>
                    <a:pt x="0" y="3172058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" name="Triângulo isósceles 6"/>
            <p:cNvSpPr/>
            <p:nvPr userDrawn="1"/>
          </p:nvSpPr>
          <p:spPr>
            <a:xfrm rot="10800000">
              <a:off x="6873028" y="3697124"/>
              <a:ext cx="1616189" cy="1825526"/>
            </a:xfrm>
            <a:custGeom>
              <a:avLst/>
              <a:gdLst>
                <a:gd name="connsiteX0" fmla="*/ 0 w 2808312"/>
                <a:gd name="connsiteY0" fmla="*/ 2808312 h 2808312"/>
                <a:gd name="connsiteX1" fmla="*/ 1404156 w 2808312"/>
                <a:gd name="connsiteY1" fmla="*/ 0 h 2808312"/>
                <a:gd name="connsiteX2" fmla="*/ 2808312 w 2808312"/>
                <a:gd name="connsiteY2" fmla="*/ 2808312 h 2808312"/>
                <a:gd name="connsiteX3" fmla="*/ 0 w 2808312"/>
                <a:gd name="connsiteY3" fmla="*/ 2808312 h 2808312"/>
                <a:gd name="connsiteX0" fmla="*/ 0 w 2808312"/>
                <a:gd name="connsiteY0" fmla="*/ 3163314 h 3163314"/>
                <a:gd name="connsiteX1" fmla="*/ 1038396 w 2808312"/>
                <a:gd name="connsiteY1" fmla="*/ 0 h 3163314"/>
                <a:gd name="connsiteX2" fmla="*/ 2808312 w 2808312"/>
                <a:gd name="connsiteY2" fmla="*/ 3163314 h 3163314"/>
                <a:gd name="connsiteX3" fmla="*/ 0 w 2808312"/>
                <a:gd name="connsiteY3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808312 w 2808312"/>
                <a:gd name="connsiteY3" fmla="*/ 3163314 h 3163314"/>
                <a:gd name="connsiteX4" fmla="*/ 0 w 2808312"/>
                <a:gd name="connsiteY4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642508 w 2808312"/>
                <a:gd name="connsiteY3" fmla="*/ 1544023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1470387 w 2808312"/>
                <a:gd name="connsiteY5" fmla="*/ 2738121 h 3163314"/>
                <a:gd name="connsiteX6" fmla="*/ 0 w 2808312"/>
                <a:gd name="connsiteY6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37361 w 2808312"/>
                <a:gd name="connsiteY4" fmla="*/ 2254027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72058 h 3172058"/>
                <a:gd name="connsiteX1" fmla="*/ 997049 w 2808312"/>
                <a:gd name="connsiteY1" fmla="*/ 1520494 h 3172058"/>
                <a:gd name="connsiteX2" fmla="*/ 1038396 w 2808312"/>
                <a:gd name="connsiteY2" fmla="*/ 8744 h 3172058"/>
                <a:gd name="connsiteX3" fmla="*/ 1456145 w 2808312"/>
                <a:gd name="connsiteY3" fmla="*/ 1031551 h 3172058"/>
                <a:gd name="connsiteX4" fmla="*/ 1825389 w 2808312"/>
                <a:gd name="connsiteY4" fmla="*/ 1574282 h 3172058"/>
                <a:gd name="connsiteX5" fmla="*/ 2137361 w 2808312"/>
                <a:gd name="connsiteY5" fmla="*/ 2262771 h 3172058"/>
                <a:gd name="connsiteX6" fmla="*/ 2808312 w 2808312"/>
                <a:gd name="connsiteY6" fmla="*/ 3172058 h 3172058"/>
                <a:gd name="connsiteX7" fmla="*/ 1470387 w 2808312"/>
                <a:gd name="connsiteY7" fmla="*/ 2746865 h 3172058"/>
                <a:gd name="connsiteX8" fmla="*/ 0 w 2808312"/>
                <a:gd name="connsiteY8" fmla="*/ 3172058 h 3172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8312" h="3172058">
                  <a:moveTo>
                    <a:pt x="0" y="3172058"/>
                  </a:moveTo>
                  <a:cubicBezTo>
                    <a:pt x="210430" y="2528304"/>
                    <a:pt x="786619" y="2164248"/>
                    <a:pt x="997049" y="1520494"/>
                  </a:cubicBezTo>
                  <a:lnTo>
                    <a:pt x="1038396" y="8744"/>
                  </a:lnTo>
                  <a:cubicBezTo>
                    <a:pt x="1118498" y="-96055"/>
                    <a:pt x="1324980" y="770628"/>
                    <a:pt x="1456145" y="1031551"/>
                  </a:cubicBezTo>
                  <a:cubicBezTo>
                    <a:pt x="1587311" y="1292474"/>
                    <a:pt x="1715439" y="1345771"/>
                    <a:pt x="1825389" y="1574282"/>
                  </a:cubicBezTo>
                  <a:cubicBezTo>
                    <a:pt x="1828975" y="1585039"/>
                    <a:pt x="2133775" y="2252014"/>
                    <a:pt x="2137361" y="2262771"/>
                  </a:cubicBezTo>
                  <a:lnTo>
                    <a:pt x="2808312" y="3172058"/>
                  </a:lnTo>
                  <a:cubicBezTo>
                    <a:pt x="2140012" y="3170176"/>
                    <a:pt x="2138687" y="2748747"/>
                    <a:pt x="1470387" y="2746865"/>
                  </a:cubicBezTo>
                  <a:lnTo>
                    <a:pt x="0" y="3172058"/>
                  </a:lnTo>
                  <a:close/>
                </a:path>
              </a:pathLst>
            </a:custGeom>
            <a:solidFill>
              <a:srgbClr val="CC3399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15" name="Imagem 14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6217" y="2165349"/>
              <a:ext cx="2206419" cy="2210832"/>
            </a:xfrm>
            <a:prstGeom prst="rect">
              <a:avLst/>
            </a:prstGeom>
          </p:spPr>
        </p:pic>
      </p:grpSp>
      <p:sp>
        <p:nvSpPr>
          <p:cNvPr id="19" name="Ondulado 18"/>
          <p:cNvSpPr/>
          <p:nvPr userDrawn="1"/>
        </p:nvSpPr>
        <p:spPr>
          <a:xfrm rot="11926029">
            <a:off x="-1252166" y="5722345"/>
            <a:ext cx="10220671" cy="2665136"/>
          </a:xfrm>
          <a:prstGeom prst="wav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rect">
              <a:fillToRect l="100000" t="100000"/>
            </a:path>
            <a:tileRect r="-100000" b="-100000"/>
          </a:gra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0040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grpSp>
        <p:nvGrpSpPr>
          <p:cNvPr id="7" name="Grupo 6"/>
          <p:cNvGrpSpPr/>
          <p:nvPr userDrawn="1"/>
        </p:nvGrpSpPr>
        <p:grpSpPr>
          <a:xfrm>
            <a:off x="4604901" y="813764"/>
            <a:ext cx="4216236" cy="4028552"/>
            <a:chOff x="5401469" y="972040"/>
            <a:chExt cx="4223219" cy="4550610"/>
          </a:xfrm>
        </p:grpSpPr>
        <p:sp>
          <p:nvSpPr>
            <p:cNvPr id="9" name="Triângulo isósceles 6"/>
            <p:cNvSpPr/>
            <p:nvPr userDrawn="1"/>
          </p:nvSpPr>
          <p:spPr>
            <a:xfrm rot="14406110">
              <a:off x="5506137" y="3040327"/>
              <a:ext cx="1616189" cy="1825526"/>
            </a:xfrm>
            <a:custGeom>
              <a:avLst/>
              <a:gdLst>
                <a:gd name="connsiteX0" fmla="*/ 0 w 2808312"/>
                <a:gd name="connsiteY0" fmla="*/ 2808312 h 2808312"/>
                <a:gd name="connsiteX1" fmla="*/ 1404156 w 2808312"/>
                <a:gd name="connsiteY1" fmla="*/ 0 h 2808312"/>
                <a:gd name="connsiteX2" fmla="*/ 2808312 w 2808312"/>
                <a:gd name="connsiteY2" fmla="*/ 2808312 h 2808312"/>
                <a:gd name="connsiteX3" fmla="*/ 0 w 2808312"/>
                <a:gd name="connsiteY3" fmla="*/ 2808312 h 2808312"/>
                <a:gd name="connsiteX0" fmla="*/ 0 w 2808312"/>
                <a:gd name="connsiteY0" fmla="*/ 3163314 h 3163314"/>
                <a:gd name="connsiteX1" fmla="*/ 1038396 w 2808312"/>
                <a:gd name="connsiteY1" fmla="*/ 0 h 3163314"/>
                <a:gd name="connsiteX2" fmla="*/ 2808312 w 2808312"/>
                <a:gd name="connsiteY2" fmla="*/ 3163314 h 3163314"/>
                <a:gd name="connsiteX3" fmla="*/ 0 w 2808312"/>
                <a:gd name="connsiteY3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808312 w 2808312"/>
                <a:gd name="connsiteY3" fmla="*/ 3163314 h 3163314"/>
                <a:gd name="connsiteX4" fmla="*/ 0 w 2808312"/>
                <a:gd name="connsiteY4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642508 w 2808312"/>
                <a:gd name="connsiteY3" fmla="*/ 1544023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1470387 w 2808312"/>
                <a:gd name="connsiteY5" fmla="*/ 2738121 h 3163314"/>
                <a:gd name="connsiteX6" fmla="*/ 0 w 2808312"/>
                <a:gd name="connsiteY6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37361 w 2808312"/>
                <a:gd name="connsiteY4" fmla="*/ 2254027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72058 h 3172058"/>
                <a:gd name="connsiteX1" fmla="*/ 997049 w 2808312"/>
                <a:gd name="connsiteY1" fmla="*/ 1520494 h 3172058"/>
                <a:gd name="connsiteX2" fmla="*/ 1038396 w 2808312"/>
                <a:gd name="connsiteY2" fmla="*/ 8744 h 3172058"/>
                <a:gd name="connsiteX3" fmla="*/ 1456145 w 2808312"/>
                <a:gd name="connsiteY3" fmla="*/ 1031551 h 3172058"/>
                <a:gd name="connsiteX4" fmla="*/ 1825389 w 2808312"/>
                <a:gd name="connsiteY4" fmla="*/ 1574282 h 3172058"/>
                <a:gd name="connsiteX5" fmla="*/ 2137361 w 2808312"/>
                <a:gd name="connsiteY5" fmla="*/ 2262771 h 3172058"/>
                <a:gd name="connsiteX6" fmla="*/ 2808312 w 2808312"/>
                <a:gd name="connsiteY6" fmla="*/ 3172058 h 3172058"/>
                <a:gd name="connsiteX7" fmla="*/ 1470387 w 2808312"/>
                <a:gd name="connsiteY7" fmla="*/ 2746865 h 3172058"/>
                <a:gd name="connsiteX8" fmla="*/ 0 w 2808312"/>
                <a:gd name="connsiteY8" fmla="*/ 3172058 h 3172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8312" h="3172058">
                  <a:moveTo>
                    <a:pt x="0" y="3172058"/>
                  </a:moveTo>
                  <a:cubicBezTo>
                    <a:pt x="210430" y="2528304"/>
                    <a:pt x="786619" y="2164248"/>
                    <a:pt x="997049" y="1520494"/>
                  </a:cubicBezTo>
                  <a:lnTo>
                    <a:pt x="1038396" y="8744"/>
                  </a:lnTo>
                  <a:cubicBezTo>
                    <a:pt x="1118498" y="-96055"/>
                    <a:pt x="1324980" y="770628"/>
                    <a:pt x="1456145" y="1031551"/>
                  </a:cubicBezTo>
                  <a:cubicBezTo>
                    <a:pt x="1587311" y="1292474"/>
                    <a:pt x="1715439" y="1345771"/>
                    <a:pt x="1825389" y="1574282"/>
                  </a:cubicBezTo>
                  <a:cubicBezTo>
                    <a:pt x="1828975" y="1585039"/>
                    <a:pt x="2133775" y="2252014"/>
                    <a:pt x="2137361" y="2262771"/>
                  </a:cubicBezTo>
                  <a:lnTo>
                    <a:pt x="2808312" y="3172058"/>
                  </a:lnTo>
                  <a:cubicBezTo>
                    <a:pt x="2140012" y="3170176"/>
                    <a:pt x="2138687" y="2748747"/>
                    <a:pt x="1470387" y="2746865"/>
                  </a:cubicBezTo>
                  <a:lnTo>
                    <a:pt x="0" y="3172058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Triângulo isósceles 6"/>
            <p:cNvSpPr/>
            <p:nvPr userDrawn="1"/>
          </p:nvSpPr>
          <p:spPr>
            <a:xfrm rot="17999967">
              <a:off x="5678507" y="1584213"/>
              <a:ext cx="1616189" cy="1825526"/>
            </a:xfrm>
            <a:custGeom>
              <a:avLst/>
              <a:gdLst>
                <a:gd name="connsiteX0" fmla="*/ 0 w 2808312"/>
                <a:gd name="connsiteY0" fmla="*/ 2808312 h 2808312"/>
                <a:gd name="connsiteX1" fmla="*/ 1404156 w 2808312"/>
                <a:gd name="connsiteY1" fmla="*/ 0 h 2808312"/>
                <a:gd name="connsiteX2" fmla="*/ 2808312 w 2808312"/>
                <a:gd name="connsiteY2" fmla="*/ 2808312 h 2808312"/>
                <a:gd name="connsiteX3" fmla="*/ 0 w 2808312"/>
                <a:gd name="connsiteY3" fmla="*/ 2808312 h 2808312"/>
                <a:gd name="connsiteX0" fmla="*/ 0 w 2808312"/>
                <a:gd name="connsiteY0" fmla="*/ 3163314 h 3163314"/>
                <a:gd name="connsiteX1" fmla="*/ 1038396 w 2808312"/>
                <a:gd name="connsiteY1" fmla="*/ 0 h 3163314"/>
                <a:gd name="connsiteX2" fmla="*/ 2808312 w 2808312"/>
                <a:gd name="connsiteY2" fmla="*/ 3163314 h 3163314"/>
                <a:gd name="connsiteX3" fmla="*/ 0 w 2808312"/>
                <a:gd name="connsiteY3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808312 w 2808312"/>
                <a:gd name="connsiteY3" fmla="*/ 3163314 h 3163314"/>
                <a:gd name="connsiteX4" fmla="*/ 0 w 2808312"/>
                <a:gd name="connsiteY4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642508 w 2808312"/>
                <a:gd name="connsiteY3" fmla="*/ 1544023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1470387 w 2808312"/>
                <a:gd name="connsiteY5" fmla="*/ 2738121 h 3163314"/>
                <a:gd name="connsiteX6" fmla="*/ 0 w 2808312"/>
                <a:gd name="connsiteY6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37361 w 2808312"/>
                <a:gd name="connsiteY4" fmla="*/ 2254027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72058 h 3172058"/>
                <a:gd name="connsiteX1" fmla="*/ 997049 w 2808312"/>
                <a:gd name="connsiteY1" fmla="*/ 1520494 h 3172058"/>
                <a:gd name="connsiteX2" fmla="*/ 1038396 w 2808312"/>
                <a:gd name="connsiteY2" fmla="*/ 8744 h 3172058"/>
                <a:gd name="connsiteX3" fmla="*/ 1456145 w 2808312"/>
                <a:gd name="connsiteY3" fmla="*/ 1031551 h 3172058"/>
                <a:gd name="connsiteX4" fmla="*/ 1825389 w 2808312"/>
                <a:gd name="connsiteY4" fmla="*/ 1574282 h 3172058"/>
                <a:gd name="connsiteX5" fmla="*/ 2137361 w 2808312"/>
                <a:gd name="connsiteY5" fmla="*/ 2262771 h 3172058"/>
                <a:gd name="connsiteX6" fmla="*/ 2808312 w 2808312"/>
                <a:gd name="connsiteY6" fmla="*/ 3172058 h 3172058"/>
                <a:gd name="connsiteX7" fmla="*/ 1470387 w 2808312"/>
                <a:gd name="connsiteY7" fmla="*/ 2746865 h 3172058"/>
                <a:gd name="connsiteX8" fmla="*/ 0 w 2808312"/>
                <a:gd name="connsiteY8" fmla="*/ 3172058 h 3172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8312" h="3172058">
                  <a:moveTo>
                    <a:pt x="0" y="3172058"/>
                  </a:moveTo>
                  <a:cubicBezTo>
                    <a:pt x="210430" y="2528304"/>
                    <a:pt x="786619" y="2164248"/>
                    <a:pt x="997049" y="1520494"/>
                  </a:cubicBezTo>
                  <a:lnTo>
                    <a:pt x="1038396" y="8744"/>
                  </a:lnTo>
                  <a:cubicBezTo>
                    <a:pt x="1118498" y="-96055"/>
                    <a:pt x="1324980" y="770628"/>
                    <a:pt x="1456145" y="1031551"/>
                  </a:cubicBezTo>
                  <a:cubicBezTo>
                    <a:pt x="1587311" y="1292474"/>
                    <a:pt x="1715439" y="1345771"/>
                    <a:pt x="1825389" y="1574282"/>
                  </a:cubicBezTo>
                  <a:cubicBezTo>
                    <a:pt x="1828975" y="1585039"/>
                    <a:pt x="2133775" y="2252014"/>
                    <a:pt x="2137361" y="2262771"/>
                  </a:cubicBezTo>
                  <a:lnTo>
                    <a:pt x="2808312" y="3172058"/>
                  </a:lnTo>
                  <a:cubicBezTo>
                    <a:pt x="2140012" y="3170176"/>
                    <a:pt x="2138687" y="2748747"/>
                    <a:pt x="1470387" y="2746865"/>
                  </a:cubicBezTo>
                  <a:lnTo>
                    <a:pt x="0" y="3172058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" name="Triângulo isósceles 6"/>
            <p:cNvSpPr/>
            <p:nvPr userDrawn="1"/>
          </p:nvSpPr>
          <p:spPr>
            <a:xfrm>
              <a:off x="6700227" y="972040"/>
              <a:ext cx="1616189" cy="1825526"/>
            </a:xfrm>
            <a:custGeom>
              <a:avLst/>
              <a:gdLst>
                <a:gd name="connsiteX0" fmla="*/ 0 w 2808312"/>
                <a:gd name="connsiteY0" fmla="*/ 2808312 h 2808312"/>
                <a:gd name="connsiteX1" fmla="*/ 1404156 w 2808312"/>
                <a:gd name="connsiteY1" fmla="*/ 0 h 2808312"/>
                <a:gd name="connsiteX2" fmla="*/ 2808312 w 2808312"/>
                <a:gd name="connsiteY2" fmla="*/ 2808312 h 2808312"/>
                <a:gd name="connsiteX3" fmla="*/ 0 w 2808312"/>
                <a:gd name="connsiteY3" fmla="*/ 2808312 h 2808312"/>
                <a:gd name="connsiteX0" fmla="*/ 0 w 2808312"/>
                <a:gd name="connsiteY0" fmla="*/ 3163314 h 3163314"/>
                <a:gd name="connsiteX1" fmla="*/ 1038396 w 2808312"/>
                <a:gd name="connsiteY1" fmla="*/ 0 h 3163314"/>
                <a:gd name="connsiteX2" fmla="*/ 2808312 w 2808312"/>
                <a:gd name="connsiteY2" fmla="*/ 3163314 h 3163314"/>
                <a:gd name="connsiteX3" fmla="*/ 0 w 2808312"/>
                <a:gd name="connsiteY3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808312 w 2808312"/>
                <a:gd name="connsiteY3" fmla="*/ 3163314 h 3163314"/>
                <a:gd name="connsiteX4" fmla="*/ 0 w 2808312"/>
                <a:gd name="connsiteY4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642508 w 2808312"/>
                <a:gd name="connsiteY3" fmla="*/ 1544023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1470387 w 2808312"/>
                <a:gd name="connsiteY5" fmla="*/ 2738121 h 3163314"/>
                <a:gd name="connsiteX6" fmla="*/ 0 w 2808312"/>
                <a:gd name="connsiteY6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37361 w 2808312"/>
                <a:gd name="connsiteY4" fmla="*/ 2254027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72058 h 3172058"/>
                <a:gd name="connsiteX1" fmla="*/ 997049 w 2808312"/>
                <a:gd name="connsiteY1" fmla="*/ 1520494 h 3172058"/>
                <a:gd name="connsiteX2" fmla="*/ 1038396 w 2808312"/>
                <a:gd name="connsiteY2" fmla="*/ 8744 h 3172058"/>
                <a:gd name="connsiteX3" fmla="*/ 1456145 w 2808312"/>
                <a:gd name="connsiteY3" fmla="*/ 1031551 h 3172058"/>
                <a:gd name="connsiteX4" fmla="*/ 1825389 w 2808312"/>
                <a:gd name="connsiteY4" fmla="*/ 1574282 h 3172058"/>
                <a:gd name="connsiteX5" fmla="*/ 2137361 w 2808312"/>
                <a:gd name="connsiteY5" fmla="*/ 2262771 h 3172058"/>
                <a:gd name="connsiteX6" fmla="*/ 2808312 w 2808312"/>
                <a:gd name="connsiteY6" fmla="*/ 3172058 h 3172058"/>
                <a:gd name="connsiteX7" fmla="*/ 1470387 w 2808312"/>
                <a:gd name="connsiteY7" fmla="*/ 2746865 h 3172058"/>
                <a:gd name="connsiteX8" fmla="*/ 0 w 2808312"/>
                <a:gd name="connsiteY8" fmla="*/ 3172058 h 3172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8312" h="3172058">
                  <a:moveTo>
                    <a:pt x="0" y="3172058"/>
                  </a:moveTo>
                  <a:cubicBezTo>
                    <a:pt x="210430" y="2528304"/>
                    <a:pt x="786619" y="2164248"/>
                    <a:pt x="997049" y="1520494"/>
                  </a:cubicBezTo>
                  <a:lnTo>
                    <a:pt x="1038396" y="8744"/>
                  </a:lnTo>
                  <a:cubicBezTo>
                    <a:pt x="1118498" y="-96055"/>
                    <a:pt x="1324980" y="770628"/>
                    <a:pt x="1456145" y="1031551"/>
                  </a:cubicBezTo>
                  <a:cubicBezTo>
                    <a:pt x="1587311" y="1292474"/>
                    <a:pt x="1715439" y="1345771"/>
                    <a:pt x="1825389" y="1574282"/>
                  </a:cubicBezTo>
                  <a:cubicBezTo>
                    <a:pt x="1828975" y="1585039"/>
                    <a:pt x="2133775" y="2252014"/>
                    <a:pt x="2137361" y="2262771"/>
                  </a:cubicBezTo>
                  <a:lnTo>
                    <a:pt x="2808312" y="3172058"/>
                  </a:lnTo>
                  <a:cubicBezTo>
                    <a:pt x="2140012" y="3170176"/>
                    <a:pt x="2138687" y="2748747"/>
                    <a:pt x="1470387" y="2746865"/>
                  </a:cubicBezTo>
                  <a:lnTo>
                    <a:pt x="0" y="3172058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Triângulo isósceles 6"/>
            <p:cNvSpPr/>
            <p:nvPr userDrawn="1"/>
          </p:nvSpPr>
          <p:spPr>
            <a:xfrm rot="3624484">
              <a:off x="7903567" y="1604947"/>
              <a:ext cx="1616189" cy="1825526"/>
            </a:xfrm>
            <a:custGeom>
              <a:avLst/>
              <a:gdLst>
                <a:gd name="connsiteX0" fmla="*/ 0 w 2808312"/>
                <a:gd name="connsiteY0" fmla="*/ 2808312 h 2808312"/>
                <a:gd name="connsiteX1" fmla="*/ 1404156 w 2808312"/>
                <a:gd name="connsiteY1" fmla="*/ 0 h 2808312"/>
                <a:gd name="connsiteX2" fmla="*/ 2808312 w 2808312"/>
                <a:gd name="connsiteY2" fmla="*/ 2808312 h 2808312"/>
                <a:gd name="connsiteX3" fmla="*/ 0 w 2808312"/>
                <a:gd name="connsiteY3" fmla="*/ 2808312 h 2808312"/>
                <a:gd name="connsiteX0" fmla="*/ 0 w 2808312"/>
                <a:gd name="connsiteY0" fmla="*/ 3163314 h 3163314"/>
                <a:gd name="connsiteX1" fmla="*/ 1038396 w 2808312"/>
                <a:gd name="connsiteY1" fmla="*/ 0 h 3163314"/>
                <a:gd name="connsiteX2" fmla="*/ 2808312 w 2808312"/>
                <a:gd name="connsiteY2" fmla="*/ 3163314 h 3163314"/>
                <a:gd name="connsiteX3" fmla="*/ 0 w 2808312"/>
                <a:gd name="connsiteY3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808312 w 2808312"/>
                <a:gd name="connsiteY3" fmla="*/ 3163314 h 3163314"/>
                <a:gd name="connsiteX4" fmla="*/ 0 w 2808312"/>
                <a:gd name="connsiteY4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642508 w 2808312"/>
                <a:gd name="connsiteY3" fmla="*/ 1544023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1470387 w 2808312"/>
                <a:gd name="connsiteY5" fmla="*/ 2738121 h 3163314"/>
                <a:gd name="connsiteX6" fmla="*/ 0 w 2808312"/>
                <a:gd name="connsiteY6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37361 w 2808312"/>
                <a:gd name="connsiteY4" fmla="*/ 2254027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72058 h 3172058"/>
                <a:gd name="connsiteX1" fmla="*/ 997049 w 2808312"/>
                <a:gd name="connsiteY1" fmla="*/ 1520494 h 3172058"/>
                <a:gd name="connsiteX2" fmla="*/ 1038396 w 2808312"/>
                <a:gd name="connsiteY2" fmla="*/ 8744 h 3172058"/>
                <a:gd name="connsiteX3" fmla="*/ 1456145 w 2808312"/>
                <a:gd name="connsiteY3" fmla="*/ 1031551 h 3172058"/>
                <a:gd name="connsiteX4" fmla="*/ 1825389 w 2808312"/>
                <a:gd name="connsiteY4" fmla="*/ 1574282 h 3172058"/>
                <a:gd name="connsiteX5" fmla="*/ 2137361 w 2808312"/>
                <a:gd name="connsiteY5" fmla="*/ 2262771 h 3172058"/>
                <a:gd name="connsiteX6" fmla="*/ 2808312 w 2808312"/>
                <a:gd name="connsiteY6" fmla="*/ 3172058 h 3172058"/>
                <a:gd name="connsiteX7" fmla="*/ 1470387 w 2808312"/>
                <a:gd name="connsiteY7" fmla="*/ 2746865 h 3172058"/>
                <a:gd name="connsiteX8" fmla="*/ 0 w 2808312"/>
                <a:gd name="connsiteY8" fmla="*/ 3172058 h 3172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8312" h="3172058">
                  <a:moveTo>
                    <a:pt x="0" y="3172058"/>
                  </a:moveTo>
                  <a:cubicBezTo>
                    <a:pt x="210430" y="2528304"/>
                    <a:pt x="786619" y="2164248"/>
                    <a:pt x="997049" y="1520494"/>
                  </a:cubicBezTo>
                  <a:lnTo>
                    <a:pt x="1038396" y="8744"/>
                  </a:lnTo>
                  <a:cubicBezTo>
                    <a:pt x="1118498" y="-96055"/>
                    <a:pt x="1324980" y="770628"/>
                    <a:pt x="1456145" y="1031551"/>
                  </a:cubicBezTo>
                  <a:cubicBezTo>
                    <a:pt x="1587311" y="1292474"/>
                    <a:pt x="1715439" y="1345771"/>
                    <a:pt x="1825389" y="1574282"/>
                  </a:cubicBezTo>
                  <a:cubicBezTo>
                    <a:pt x="1828975" y="1585039"/>
                    <a:pt x="2133775" y="2252014"/>
                    <a:pt x="2137361" y="2262771"/>
                  </a:cubicBezTo>
                  <a:lnTo>
                    <a:pt x="2808312" y="3172058"/>
                  </a:lnTo>
                  <a:cubicBezTo>
                    <a:pt x="2140012" y="3170176"/>
                    <a:pt x="2138687" y="2748747"/>
                    <a:pt x="1470387" y="2746865"/>
                  </a:cubicBezTo>
                  <a:lnTo>
                    <a:pt x="0" y="3172058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3" name="Triângulo isósceles 6"/>
            <p:cNvSpPr/>
            <p:nvPr userDrawn="1"/>
          </p:nvSpPr>
          <p:spPr>
            <a:xfrm rot="7171945">
              <a:off x="7903830" y="3037822"/>
              <a:ext cx="1616189" cy="1825526"/>
            </a:xfrm>
            <a:custGeom>
              <a:avLst/>
              <a:gdLst>
                <a:gd name="connsiteX0" fmla="*/ 0 w 2808312"/>
                <a:gd name="connsiteY0" fmla="*/ 2808312 h 2808312"/>
                <a:gd name="connsiteX1" fmla="*/ 1404156 w 2808312"/>
                <a:gd name="connsiteY1" fmla="*/ 0 h 2808312"/>
                <a:gd name="connsiteX2" fmla="*/ 2808312 w 2808312"/>
                <a:gd name="connsiteY2" fmla="*/ 2808312 h 2808312"/>
                <a:gd name="connsiteX3" fmla="*/ 0 w 2808312"/>
                <a:gd name="connsiteY3" fmla="*/ 2808312 h 2808312"/>
                <a:gd name="connsiteX0" fmla="*/ 0 w 2808312"/>
                <a:gd name="connsiteY0" fmla="*/ 3163314 h 3163314"/>
                <a:gd name="connsiteX1" fmla="*/ 1038396 w 2808312"/>
                <a:gd name="connsiteY1" fmla="*/ 0 h 3163314"/>
                <a:gd name="connsiteX2" fmla="*/ 2808312 w 2808312"/>
                <a:gd name="connsiteY2" fmla="*/ 3163314 h 3163314"/>
                <a:gd name="connsiteX3" fmla="*/ 0 w 2808312"/>
                <a:gd name="connsiteY3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808312 w 2808312"/>
                <a:gd name="connsiteY3" fmla="*/ 3163314 h 3163314"/>
                <a:gd name="connsiteX4" fmla="*/ 0 w 2808312"/>
                <a:gd name="connsiteY4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642508 w 2808312"/>
                <a:gd name="connsiteY3" fmla="*/ 1544023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1470387 w 2808312"/>
                <a:gd name="connsiteY5" fmla="*/ 2738121 h 3163314"/>
                <a:gd name="connsiteX6" fmla="*/ 0 w 2808312"/>
                <a:gd name="connsiteY6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37361 w 2808312"/>
                <a:gd name="connsiteY4" fmla="*/ 2254027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72058 h 3172058"/>
                <a:gd name="connsiteX1" fmla="*/ 997049 w 2808312"/>
                <a:gd name="connsiteY1" fmla="*/ 1520494 h 3172058"/>
                <a:gd name="connsiteX2" fmla="*/ 1038396 w 2808312"/>
                <a:gd name="connsiteY2" fmla="*/ 8744 h 3172058"/>
                <a:gd name="connsiteX3" fmla="*/ 1456145 w 2808312"/>
                <a:gd name="connsiteY3" fmla="*/ 1031551 h 3172058"/>
                <a:gd name="connsiteX4" fmla="*/ 1825389 w 2808312"/>
                <a:gd name="connsiteY4" fmla="*/ 1574282 h 3172058"/>
                <a:gd name="connsiteX5" fmla="*/ 2137361 w 2808312"/>
                <a:gd name="connsiteY5" fmla="*/ 2262771 h 3172058"/>
                <a:gd name="connsiteX6" fmla="*/ 2808312 w 2808312"/>
                <a:gd name="connsiteY6" fmla="*/ 3172058 h 3172058"/>
                <a:gd name="connsiteX7" fmla="*/ 1470387 w 2808312"/>
                <a:gd name="connsiteY7" fmla="*/ 2746865 h 3172058"/>
                <a:gd name="connsiteX8" fmla="*/ 0 w 2808312"/>
                <a:gd name="connsiteY8" fmla="*/ 3172058 h 3172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8312" h="3172058">
                  <a:moveTo>
                    <a:pt x="0" y="3172058"/>
                  </a:moveTo>
                  <a:cubicBezTo>
                    <a:pt x="210430" y="2528304"/>
                    <a:pt x="786619" y="2164248"/>
                    <a:pt x="997049" y="1520494"/>
                  </a:cubicBezTo>
                  <a:lnTo>
                    <a:pt x="1038396" y="8744"/>
                  </a:lnTo>
                  <a:cubicBezTo>
                    <a:pt x="1118498" y="-96055"/>
                    <a:pt x="1324980" y="770628"/>
                    <a:pt x="1456145" y="1031551"/>
                  </a:cubicBezTo>
                  <a:cubicBezTo>
                    <a:pt x="1587311" y="1292474"/>
                    <a:pt x="1715439" y="1345771"/>
                    <a:pt x="1825389" y="1574282"/>
                  </a:cubicBezTo>
                  <a:cubicBezTo>
                    <a:pt x="1828975" y="1585039"/>
                    <a:pt x="2133775" y="2252014"/>
                    <a:pt x="2137361" y="2262771"/>
                  </a:cubicBezTo>
                  <a:lnTo>
                    <a:pt x="2808312" y="3172058"/>
                  </a:lnTo>
                  <a:cubicBezTo>
                    <a:pt x="2140012" y="3170176"/>
                    <a:pt x="2138687" y="2748747"/>
                    <a:pt x="1470387" y="2746865"/>
                  </a:cubicBezTo>
                  <a:lnTo>
                    <a:pt x="0" y="3172058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Triângulo isósceles 6"/>
            <p:cNvSpPr/>
            <p:nvPr userDrawn="1"/>
          </p:nvSpPr>
          <p:spPr>
            <a:xfrm rot="10800000">
              <a:off x="6873028" y="3697124"/>
              <a:ext cx="1616189" cy="1825526"/>
            </a:xfrm>
            <a:custGeom>
              <a:avLst/>
              <a:gdLst>
                <a:gd name="connsiteX0" fmla="*/ 0 w 2808312"/>
                <a:gd name="connsiteY0" fmla="*/ 2808312 h 2808312"/>
                <a:gd name="connsiteX1" fmla="*/ 1404156 w 2808312"/>
                <a:gd name="connsiteY1" fmla="*/ 0 h 2808312"/>
                <a:gd name="connsiteX2" fmla="*/ 2808312 w 2808312"/>
                <a:gd name="connsiteY2" fmla="*/ 2808312 h 2808312"/>
                <a:gd name="connsiteX3" fmla="*/ 0 w 2808312"/>
                <a:gd name="connsiteY3" fmla="*/ 2808312 h 2808312"/>
                <a:gd name="connsiteX0" fmla="*/ 0 w 2808312"/>
                <a:gd name="connsiteY0" fmla="*/ 3163314 h 3163314"/>
                <a:gd name="connsiteX1" fmla="*/ 1038396 w 2808312"/>
                <a:gd name="connsiteY1" fmla="*/ 0 h 3163314"/>
                <a:gd name="connsiteX2" fmla="*/ 2808312 w 2808312"/>
                <a:gd name="connsiteY2" fmla="*/ 3163314 h 3163314"/>
                <a:gd name="connsiteX3" fmla="*/ 0 w 2808312"/>
                <a:gd name="connsiteY3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808312 w 2808312"/>
                <a:gd name="connsiteY3" fmla="*/ 3163314 h 3163314"/>
                <a:gd name="connsiteX4" fmla="*/ 0 w 2808312"/>
                <a:gd name="connsiteY4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642508 w 2808312"/>
                <a:gd name="connsiteY3" fmla="*/ 1544023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0 w 2808312"/>
                <a:gd name="connsiteY5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808312 w 2808312"/>
                <a:gd name="connsiteY4" fmla="*/ 3163314 h 3163314"/>
                <a:gd name="connsiteX5" fmla="*/ 1470387 w 2808312"/>
                <a:gd name="connsiteY5" fmla="*/ 2738121 h 3163314"/>
                <a:gd name="connsiteX6" fmla="*/ 0 w 2808312"/>
                <a:gd name="connsiteY6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2083572 w 2808312"/>
                <a:gd name="connsiteY3" fmla="*/ 1447204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58876 w 2808312"/>
                <a:gd name="connsiteY4" fmla="*/ 1985086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63314 h 3163314"/>
                <a:gd name="connsiteX1" fmla="*/ 997049 w 2808312"/>
                <a:gd name="connsiteY1" fmla="*/ 1511750 h 3163314"/>
                <a:gd name="connsiteX2" fmla="*/ 1038396 w 2808312"/>
                <a:gd name="connsiteY2" fmla="*/ 0 h 3163314"/>
                <a:gd name="connsiteX3" fmla="*/ 1825389 w 2808312"/>
                <a:gd name="connsiteY3" fmla="*/ 1565538 h 3163314"/>
                <a:gd name="connsiteX4" fmla="*/ 2137361 w 2808312"/>
                <a:gd name="connsiteY4" fmla="*/ 2254027 h 3163314"/>
                <a:gd name="connsiteX5" fmla="*/ 2808312 w 2808312"/>
                <a:gd name="connsiteY5" fmla="*/ 3163314 h 3163314"/>
                <a:gd name="connsiteX6" fmla="*/ 1470387 w 2808312"/>
                <a:gd name="connsiteY6" fmla="*/ 2738121 h 3163314"/>
                <a:gd name="connsiteX7" fmla="*/ 0 w 2808312"/>
                <a:gd name="connsiteY7" fmla="*/ 3163314 h 3163314"/>
                <a:gd name="connsiteX0" fmla="*/ 0 w 2808312"/>
                <a:gd name="connsiteY0" fmla="*/ 3172058 h 3172058"/>
                <a:gd name="connsiteX1" fmla="*/ 997049 w 2808312"/>
                <a:gd name="connsiteY1" fmla="*/ 1520494 h 3172058"/>
                <a:gd name="connsiteX2" fmla="*/ 1038396 w 2808312"/>
                <a:gd name="connsiteY2" fmla="*/ 8744 h 3172058"/>
                <a:gd name="connsiteX3" fmla="*/ 1456145 w 2808312"/>
                <a:gd name="connsiteY3" fmla="*/ 1031551 h 3172058"/>
                <a:gd name="connsiteX4" fmla="*/ 1825389 w 2808312"/>
                <a:gd name="connsiteY4" fmla="*/ 1574282 h 3172058"/>
                <a:gd name="connsiteX5" fmla="*/ 2137361 w 2808312"/>
                <a:gd name="connsiteY5" fmla="*/ 2262771 h 3172058"/>
                <a:gd name="connsiteX6" fmla="*/ 2808312 w 2808312"/>
                <a:gd name="connsiteY6" fmla="*/ 3172058 h 3172058"/>
                <a:gd name="connsiteX7" fmla="*/ 1470387 w 2808312"/>
                <a:gd name="connsiteY7" fmla="*/ 2746865 h 3172058"/>
                <a:gd name="connsiteX8" fmla="*/ 0 w 2808312"/>
                <a:gd name="connsiteY8" fmla="*/ 3172058 h 3172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08312" h="3172058">
                  <a:moveTo>
                    <a:pt x="0" y="3172058"/>
                  </a:moveTo>
                  <a:cubicBezTo>
                    <a:pt x="210430" y="2528304"/>
                    <a:pt x="786619" y="2164248"/>
                    <a:pt x="997049" y="1520494"/>
                  </a:cubicBezTo>
                  <a:lnTo>
                    <a:pt x="1038396" y="8744"/>
                  </a:lnTo>
                  <a:cubicBezTo>
                    <a:pt x="1118498" y="-96055"/>
                    <a:pt x="1324980" y="770628"/>
                    <a:pt x="1456145" y="1031551"/>
                  </a:cubicBezTo>
                  <a:cubicBezTo>
                    <a:pt x="1587311" y="1292474"/>
                    <a:pt x="1715439" y="1345771"/>
                    <a:pt x="1825389" y="1574282"/>
                  </a:cubicBezTo>
                  <a:cubicBezTo>
                    <a:pt x="1828975" y="1585039"/>
                    <a:pt x="2133775" y="2252014"/>
                    <a:pt x="2137361" y="2262771"/>
                  </a:cubicBezTo>
                  <a:lnTo>
                    <a:pt x="2808312" y="3172058"/>
                  </a:lnTo>
                  <a:cubicBezTo>
                    <a:pt x="2140012" y="3170176"/>
                    <a:pt x="2138687" y="2748747"/>
                    <a:pt x="1470387" y="2746865"/>
                  </a:cubicBezTo>
                  <a:lnTo>
                    <a:pt x="0" y="3172058"/>
                  </a:lnTo>
                  <a:close/>
                </a:path>
              </a:pathLst>
            </a:custGeom>
            <a:solidFill>
              <a:srgbClr val="CC3399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14" name="Imagem 13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6217" y="2165349"/>
              <a:ext cx="2206419" cy="2210832"/>
            </a:xfrm>
            <a:prstGeom prst="rect">
              <a:avLst/>
            </a:prstGeom>
          </p:spPr>
        </p:pic>
      </p:grpSp>
      <p:sp>
        <p:nvSpPr>
          <p:cNvPr id="15" name="Ondulado 14"/>
          <p:cNvSpPr/>
          <p:nvPr userDrawn="1"/>
        </p:nvSpPr>
        <p:spPr>
          <a:xfrm rot="11926029">
            <a:off x="-2275102" y="5203041"/>
            <a:ext cx="11788816" cy="2665136"/>
          </a:xfrm>
          <a:prstGeom prst="wav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rect">
              <a:fillToRect l="100000" t="100000"/>
            </a:path>
            <a:tileRect r="-100000" b="-100000"/>
          </a:gra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1677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F6AD1-A681-400E-9A55-8DB5D7D9D5C1}" type="datetimeFigureOut">
              <a:rPr lang="pt-PT" smtClean="0"/>
              <a:t>26/06/2015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7C1D-EEFA-4DCE-8558-6072F500726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93566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F6AD1-A681-400E-9A55-8DB5D7D9D5C1}" type="datetimeFigureOut">
              <a:rPr lang="pt-PT" smtClean="0"/>
              <a:t>26/06/2015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7C1D-EEFA-4DCE-8558-6072F500726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8173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F6AD1-A681-400E-9A55-8DB5D7D9D5C1}" type="datetimeFigureOut">
              <a:rPr lang="pt-PT" smtClean="0"/>
              <a:t>26/06/2015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7C1D-EEFA-4DCE-8558-6072F500726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47364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F6AD1-A681-400E-9A55-8DB5D7D9D5C1}" type="datetimeFigureOut">
              <a:rPr lang="pt-PT" smtClean="0"/>
              <a:t>26/06/2015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7C1D-EEFA-4DCE-8558-6072F500726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4395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F6AD1-A681-400E-9A55-8DB5D7D9D5C1}" type="datetimeFigureOut">
              <a:rPr lang="pt-PT" smtClean="0"/>
              <a:t>26/06/2015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7C1D-EEFA-4DCE-8558-6072F500726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39112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F6AD1-A681-400E-9A55-8DB5D7D9D5C1}" type="datetimeFigureOut">
              <a:rPr lang="pt-PT" smtClean="0"/>
              <a:t>26/06/2015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7C1D-EEFA-4DCE-8558-6072F500726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55333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F6AD1-A681-400E-9A55-8DB5D7D9D5C1}" type="datetimeFigureOut">
              <a:rPr lang="pt-PT" smtClean="0"/>
              <a:t>26/06/2015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7C1D-EEFA-4DCE-8558-6072F500726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3215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F6AD1-A681-400E-9A55-8DB5D7D9D5C1}" type="datetimeFigureOut">
              <a:rPr lang="pt-PT" smtClean="0"/>
              <a:t>26/06/2015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7C1D-EEFA-4DCE-8558-6072F500726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84969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F6AD1-A681-400E-9A55-8DB5D7D9D5C1}" type="datetimeFigureOut">
              <a:rPr lang="pt-PT" smtClean="0"/>
              <a:t>26/06/2015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7C1D-EEFA-4DCE-8558-6072F500726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18017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pt-PT" b="1" dirty="0" smtClean="0"/>
              <a:t>Cooperação Internacional</a:t>
            </a:r>
            <a:endParaRPr lang="pt-PT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3568" y="4725144"/>
            <a:ext cx="7560840" cy="1752600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Domínio:</a:t>
            </a:r>
          </a:p>
          <a:p>
            <a:pPr algn="l"/>
            <a:r>
              <a:rPr lang="pt-PT" sz="3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Contrastes de </a:t>
            </a:r>
            <a:r>
              <a:rPr lang="pt-PT" sz="3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  <a:r>
              <a:rPr lang="pt-PT" sz="3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esenvolvimento</a:t>
            </a:r>
          </a:p>
          <a:p>
            <a:pPr algn="l"/>
            <a:endParaRPr lang="pt-PT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Subdomínio:</a:t>
            </a:r>
          </a:p>
          <a:p>
            <a:pPr algn="l"/>
            <a:r>
              <a:rPr lang="pt-PT" sz="3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Soluções para atenuar os contrastes de desenvolvimento</a:t>
            </a:r>
            <a:endParaRPr lang="pt-PT" sz="3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97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               Resumo</a:t>
            </a:r>
            <a:endParaRPr lang="pt-PT" dirty="0"/>
          </a:p>
        </p:txBody>
      </p:sp>
      <p:grpSp>
        <p:nvGrpSpPr>
          <p:cNvPr id="33" name="Grupo 32"/>
          <p:cNvGrpSpPr/>
          <p:nvPr/>
        </p:nvGrpSpPr>
        <p:grpSpPr>
          <a:xfrm>
            <a:off x="611188" y="1700808"/>
            <a:ext cx="5894387" cy="685800"/>
            <a:chOff x="611188" y="1700808"/>
            <a:chExt cx="5894387" cy="685800"/>
          </a:xfrm>
        </p:grpSpPr>
        <p:sp>
          <p:nvSpPr>
            <p:cNvPr id="5" name="AutoShape 47"/>
            <p:cNvSpPr>
              <a:spLocks noChangeArrowheads="1"/>
            </p:cNvSpPr>
            <p:nvPr/>
          </p:nvSpPr>
          <p:spPr bwMode="gray">
            <a:xfrm>
              <a:off x="1086542" y="1819871"/>
              <a:ext cx="5419033" cy="457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C00000"/>
                </a:gs>
                <a:gs pos="50000">
                  <a:srgbClr val="E20000"/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pt-PT"/>
            </a:p>
          </p:txBody>
        </p:sp>
        <p:grpSp>
          <p:nvGrpSpPr>
            <p:cNvPr id="3" name="Grupo 2"/>
            <p:cNvGrpSpPr/>
            <p:nvPr/>
          </p:nvGrpSpPr>
          <p:grpSpPr>
            <a:xfrm>
              <a:off x="611188" y="1700808"/>
              <a:ext cx="5894386" cy="685800"/>
              <a:chOff x="611188" y="1700808"/>
              <a:chExt cx="5894386" cy="685800"/>
            </a:xfrm>
          </p:grpSpPr>
          <p:sp>
            <p:nvSpPr>
              <p:cNvPr id="6" name="AutoShape 48"/>
              <p:cNvSpPr>
                <a:spLocks noChangeArrowheads="1"/>
              </p:cNvSpPr>
              <p:nvPr/>
            </p:nvSpPr>
            <p:spPr bwMode="gray">
              <a:xfrm>
                <a:off x="611188" y="1700808"/>
                <a:ext cx="855637" cy="685800"/>
              </a:xfrm>
              <a:prstGeom prst="diamond">
                <a:avLst/>
              </a:prstGeom>
              <a:solidFill>
                <a:srgbClr val="C00000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7" name="Text Box 49"/>
              <p:cNvSpPr txBox="1">
                <a:spLocks noChangeArrowheads="1"/>
              </p:cNvSpPr>
              <p:nvPr/>
            </p:nvSpPr>
            <p:spPr bwMode="gray">
              <a:xfrm>
                <a:off x="1371754" y="1875433"/>
                <a:ext cx="513382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pt-PT" b="1" dirty="0" err="1">
                    <a:solidFill>
                      <a:srgbClr val="000000"/>
                    </a:solidFill>
                  </a:rPr>
                  <a:t>Ajuda</a:t>
                </a:r>
                <a:r>
                  <a:rPr lang="en-US" altLang="pt-PT" b="1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pt-PT" b="1" dirty="0" err="1">
                    <a:solidFill>
                      <a:srgbClr val="000000"/>
                    </a:solidFill>
                  </a:rPr>
                  <a:t>ao</a:t>
                </a:r>
                <a:r>
                  <a:rPr lang="en-US" altLang="pt-PT" b="1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pt-PT" b="1" dirty="0" err="1">
                    <a:solidFill>
                      <a:srgbClr val="000000"/>
                    </a:solidFill>
                  </a:rPr>
                  <a:t>desenvolvimento</a:t>
                </a:r>
                <a:endParaRPr lang="en-US" altLang="pt-PT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Text Box 50"/>
              <p:cNvSpPr txBox="1">
                <a:spLocks noChangeArrowheads="1"/>
              </p:cNvSpPr>
              <p:nvPr/>
            </p:nvSpPr>
            <p:spPr bwMode="gray">
              <a:xfrm>
                <a:off x="803310" y="1799233"/>
                <a:ext cx="441683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pt-PT" sz="24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35" name="Grupo 34"/>
          <p:cNvGrpSpPr/>
          <p:nvPr/>
        </p:nvGrpSpPr>
        <p:grpSpPr>
          <a:xfrm>
            <a:off x="611187" y="2507977"/>
            <a:ext cx="5894387" cy="685800"/>
            <a:chOff x="611188" y="2492896"/>
            <a:chExt cx="5894387" cy="685800"/>
          </a:xfrm>
        </p:grpSpPr>
        <p:sp>
          <p:nvSpPr>
            <p:cNvPr id="10" name="AutoShape 52"/>
            <p:cNvSpPr>
              <a:spLocks noChangeArrowheads="1"/>
            </p:cNvSpPr>
            <p:nvPr/>
          </p:nvSpPr>
          <p:spPr bwMode="gray">
            <a:xfrm>
              <a:off x="1086542" y="2611959"/>
              <a:ext cx="5419033" cy="4572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47500">
                  <a:srgbClr val="92D050"/>
                </a:gs>
                <a:gs pos="0">
                  <a:schemeClr val="accent3">
                    <a:lumMod val="20000"/>
                    <a:lumOff val="80000"/>
                  </a:schemeClr>
                </a:gs>
                <a:gs pos="100000">
                  <a:srgbClr val="00B050"/>
                </a:gs>
              </a:gsLst>
              <a:lin ang="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pt-PT"/>
            </a:p>
          </p:txBody>
        </p:sp>
        <p:grpSp>
          <p:nvGrpSpPr>
            <p:cNvPr id="4" name="Grupo 3"/>
            <p:cNvGrpSpPr/>
            <p:nvPr/>
          </p:nvGrpSpPr>
          <p:grpSpPr>
            <a:xfrm>
              <a:off x="611188" y="2492896"/>
              <a:ext cx="5894386" cy="685800"/>
              <a:chOff x="611188" y="2492896"/>
              <a:chExt cx="5894386" cy="685800"/>
            </a:xfrm>
          </p:grpSpPr>
          <p:sp>
            <p:nvSpPr>
              <p:cNvPr id="11" name="AutoShape 53"/>
              <p:cNvSpPr>
                <a:spLocks noChangeArrowheads="1"/>
              </p:cNvSpPr>
              <p:nvPr/>
            </p:nvSpPr>
            <p:spPr bwMode="gray">
              <a:xfrm>
                <a:off x="611188" y="2492896"/>
                <a:ext cx="855637" cy="685800"/>
              </a:xfrm>
              <a:prstGeom prst="diamond">
                <a:avLst/>
              </a:prstGeom>
              <a:solidFill>
                <a:srgbClr val="00B050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12" name="Text Box 54"/>
              <p:cNvSpPr txBox="1">
                <a:spLocks noChangeArrowheads="1"/>
              </p:cNvSpPr>
              <p:nvPr/>
            </p:nvSpPr>
            <p:spPr bwMode="gray">
              <a:xfrm>
                <a:off x="1371754" y="2667521"/>
                <a:ext cx="513382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pt-PT" b="1" dirty="0" err="1" smtClean="0">
                    <a:solidFill>
                      <a:srgbClr val="000000"/>
                    </a:solidFill>
                  </a:rPr>
                  <a:t>Importância</a:t>
                </a:r>
                <a:r>
                  <a:rPr lang="en-US" altLang="pt-PT" b="1" dirty="0" smtClean="0">
                    <a:solidFill>
                      <a:srgbClr val="000000"/>
                    </a:solidFill>
                  </a:rPr>
                  <a:t> da APD</a:t>
                </a:r>
                <a:endParaRPr lang="en-US" altLang="pt-PT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Text Box 55"/>
              <p:cNvSpPr txBox="1">
                <a:spLocks noChangeArrowheads="1"/>
              </p:cNvSpPr>
              <p:nvPr/>
            </p:nvSpPr>
            <p:spPr bwMode="gray">
              <a:xfrm>
                <a:off x="803310" y="2591321"/>
                <a:ext cx="441683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pt-PT" sz="2400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36" name="Grupo 35"/>
          <p:cNvGrpSpPr/>
          <p:nvPr/>
        </p:nvGrpSpPr>
        <p:grpSpPr>
          <a:xfrm>
            <a:off x="611188" y="3284984"/>
            <a:ext cx="5894387" cy="685800"/>
            <a:chOff x="611188" y="3284984"/>
            <a:chExt cx="5894387" cy="685800"/>
          </a:xfrm>
        </p:grpSpPr>
        <p:sp>
          <p:nvSpPr>
            <p:cNvPr id="15" name="AutoShape 57"/>
            <p:cNvSpPr>
              <a:spLocks noChangeArrowheads="1"/>
            </p:cNvSpPr>
            <p:nvPr/>
          </p:nvSpPr>
          <p:spPr bwMode="gray">
            <a:xfrm>
              <a:off x="1086542" y="3404047"/>
              <a:ext cx="5419033" cy="457200"/>
            </a:xfrm>
            <a:prstGeom prst="roundRect">
              <a:avLst>
                <a:gd name="adj" fmla="val 16667"/>
              </a:avLst>
            </a:prstGeom>
            <a:gradFill>
              <a:gsLst>
                <a:gs pos="47500">
                  <a:srgbClr val="FFFF00"/>
                </a:gs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rgbClr val="FFC000"/>
                </a:gs>
              </a:gsLst>
              <a:lin ang="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pt-PT"/>
            </a:p>
          </p:txBody>
        </p:sp>
        <p:grpSp>
          <p:nvGrpSpPr>
            <p:cNvPr id="9" name="Grupo 8"/>
            <p:cNvGrpSpPr/>
            <p:nvPr/>
          </p:nvGrpSpPr>
          <p:grpSpPr>
            <a:xfrm>
              <a:off x="611188" y="3284984"/>
              <a:ext cx="5894386" cy="685800"/>
              <a:chOff x="611188" y="3284984"/>
              <a:chExt cx="5894386" cy="685800"/>
            </a:xfrm>
          </p:grpSpPr>
          <p:sp>
            <p:nvSpPr>
              <p:cNvPr id="16" name="AutoShape 58"/>
              <p:cNvSpPr>
                <a:spLocks noChangeArrowheads="1"/>
              </p:cNvSpPr>
              <p:nvPr/>
            </p:nvSpPr>
            <p:spPr bwMode="gray">
              <a:xfrm>
                <a:off x="611188" y="3284984"/>
                <a:ext cx="855637" cy="685800"/>
              </a:xfrm>
              <a:prstGeom prst="diamond">
                <a:avLst/>
              </a:prstGeom>
              <a:solidFill>
                <a:srgbClr val="FFC000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17" name="Text Box 59"/>
              <p:cNvSpPr txBox="1">
                <a:spLocks noChangeArrowheads="1"/>
              </p:cNvSpPr>
              <p:nvPr/>
            </p:nvSpPr>
            <p:spPr bwMode="gray">
              <a:xfrm>
                <a:off x="1371754" y="3459609"/>
                <a:ext cx="513382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pt-PT" b="1" dirty="0" err="1" smtClean="0">
                    <a:solidFill>
                      <a:srgbClr val="000000"/>
                    </a:solidFill>
                  </a:rPr>
                  <a:t>Organização</a:t>
                </a:r>
                <a:r>
                  <a:rPr lang="en-US" altLang="pt-PT" b="1" dirty="0" smtClean="0">
                    <a:solidFill>
                      <a:srgbClr val="000000"/>
                    </a:solidFill>
                  </a:rPr>
                  <a:t> das </a:t>
                </a:r>
                <a:r>
                  <a:rPr lang="en-US" altLang="pt-PT" b="1" dirty="0" err="1" smtClean="0">
                    <a:solidFill>
                      <a:srgbClr val="000000"/>
                    </a:solidFill>
                  </a:rPr>
                  <a:t>Nações</a:t>
                </a:r>
                <a:r>
                  <a:rPr lang="en-US" altLang="pt-PT" b="1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altLang="pt-PT" b="1" dirty="0" err="1" smtClean="0">
                    <a:solidFill>
                      <a:srgbClr val="000000"/>
                    </a:solidFill>
                  </a:rPr>
                  <a:t>Unidas</a:t>
                </a:r>
                <a:endParaRPr lang="en-US" altLang="pt-PT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Text Box 60"/>
              <p:cNvSpPr txBox="1">
                <a:spLocks noChangeArrowheads="1"/>
              </p:cNvSpPr>
              <p:nvPr/>
            </p:nvSpPr>
            <p:spPr bwMode="gray">
              <a:xfrm>
                <a:off x="803310" y="3383409"/>
                <a:ext cx="441683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pt-PT" sz="2400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37" name="Grupo 36"/>
          <p:cNvGrpSpPr/>
          <p:nvPr/>
        </p:nvGrpSpPr>
        <p:grpSpPr>
          <a:xfrm>
            <a:off x="611188" y="4077072"/>
            <a:ext cx="5897900" cy="685800"/>
            <a:chOff x="611188" y="4077072"/>
            <a:chExt cx="5897900" cy="685800"/>
          </a:xfrm>
        </p:grpSpPr>
        <p:sp>
          <p:nvSpPr>
            <p:cNvPr id="20" name="AutoShape 62"/>
            <p:cNvSpPr>
              <a:spLocks noChangeArrowheads="1"/>
            </p:cNvSpPr>
            <p:nvPr/>
          </p:nvSpPr>
          <p:spPr bwMode="gray">
            <a:xfrm>
              <a:off x="1086635" y="4196135"/>
              <a:ext cx="5422080" cy="4572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chemeClr val="accent4">
                    <a:lumMod val="20000"/>
                    <a:lumOff val="80000"/>
                  </a:schemeClr>
                </a:gs>
                <a:gs pos="100000">
                  <a:srgbClr val="CC3399"/>
                </a:gs>
              </a:gsLst>
              <a:lin ang="0" scaled="1"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pt-PT"/>
            </a:p>
          </p:txBody>
        </p:sp>
        <p:grpSp>
          <p:nvGrpSpPr>
            <p:cNvPr id="14" name="Grupo 13"/>
            <p:cNvGrpSpPr/>
            <p:nvPr/>
          </p:nvGrpSpPr>
          <p:grpSpPr>
            <a:xfrm>
              <a:off x="611188" y="4077072"/>
              <a:ext cx="5897900" cy="685800"/>
              <a:chOff x="611188" y="4077072"/>
              <a:chExt cx="5897900" cy="685800"/>
            </a:xfrm>
          </p:grpSpPr>
          <p:sp>
            <p:nvSpPr>
              <p:cNvPr id="21" name="AutoShape 63"/>
              <p:cNvSpPr>
                <a:spLocks noChangeArrowheads="1"/>
              </p:cNvSpPr>
              <p:nvPr/>
            </p:nvSpPr>
            <p:spPr bwMode="gray">
              <a:xfrm>
                <a:off x="611188" y="4077072"/>
                <a:ext cx="855805" cy="685800"/>
              </a:xfrm>
              <a:prstGeom prst="diamond">
                <a:avLst/>
              </a:prstGeom>
              <a:solidFill>
                <a:srgbClr val="CC3399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22" name="Text Box 64"/>
              <p:cNvSpPr txBox="1">
                <a:spLocks noChangeArrowheads="1"/>
              </p:cNvSpPr>
              <p:nvPr/>
            </p:nvSpPr>
            <p:spPr bwMode="gray">
              <a:xfrm>
                <a:off x="1140024" y="4251697"/>
                <a:ext cx="5369064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pt-PT" b="1" dirty="0" smtClean="0">
                    <a:solidFill>
                      <a:srgbClr val="000000"/>
                    </a:solidFill>
                  </a:rPr>
                  <a:t>Agenda de </a:t>
                </a:r>
                <a:r>
                  <a:rPr lang="en-US" altLang="pt-PT" b="1" dirty="0" err="1" smtClean="0">
                    <a:solidFill>
                      <a:srgbClr val="000000"/>
                    </a:solidFill>
                  </a:rPr>
                  <a:t>Desenvolvimento</a:t>
                </a:r>
                <a:endParaRPr lang="en-US" altLang="pt-PT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Text Box 65"/>
              <p:cNvSpPr txBox="1">
                <a:spLocks noChangeArrowheads="1"/>
              </p:cNvSpPr>
              <p:nvPr/>
            </p:nvSpPr>
            <p:spPr bwMode="gray">
              <a:xfrm>
                <a:off x="803348" y="4175497"/>
                <a:ext cx="44177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pt-PT" sz="2400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38" name="Grupo 37"/>
          <p:cNvGrpSpPr/>
          <p:nvPr/>
        </p:nvGrpSpPr>
        <p:grpSpPr>
          <a:xfrm>
            <a:off x="611560" y="4869160"/>
            <a:ext cx="5894387" cy="685800"/>
            <a:chOff x="611560" y="4869160"/>
            <a:chExt cx="5894387" cy="685800"/>
          </a:xfrm>
        </p:grpSpPr>
        <p:sp>
          <p:nvSpPr>
            <p:cNvPr id="19" name="AutoShape 57"/>
            <p:cNvSpPr>
              <a:spLocks noChangeArrowheads="1"/>
            </p:cNvSpPr>
            <p:nvPr/>
          </p:nvSpPr>
          <p:spPr bwMode="gray">
            <a:xfrm>
              <a:off x="1086914" y="4988223"/>
              <a:ext cx="5419033" cy="457200"/>
            </a:xfrm>
            <a:prstGeom prst="roundRect">
              <a:avLst>
                <a:gd name="adj" fmla="val 16667"/>
              </a:avLst>
            </a:prstGeom>
            <a:gradFill flip="none" rotWithShape="0">
              <a:gsLst>
                <a:gs pos="0">
                  <a:schemeClr val="bg1"/>
                </a:gs>
                <a:gs pos="100000">
                  <a:srgbClr val="0070C0"/>
                </a:gs>
                <a:gs pos="52000">
                  <a:schemeClr val="tx2">
                    <a:lumMod val="40000"/>
                    <a:lumOff val="60000"/>
                  </a:schemeClr>
                </a:gs>
              </a:gsLst>
              <a:lin ang="0" scaled="0"/>
              <a:tileRect/>
            </a:gradFill>
            <a:ln w="12700" algn="ctr">
              <a:solidFill>
                <a:schemeClr val="bg1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pt-PT"/>
            </a:p>
          </p:txBody>
        </p:sp>
        <p:grpSp>
          <p:nvGrpSpPr>
            <p:cNvPr id="34" name="Grupo 33"/>
            <p:cNvGrpSpPr/>
            <p:nvPr/>
          </p:nvGrpSpPr>
          <p:grpSpPr>
            <a:xfrm>
              <a:off x="611560" y="4869160"/>
              <a:ext cx="5894014" cy="685800"/>
              <a:chOff x="611560" y="4869160"/>
              <a:chExt cx="5894014" cy="685800"/>
            </a:xfrm>
          </p:grpSpPr>
          <p:sp>
            <p:nvSpPr>
              <p:cNvPr id="24" name="AutoShape 58"/>
              <p:cNvSpPr>
                <a:spLocks noChangeArrowheads="1"/>
              </p:cNvSpPr>
              <p:nvPr/>
            </p:nvSpPr>
            <p:spPr bwMode="gray">
              <a:xfrm>
                <a:off x="611560" y="4869160"/>
                <a:ext cx="855637" cy="685800"/>
              </a:xfrm>
              <a:prstGeom prst="diamond">
                <a:avLst/>
              </a:prstGeom>
              <a:solidFill>
                <a:srgbClr val="0070C0"/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25" name="Text Box 59"/>
              <p:cNvSpPr txBox="1">
                <a:spLocks noChangeArrowheads="1"/>
              </p:cNvSpPr>
              <p:nvPr/>
            </p:nvSpPr>
            <p:spPr bwMode="gray">
              <a:xfrm>
                <a:off x="1372125" y="5043785"/>
                <a:ext cx="5133449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pt-PT" b="1" dirty="0" err="1" smtClean="0">
                    <a:solidFill>
                      <a:srgbClr val="000000"/>
                    </a:solidFill>
                  </a:rPr>
                  <a:t>Organizações</a:t>
                </a:r>
                <a:r>
                  <a:rPr lang="en-US" altLang="pt-PT" b="1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altLang="pt-PT" b="1" dirty="0" err="1">
                    <a:solidFill>
                      <a:srgbClr val="000000"/>
                    </a:solidFill>
                  </a:rPr>
                  <a:t>N</a:t>
                </a:r>
                <a:r>
                  <a:rPr lang="en-US" altLang="pt-PT" b="1" dirty="0" err="1" smtClean="0">
                    <a:solidFill>
                      <a:srgbClr val="000000"/>
                    </a:solidFill>
                  </a:rPr>
                  <a:t>ão</a:t>
                </a:r>
                <a:r>
                  <a:rPr lang="en-US" altLang="pt-PT" b="1" dirty="0" smtClean="0">
                    <a:solidFill>
                      <a:srgbClr val="000000"/>
                    </a:solidFill>
                  </a:rPr>
                  <a:t> </a:t>
                </a:r>
                <a:r>
                  <a:rPr lang="en-US" altLang="pt-PT" b="1" dirty="0" err="1" smtClean="0">
                    <a:solidFill>
                      <a:srgbClr val="000000"/>
                    </a:solidFill>
                  </a:rPr>
                  <a:t>Governamentais</a:t>
                </a:r>
                <a:endParaRPr lang="en-US" altLang="pt-PT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Text Box 60"/>
              <p:cNvSpPr txBox="1">
                <a:spLocks noChangeArrowheads="1"/>
              </p:cNvSpPr>
              <p:nvPr/>
            </p:nvSpPr>
            <p:spPr bwMode="gray">
              <a:xfrm>
                <a:off x="846429" y="4967585"/>
                <a:ext cx="356188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pt-PT" sz="2400" dirty="0">
                    <a:solidFill>
                      <a:schemeClr val="bg1"/>
                    </a:solidFill>
                  </a:rPr>
                  <a:t>5</a:t>
                </a:r>
              </a:p>
            </p:txBody>
          </p:sp>
        </p:grpSp>
      </p:grpSp>
      <p:sp>
        <p:nvSpPr>
          <p:cNvPr id="29" name="Text Box 64"/>
          <p:cNvSpPr txBox="1">
            <a:spLocks noChangeArrowheads="1"/>
          </p:cNvSpPr>
          <p:nvPr/>
        </p:nvSpPr>
        <p:spPr bwMode="gray">
          <a:xfrm>
            <a:off x="1140395" y="5835873"/>
            <a:ext cx="5365179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pt-PT" b="1" dirty="0" err="1" smtClean="0">
                <a:solidFill>
                  <a:srgbClr val="000000"/>
                </a:solidFill>
              </a:rPr>
              <a:t>Retrato</a:t>
            </a:r>
            <a:r>
              <a:rPr lang="en-US" altLang="pt-PT" b="1" dirty="0" smtClean="0">
                <a:solidFill>
                  <a:srgbClr val="000000"/>
                </a:solidFill>
              </a:rPr>
              <a:t> de Portugal</a:t>
            </a:r>
            <a:endParaRPr lang="en-US" altLang="pt-PT" b="1" dirty="0">
              <a:solidFill>
                <a:srgbClr val="000000"/>
              </a:solidFill>
            </a:endParaRPr>
          </a:p>
        </p:txBody>
      </p:sp>
      <p:grpSp>
        <p:nvGrpSpPr>
          <p:cNvPr id="40" name="Grupo 39"/>
          <p:cNvGrpSpPr/>
          <p:nvPr/>
        </p:nvGrpSpPr>
        <p:grpSpPr>
          <a:xfrm>
            <a:off x="611560" y="5661248"/>
            <a:ext cx="5904656" cy="685800"/>
            <a:chOff x="611560" y="5661248"/>
            <a:chExt cx="5904656" cy="685800"/>
          </a:xfrm>
        </p:grpSpPr>
        <p:grpSp>
          <p:nvGrpSpPr>
            <p:cNvPr id="32" name="Grupo 31"/>
            <p:cNvGrpSpPr/>
            <p:nvPr/>
          </p:nvGrpSpPr>
          <p:grpSpPr>
            <a:xfrm>
              <a:off x="611560" y="5661248"/>
              <a:ext cx="5897527" cy="685800"/>
              <a:chOff x="611560" y="5661248"/>
              <a:chExt cx="5897527" cy="685800"/>
            </a:xfrm>
          </p:grpSpPr>
          <p:sp>
            <p:nvSpPr>
              <p:cNvPr id="27" name="AutoShape 62"/>
              <p:cNvSpPr>
                <a:spLocks noChangeArrowheads="1"/>
              </p:cNvSpPr>
              <p:nvPr/>
            </p:nvSpPr>
            <p:spPr bwMode="gray">
              <a:xfrm>
                <a:off x="1087007" y="5780311"/>
                <a:ext cx="5422080" cy="457200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54200">
                    <a:srgbClr val="F79747"/>
                  </a:gs>
                  <a:gs pos="0">
                    <a:schemeClr val="accent4">
                      <a:lumMod val="20000"/>
                      <a:lumOff val="8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0" scaled="1"/>
              </a:gradFill>
              <a:ln w="12700" algn="ctr">
                <a:solidFill>
                  <a:schemeClr val="bg1"/>
                </a:solidFill>
                <a:round/>
                <a:headEnd/>
                <a:tailEnd/>
              </a:ln>
              <a:effectLst>
                <a:outerShdw dist="99190" dir="238833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pt-PT" dirty="0"/>
              </a:p>
            </p:txBody>
          </p:sp>
          <p:sp>
            <p:nvSpPr>
              <p:cNvPr id="28" name="AutoShape 63"/>
              <p:cNvSpPr>
                <a:spLocks noChangeArrowheads="1"/>
              </p:cNvSpPr>
              <p:nvPr/>
            </p:nvSpPr>
            <p:spPr bwMode="gray">
              <a:xfrm>
                <a:off x="611560" y="5661248"/>
                <a:ext cx="855805" cy="685800"/>
              </a:xfrm>
              <a:prstGeom prst="diamond">
                <a:avLst/>
              </a:prstGeom>
              <a:solidFill>
                <a:schemeClr val="accent6">
                  <a:lumMod val="75000"/>
                </a:schemeClr>
              </a:solidFill>
              <a:ln w="25400" algn="ctr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dist="63500" dir="2212194" algn="ctr" rotWithShape="0">
                  <a:srgbClr val="333333">
                    <a:alpha val="50000"/>
                  </a:srgbClr>
                </a:outerShdw>
              </a:effec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pt-PT" altLang="pt-PT"/>
              </a:p>
            </p:txBody>
          </p:sp>
          <p:sp>
            <p:nvSpPr>
              <p:cNvPr id="30" name="Text Box 65"/>
              <p:cNvSpPr txBox="1">
                <a:spLocks noChangeArrowheads="1"/>
              </p:cNvSpPr>
              <p:nvPr/>
            </p:nvSpPr>
            <p:spPr bwMode="gray">
              <a:xfrm>
                <a:off x="846511" y="5759673"/>
                <a:ext cx="356188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pt-PT" sz="2400" dirty="0">
                    <a:solidFill>
                      <a:schemeClr val="bg1"/>
                    </a:solidFill>
                  </a:rPr>
                  <a:t>6</a:t>
                </a:r>
              </a:p>
            </p:txBody>
          </p:sp>
        </p:grpSp>
        <p:sp>
          <p:nvSpPr>
            <p:cNvPr id="39" name="Text Box 59"/>
            <p:cNvSpPr txBox="1">
              <a:spLocks noChangeArrowheads="1"/>
            </p:cNvSpPr>
            <p:nvPr/>
          </p:nvSpPr>
          <p:spPr bwMode="gray">
            <a:xfrm>
              <a:off x="1382767" y="5805264"/>
              <a:ext cx="5133449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pt-PT" b="1" dirty="0" err="1" smtClean="0">
                  <a:solidFill>
                    <a:srgbClr val="000000"/>
                  </a:solidFill>
                </a:rPr>
                <a:t>Retrato</a:t>
              </a:r>
              <a:r>
                <a:rPr lang="en-US" altLang="pt-PT" b="1" dirty="0" smtClean="0">
                  <a:solidFill>
                    <a:srgbClr val="000000"/>
                  </a:solidFill>
                </a:rPr>
                <a:t> de Portugal</a:t>
              </a:r>
              <a:endParaRPr lang="en-US" altLang="pt-PT" b="1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611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487064"/>
            <a:ext cx="8229600" cy="1143000"/>
          </a:xfrm>
        </p:spPr>
        <p:txBody>
          <a:bodyPr/>
          <a:lstStyle/>
          <a:p>
            <a:r>
              <a:rPr lang="pt-PT" dirty="0" smtClean="0"/>
              <a:t>Conceitos fundamentais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619672" y="1340768"/>
            <a:ext cx="4896544" cy="485313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t-PT" altLang="pt-PT" sz="2000" b="0" dirty="0" smtClean="0">
                <a:solidFill>
                  <a:srgbClr val="000000"/>
                </a:solidFill>
              </a:rPr>
              <a:t>Ajuda pública</a:t>
            </a:r>
          </a:p>
          <a:p>
            <a:pPr>
              <a:lnSpc>
                <a:spcPct val="150000"/>
              </a:lnSpc>
            </a:pPr>
            <a:r>
              <a:rPr lang="pt-PT" altLang="pt-PT" sz="2000" b="0" dirty="0" smtClean="0">
                <a:solidFill>
                  <a:srgbClr val="000000"/>
                </a:solidFill>
              </a:rPr>
              <a:t>Ajuda privada</a:t>
            </a:r>
          </a:p>
          <a:p>
            <a:pPr>
              <a:lnSpc>
                <a:spcPct val="150000"/>
              </a:lnSpc>
            </a:pPr>
            <a:r>
              <a:rPr lang="pt-PT" altLang="pt-PT" sz="2000" b="0" dirty="0" smtClean="0">
                <a:solidFill>
                  <a:srgbClr val="000000"/>
                </a:solidFill>
              </a:rPr>
              <a:t>Ajuda humanitária</a:t>
            </a:r>
          </a:p>
          <a:p>
            <a:pPr>
              <a:lnSpc>
                <a:spcPct val="150000"/>
              </a:lnSpc>
            </a:pPr>
            <a:r>
              <a:rPr lang="pt-PT" altLang="pt-PT" sz="2000" b="0" dirty="0" smtClean="0">
                <a:solidFill>
                  <a:srgbClr val="000000"/>
                </a:solidFill>
              </a:rPr>
              <a:t>Ajuda de emergência</a:t>
            </a:r>
          </a:p>
          <a:p>
            <a:pPr>
              <a:lnSpc>
                <a:spcPct val="150000"/>
              </a:lnSpc>
            </a:pPr>
            <a:r>
              <a:rPr lang="pt-PT" altLang="pt-PT" sz="2000" b="0" dirty="0" smtClean="0">
                <a:solidFill>
                  <a:srgbClr val="000000"/>
                </a:solidFill>
              </a:rPr>
              <a:t>Ajuda bilateral</a:t>
            </a:r>
          </a:p>
          <a:p>
            <a:pPr>
              <a:lnSpc>
                <a:spcPct val="150000"/>
              </a:lnSpc>
            </a:pPr>
            <a:r>
              <a:rPr lang="pt-PT" altLang="pt-PT" sz="2000" b="0" dirty="0" smtClean="0">
                <a:solidFill>
                  <a:srgbClr val="000000"/>
                </a:solidFill>
              </a:rPr>
              <a:t>Ajuda multilateral</a:t>
            </a:r>
          </a:p>
          <a:p>
            <a:pPr>
              <a:lnSpc>
                <a:spcPct val="150000"/>
              </a:lnSpc>
            </a:pPr>
            <a:r>
              <a:rPr lang="pt-PT" altLang="pt-PT" sz="2000" b="0" dirty="0" smtClean="0">
                <a:solidFill>
                  <a:srgbClr val="000000"/>
                </a:solidFill>
              </a:rPr>
              <a:t>Organização das Nações Unidas</a:t>
            </a:r>
          </a:p>
          <a:p>
            <a:pPr>
              <a:lnSpc>
                <a:spcPct val="150000"/>
              </a:lnSpc>
            </a:pPr>
            <a:r>
              <a:rPr lang="pt-PT" altLang="pt-PT" sz="2000" b="0" dirty="0" smtClean="0">
                <a:solidFill>
                  <a:srgbClr val="000000"/>
                </a:solidFill>
              </a:rPr>
              <a:t>Organizações Não Governamentais</a:t>
            </a:r>
          </a:p>
          <a:p>
            <a:pPr>
              <a:lnSpc>
                <a:spcPct val="150000"/>
              </a:lnSpc>
            </a:pPr>
            <a:r>
              <a:rPr lang="pt-PT" altLang="pt-PT" sz="2000" b="0" dirty="0" smtClean="0">
                <a:solidFill>
                  <a:srgbClr val="000000"/>
                </a:solidFill>
              </a:rPr>
              <a:t>Objetivos de Desenvolvimento do Milénio</a:t>
            </a:r>
            <a:endParaRPr lang="pt-PT" altLang="pt-PT" sz="200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66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8695" y="526374"/>
            <a:ext cx="8229600" cy="1143000"/>
          </a:xfrm>
        </p:spPr>
        <p:txBody>
          <a:bodyPr/>
          <a:lstStyle/>
          <a:p>
            <a:r>
              <a:rPr lang="pt-PT" dirty="0" smtClean="0"/>
              <a:t>Ajuda ao desenvolvimento</a:t>
            </a:r>
            <a:endParaRPr lang="pt-PT" dirty="0"/>
          </a:p>
        </p:txBody>
      </p:sp>
      <p:grpSp>
        <p:nvGrpSpPr>
          <p:cNvPr id="13" name="Grupo 12"/>
          <p:cNvGrpSpPr/>
          <p:nvPr/>
        </p:nvGrpSpPr>
        <p:grpSpPr>
          <a:xfrm>
            <a:off x="3227214" y="3501023"/>
            <a:ext cx="2640945" cy="1248452"/>
            <a:chOff x="3227214" y="3501023"/>
            <a:chExt cx="2640945" cy="1248452"/>
          </a:xfrm>
        </p:grpSpPr>
        <p:sp>
          <p:nvSpPr>
            <p:cNvPr id="14" name="Forma 13"/>
            <p:cNvSpPr/>
            <p:nvPr/>
          </p:nvSpPr>
          <p:spPr>
            <a:xfrm>
              <a:off x="3227214" y="3501023"/>
              <a:ext cx="2640945" cy="1248452"/>
            </a:xfrm>
            <a:prstGeom prst="leftRightRibbon">
              <a:avLst/>
            </a:prstGeom>
            <a:solidFill>
              <a:srgbClr val="0070C0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Forma livre 14"/>
            <p:cNvSpPr/>
            <p:nvPr/>
          </p:nvSpPr>
          <p:spPr>
            <a:xfrm>
              <a:off x="3419873" y="3717035"/>
              <a:ext cx="1029973" cy="611741"/>
            </a:xfrm>
            <a:custGeom>
              <a:avLst/>
              <a:gdLst>
                <a:gd name="connsiteX0" fmla="*/ 0 w 1029973"/>
                <a:gd name="connsiteY0" fmla="*/ 0 h 611741"/>
                <a:gd name="connsiteX1" fmla="*/ 1029973 w 1029973"/>
                <a:gd name="connsiteY1" fmla="*/ 0 h 611741"/>
                <a:gd name="connsiteX2" fmla="*/ 1029973 w 1029973"/>
                <a:gd name="connsiteY2" fmla="*/ 611741 h 611741"/>
                <a:gd name="connsiteX3" fmla="*/ 0 w 1029973"/>
                <a:gd name="connsiteY3" fmla="*/ 611741 h 611741"/>
                <a:gd name="connsiteX4" fmla="*/ 0 w 1029973"/>
                <a:gd name="connsiteY4" fmla="*/ 0 h 61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9973" h="611741">
                  <a:moveTo>
                    <a:pt x="0" y="0"/>
                  </a:moveTo>
                  <a:lnTo>
                    <a:pt x="1029973" y="0"/>
                  </a:lnTo>
                  <a:lnTo>
                    <a:pt x="1029973" y="611741"/>
                  </a:lnTo>
                  <a:lnTo>
                    <a:pt x="0" y="611741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60452" rIns="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700" b="1" kern="1200" dirty="0" err="1"/>
                <a:t>Ajuda</a:t>
              </a:r>
              <a:r>
                <a:rPr lang="en-US" sz="1700" b="1" kern="1200" dirty="0"/>
                <a:t> </a:t>
              </a:r>
              <a:r>
                <a:rPr lang="en-US" sz="1700" b="1" kern="1200" dirty="0" err="1"/>
                <a:t>Pública</a:t>
              </a:r>
              <a:endParaRPr lang="en-US" sz="1700" b="1" kern="1200" dirty="0"/>
            </a:p>
          </p:txBody>
        </p:sp>
        <p:sp>
          <p:nvSpPr>
            <p:cNvPr id="16" name="Forma livre 15"/>
            <p:cNvSpPr/>
            <p:nvPr/>
          </p:nvSpPr>
          <p:spPr>
            <a:xfrm>
              <a:off x="4434875" y="3919399"/>
              <a:ext cx="1217241" cy="611741"/>
            </a:xfrm>
            <a:custGeom>
              <a:avLst/>
              <a:gdLst>
                <a:gd name="connsiteX0" fmla="*/ 0 w 1217241"/>
                <a:gd name="connsiteY0" fmla="*/ 0 h 611741"/>
                <a:gd name="connsiteX1" fmla="*/ 1217241 w 1217241"/>
                <a:gd name="connsiteY1" fmla="*/ 0 h 611741"/>
                <a:gd name="connsiteX2" fmla="*/ 1217241 w 1217241"/>
                <a:gd name="connsiteY2" fmla="*/ 611741 h 611741"/>
                <a:gd name="connsiteX3" fmla="*/ 0 w 1217241"/>
                <a:gd name="connsiteY3" fmla="*/ 611741 h 611741"/>
                <a:gd name="connsiteX4" fmla="*/ 0 w 1217241"/>
                <a:gd name="connsiteY4" fmla="*/ 0 h 61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7241" h="611741">
                  <a:moveTo>
                    <a:pt x="0" y="0"/>
                  </a:moveTo>
                  <a:lnTo>
                    <a:pt x="1217241" y="0"/>
                  </a:lnTo>
                  <a:lnTo>
                    <a:pt x="1217241" y="611741"/>
                  </a:lnTo>
                  <a:lnTo>
                    <a:pt x="0" y="611741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60452" rIns="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700" b="1" kern="1200" dirty="0" err="1"/>
                <a:t>Ajuda</a:t>
              </a:r>
              <a:r>
                <a:rPr lang="en-US" sz="1700" b="1" kern="1200" dirty="0"/>
                <a:t> </a:t>
              </a:r>
              <a:r>
                <a:rPr lang="en-US" sz="1700" b="1" kern="1200" dirty="0" err="1"/>
                <a:t>Privada</a:t>
              </a:r>
              <a:endParaRPr lang="en-US" sz="1700" b="1" kern="1200" dirty="0"/>
            </a:p>
          </p:txBody>
        </p:sp>
      </p:grpSp>
      <p:sp>
        <p:nvSpPr>
          <p:cNvPr id="11" name="Rectângulo arredondado 10"/>
          <p:cNvSpPr/>
          <p:nvPr/>
        </p:nvSpPr>
        <p:spPr>
          <a:xfrm>
            <a:off x="179512" y="2420888"/>
            <a:ext cx="3024336" cy="3528392"/>
          </a:xfrm>
          <a:prstGeom prst="roundRect">
            <a:avLst>
              <a:gd name="adj" fmla="val 5942"/>
            </a:avLst>
          </a:prstGeom>
          <a:solidFill>
            <a:srgbClr val="0070C0">
              <a:alpha val="4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ctângulo arredondado 11"/>
          <p:cNvSpPr/>
          <p:nvPr/>
        </p:nvSpPr>
        <p:spPr>
          <a:xfrm>
            <a:off x="5936704" y="2348880"/>
            <a:ext cx="3024336" cy="3786698"/>
          </a:xfrm>
          <a:prstGeom prst="roundRect">
            <a:avLst>
              <a:gd name="adj" fmla="val 5942"/>
            </a:avLst>
          </a:prstGeom>
          <a:solidFill>
            <a:srgbClr val="0070C0">
              <a:alpha val="4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8"/>
          <p:cNvSpPr/>
          <p:nvPr/>
        </p:nvSpPr>
        <p:spPr>
          <a:xfrm>
            <a:off x="301874" y="2420888"/>
            <a:ext cx="305751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pt-PT" altLang="pt-PT" dirty="0" smtClean="0">
                <a:solidFill>
                  <a:srgbClr val="000000"/>
                </a:solidFill>
              </a:rPr>
              <a:t>Conjunto de recursos </a:t>
            </a:r>
            <a:r>
              <a:rPr lang="pt-PT" altLang="pt-PT" b="1" dirty="0" smtClean="0">
                <a:solidFill>
                  <a:srgbClr val="000000"/>
                </a:solidFill>
              </a:rPr>
              <a:t>disponibilizados por países doadores ou organizações internacionais</a:t>
            </a:r>
            <a:r>
              <a:rPr lang="pt-PT" altLang="pt-PT" dirty="0" smtClean="0">
                <a:solidFill>
                  <a:srgbClr val="000000"/>
                </a:solidFill>
              </a:rPr>
              <a:t> aos países e territórios em desenvolvimento, </a:t>
            </a:r>
            <a:r>
              <a:rPr lang="pt-PT" altLang="pt-PT" b="1" dirty="0" smtClean="0">
                <a:solidFill>
                  <a:srgbClr val="000000"/>
                </a:solidFill>
              </a:rPr>
              <a:t>através de organismos públicos</a:t>
            </a:r>
            <a:r>
              <a:rPr lang="pt-PT" altLang="pt-PT" dirty="0" smtClean="0">
                <a:solidFill>
                  <a:srgbClr val="000000"/>
                </a:solidFill>
              </a:rPr>
              <a:t>, a nível local, central ou agências.</a:t>
            </a:r>
            <a:endParaRPr lang="pt-PT" altLang="pt-PT" sz="4000" dirty="0">
              <a:solidFill>
                <a:srgbClr val="000000"/>
              </a:solidFill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6051104" y="2411288"/>
            <a:ext cx="3057400" cy="3652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pt-PT" altLang="pt-PT" dirty="0" smtClean="0">
                <a:solidFill>
                  <a:srgbClr val="000000"/>
                </a:solidFill>
              </a:rPr>
              <a:t>É fornecida por </a:t>
            </a:r>
            <a:r>
              <a:rPr lang="pt-PT" altLang="pt-PT" b="1" dirty="0" smtClean="0">
                <a:solidFill>
                  <a:srgbClr val="000000"/>
                </a:solidFill>
              </a:rPr>
              <a:t>organismos privados,</a:t>
            </a:r>
            <a:r>
              <a:rPr lang="pt-PT" altLang="pt-PT" dirty="0" smtClean="0">
                <a:solidFill>
                  <a:srgbClr val="000000"/>
                </a:solidFill>
              </a:rPr>
              <a:t> como bancos ou empresas, por exemplo.</a:t>
            </a:r>
            <a:endParaRPr lang="pt-PT" altLang="pt-PT" dirty="0" smtClean="0">
              <a:solidFill>
                <a:srgbClr val="000000"/>
              </a:solidFill>
              <a:latin typeface="Times" pitchFamily="18" charset="0"/>
            </a:endParaRPr>
          </a:p>
          <a:p>
            <a:pPr>
              <a:spcAft>
                <a:spcPts val="1000"/>
              </a:spcAft>
            </a:pPr>
            <a:r>
              <a:rPr lang="pt-PT" altLang="pt-PT" dirty="0" smtClean="0">
                <a:solidFill>
                  <a:srgbClr val="000000"/>
                </a:solidFill>
                <a:latin typeface="Times" pitchFamily="18" charset="0"/>
              </a:rPr>
              <a:t> </a:t>
            </a:r>
            <a:r>
              <a:rPr lang="pt-PT" altLang="pt-PT" dirty="0" smtClean="0">
                <a:solidFill>
                  <a:srgbClr val="000000"/>
                </a:solidFill>
              </a:rPr>
              <a:t>Pode assumir as seguintes formas:</a:t>
            </a:r>
            <a:endParaRPr lang="pt-PT" altLang="pt-PT" dirty="0" smtClean="0">
              <a:solidFill>
                <a:srgbClr val="000000"/>
              </a:solidFill>
              <a:latin typeface="Times" pitchFamily="18" charset="0"/>
            </a:endParaRPr>
          </a:p>
          <a:p>
            <a:pPr>
              <a:spcAft>
                <a:spcPts val="1000"/>
              </a:spcAft>
            </a:pPr>
            <a:r>
              <a:rPr lang="pt-PT" altLang="pt-PT" dirty="0" smtClean="0">
                <a:solidFill>
                  <a:srgbClr val="000000"/>
                </a:solidFill>
              </a:rPr>
              <a:t>- investimento direto estrangeiro (IDE);</a:t>
            </a:r>
            <a:endParaRPr lang="pt-PT" altLang="pt-PT" dirty="0" smtClean="0">
              <a:solidFill>
                <a:srgbClr val="000000"/>
              </a:solidFill>
              <a:latin typeface="Times" pitchFamily="18" charset="0"/>
            </a:endParaRPr>
          </a:p>
          <a:p>
            <a:pPr>
              <a:spcAft>
                <a:spcPts val="1000"/>
              </a:spcAft>
            </a:pPr>
            <a:r>
              <a:rPr lang="pt-PT" altLang="pt-PT" dirty="0" smtClean="0">
                <a:solidFill>
                  <a:srgbClr val="000000"/>
                </a:solidFill>
              </a:rPr>
              <a:t>- empréstimos bancários;</a:t>
            </a:r>
            <a:endParaRPr lang="pt-PT" altLang="pt-PT" dirty="0" smtClean="0">
              <a:solidFill>
                <a:srgbClr val="000000"/>
              </a:solidFill>
              <a:latin typeface="Times" pitchFamily="18" charset="0"/>
            </a:endParaRPr>
          </a:p>
          <a:p>
            <a:pPr>
              <a:spcAft>
                <a:spcPts val="1000"/>
              </a:spcAft>
            </a:pPr>
            <a:r>
              <a:rPr lang="pt-PT" altLang="pt-PT" dirty="0" smtClean="0">
                <a:solidFill>
                  <a:srgbClr val="000000"/>
                </a:solidFill>
              </a:rPr>
              <a:t>- ações e doações das organizações não governamentais (ONG).</a:t>
            </a:r>
            <a:endParaRPr lang="pt-PT" altLang="pt-PT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75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6" y="434719"/>
            <a:ext cx="8229600" cy="1143000"/>
          </a:xfrm>
        </p:spPr>
        <p:txBody>
          <a:bodyPr/>
          <a:lstStyle/>
          <a:p>
            <a:r>
              <a:rPr lang="pt-PT" dirty="0" smtClean="0"/>
              <a:t>Ajuda ao desenvolvimento</a:t>
            </a:r>
            <a:endParaRPr lang="pt-PT" dirty="0"/>
          </a:p>
        </p:txBody>
      </p:sp>
      <p:grpSp>
        <p:nvGrpSpPr>
          <p:cNvPr id="4" name="Grupo 3"/>
          <p:cNvGrpSpPr/>
          <p:nvPr/>
        </p:nvGrpSpPr>
        <p:grpSpPr>
          <a:xfrm>
            <a:off x="1259632" y="2718626"/>
            <a:ext cx="6768752" cy="2808312"/>
            <a:chOff x="395536" y="2708920"/>
            <a:chExt cx="6768752" cy="2808312"/>
          </a:xfrm>
        </p:grpSpPr>
        <p:sp>
          <p:nvSpPr>
            <p:cNvPr id="11" name="Rectângulo arredondado 10"/>
            <p:cNvSpPr/>
            <p:nvPr/>
          </p:nvSpPr>
          <p:spPr>
            <a:xfrm>
              <a:off x="395536" y="2708920"/>
              <a:ext cx="6768752" cy="2808312"/>
            </a:xfrm>
            <a:prstGeom prst="roundRect">
              <a:avLst>
                <a:gd name="adj" fmla="val 5942"/>
              </a:avLst>
            </a:prstGeom>
            <a:solidFill>
              <a:srgbClr val="0070C0">
                <a:alpha val="4117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" name="Rectângulo 8"/>
            <p:cNvSpPr/>
            <p:nvPr/>
          </p:nvSpPr>
          <p:spPr>
            <a:xfrm>
              <a:off x="517898" y="2708920"/>
              <a:ext cx="6646390" cy="26827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algn="just">
                <a:lnSpc>
                  <a:spcPct val="150000"/>
                </a:lnSpc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en-US" altLang="pt-PT" dirty="0" smtClean="0">
                  <a:solidFill>
                    <a:srgbClr val="000000"/>
                  </a:solidFill>
                </a:rPr>
                <a:t>projetos </a:t>
              </a:r>
              <a:r>
                <a:rPr lang="pt-PT" altLang="pt-PT" dirty="0" smtClean="0">
                  <a:solidFill>
                    <a:srgbClr val="000000"/>
                  </a:solidFill>
                </a:rPr>
                <a:t>ou programas;</a:t>
              </a:r>
            </a:p>
            <a:p>
              <a:pPr marL="285750" indent="-285750" algn="just">
                <a:lnSpc>
                  <a:spcPct val="150000"/>
                </a:lnSpc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pt-PT" altLang="pt-PT" dirty="0" smtClean="0">
                  <a:solidFill>
                    <a:srgbClr val="000000"/>
                  </a:solidFill>
                </a:rPr>
                <a:t>transferências de dinheiro;</a:t>
              </a:r>
            </a:p>
            <a:p>
              <a:pPr marL="285750" indent="-285750" algn="just">
                <a:lnSpc>
                  <a:spcPct val="150000"/>
                </a:lnSpc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pt-PT" altLang="pt-PT" dirty="0" smtClean="0">
                  <a:solidFill>
                    <a:srgbClr val="000000"/>
                  </a:solidFill>
                </a:rPr>
                <a:t>fornecimento de bens e serviços;</a:t>
              </a:r>
            </a:p>
            <a:p>
              <a:pPr marL="285750" indent="-285750" algn="just">
                <a:lnSpc>
                  <a:spcPct val="150000"/>
                </a:lnSpc>
                <a:spcAft>
                  <a:spcPts val="1000"/>
                </a:spcAft>
                <a:buFont typeface="Arial" panose="020B0604020202020204" pitchFamily="34" charset="0"/>
                <a:buChar char="•"/>
              </a:pPr>
              <a:r>
                <a:rPr lang="pt-PT" altLang="pt-PT" dirty="0" smtClean="0">
                  <a:solidFill>
                    <a:srgbClr val="000000"/>
                  </a:solidFill>
                </a:rPr>
                <a:t>operações de alívio da dívida externa;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t-PT" altLang="pt-PT" dirty="0" smtClean="0">
                  <a:solidFill>
                    <a:srgbClr val="000000"/>
                  </a:solidFill>
                </a:rPr>
                <a:t>contribuições para um organismo multilateral ou para uma ONG.  </a:t>
              </a:r>
              <a:endParaRPr lang="pt-PT" altLang="pt-PT" sz="4000" dirty="0">
                <a:solidFill>
                  <a:srgbClr val="000000"/>
                </a:solidFill>
              </a:endParaRPr>
            </a:p>
          </p:txBody>
        </p:sp>
      </p:grpSp>
      <p:sp>
        <p:nvSpPr>
          <p:cNvPr id="3" name="Rectângulo 2"/>
          <p:cNvSpPr/>
          <p:nvPr/>
        </p:nvSpPr>
        <p:spPr>
          <a:xfrm>
            <a:off x="517898" y="1700808"/>
            <a:ext cx="69344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pt-PT" altLang="pt-PT" dirty="0" smtClean="0">
                <a:solidFill>
                  <a:srgbClr val="000000"/>
                </a:solidFill>
              </a:rPr>
              <a:t>A ajuda pública ao desenvolvimento pode estabelecer-se de diversas formas, através de:</a:t>
            </a:r>
          </a:p>
        </p:txBody>
      </p:sp>
    </p:spTree>
    <p:extLst>
      <p:ext uri="{BB962C8B-B14F-4D97-AF65-F5344CB8AC3E}">
        <p14:creationId xmlns:p14="http://schemas.microsoft.com/office/powerpoint/2010/main" val="341271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ta circular 17"/>
          <p:cNvSpPr/>
          <p:nvPr/>
        </p:nvSpPr>
        <p:spPr>
          <a:xfrm>
            <a:off x="4727037" y="1876455"/>
            <a:ext cx="2268252" cy="262542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7468375"/>
              <a:gd name="adj5" fmla="val 125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9" name="Seta circular 18"/>
          <p:cNvSpPr/>
          <p:nvPr/>
        </p:nvSpPr>
        <p:spPr>
          <a:xfrm flipH="1">
            <a:off x="2162084" y="1844824"/>
            <a:ext cx="2268252" cy="262542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7468375"/>
              <a:gd name="adj5" fmla="val 125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437892"/>
            <a:ext cx="8229600" cy="1143000"/>
          </a:xfrm>
        </p:spPr>
        <p:txBody>
          <a:bodyPr/>
          <a:lstStyle/>
          <a:p>
            <a:r>
              <a:rPr lang="pt-PT" dirty="0" smtClean="0"/>
              <a:t>Ajuda ao desenvolvimento</a:t>
            </a:r>
            <a:endParaRPr lang="pt-PT" dirty="0"/>
          </a:p>
        </p:txBody>
      </p:sp>
      <p:grpSp>
        <p:nvGrpSpPr>
          <p:cNvPr id="23" name="Grupo 22"/>
          <p:cNvGrpSpPr/>
          <p:nvPr/>
        </p:nvGrpSpPr>
        <p:grpSpPr>
          <a:xfrm>
            <a:off x="2699792" y="1412775"/>
            <a:ext cx="3744416" cy="1623473"/>
            <a:chOff x="2699792" y="1412775"/>
            <a:chExt cx="3744416" cy="1623473"/>
          </a:xfrm>
          <a:solidFill>
            <a:srgbClr val="0070C0"/>
          </a:solidFill>
        </p:grpSpPr>
        <p:sp>
          <p:nvSpPr>
            <p:cNvPr id="7" name="Forma livre 6"/>
            <p:cNvSpPr/>
            <p:nvPr/>
          </p:nvSpPr>
          <p:spPr>
            <a:xfrm rot="10800000">
              <a:off x="2699792" y="1412775"/>
              <a:ext cx="3744416" cy="1623473"/>
            </a:xfrm>
            <a:custGeom>
              <a:avLst/>
              <a:gdLst>
                <a:gd name="connsiteX0" fmla="*/ 0 w 1924050"/>
                <a:gd name="connsiteY0" fmla="*/ 962025 h 1924050"/>
                <a:gd name="connsiteX1" fmla="*/ 962025 w 1924050"/>
                <a:gd name="connsiteY1" fmla="*/ 0 h 1924050"/>
                <a:gd name="connsiteX2" fmla="*/ 1924050 w 1924050"/>
                <a:gd name="connsiteY2" fmla="*/ 962025 h 1924050"/>
                <a:gd name="connsiteX3" fmla="*/ 962025 w 1924050"/>
                <a:gd name="connsiteY3" fmla="*/ 1924050 h 1924050"/>
                <a:gd name="connsiteX4" fmla="*/ 0 w 1924050"/>
                <a:gd name="connsiteY4" fmla="*/ 962025 h 1924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4050" h="1924050">
                  <a:moveTo>
                    <a:pt x="0" y="962025"/>
                  </a:moveTo>
                  <a:cubicBezTo>
                    <a:pt x="0" y="430713"/>
                    <a:pt x="430713" y="0"/>
                    <a:pt x="962025" y="0"/>
                  </a:cubicBezTo>
                  <a:cubicBezTo>
                    <a:pt x="1493337" y="0"/>
                    <a:pt x="1924050" y="430713"/>
                    <a:pt x="1924050" y="962025"/>
                  </a:cubicBezTo>
                  <a:cubicBezTo>
                    <a:pt x="1924050" y="1493337"/>
                    <a:pt x="1493337" y="1924050"/>
                    <a:pt x="962025" y="1924050"/>
                  </a:cubicBezTo>
                  <a:cubicBezTo>
                    <a:pt x="430713" y="1924050"/>
                    <a:pt x="0" y="1493337"/>
                    <a:pt x="0" y="962025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3046" tIns="323046" rIns="323046" bIns="323046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PT" sz="6500" kern="1200" dirty="0"/>
            </a:p>
          </p:txBody>
        </p:sp>
        <p:sp>
          <p:nvSpPr>
            <p:cNvPr id="14" name="CaixaDeTexto 13"/>
            <p:cNvSpPr txBox="1"/>
            <p:nvPr/>
          </p:nvSpPr>
          <p:spPr>
            <a:xfrm>
              <a:off x="2843808" y="1628800"/>
              <a:ext cx="338437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400" b="1" dirty="0" smtClean="0">
                  <a:solidFill>
                    <a:schemeClr val="bg1"/>
                  </a:solidFill>
                </a:rPr>
                <a:t>A Ajuda Pública ao Desenvolvimento (APD) pode ser:</a:t>
              </a:r>
              <a:endParaRPr lang="pt-PT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539553" y="3189168"/>
            <a:ext cx="4051446" cy="3330445"/>
            <a:chOff x="539553" y="3189168"/>
            <a:chExt cx="4051446" cy="3330445"/>
          </a:xfrm>
        </p:grpSpPr>
        <p:sp>
          <p:nvSpPr>
            <p:cNvPr id="13" name="Forma livre 12"/>
            <p:cNvSpPr/>
            <p:nvPr/>
          </p:nvSpPr>
          <p:spPr>
            <a:xfrm rot="10800000">
              <a:off x="539553" y="3189168"/>
              <a:ext cx="4051446" cy="3330445"/>
            </a:xfrm>
            <a:custGeom>
              <a:avLst/>
              <a:gdLst>
                <a:gd name="connsiteX0" fmla="*/ 0 w 1827847"/>
                <a:gd name="connsiteY0" fmla="*/ 146228 h 1462278"/>
                <a:gd name="connsiteX1" fmla="*/ 146228 w 1827847"/>
                <a:gd name="connsiteY1" fmla="*/ 0 h 1462278"/>
                <a:gd name="connsiteX2" fmla="*/ 1681619 w 1827847"/>
                <a:gd name="connsiteY2" fmla="*/ 0 h 1462278"/>
                <a:gd name="connsiteX3" fmla="*/ 1827847 w 1827847"/>
                <a:gd name="connsiteY3" fmla="*/ 146228 h 1462278"/>
                <a:gd name="connsiteX4" fmla="*/ 1827847 w 1827847"/>
                <a:gd name="connsiteY4" fmla="*/ 1316050 h 1462278"/>
                <a:gd name="connsiteX5" fmla="*/ 1681619 w 1827847"/>
                <a:gd name="connsiteY5" fmla="*/ 1462278 h 1462278"/>
                <a:gd name="connsiteX6" fmla="*/ 146228 w 1827847"/>
                <a:gd name="connsiteY6" fmla="*/ 1462278 h 1462278"/>
                <a:gd name="connsiteX7" fmla="*/ 0 w 1827847"/>
                <a:gd name="connsiteY7" fmla="*/ 1316050 h 1462278"/>
                <a:gd name="connsiteX8" fmla="*/ 0 w 1827847"/>
                <a:gd name="connsiteY8" fmla="*/ 146228 h 1462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7847" h="1462278">
                  <a:moveTo>
                    <a:pt x="0" y="146228"/>
                  </a:moveTo>
                  <a:cubicBezTo>
                    <a:pt x="0" y="65469"/>
                    <a:pt x="65469" y="0"/>
                    <a:pt x="146228" y="0"/>
                  </a:cubicBezTo>
                  <a:lnTo>
                    <a:pt x="1681619" y="0"/>
                  </a:lnTo>
                  <a:cubicBezTo>
                    <a:pt x="1762378" y="0"/>
                    <a:pt x="1827847" y="65469"/>
                    <a:pt x="1827847" y="146228"/>
                  </a:cubicBezTo>
                  <a:lnTo>
                    <a:pt x="1827847" y="1316050"/>
                  </a:lnTo>
                  <a:cubicBezTo>
                    <a:pt x="1827847" y="1396809"/>
                    <a:pt x="1762378" y="1462278"/>
                    <a:pt x="1681619" y="1462278"/>
                  </a:cubicBezTo>
                  <a:lnTo>
                    <a:pt x="146228" y="1462278"/>
                  </a:lnTo>
                  <a:cubicBezTo>
                    <a:pt x="65469" y="1462278"/>
                    <a:pt x="0" y="1396809"/>
                    <a:pt x="0" y="1316050"/>
                  </a:cubicBezTo>
                  <a:lnTo>
                    <a:pt x="0" y="14622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6654" tIns="166654" rIns="166654" bIns="166654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PT" sz="6500" kern="1200" dirty="0"/>
            </a:p>
          </p:txBody>
        </p:sp>
        <p:sp>
          <p:nvSpPr>
            <p:cNvPr id="15" name="CaixaDeTexto 14"/>
            <p:cNvSpPr txBox="1"/>
            <p:nvPr/>
          </p:nvSpPr>
          <p:spPr>
            <a:xfrm>
              <a:off x="611560" y="4194954"/>
              <a:ext cx="381642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PT" dirty="0">
                  <a:solidFill>
                    <a:schemeClr val="bg1"/>
                  </a:solidFill>
                </a:rPr>
                <a:t>Os governos doadores mobilizam os seus fundos de cooperação para o desenvolvimento diretamente para os países recetores da ajuda, sejam estes os governos dos países ou outras organizações</a:t>
              </a:r>
              <a:r>
                <a:rPr lang="pt-PT" dirty="0" smtClean="0">
                  <a:solidFill>
                    <a:schemeClr val="bg1"/>
                  </a:solidFill>
                </a:rPr>
                <a:t>.</a:t>
              </a:r>
              <a:endParaRPr lang="pt-PT" sz="4000" dirty="0">
                <a:solidFill>
                  <a:schemeClr val="bg1"/>
                </a:solidFill>
              </a:endParaRPr>
            </a:p>
          </p:txBody>
        </p:sp>
        <p:sp>
          <p:nvSpPr>
            <p:cNvPr id="20" name="Rectângulo arredondado 19"/>
            <p:cNvSpPr/>
            <p:nvPr/>
          </p:nvSpPr>
          <p:spPr>
            <a:xfrm>
              <a:off x="611560" y="3284984"/>
              <a:ext cx="3888432" cy="648072"/>
            </a:xfrm>
            <a:prstGeom prst="roundRect">
              <a:avLst>
                <a:gd name="adj" fmla="val 36068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b="1" dirty="0" smtClean="0">
                  <a:solidFill>
                    <a:schemeClr val="accent5">
                      <a:lumMod val="75000"/>
                    </a:schemeClr>
                  </a:solidFill>
                </a:rPr>
                <a:t>Ajuda bilateral</a:t>
              </a:r>
              <a:endParaRPr lang="pt-PT" sz="28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grpSp>
        <p:nvGrpSpPr>
          <p:cNvPr id="25" name="Grupo 24"/>
          <p:cNvGrpSpPr/>
          <p:nvPr/>
        </p:nvGrpSpPr>
        <p:grpSpPr>
          <a:xfrm>
            <a:off x="4745367" y="3194898"/>
            <a:ext cx="4051446" cy="3330446"/>
            <a:chOff x="4745367" y="3194898"/>
            <a:chExt cx="4051446" cy="3330446"/>
          </a:xfrm>
        </p:grpSpPr>
        <p:sp>
          <p:nvSpPr>
            <p:cNvPr id="10" name="Forma livre 9"/>
            <p:cNvSpPr/>
            <p:nvPr/>
          </p:nvSpPr>
          <p:spPr>
            <a:xfrm rot="10800000">
              <a:off x="4745367" y="3194898"/>
              <a:ext cx="4051446" cy="3330445"/>
            </a:xfrm>
            <a:custGeom>
              <a:avLst/>
              <a:gdLst>
                <a:gd name="connsiteX0" fmla="*/ 0 w 1827847"/>
                <a:gd name="connsiteY0" fmla="*/ 146228 h 1462278"/>
                <a:gd name="connsiteX1" fmla="*/ 146228 w 1827847"/>
                <a:gd name="connsiteY1" fmla="*/ 0 h 1462278"/>
                <a:gd name="connsiteX2" fmla="*/ 1681619 w 1827847"/>
                <a:gd name="connsiteY2" fmla="*/ 0 h 1462278"/>
                <a:gd name="connsiteX3" fmla="*/ 1827847 w 1827847"/>
                <a:gd name="connsiteY3" fmla="*/ 146228 h 1462278"/>
                <a:gd name="connsiteX4" fmla="*/ 1827847 w 1827847"/>
                <a:gd name="connsiteY4" fmla="*/ 1316050 h 1462278"/>
                <a:gd name="connsiteX5" fmla="*/ 1681619 w 1827847"/>
                <a:gd name="connsiteY5" fmla="*/ 1462278 h 1462278"/>
                <a:gd name="connsiteX6" fmla="*/ 146228 w 1827847"/>
                <a:gd name="connsiteY6" fmla="*/ 1462278 h 1462278"/>
                <a:gd name="connsiteX7" fmla="*/ 0 w 1827847"/>
                <a:gd name="connsiteY7" fmla="*/ 1316050 h 1462278"/>
                <a:gd name="connsiteX8" fmla="*/ 0 w 1827847"/>
                <a:gd name="connsiteY8" fmla="*/ 146228 h 1462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7847" h="1462278">
                  <a:moveTo>
                    <a:pt x="0" y="146228"/>
                  </a:moveTo>
                  <a:cubicBezTo>
                    <a:pt x="0" y="65469"/>
                    <a:pt x="65469" y="0"/>
                    <a:pt x="146228" y="0"/>
                  </a:cubicBezTo>
                  <a:lnTo>
                    <a:pt x="1681619" y="0"/>
                  </a:lnTo>
                  <a:cubicBezTo>
                    <a:pt x="1762378" y="0"/>
                    <a:pt x="1827847" y="65469"/>
                    <a:pt x="1827847" y="146228"/>
                  </a:cubicBezTo>
                  <a:lnTo>
                    <a:pt x="1827847" y="1316050"/>
                  </a:lnTo>
                  <a:cubicBezTo>
                    <a:pt x="1827847" y="1396809"/>
                    <a:pt x="1762378" y="1462278"/>
                    <a:pt x="1681619" y="1462278"/>
                  </a:cubicBezTo>
                  <a:lnTo>
                    <a:pt x="146228" y="1462278"/>
                  </a:lnTo>
                  <a:cubicBezTo>
                    <a:pt x="65469" y="1462278"/>
                    <a:pt x="0" y="1396809"/>
                    <a:pt x="0" y="1316050"/>
                  </a:cubicBezTo>
                  <a:lnTo>
                    <a:pt x="0" y="14622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6654" tIns="166654" rIns="166654" bIns="166654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PT" sz="6500" kern="1200" dirty="0"/>
            </a:p>
          </p:txBody>
        </p:sp>
        <p:sp>
          <p:nvSpPr>
            <p:cNvPr id="16" name="CaixaDeTexto 15"/>
            <p:cNvSpPr txBox="1"/>
            <p:nvPr/>
          </p:nvSpPr>
          <p:spPr>
            <a:xfrm>
              <a:off x="4860032" y="3940021"/>
              <a:ext cx="3816424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PT" dirty="0">
                  <a:solidFill>
                    <a:schemeClr val="bg1"/>
                  </a:solidFill>
                </a:rPr>
                <a:t>Os países doadores remetem os fundos para organizações multilaterais (União Europeia, ONU, Bancos de Desenvolvimento, por exemplo), para que estas os utilizem no financiamento das suas atividades e funcionamento. A gestão destes fundos é feita pelas organizações internacionais e não diretamente pelos Estados doadores</a:t>
              </a:r>
              <a:r>
                <a:rPr lang="pt-PT" dirty="0" smtClean="0">
                  <a:solidFill>
                    <a:schemeClr val="bg1"/>
                  </a:solidFill>
                </a:rPr>
                <a:t>.</a:t>
              </a:r>
              <a:endParaRPr lang="pt-PT" sz="4000" dirty="0">
                <a:solidFill>
                  <a:schemeClr val="bg1"/>
                </a:solidFill>
              </a:endParaRPr>
            </a:p>
          </p:txBody>
        </p:sp>
        <p:sp>
          <p:nvSpPr>
            <p:cNvPr id="22" name="Rectângulo arredondado 21"/>
            <p:cNvSpPr/>
            <p:nvPr/>
          </p:nvSpPr>
          <p:spPr>
            <a:xfrm>
              <a:off x="4819900" y="3284984"/>
              <a:ext cx="3888432" cy="648072"/>
            </a:xfrm>
            <a:prstGeom prst="roundRect">
              <a:avLst>
                <a:gd name="adj" fmla="val 36068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b="1" dirty="0" smtClean="0">
                  <a:solidFill>
                    <a:schemeClr val="accent5">
                      <a:lumMod val="75000"/>
                    </a:schemeClr>
                  </a:solidFill>
                </a:rPr>
                <a:t>Ajuda multilateral</a:t>
              </a:r>
              <a:endParaRPr lang="pt-PT" sz="28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8962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10762" y="385854"/>
            <a:ext cx="8229600" cy="1143000"/>
          </a:xfrm>
        </p:spPr>
        <p:txBody>
          <a:bodyPr/>
          <a:lstStyle/>
          <a:p>
            <a:r>
              <a:rPr lang="pt-PT" dirty="0" smtClean="0"/>
              <a:t>Atualidades</a:t>
            </a:r>
            <a:endParaRPr lang="pt-PT" dirty="0"/>
          </a:p>
        </p:txBody>
      </p:sp>
      <p:grpSp>
        <p:nvGrpSpPr>
          <p:cNvPr id="8" name="Grupo 7"/>
          <p:cNvGrpSpPr/>
          <p:nvPr/>
        </p:nvGrpSpPr>
        <p:grpSpPr>
          <a:xfrm>
            <a:off x="179512" y="2033354"/>
            <a:ext cx="8928992" cy="4780022"/>
            <a:chOff x="179512" y="2033354"/>
            <a:chExt cx="8928992" cy="4780022"/>
          </a:xfrm>
        </p:grpSpPr>
        <p:sp>
          <p:nvSpPr>
            <p:cNvPr id="6" name="Rectângulo arredondado 5"/>
            <p:cNvSpPr/>
            <p:nvPr/>
          </p:nvSpPr>
          <p:spPr>
            <a:xfrm>
              <a:off x="179512" y="2033354"/>
              <a:ext cx="8784976" cy="4780022"/>
            </a:xfrm>
            <a:prstGeom prst="roundRect">
              <a:avLst>
                <a:gd name="adj" fmla="val 5907"/>
              </a:avLst>
            </a:prstGeom>
            <a:solidFill>
              <a:srgbClr val="B7DEE8">
                <a:alpha val="58824"/>
              </a:srgb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" name="Rectângulo 4"/>
            <p:cNvSpPr>
              <a:spLocks noChangeArrowheads="1"/>
            </p:cNvSpPr>
            <p:nvPr/>
          </p:nvSpPr>
          <p:spPr bwMode="auto">
            <a:xfrm>
              <a:off x="323528" y="2033354"/>
              <a:ext cx="8568630" cy="4421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Aft>
                  <a:spcPts val="1000"/>
                </a:spcAft>
              </a:pPr>
              <a:r>
                <a:rPr lang="pt-PT" altLang="pt-PT" sz="1400" dirty="0" smtClean="0">
                  <a:solidFill>
                    <a:srgbClr val="000000"/>
                  </a:solidFill>
                </a:rPr>
                <a:t>O </a:t>
              </a:r>
              <a:r>
                <a:rPr lang="pt-PT" altLang="pt-PT" sz="1400" dirty="0">
                  <a:solidFill>
                    <a:srgbClr val="000000"/>
                  </a:solidFill>
                </a:rPr>
                <a:t>modelo de cooperação bilateral praticado pelos novos parceiros de desenvolvimento do Sul tem vindo a mudar muito rapidamente. (…)</a:t>
              </a:r>
            </a:p>
            <a:p>
              <a:pPr algn="just" eaLnBrk="1" hangingPunct="1">
                <a:lnSpc>
                  <a:spcPct val="150000"/>
                </a:lnSpc>
                <a:spcAft>
                  <a:spcPts val="1000"/>
                </a:spcAft>
              </a:pPr>
              <a:r>
                <a:rPr lang="pt-PT" altLang="pt-PT" sz="1400" dirty="0">
                  <a:solidFill>
                    <a:srgbClr val="000000"/>
                  </a:solidFill>
                </a:rPr>
                <a:t>Em novembro de 2009, anunciou-se que a </a:t>
              </a:r>
              <a:r>
                <a:rPr lang="pt-PT" altLang="pt-PT" sz="1400" b="1" dirty="0">
                  <a:solidFill>
                    <a:srgbClr val="000000"/>
                  </a:solidFill>
                </a:rPr>
                <a:t>China concederia à Zâmbia um empréstimo</a:t>
              </a:r>
              <a:r>
                <a:rPr lang="pt-PT" altLang="pt-PT" sz="1400" dirty="0">
                  <a:solidFill>
                    <a:srgbClr val="000000"/>
                  </a:solidFill>
                </a:rPr>
                <a:t> em condições preferenciais no valor de mil milhões de dólares, destinado ao </a:t>
              </a:r>
              <a:r>
                <a:rPr lang="pt-PT" altLang="pt-PT" sz="1400" b="1" dirty="0">
                  <a:solidFill>
                    <a:srgbClr val="000000"/>
                  </a:solidFill>
                </a:rPr>
                <a:t>desenvolvimento das pequenas e médias empresas</a:t>
              </a:r>
              <a:r>
                <a:rPr lang="pt-PT" altLang="pt-PT" sz="1400" dirty="0">
                  <a:solidFill>
                    <a:srgbClr val="000000"/>
                  </a:solidFill>
                </a:rPr>
                <a:t> (PME), o que equivale a 40% da totalidade da dívida pública externa da Zâmbia. Em 2010, o Banco de Exportação e Importação da China concedeu um empréstimo de 57,8 milhões de dólares à Zâmbia para adquirir </a:t>
              </a:r>
              <a:r>
                <a:rPr lang="pt-PT" altLang="pt-PT" sz="1400" b="1" dirty="0">
                  <a:solidFill>
                    <a:srgbClr val="000000"/>
                  </a:solidFill>
                </a:rPr>
                <a:t>nove hospitais móveis</a:t>
              </a:r>
              <a:r>
                <a:rPr lang="pt-PT" altLang="pt-PT" sz="1400" dirty="0">
                  <a:solidFill>
                    <a:srgbClr val="000000"/>
                  </a:solidFill>
                </a:rPr>
                <a:t>. Também em 2010 a Índia anunciou uma linha de crédito de 75 milhões de dólares, seguida de outra linha de crédito de 50 milhões, destinadas a financiar um </a:t>
              </a:r>
              <a:r>
                <a:rPr lang="pt-PT" altLang="pt-PT" sz="1400" b="1" dirty="0">
                  <a:solidFill>
                    <a:srgbClr val="000000"/>
                  </a:solidFill>
                </a:rPr>
                <a:t>projeto de energia hidroelétrica</a:t>
              </a:r>
              <a:r>
                <a:rPr lang="pt-PT" altLang="pt-PT" sz="1400" dirty="0">
                  <a:solidFill>
                    <a:srgbClr val="000000"/>
                  </a:solidFill>
                </a:rPr>
                <a:t>. O Brasil tem investido fortemente em </a:t>
              </a:r>
              <a:r>
                <a:rPr lang="pt-PT" altLang="pt-PT" sz="1400" b="1" dirty="0">
                  <a:solidFill>
                    <a:srgbClr val="000000"/>
                  </a:solidFill>
                </a:rPr>
                <a:t>equipamento de mineração </a:t>
              </a:r>
              <a:r>
                <a:rPr lang="pt-PT" altLang="pt-PT" sz="1400" dirty="0">
                  <a:solidFill>
                    <a:srgbClr val="000000"/>
                  </a:solidFill>
                </a:rPr>
                <a:t>na </a:t>
              </a:r>
              <a:r>
                <a:rPr lang="pt-PT" altLang="pt-PT" sz="1400" dirty="0" err="1">
                  <a:solidFill>
                    <a:srgbClr val="000000"/>
                  </a:solidFill>
                </a:rPr>
                <a:t>Konkola</a:t>
              </a:r>
              <a:r>
                <a:rPr lang="pt-PT" altLang="pt-PT" sz="1400" dirty="0">
                  <a:solidFill>
                    <a:srgbClr val="000000"/>
                  </a:solidFill>
                </a:rPr>
                <a:t> </a:t>
              </a:r>
              <a:r>
                <a:rPr lang="pt-PT" altLang="pt-PT" sz="1400" dirty="0" err="1">
                  <a:solidFill>
                    <a:srgbClr val="000000"/>
                  </a:solidFill>
                </a:rPr>
                <a:t>Copper</a:t>
              </a:r>
              <a:r>
                <a:rPr lang="pt-PT" altLang="pt-PT" sz="1400" dirty="0">
                  <a:solidFill>
                    <a:srgbClr val="000000"/>
                  </a:solidFill>
                </a:rPr>
                <a:t> Mines (gerida por uma empresa i</a:t>
              </a:r>
              <a:r>
                <a:rPr lang="pt-PT" altLang="pt-PT" sz="1400" dirty="0" smtClean="0">
                  <a:solidFill>
                    <a:srgbClr val="000000"/>
                  </a:solidFill>
                </a:rPr>
                <a:t>ndiana</a:t>
              </a:r>
              <a:r>
                <a:rPr lang="pt-PT" altLang="pt-PT" sz="1400" dirty="0">
                  <a:solidFill>
                    <a:srgbClr val="000000"/>
                  </a:solidFill>
                </a:rPr>
                <a:t>), na província noroeste da Zâmbia. A empresa de mineração </a:t>
              </a:r>
              <a:r>
                <a:rPr lang="pt-PT" altLang="pt-PT" sz="1400">
                  <a:solidFill>
                    <a:srgbClr val="000000"/>
                  </a:solidFill>
                </a:rPr>
                <a:t>brasileira </a:t>
              </a:r>
              <a:r>
                <a:rPr lang="pt-PT" altLang="pt-PT" sz="1400" smtClean="0">
                  <a:solidFill>
                    <a:srgbClr val="000000"/>
                  </a:solidFill>
                </a:rPr>
                <a:t>Vale </a:t>
              </a:r>
              <a:r>
                <a:rPr lang="pt-PT" altLang="pt-PT" sz="1400" dirty="0">
                  <a:solidFill>
                    <a:srgbClr val="000000"/>
                  </a:solidFill>
                </a:rPr>
                <a:t>participa num consórcio com a sul-africana </a:t>
              </a:r>
              <a:r>
                <a:rPr lang="pt-PT" altLang="pt-PT" sz="1400" dirty="0" err="1">
                  <a:solidFill>
                    <a:srgbClr val="000000"/>
                  </a:solidFill>
                </a:rPr>
                <a:t>Rainbow</a:t>
              </a:r>
              <a:r>
                <a:rPr lang="pt-PT" altLang="pt-PT" sz="1400" dirty="0">
                  <a:solidFill>
                    <a:srgbClr val="000000"/>
                  </a:solidFill>
                </a:rPr>
                <a:t> para a prospeção e a mineração de cobre na Zâmbia, com um investimento inicial de cerca de 400 milhões de dólares. O Brasil e a Zâmbia assinaram igualmente acordos de cooperação técnica que abrangem a </a:t>
              </a:r>
              <a:r>
                <a:rPr lang="pt-PT" altLang="pt-PT" sz="1400" b="1" dirty="0">
                  <a:solidFill>
                    <a:srgbClr val="000000"/>
                  </a:solidFill>
                </a:rPr>
                <a:t>pecuária e a saúde</a:t>
              </a:r>
              <a:r>
                <a:rPr lang="pt-PT" altLang="pt-PT" sz="1400" dirty="0">
                  <a:solidFill>
                    <a:srgbClr val="000000"/>
                  </a:solidFill>
                </a:rPr>
                <a:t>.</a:t>
              </a:r>
            </a:p>
          </p:txBody>
        </p:sp>
        <p:sp>
          <p:nvSpPr>
            <p:cNvPr id="7" name="Rectângulo 6"/>
            <p:cNvSpPr/>
            <p:nvPr/>
          </p:nvSpPr>
          <p:spPr>
            <a:xfrm>
              <a:off x="3563888" y="6505599"/>
              <a:ext cx="554461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PT" altLang="pt-PT" sz="1400" dirty="0">
                  <a:solidFill>
                    <a:srgbClr val="000000"/>
                  </a:solidFill>
                </a:rPr>
                <a:t>Adaptado de </a:t>
              </a:r>
              <a:r>
                <a:rPr lang="pt-PT" altLang="pt-PT" sz="1400" i="1" dirty="0">
                  <a:solidFill>
                    <a:srgbClr val="000000"/>
                  </a:solidFill>
                </a:rPr>
                <a:t>Relatório de Desenvolvimento Humano 2013</a:t>
              </a:r>
              <a:r>
                <a:rPr lang="pt-PT" altLang="pt-PT" sz="1400" dirty="0">
                  <a:solidFill>
                    <a:srgbClr val="000000"/>
                  </a:solidFill>
                </a:rPr>
                <a:t>, PNUD, 2013</a:t>
              </a:r>
              <a:endParaRPr lang="pt-PT" sz="1400" dirty="0"/>
            </a:p>
          </p:txBody>
        </p:sp>
      </p:grpSp>
      <p:sp>
        <p:nvSpPr>
          <p:cNvPr id="9" name="Rectângulo arredondado 8"/>
          <p:cNvSpPr/>
          <p:nvPr/>
        </p:nvSpPr>
        <p:spPr>
          <a:xfrm>
            <a:off x="251520" y="1412776"/>
            <a:ext cx="6408712" cy="43204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/>
              <a:t>O trabalho desenvolvido na Zâmbia pelo Brasil, a China e a Índia</a:t>
            </a:r>
            <a:endParaRPr lang="pt-PT" b="1" dirty="0"/>
          </a:p>
        </p:txBody>
      </p:sp>
    </p:spTree>
    <p:extLst>
      <p:ext uri="{BB962C8B-B14F-4D97-AF65-F5344CB8AC3E}">
        <p14:creationId xmlns:p14="http://schemas.microsoft.com/office/powerpoint/2010/main" val="389860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75656" y="896441"/>
            <a:ext cx="8229600" cy="1143000"/>
          </a:xfrm>
        </p:spPr>
        <p:txBody>
          <a:bodyPr/>
          <a:lstStyle/>
          <a:p>
            <a:r>
              <a:rPr lang="pt-PT" dirty="0" smtClean="0"/>
              <a:t>Distribuição da APD</a:t>
            </a:r>
            <a:endParaRPr lang="pt-PT" dirty="0"/>
          </a:p>
        </p:txBody>
      </p:sp>
      <p:sp>
        <p:nvSpPr>
          <p:cNvPr id="4" name="Rectângulo 3"/>
          <p:cNvSpPr/>
          <p:nvPr/>
        </p:nvSpPr>
        <p:spPr>
          <a:xfrm>
            <a:off x="539552" y="1929606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pt-PT" dirty="0">
                <a:solidFill>
                  <a:srgbClr val="000000"/>
                </a:solidFill>
                <a:cs typeface="Arial" charset="0"/>
              </a:rPr>
              <a:t>A </a:t>
            </a:r>
            <a:r>
              <a:rPr lang="en-US" altLang="pt-PT" dirty="0" err="1">
                <a:solidFill>
                  <a:srgbClr val="000000"/>
                </a:solidFill>
                <a:cs typeface="Arial" charset="0"/>
              </a:rPr>
              <a:t>A</a:t>
            </a:r>
            <a:r>
              <a:rPr lang="en-US" altLang="pt-PT" dirty="0" err="1" smtClean="0">
                <a:solidFill>
                  <a:srgbClr val="000000"/>
                </a:solidFill>
                <a:cs typeface="Arial" charset="0"/>
              </a:rPr>
              <a:t>juda</a:t>
            </a:r>
            <a:r>
              <a:rPr lang="en-US" altLang="pt-PT" dirty="0" smtClean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altLang="pt-PT" dirty="0" err="1">
                <a:solidFill>
                  <a:srgbClr val="000000"/>
                </a:solidFill>
                <a:cs typeface="Arial" charset="0"/>
              </a:rPr>
              <a:t>Pública</a:t>
            </a:r>
            <a:r>
              <a:rPr lang="en-US" altLang="pt-PT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altLang="pt-PT" dirty="0" err="1">
                <a:solidFill>
                  <a:srgbClr val="000000"/>
                </a:solidFill>
                <a:cs typeface="Arial" charset="0"/>
              </a:rPr>
              <a:t>ao</a:t>
            </a:r>
            <a:r>
              <a:rPr lang="en-US" altLang="pt-PT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altLang="pt-PT" dirty="0" err="1">
                <a:solidFill>
                  <a:srgbClr val="000000"/>
                </a:solidFill>
                <a:cs typeface="Arial" charset="0"/>
              </a:rPr>
              <a:t>Desenvolvimento</a:t>
            </a:r>
            <a:r>
              <a:rPr lang="en-US" altLang="pt-PT" dirty="0">
                <a:solidFill>
                  <a:srgbClr val="000000"/>
                </a:solidFill>
                <a:cs typeface="Arial" charset="0"/>
              </a:rPr>
              <a:t> é </a:t>
            </a:r>
            <a:r>
              <a:rPr lang="en-US" altLang="pt-PT" dirty="0" err="1">
                <a:solidFill>
                  <a:srgbClr val="000000"/>
                </a:solidFill>
                <a:cs typeface="Arial" charset="0"/>
              </a:rPr>
              <a:t>patrocinada</a:t>
            </a:r>
            <a:r>
              <a:rPr lang="en-US" altLang="pt-PT" dirty="0">
                <a:solidFill>
                  <a:srgbClr val="000000"/>
                </a:solidFill>
                <a:cs typeface="Arial" charset="0"/>
              </a:rPr>
              <a:t> de forma bilateral </a:t>
            </a:r>
            <a:r>
              <a:rPr lang="en-US" altLang="pt-PT" dirty="0" err="1">
                <a:solidFill>
                  <a:srgbClr val="000000"/>
                </a:solidFill>
                <a:cs typeface="Arial" charset="0"/>
              </a:rPr>
              <a:t>ou</a:t>
            </a:r>
            <a:r>
              <a:rPr lang="en-US" altLang="pt-PT" dirty="0">
                <a:solidFill>
                  <a:srgbClr val="000000"/>
                </a:solidFill>
                <a:cs typeface="Arial" charset="0"/>
              </a:rPr>
              <a:t> multilateral </a:t>
            </a:r>
            <a:r>
              <a:rPr lang="en-US" altLang="pt-PT" dirty="0" err="1">
                <a:solidFill>
                  <a:srgbClr val="000000"/>
                </a:solidFill>
                <a:cs typeface="Arial" charset="0"/>
              </a:rPr>
              <a:t>por</a:t>
            </a:r>
            <a:r>
              <a:rPr lang="en-US" altLang="pt-PT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altLang="pt-PT" dirty="0" err="1">
                <a:solidFill>
                  <a:srgbClr val="000000"/>
                </a:solidFill>
                <a:cs typeface="Arial" charset="0"/>
              </a:rPr>
              <a:t>inúmeros</a:t>
            </a:r>
            <a:r>
              <a:rPr lang="en-US" altLang="pt-PT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altLang="pt-PT" dirty="0" err="1">
                <a:solidFill>
                  <a:srgbClr val="000000"/>
                </a:solidFill>
                <a:cs typeface="Arial" charset="0"/>
              </a:rPr>
              <a:t>países</a:t>
            </a:r>
            <a:r>
              <a:rPr lang="en-US" altLang="pt-PT" dirty="0">
                <a:solidFill>
                  <a:srgbClr val="000000"/>
                </a:solidFill>
                <a:cs typeface="Arial" charset="0"/>
              </a:rPr>
              <a:t> e </a:t>
            </a:r>
            <a:r>
              <a:rPr lang="en-US" altLang="pt-PT" dirty="0" err="1">
                <a:solidFill>
                  <a:srgbClr val="000000"/>
                </a:solidFill>
                <a:cs typeface="Arial" charset="0"/>
              </a:rPr>
              <a:t>entidades</a:t>
            </a:r>
            <a:r>
              <a:rPr lang="en-US" altLang="pt-PT" dirty="0">
                <a:solidFill>
                  <a:srgbClr val="000000"/>
                </a:solidFill>
                <a:cs typeface="Arial" charset="0"/>
              </a:rPr>
              <a:t>, de entre as </a:t>
            </a:r>
            <a:r>
              <a:rPr lang="pt-PT" altLang="pt-PT" dirty="0" smtClean="0">
                <a:solidFill>
                  <a:srgbClr val="000000"/>
                </a:solidFill>
                <a:cs typeface="Arial" charset="0"/>
              </a:rPr>
              <a:t>quais</a:t>
            </a:r>
            <a:r>
              <a:rPr lang="en-US" altLang="pt-PT" dirty="0" smtClean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altLang="pt-PT" dirty="0">
                <a:solidFill>
                  <a:srgbClr val="000000"/>
                </a:solidFill>
                <a:cs typeface="Arial" charset="0"/>
              </a:rPr>
              <a:t>se </a:t>
            </a:r>
            <a:r>
              <a:rPr lang="en-US" altLang="pt-PT" dirty="0" err="1">
                <a:solidFill>
                  <a:srgbClr val="000000"/>
                </a:solidFill>
                <a:cs typeface="Arial" charset="0"/>
              </a:rPr>
              <a:t>destacam</a:t>
            </a:r>
            <a:r>
              <a:rPr lang="en-US" altLang="pt-PT" dirty="0">
                <a:solidFill>
                  <a:srgbClr val="000000"/>
                </a:solidFill>
                <a:cs typeface="Arial" charset="0"/>
              </a:rPr>
              <a:t>: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043608" y="2852936"/>
            <a:ext cx="74168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t-PT" dirty="0"/>
              <a:t>a</a:t>
            </a:r>
            <a:r>
              <a:rPr lang="pt-PT" dirty="0" smtClean="0"/>
              <a:t> Organização das Nações Unidas (ONU);</a:t>
            </a:r>
          </a:p>
          <a:p>
            <a:pPr marL="285750" indent="-285750">
              <a:lnSpc>
                <a:spcPct val="20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t-PT" dirty="0"/>
              <a:t>a</a:t>
            </a:r>
            <a:r>
              <a:rPr lang="pt-PT" dirty="0" smtClean="0"/>
              <a:t> Organização para a Cooperação e Desenvolvimento Económico (OCDE);</a:t>
            </a:r>
          </a:p>
          <a:p>
            <a:pPr marL="285750" indent="-285750">
              <a:lnSpc>
                <a:spcPct val="200000"/>
              </a:lnSpc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pt-PT" dirty="0"/>
              <a:t>a</a:t>
            </a:r>
            <a:r>
              <a:rPr lang="pt-PT" dirty="0" smtClean="0"/>
              <a:t> União Europeia (EU).</a:t>
            </a:r>
            <a:endParaRPr lang="pt-PT" dirty="0"/>
          </a:p>
        </p:txBody>
      </p:sp>
      <p:sp>
        <p:nvSpPr>
          <p:cNvPr id="6" name="Rectângulo arredondado 5"/>
          <p:cNvSpPr/>
          <p:nvPr/>
        </p:nvSpPr>
        <p:spPr>
          <a:xfrm>
            <a:off x="539552" y="5013176"/>
            <a:ext cx="8136904" cy="1296144"/>
          </a:xfrm>
          <a:prstGeom prst="roundRect">
            <a:avLst>
              <a:gd name="adj" fmla="val 10494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defRPr/>
            </a:pPr>
            <a:r>
              <a:rPr lang="pt-PT" b="1" dirty="0">
                <a:solidFill>
                  <a:schemeClr val="tx1"/>
                </a:solidFill>
              </a:rPr>
              <a:t>Acordos internacionais definem que os países doadores deverão ser responsáveis por contribuir com 0,7% do RNB para a ajuda ao desenvolvimento, estando alguns bastante acima e outros bastante aquém desse número. </a:t>
            </a:r>
          </a:p>
        </p:txBody>
      </p:sp>
    </p:spTree>
    <p:extLst>
      <p:ext uri="{BB962C8B-B14F-4D97-AF65-F5344CB8AC3E}">
        <p14:creationId xmlns:p14="http://schemas.microsoft.com/office/powerpoint/2010/main" val="378575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19672" y="548680"/>
            <a:ext cx="8229600" cy="1143000"/>
          </a:xfrm>
        </p:spPr>
        <p:txBody>
          <a:bodyPr/>
          <a:lstStyle/>
          <a:p>
            <a:r>
              <a:rPr lang="pt-PT" dirty="0" smtClean="0"/>
              <a:t>Distribuição da APD</a:t>
            </a:r>
            <a:endParaRPr lang="pt-PT" dirty="0"/>
          </a:p>
        </p:txBody>
      </p:sp>
      <p:sp>
        <p:nvSpPr>
          <p:cNvPr id="3" name="Rectângulo arredondado 2"/>
          <p:cNvSpPr/>
          <p:nvPr/>
        </p:nvSpPr>
        <p:spPr>
          <a:xfrm>
            <a:off x="423709" y="1556792"/>
            <a:ext cx="3860259" cy="72008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altLang="pt-PT" b="1" dirty="0">
                <a:cs typeface="Arial" charset="0"/>
              </a:rPr>
              <a:t>Principais doadores de APD, em 2012</a:t>
            </a:r>
          </a:p>
        </p:txBody>
      </p:sp>
      <p:sp>
        <p:nvSpPr>
          <p:cNvPr id="12" name="Rectângulo arredondado 11"/>
          <p:cNvSpPr/>
          <p:nvPr/>
        </p:nvSpPr>
        <p:spPr>
          <a:xfrm>
            <a:off x="4499992" y="1556792"/>
            <a:ext cx="4464496" cy="720080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altLang="pt-PT" b="1" dirty="0">
                <a:cs typeface="Arial" charset="0"/>
              </a:rPr>
              <a:t>Principais países recetores de APD, em 2012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84" y="2428419"/>
            <a:ext cx="3453707" cy="3909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301" y="2456968"/>
            <a:ext cx="4283179" cy="3852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CaixaDeTexto 14"/>
          <p:cNvSpPr txBox="1"/>
          <p:nvPr/>
        </p:nvSpPr>
        <p:spPr>
          <a:xfrm>
            <a:off x="5220072" y="6453336"/>
            <a:ext cx="3744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 smtClean="0"/>
              <a:t>Fonte: </a:t>
            </a:r>
            <a:r>
              <a:rPr lang="pt-PT" sz="1200" i="1" dirty="0" err="1" smtClean="0"/>
              <a:t>Development</a:t>
            </a:r>
            <a:r>
              <a:rPr lang="pt-PT" sz="1200" i="1" dirty="0" smtClean="0"/>
              <a:t> AID </a:t>
            </a:r>
            <a:r>
              <a:rPr lang="pt-PT" sz="1200" i="1" dirty="0" err="1" smtClean="0"/>
              <a:t>at</a:t>
            </a:r>
            <a:r>
              <a:rPr lang="pt-PT" sz="1200" i="1" dirty="0" smtClean="0"/>
              <a:t> a </a:t>
            </a:r>
            <a:r>
              <a:rPr lang="pt-PT" sz="1200" i="1" dirty="0" err="1" smtClean="0"/>
              <a:t>glance</a:t>
            </a:r>
            <a:r>
              <a:rPr lang="pt-PT" sz="1200" dirty="0" smtClean="0"/>
              <a:t>, OCDE, 2014</a:t>
            </a:r>
            <a:endParaRPr lang="pt-PT" sz="1200" dirty="0"/>
          </a:p>
        </p:txBody>
      </p:sp>
    </p:spTree>
    <p:extLst>
      <p:ext uri="{BB962C8B-B14F-4D97-AF65-F5344CB8AC3E}">
        <p14:creationId xmlns:p14="http://schemas.microsoft.com/office/powerpoint/2010/main" val="65661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51720" y="261966"/>
            <a:ext cx="8229600" cy="1143000"/>
          </a:xfrm>
        </p:spPr>
        <p:txBody>
          <a:bodyPr/>
          <a:lstStyle/>
          <a:p>
            <a:r>
              <a:rPr lang="pt-PT" dirty="0" smtClean="0"/>
              <a:t>Distribuição da APD</a:t>
            </a:r>
            <a:endParaRPr lang="pt-PT" dirty="0"/>
          </a:p>
        </p:txBody>
      </p:sp>
      <p:sp>
        <p:nvSpPr>
          <p:cNvPr id="3" name="Rectângulo arredondado 2"/>
          <p:cNvSpPr/>
          <p:nvPr/>
        </p:nvSpPr>
        <p:spPr>
          <a:xfrm>
            <a:off x="423709" y="1229916"/>
            <a:ext cx="6236523" cy="61490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altLang="pt-PT" b="1" dirty="0">
                <a:cs typeface="Arial" charset="0"/>
              </a:rPr>
              <a:t>Distribuição da APD</a:t>
            </a:r>
            <a:r>
              <a:rPr lang="pt-PT" altLang="pt-PT" b="1" i="1" dirty="0">
                <a:cs typeface="Arial" charset="0"/>
              </a:rPr>
              <a:t> per capita</a:t>
            </a:r>
            <a:r>
              <a:rPr lang="pt-PT" altLang="pt-PT" b="1" dirty="0" smtClean="0">
                <a:cs typeface="Arial" charset="0"/>
              </a:rPr>
              <a:t>, </a:t>
            </a:r>
            <a:r>
              <a:rPr lang="pt-PT" altLang="pt-PT" b="1" dirty="0" smtClean="0">
                <a:cs typeface="Arial" charset="0"/>
              </a:rPr>
              <a:t>por país, em 2012.</a:t>
            </a:r>
            <a:endParaRPr lang="pt-PT" altLang="pt-PT" b="1" dirty="0">
              <a:cs typeface="Arial" charset="0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118536" y="2060848"/>
            <a:ext cx="8845952" cy="4608512"/>
            <a:chOff x="118536" y="2060848"/>
            <a:chExt cx="8845952" cy="4608512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040" y="2060848"/>
              <a:ext cx="8564448" cy="454986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" name="CaixaDeTexto 14"/>
            <p:cNvSpPr txBox="1"/>
            <p:nvPr/>
          </p:nvSpPr>
          <p:spPr>
            <a:xfrm rot="16200000">
              <a:off x="-1884076" y="4389748"/>
              <a:ext cx="42822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Fonte: www.worldbank.org, consultado a 30 de agosto de 2014</a:t>
              </a:r>
              <a:endParaRPr lang="pt-PT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66651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51720" y="317398"/>
            <a:ext cx="8229600" cy="1143000"/>
          </a:xfrm>
        </p:spPr>
        <p:txBody>
          <a:bodyPr/>
          <a:lstStyle/>
          <a:p>
            <a:r>
              <a:rPr lang="pt-PT" dirty="0" smtClean="0"/>
              <a:t>Importância da ajuda</a:t>
            </a:r>
            <a:endParaRPr lang="pt-PT" dirty="0"/>
          </a:p>
        </p:txBody>
      </p:sp>
      <p:grpSp>
        <p:nvGrpSpPr>
          <p:cNvPr id="25" name="Grupo 24"/>
          <p:cNvGrpSpPr/>
          <p:nvPr/>
        </p:nvGrpSpPr>
        <p:grpSpPr>
          <a:xfrm>
            <a:off x="611558" y="1353681"/>
            <a:ext cx="6120682" cy="3299455"/>
            <a:chOff x="611558" y="1353681"/>
            <a:chExt cx="6120682" cy="3299455"/>
          </a:xfrm>
        </p:grpSpPr>
        <p:sp>
          <p:nvSpPr>
            <p:cNvPr id="24" name="Seta em curva 23"/>
            <p:cNvSpPr/>
            <p:nvPr/>
          </p:nvSpPr>
          <p:spPr>
            <a:xfrm>
              <a:off x="1437898" y="2602099"/>
              <a:ext cx="1693942" cy="397141"/>
            </a:xfrm>
            <a:prstGeom prst="bentArrow">
              <a:avLst>
                <a:gd name="adj1" fmla="val 33635"/>
                <a:gd name="adj2" fmla="val 50000"/>
                <a:gd name="adj3" fmla="val 50000"/>
                <a:gd name="adj4" fmla="val 99013"/>
              </a:avLst>
            </a:prstGeom>
            <a:solidFill>
              <a:srgbClr val="C00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23" name="Seta em curva 22"/>
            <p:cNvSpPr/>
            <p:nvPr/>
          </p:nvSpPr>
          <p:spPr>
            <a:xfrm flipV="1">
              <a:off x="1403648" y="3679931"/>
              <a:ext cx="1693942" cy="397141"/>
            </a:xfrm>
            <a:prstGeom prst="bentArrow">
              <a:avLst>
                <a:gd name="adj1" fmla="val 33635"/>
                <a:gd name="adj2" fmla="val 50000"/>
                <a:gd name="adj3" fmla="val 50000"/>
                <a:gd name="adj4" fmla="val 99013"/>
              </a:avLst>
            </a:prstGeom>
            <a:solidFill>
              <a:srgbClr val="C00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21" name="Seta em curva 20"/>
            <p:cNvSpPr/>
            <p:nvPr/>
          </p:nvSpPr>
          <p:spPr>
            <a:xfrm>
              <a:off x="1403648" y="1556792"/>
              <a:ext cx="1693942" cy="397141"/>
            </a:xfrm>
            <a:prstGeom prst="bentArrow">
              <a:avLst>
                <a:gd name="adj1" fmla="val 33635"/>
                <a:gd name="adj2" fmla="val 50000"/>
                <a:gd name="adj3" fmla="val 50000"/>
                <a:gd name="adj4" fmla="val 99013"/>
              </a:avLst>
            </a:prstGeom>
            <a:solidFill>
              <a:srgbClr val="C00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6" name="Forma livre 5"/>
            <p:cNvSpPr/>
            <p:nvPr/>
          </p:nvSpPr>
          <p:spPr>
            <a:xfrm>
              <a:off x="611558" y="1908177"/>
              <a:ext cx="1784985" cy="1784985"/>
            </a:xfrm>
            <a:custGeom>
              <a:avLst/>
              <a:gdLst>
                <a:gd name="connsiteX0" fmla="*/ 0 w 1784985"/>
                <a:gd name="connsiteY0" fmla="*/ 892493 h 1784985"/>
                <a:gd name="connsiteX1" fmla="*/ 892493 w 1784985"/>
                <a:gd name="connsiteY1" fmla="*/ 0 h 1784985"/>
                <a:gd name="connsiteX2" fmla="*/ 1784986 w 1784985"/>
                <a:gd name="connsiteY2" fmla="*/ 892493 h 1784985"/>
                <a:gd name="connsiteX3" fmla="*/ 892493 w 1784985"/>
                <a:gd name="connsiteY3" fmla="*/ 1784986 h 1784985"/>
                <a:gd name="connsiteX4" fmla="*/ 0 w 1784985"/>
                <a:gd name="connsiteY4" fmla="*/ 892493 h 1784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4985" h="1784985">
                  <a:moveTo>
                    <a:pt x="0" y="892493"/>
                  </a:moveTo>
                  <a:cubicBezTo>
                    <a:pt x="0" y="399583"/>
                    <a:pt x="399583" y="0"/>
                    <a:pt x="892493" y="0"/>
                  </a:cubicBezTo>
                  <a:cubicBezTo>
                    <a:pt x="1385403" y="0"/>
                    <a:pt x="1784986" y="399583"/>
                    <a:pt x="1784986" y="892493"/>
                  </a:cubicBezTo>
                  <a:cubicBezTo>
                    <a:pt x="1784986" y="1385403"/>
                    <a:pt x="1385403" y="1784986"/>
                    <a:pt x="892493" y="1784986"/>
                  </a:cubicBezTo>
                  <a:cubicBezTo>
                    <a:pt x="399583" y="1784986"/>
                    <a:pt x="0" y="1385403"/>
                    <a:pt x="0" y="892493"/>
                  </a:cubicBez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95695" tIns="295695" rIns="295695" bIns="295695" numCol="1" spcCol="1270" anchor="ctr" anchorCtr="0">
              <a:noAutofit/>
            </a:bodyPr>
            <a:lstStyle/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5400" kern="1200" dirty="0" smtClean="0"/>
                <a:t>APD</a:t>
              </a:r>
              <a:endParaRPr lang="pt-PT" sz="5400" kern="1200" dirty="0"/>
            </a:p>
          </p:txBody>
        </p:sp>
        <p:sp>
          <p:nvSpPr>
            <p:cNvPr id="8" name="Forma livre 7"/>
            <p:cNvSpPr/>
            <p:nvPr/>
          </p:nvSpPr>
          <p:spPr>
            <a:xfrm>
              <a:off x="3131840" y="1353681"/>
              <a:ext cx="3600400" cy="892492"/>
            </a:xfrm>
            <a:custGeom>
              <a:avLst/>
              <a:gdLst>
                <a:gd name="connsiteX0" fmla="*/ 0 w 1695735"/>
                <a:gd name="connsiteY0" fmla="*/ 135659 h 1356588"/>
                <a:gd name="connsiteX1" fmla="*/ 135659 w 1695735"/>
                <a:gd name="connsiteY1" fmla="*/ 0 h 1356588"/>
                <a:gd name="connsiteX2" fmla="*/ 1560076 w 1695735"/>
                <a:gd name="connsiteY2" fmla="*/ 0 h 1356588"/>
                <a:gd name="connsiteX3" fmla="*/ 1695735 w 1695735"/>
                <a:gd name="connsiteY3" fmla="*/ 135659 h 1356588"/>
                <a:gd name="connsiteX4" fmla="*/ 1695735 w 1695735"/>
                <a:gd name="connsiteY4" fmla="*/ 1220929 h 1356588"/>
                <a:gd name="connsiteX5" fmla="*/ 1560076 w 1695735"/>
                <a:gd name="connsiteY5" fmla="*/ 1356588 h 1356588"/>
                <a:gd name="connsiteX6" fmla="*/ 135659 w 1695735"/>
                <a:gd name="connsiteY6" fmla="*/ 1356588 h 1356588"/>
                <a:gd name="connsiteX7" fmla="*/ 0 w 1695735"/>
                <a:gd name="connsiteY7" fmla="*/ 1220929 h 1356588"/>
                <a:gd name="connsiteX8" fmla="*/ 0 w 1695735"/>
                <a:gd name="connsiteY8" fmla="*/ 135659 h 135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5735" h="1356588">
                  <a:moveTo>
                    <a:pt x="0" y="135659"/>
                  </a:moveTo>
                  <a:cubicBezTo>
                    <a:pt x="0" y="60737"/>
                    <a:pt x="60737" y="0"/>
                    <a:pt x="135659" y="0"/>
                  </a:cubicBezTo>
                  <a:lnTo>
                    <a:pt x="1560076" y="0"/>
                  </a:lnTo>
                  <a:cubicBezTo>
                    <a:pt x="1634998" y="0"/>
                    <a:pt x="1695735" y="60737"/>
                    <a:pt x="1695735" y="135659"/>
                  </a:cubicBezTo>
                  <a:lnTo>
                    <a:pt x="1695735" y="1220929"/>
                  </a:lnTo>
                  <a:cubicBezTo>
                    <a:pt x="1695735" y="1295851"/>
                    <a:pt x="1634998" y="1356588"/>
                    <a:pt x="1560076" y="1356588"/>
                  </a:cubicBezTo>
                  <a:lnTo>
                    <a:pt x="135659" y="1356588"/>
                  </a:lnTo>
                  <a:cubicBezTo>
                    <a:pt x="60737" y="1356588"/>
                    <a:pt x="0" y="1295851"/>
                    <a:pt x="0" y="1220929"/>
                  </a:cubicBezTo>
                  <a:lnTo>
                    <a:pt x="0" y="135659"/>
                  </a:lnTo>
                  <a:close/>
                </a:path>
              </a:pathLst>
            </a:custGeom>
            <a:solidFill>
              <a:srgbClr val="B7DE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688" tIns="60688" rIns="60688" bIns="6068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 smtClean="0">
                  <a:solidFill>
                    <a:schemeClr val="tx1"/>
                  </a:solidFill>
                </a:rPr>
                <a:t>D</a:t>
              </a:r>
              <a:r>
                <a:rPr lang="pt-PT" b="1" kern="1200" dirty="0" smtClean="0">
                  <a:solidFill>
                    <a:schemeClr val="tx1"/>
                  </a:solidFill>
                  <a:ea typeface="Times New Roman" pitchFamily="18" charset="0"/>
                  <a:cs typeface="Arial" pitchFamily="34" charset="0"/>
                </a:rPr>
                <a:t>inamizar projetos e ações de promoção do desenvolvimento.</a:t>
              </a:r>
              <a:endParaRPr lang="pt-PT" kern="1200" dirty="0"/>
            </a:p>
          </p:txBody>
        </p:sp>
        <p:sp>
          <p:nvSpPr>
            <p:cNvPr id="10" name="Forma livre 9"/>
            <p:cNvSpPr/>
            <p:nvPr/>
          </p:nvSpPr>
          <p:spPr>
            <a:xfrm>
              <a:off x="3131840" y="2388364"/>
              <a:ext cx="3600400" cy="824612"/>
            </a:xfrm>
            <a:custGeom>
              <a:avLst/>
              <a:gdLst>
                <a:gd name="connsiteX0" fmla="*/ 0 w 1695735"/>
                <a:gd name="connsiteY0" fmla="*/ 135659 h 1356588"/>
                <a:gd name="connsiteX1" fmla="*/ 135659 w 1695735"/>
                <a:gd name="connsiteY1" fmla="*/ 0 h 1356588"/>
                <a:gd name="connsiteX2" fmla="*/ 1560076 w 1695735"/>
                <a:gd name="connsiteY2" fmla="*/ 0 h 1356588"/>
                <a:gd name="connsiteX3" fmla="*/ 1695735 w 1695735"/>
                <a:gd name="connsiteY3" fmla="*/ 135659 h 1356588"/>
                <a:gd name="connsiteX4" fmla="*/ 1695735 w 1695735"/>
                <a:gd name="connsiteY4" fmla="*/ 1220929 h 1356588"/>
                <a:gd name="connsiteX5" fmla="*/ 1560076 w 1695735"/>
                <a:gd name="connsiteY5" fmla="*/ 1356588 h 1356588"/>
                <a:gd name="connsiteX6" fmla="*/ 135659 w 1695735"/>
                <a:gd name="connsiteY6" fmla="*/ 1356588 h 1356588"/>
                <a:gd name="connsiteX7" fmla="*/ 0 w 1695735"/>
                <a:gd name="connsiteY7" fmla="*/ 1220929 h 1356588"/>
                <a:gd name="connsiteX8" fmla="*/ 0 w 1695735"/>
                <a:gd name="connsiteY8" fmla="*/ 135659 h 135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5735" h="1356588">
                  <a:moveTo>
                    <a:pt x="0" y="135659"/>
                  </a:moveTo>
                  <a:cubicBezTo>
                    <a:pt x="0" y="60737"/>
                    <a:pt x="60737" y="0"/>
                    <a:pt x="135659" y="0"/>
                  </a:cubicBezTo>
                  <a:lnTo>
                    <a:pt x="1560076" y="0"/>
                  </a:lnTo>
                  <a:cubicBezTo>
                    <a:pt x="1634998" y="0"/>
                    <a:pt x="1695735" y="60737"/>
                    <a:pt x="1695735" y="135659"/>
                  </a:cubicBezTo>
                  <a:lnTo>
                    <a:pt x="1695735" y="1220929"/>
                  </a:lnTo>
                  <a:cubicBezTo>
                    <a:pt x="1695735" y="1295851"/>
                    <a:pt x="1634998" y="1356588"/>
                    <a:pt x="1560076" y="1356588"/>
                  </a:cubicBezTo>
                  <a:lnTo>
                    <a:pt x="135659" y="1356588"/>
                  </a:lnTo>
                  <a:cubicBezTo>
                    <a:pt x="60737" y="1356588"/>
                    <a:pt x="0" y="1295851"/>
                    <a:pt x="0" y="1220929"/>
                  </a:cubicBezTo>
                  <a:lnTo>
                    <a:pt x="0" y="135659"/>
                  </a:lnTo>
                  <a:close/>
                </a:path>
              </a:pathLst>
            </a:custGeom>
            <a:solidFill>
              <a:srgbClr val="B7DE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688" tIns="60688" rIns="60688" bIns="6068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b="1" kern="1200" dirty="0" smtClean="0">
                  <a:solidFill>
                    <a:schemeClr val="tx1"/>
                  </a:solidFill>
                  <a:ea typeface="Times New Roman" pitchFamily="18" charset="0"/>
                  <a:cs typeface="Arial" pitchFamily="34" charset="0"/>
                </a:rPr>
                <a:t>Melhorar o bem-estar da população.</a:t>
              </a:r>
              <a:endParaRPr lang="pt-PT" kern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Forma livre 11"/>
            <p:cNvSpPr/>
            <p:nvPr/>
          </p:nvSpPr>
          <p:spPr>
            <a:xfrm>
              <a:off x="3131840" y="3375063"/>
              <a:ext cx="3600400" cy="1278073"/>
            </a:xfrm>
            <a:custGeom>
              <a:avLst/>
              <a:gdLst>
                <a:gd name="connsiteX0" fmla="*/ 0 w 1695735"/>
                <a:gd name="connsiteY0" fmla="*/ 135659 h 1356588"/>
                <a:gd name="connsiteX1" fmla="*/ 135659 w 1695735"/>
                <a:gd name="connsiteY1" fmla="*/ 0 h 1356588"/>
                <a:gd name="connsiteX2" fmla="*/ 1560076 w 1695735"/>
                <a:gd name="connsiteY2" fmla="*/ 0 h 1356588"/>
                <a:gd name="connsiteX3" fmla="*/ 1695735 w 1695735"/>
                <a:gd name="connsiteY3" fmla="*/ 135659 h 1356588"/>
                <a:gd name="connsiteX4" fmla="*/ 1695735 w 1695735"/>
                <a:gd name="connsiteY4" fmla="*/ 1220929 h 1356588"/>
                <a:gd name="connsiteX5" fmla="*/ 1560076 w 1695735"/>
                <a:gd name="connsiteY5" fmla="*/ 1356588 h 1356588"/>
                <a:gd name="connsiteX6" fmla="*/ 135659 w 1695735"/>
                <a:gd name="connsiteY6" fmla="*/ 1356588 h 1356588"/>
                <a:gd name="connsiteX7" fmla="*/ 0 w 1695735"/>
                <a:gd name="connsiteY7" fmla="*/ 1220929 h 1356588"/>
                <a:gd name="connsiteX8" fmla="*/ 0 w 1695735"/>
                <a:gd name="connsiteY8" fmla="*/ 135659 h 135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5735" h="1356588">
                  <a:moveTo>
                    <a:pt x="0" y="135659"/>
                  </a:moveTo>
                  <a:cubicBezTo>
                    <a:pt x="0" y="60737"/>
                    <a:pt x="60737" y="0"/>
                    <a:pt x="135659" y="0"/>
                  </a:cubicBezTo>
                  <a:lnTo>
                    <a:pt x="1560076" y="0"/>
                  </a:lnTo>
                  <a:cubicBezTo>
                    <a:pt x="1634998" y="0"/>
                    <a:pt x="1695735" y="60737"/>
                    <a:pt x="1695735" y="135659"/>
                  </a:cubicBezTo>
                  <a:lnTo>
                    <a:pt x="1695735" y="1220929"/>
                  </a:lnTo>
                  <a:cubicBezTo>
                    <a:pt x="1695735" y="1295851"/>
                    <a:pt x="1634998" y="1356588"/>
                    <a:pt x="1560076" y="1356588"/>
                  </a:cubicBezTo>
                  <a:lnTo>
                    <a:pt x="135659" y="1356588"/>
                  </a:lnTo>
                  <a:cubicBezTo>
                    <a:pt x="60737" y="1356588"/>
                    <a:pt x="0" y="1295851"/>
                    <a:pt x="0" y="1220929"/>
                  </a:cubicBezTo>
                  <a:lnTo>
                    <a:pt x="0" y="135659"/>
                  </a:lnTo>
                  <a:close/>
                </a:path>
              </a:pathLst>
            </a:custGeom>
            <a:solidFill>
              <a:srgbClr val="B7DEE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688" tIns="60688" rIns="60688" bIns="60688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b="1" kern="1200" dirty="0" smtClean="0">
                  <a:solidFill>
                    <a:schemeClr val="tx1"/>
                  </a:solidFill>
                  <a:ea typeface="Times New Roman" pitchFamily="18" charset="0"/>
                  <a:cs typeface="Arial" pitchFamily="34" charset="0"/>
                </a:rPr>
                <a:t>Melhorar as infraestruturas económicas, sociais e produtivas para combater a pobreza e promover o crescimento económico.</a:t>
              </a:r>
              <a:endParaRPr lang="pt-PT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Rectângulo 25"/>
          <p:cNvSpPr/>
          <p:nvPr/>
        </p:nvSpPr>
        <p:spPr>
          <a:xfrm>
            <a:off x="323528" y="4797152"/>
            <a:ext cx="8496944" cy="64807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r>
              <a:rPr lang="pt-PT" b="1" dirty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O </a:t>
            </a:r>
            <a:r>
              <a:rPr lang="pt-PT" b="1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objetivo </a:t>
            </a:r>
            <a:r>
              <a:rPr lang="pt-PT" b="1" dirty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desta ajuda é que cada país inicie processos sustentáveis de combate à pobreza e de crescimento económico.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27" name="Rectângulo 26"/>
          <p:cNvSpPr/>
          <p:nvPr/>
        </p:nvSpPr>
        <p:spPr>
          <a:xfrm>
            <a:off x="323528" y="5589240"/>
            <a:ext cx="8496944" cy="10081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dirty="0" smtClean="0">
                <a:solidFill>
                  <a:schemeClr val="tx1"/>
                </a:solidFill>
              </a:rPr>
              <a:t>De uma forma oficial, os países doadores explicam as suas razões com base no altruísmo e na moral, porém, escondem, muitas vezes, interesses económicos e comerciais, como acesso a recursos naturais, a matérias-primas e mercados nas ex-colónias.</a:t>
            </a:r>
            <a:endParaRPr lang="pt-P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81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</a:t>
            </a:r>
            <a:r>
              <a:rPr lang="pt-PT" dirty="0" smtClean="0"/>
              <a:t>aprendeste!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8755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09133" y="486160"/>
            <a:ext cx="8229600" cy="1143000"/>
          </a:xfrm>
        </p:spPr>
        <p:txBody>
          <a:bodyPr/>
          <a:lstStyle/>
          <a:p>
            <a:r>
              <a:rPr lang="pt-PT" dirty="0" smtClean="0"/>
              <a:t>Aplica o que </a:t>
            </a:r>
            <a:r>
              <a:rPr lang="pt-PT" dirty="0" smtClean="0"/>
              <a:t>aprendeste!</a:t>
            </a:r>
            <a:endParaRPr lang="pt-PT" dirty="0"/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468313" y="4005064"/>
            <a:ext cx="7343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altLang="pt-PT" b="1" dirty="0">
                <a:latin typeface="+mn-lt"/>
              </a:rPr>
              <a:t>2. </a:t>
            </a:r>
            <a:r>
              <a:rPr lang="pt-PT" altLang="pt-PT" b="1" i="1" dirty="0">
                <a:latin typeface="+mn-lt"/>
              </a:rPr>
              <a:t>A </a:t>
            </a:r>
            <a:r>
              <a:rPr lang="pt-PT" altLang="pt-PT" b="1" i="1" dirty="0" smtClean="0">
                <a:latin typeface="+mn-lt"/>
              </a:rPr>
              <a:t>China </a:t>
            </a:r>
            <a:r>
              <a:rPr lang="pt-PT" altLang="pt-PT" b="1" i="1" dirty="0">
                <a:latin typeface="+mn-lt"/>
              </a:rPr>
              <a:t>concedia à Zâmbia um empréstimo no valor de mil milhões de dólares.</a:t>
            </a: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684213" y="4724202"/>
            <a:ext cx="36718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altLang="pt-PT" b="1" dirty="0">
                <a:latin typeface="+mn-lt"/>
              </a:rPr>
              <a:t>2.1. Classifica este tipo de ajuda.</a:t>
            </a: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755650" y="5156002"/>
            <a:ext cx="50403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altLang="pt-PT" dirty="0" smtClean="0">
                <a:latin typeface="+mn-lt"/>
              </a:rPr>
              <a:t>R.: </a:t>
            </a:r>
            <a:r>
              <a:rPr lang="pt-PT" altLang="pt-PT" dirty="0">
                <a:latin typeface="+mn-lt"/>
              </a:rPr>
              <a:t>Trata-se de uma ajuda pública e bilateral. </a:t>
            </a: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468313" y="1916832"/>
            <a:ext cx="6191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altLang="pt-PT" b="1" dirty="0">
                <a:latin typeface="+mn-lt"/>
              </a:rPr>
              <a:t>1. Refere em que consiste a ajuda pública.</a:t>
            </a:r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611188" y="2420070"/>
            <a:ext cx="74168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altLang="pt-PT" dirty="0" smtClean="0">
                <a:latin typeface="+mn-lt"/>
              </a:rPr>
              <a:t>R.: </a:t>
            </a:r>
            <a:r>
              <a:rPr lang="pt-PT" altLang="pt-PT" dirty="0">
                <a:latin typeface="+mn-lt"/>
              </a:rPr>
              <a:t>É um conjunto de recursos disponibilizados por países doadores ou organizações internacionais aos países em desenvolvimento. </a:t>
            </a:r>
          </a:p>
        </p:txBody>
      </p:sp>
    </p:spTree>
    <p:extLst>
      <p:ext uri="{BB962C8B-B14F-4D97-AF65-F5344CB8AC3E}">
        <p14:creationId xmlns:p14="http://schemas.microsoft.com/office/powerpoint/2010/main" val="70352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6" y="490127"/>
            <a:ext cx="8229600" cy="1143000"/>
          </a:xfrm>
        </p:spPr>
        <p:txBody>
          <a:bodyPr/>
          <a:lstStyle/>
          <a:p>
            <a:r>
              <a:rPr lang="pt-PT" dirty="0" smtClean="0"/>
              <a:t>Aplica o que </a:t>
            </a:r>
            <a:r>
              <a:rPr lang="pt-PT" dirty="0" smtClean="0"/>
              <a:t>aprendeste!</a:t>
            </a:r>
            <a:endParaRPr lang="pt-PT" dirty="0"/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460038" y="3933056"/>
            <a:ext cx="6191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altLang="pt-PT" b="1" dirty="0">
                <a:latin typeface="+mn-lt"/>
              </a:rPr>
              <a:t>4. A ajuda privada é fornecida, por exemplo..</a:t>
            </a:r>
            <a:r>
              <a:rPr lang="pt-PT" altLang="pt-PT" b="1" i="1" dirty="0">
                <a:latin typeface="+mn-lt"/>
              </a:rPr>
              <a:t>.</a:t>
            </a: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675938" y="4291831"/>
            <a:ext cx="44640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AutoNum type="alphaLcParenR"/>
            </a:pPr>
            <a:r>
              <a:rPr lang="pt-PT" altLang="pt-PT" dirty="0">
                <a:latin typeface="+mn-lt"/>
              </a:rPr>
              <a:t>…pelos países doadores.</a:t>
            </a:r>
          </a:p>
          <a:p>
            <a:pPr eaLnBrk="1" hangingPunct="1">
              <a:buFontTx/>
              <a:buAutoNum type="alphaLcParenR"/>
            </a:pPr>
            <a:r>
              <a:rPr lang="pt-PT" altLang="pt-PT" dirty="0">
                <a:latin typeface="+mn-lt"/>
              </a:rPr>
              <a:t>…por doações das ONG.</a:t>
            </a:r>
          </a:p>
          <a:p>
            <a:pPr eaLnBrk="1" hangingPunct="1">
              <a:buFontTx/>
              <a:buAutoNum type="alphaLcParenR"/>
            </a:pPr>
            <a:r>
              <a:rPr lang="pt-PT" altLang="pt-PT" dirty="0">
                <a:latin typeface="+mn-lt"/>
              </a:rPr>
              <a:t>…através de organismos públicos.</a:t>
            </a:r>
          </a:p>
          <a:p>
            <a:pPr eaLnBrk="1" hangingPunct="1">
              <a:buFontTx/>
              <a:buAutoNum type="alphaLcParenR"/>
            </a:pPr>
            <a:r>
              <a:rPr lang="pt-PT" altLang="pt-PT" dirty="0">
                <a:latin typeface="+mn-lt"/>
              </a:rPr>
              <a:t>…através de agências especializadas.</a:t>
            </a:r>
          </a:p>
        </p:txBody>
      </p:sp>
      <p:sp>
        <p:nvSpPr>
          <p:cNvPr id="6" name="CaixaDeTexto 6"/>
          <p:cNvSpPr txBox="1">
            <a:spLocks noChangeArrowheads="1"/>
          </p:cNvSpPr>
          <p:nvPr/>
        </p:nvSpPr>
        <p:spPr bwMode="auto">
          <a:xfrm>
            <a:off x="468313" y="2062038"/>
            <a:ext cx="7775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altLang="pt-PT" b="1" dirty="0">
                <a:latin typeface="+mn-lt"/>
              </a:rPr>
              <a:t>3. A ajuda privada é fornecida, por exemplo, por bancos ou empresas. </a:t>
            </a:r>
          </a:p>
        </p:txBody>
      </p:sp>
      <p:sp>
        <p:nvSpPr>
          <p:cNvPr id="7" name="CaixaDeTexto 7"/>
          <p:cNvSpPr txBox="1">
            <a:spLocks noChangeArrowheads="1"/>
          </p:cNvSpPr>
          <p:nvPr/>
        </p:nvSpPr>
        <p:spPr bwMode="auto">
          <a:xfrm>
            <a:off x="611188" y="2565276"/>
            <a:ext cx="619283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AutoNum type="alphaLcParenR"/>
            </a:pPr>
            <a:r>
              <a:rPr lang="pt-PT" altLang="pt-PT" dirty="0">
                <a:latin typeface="+mn-lt"/>
              </a:rPr>
              <a:t>Afirmação verdadeira.</a:t>
            </a:r>
          </a:p>
          <a:p>
            <a:pPr eaLnBrk="1" hangingPunct="1">
              <a:buFontTx/>
              <a:buAutoNum type="alphaLcParenR"/>
            </a:pPr>
            <a:r>
              <a:rPr lang="pt-PT" altLang="pt-PT" dirty="0">
                <a:latin typeface="+mn-lt"/>
              </a:rPr>
              <a:t>Afirmação falsa. </a:t>
            </a:r>
          </a:p>
        </p:txBody>
      </p:sp>
      <p:sp>
        <p:nvSpPr>
          <p:cNvPr id="8" name="Rectângulo arredondado 7"/>
          <p:cNvSpPr/>
          <p:nvPr/>
        </p:nvSpPr>
        <p:spPr>
          <a:xfrm>
            <a:off x="611560" y="2601094"/>
            <a:ext cx="2599918" cy="3238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arredondado 8"/>
          <p:cNvSpPr/>
          <p:nvPr/>
        </p:nvSpPr>
        <p:spPr>
          <a:xfrm>
            <a:off x="683568" y="4617318"/>
            <a:ext cx="2808312" cy="3238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4410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</a:t>
            </a:r>
            <a:r>
              <a:rPr lang="pt-PT" dirty="0" smtClean="0"/>
              <a:t>aprendeste!</a:t>
            </a:r>
            <a:endParaRPr lang="pt-PT" dirty="0"/>
          </a:p>
        </p:txBody>
      </p:sp>
      <p:sp>
        <p:nvSpPr>
          <p:cNvPr id="9" name="CaixaDeTexto 3"/>
          <p:cNvSpPr txBox="1">
            <a:spLocks noChangeArrowheads="1"/>
          </p:cNvSpPr>
          <p:nvPr/>
        </p:nvSpPr>
        <p:spPr bwMode="auto">
          <a:xfrm>
            <a:off x="468313" y="1557933"/>
            <a:ext cx="68405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altLang="pt-PT" b="1" dirty="0">
                <a:latin typeface="+mn-lt"/>
              </a:rPr>
              <a:t>5. A ajuda pública pode assumir diversas formas, tais como..</a:t>
            </a:r>
            <a:r>
              <a:rPr lang="pt-PT" altLang="pt-PT" b="1" i="1" dirty="0">
                <a:latin typeface="+mn-lt"/>
              </a:rPr>
              <a:t>.</a:t>
            </a:r>
          </a:p>
        </p:txBody>
      </p:sp>
      <p:sp>
        <p:nvSpPr>
          <p:cNvPr id="10" name="CaixaDeTexto 10"/>
          <p:cNvSpPr txBox="1">
            <a:spLocks noChangeArrowheads="1"/>
          </p:cNvSpPr>
          <p:nvPr/>
        </p:nvSpPr>
        <p:spPr bwMode="auto">
          <a:xfrm>
            <a:off x="611188" y="5879232"/>
            <a:ext cx="44656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AutoNum type="alphaLcParenR"/>
            </a:pPr>
            <a:r>
              <a:rPr lang="pt-PT" altLang="pt-PT" dirty="0">
                <a:latin typeface="+mn-lt"/>
              </a:rPr>
              <a:t>Afirmação verdadeira.</a:t>
            </a:r>
          </a:p>
          <a:p>
            <a:pPr eaLnBrk="1" hangingPunct="1">
              <a:buFontTx/>
              <a:buAutoNum type="alphaLcParenR"/>
            </a:pPr>
            <a:r>
              <a:rPr lang="pt-PT" altLang="pt-PT" dirty="0">
                <a:latin typeface="+mn-lt"/>
              </a:rPr>
              <a:t>Afirmação falsa.</a:t>
            </a:r>
          </a:p>
        </p:txBody>
      </p:sp>
      <p:sp>
        <p:nvSpPr>
          <p:cNvPr id="11" name="CaixaDeTexto 4"/>
          <p:cNvSpPr txBox="1">
            <a:spLocks noChangeArrowheads="1"/>
          </p:cNvSpPr>
          <p:nvPr/>
        </p:nvSpPr>
        <p:spPr bwMode="auto">
          <a:xfrm>
            <a:off x="684213" y="1929705"/>
            <a:ext cx="44640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AutoNum type="alphaLcParenR"/>
            </a:pPr>
            <a:r>
              <a:rPr lang="pt-PT" altLang="pt-PT" dirty="0" smtClean="0">
                <a:latin typeface="+mn-lt"/>
              </a:rPr>
              <a:t>empréstimos </a:t>
            </a:r>
            <a:r>
              <a:rPr lang="pt-PT" altLang="pt-PT" dirty="0">
                <a:latin typeface="+mn-lt"/>
              </a:rPr>
              <a:t>bancários.</a:t>
            </a:r>
          </a:p>
          <a:p>
            <a:pPr eaLnBrk="1" hangingPunct="1">
              <a:buFontTx/>
              <a:buAutoNum type="alphaLcParenR"/>
            </a:pPr>
            <a:r>
              <a:rPr lang="pt-PT" altLang="pt-PT" dirty="0" smtClean="0">
                <a:latin typeface="+mn-lt"/>
              </a:rPr>
              <a:t>investimento </a:t>
            </a:r>
            <a:r>
              <a:rPr lang="pt-PT" altLang="pt-PT" dirty="0">
                <a:latin typeface="+mn-lt"/>
              </a:rPr>
              <a:t>direto estrangeiro.</a:t>
            </a:r>
          </a:p>
          <a:p>
            <a:pPr eaLnBrk="1" hangingPunct="1">
              <a:buFontTx/>
              <a:buAutoNum type="alphaLcParenR"/>
            </a:pPr>
            <a:r>
              <a:rPr lang="pt-PT" altLang="pt-PT" dirty="0" smtClean="0">
                <a:latin typeface="+mn-lt"/>
              </a:rPr>
              <a:t>fornecimento </a:t>
            </a:r>
            <a:r>
              <a:rPr lang="pt-PT" altLang="pt-PT" dirty="0">
                <a:latin typeface="+mn-lt"/>
              </a:rPr>
              <a:t>de bens e serviços.</a:t>
            </a:r>
          </a:p>
          <a:p>
            <a:pPr eaLnBrk="1" hangingPunct="1">
              <a:buFontTx/>
              <a:buAutoNum type="alphaLcParenR"/>
            </a:pPr>
            <a:r>
              <a:rPr lang="pt-PT" altLang="pt-PT" dirty="0" smtClean="0">
                <a:latin typeface="+mn-lt"/>
              </a:rPr>
              <a:t>doações </a:t>
            </a:r>
            <a:r>
              <a:rPr lang="pt-PT" altLang="pt-PT" dirty="0">
                <a:latin typeface="+mn-lt"/>
              </a:rPr>
              <a:t>de ONG.</a:t>
            </a:r>
          </a:p>
        </p:txBody>
      </p:sp>
      <p:sp>
        <p:nvSpPr>
          <p:cNvPr id="12" name="CaixaDeTexto 8"/>
          <p:cNvSpPr txBox="1">
            <a:spLocks noChangeArrowheads="1"/>
          </p:cNvSpPr>
          <p:nvPr/>
        </p:nvSpPr>
        <p:spPr bwMode="auto">
          <a:xfrm>
            <a:off x="395288" y="3478088"/>
            <a:ext cx="68405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altLang="pt-PT" b="1" dirty="0">
                <a:latin typeface="+mn-lt"/>
              </a:rPr>
              <a:t>6. Os principais doadores são..</a:t>
            </a:r>
            <a:r>
              <a:rPr lang="pt-PT" altLang="pt-PT" b="1" i="1" dirty="0">
                <a:latin typeface="+mn-lt"/>
              </a:rPr>
              <a:t>.</a:t>
            </a:r>
          </a:p>
        </p:txBody>
      </p:sp>
      <p:sp>
        <p:nvSpPr>
          <p:cNvPr id="13" name="CaixaDeTexto 9"/>
          <p:cNvSpPr txBox="1">
            <a:spLocks noChangeArrowheads="1"/>
          </p:cNvSpPr>
          <p:nvPr/>
        </p:nvSpPr>
        <p:spPr bwMode="auto">
          <a:xfrm>
            <a:off x="611188" y="3886076"/>
            <a:ext cx="44656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AutoNum type="alphaLcParenR"/>
            </a:pPr>
            <a:r>
              <a:rPr lang="pt-PT" altLang="pt-PT" dirty="0" smtClean="0">
                <a:latin typeface="+mn-lt"/>
              </a:rPr>
              <a:t>os </a:t>
            </a:r>
            <a:r>
              <a:rPr lang="pt-PT" altLang="pt-PT" dirty="0">
                <a:latin typeface="+mn-lt"/>
              </a:rPr>
              <a:t>países em desenvolvimento.</a:t>
            </a:r>
          </a:p>
          <a:p>
            <a:pPr eaLnBrk="1" hangingPunct="1">
              <a:buFontTx/>
              <a:buAutoNum type="alphaLcParenR"/>
            </a:pPr>
            <a:r>
              <a:rPr lang="pt-PT" altLang="pt-PT" dirty="0" smtClean="0">
                <a:latin typeface="+mn-lt"/>
              </a:rPr>
              <a:t>os </a:t>
            </a:r>
            <a:r>
              <a:rPr lang="pt-PT" altLang="pt-PT" dirty="0">
                <a:latin typeface="+mn-lt"/>
              </a:rPr>
              <a:t>países desenvolvidos.</a:t>
            </a:r>
          </a:p>
          <a:p>
            <a:pPr eaLnBrk="1" hangingPunct="1">
              <a:buFontTx/>
              <a:buAutoNum type="alphaLcParenR"/>
            </a:pPr>
            <a:r>
              <a:rPr lang="pt-PT" altLang="pt-PT" dirty="0" smtClean="0">
                <a:latin typeface="+mn-lt"/>
              </a:rPr>
              <a:t>os </a:t>
            </a:r>
            <a:r>
              <a:rPr lang="pt-PT" altLang="pt-PT" dirty="0">
                <a:latin typeface="+mn-lt"/>
              </a:rPr>
              <a:t>países menos desenvolvidos.</a:t>
            </a:r>
          </a:p>
        </p:txBody>
      </p:sp>
      <p:sp>
        <p:nvSpPr>
          <p:cNvPr id="14" name="CaixaDeTexto 11"/>
          <p:cNvSpPr txBox="1">
            <a:spLocks noChangeArrowheads="1"/>
          </p:cNvSpPr>
          <p:nvPr/>
        </p:nvSpPr>
        <p:spPr bwMode="auto">
          <a:xfrm>
            <a:off x="395288" y="5241354"/>
            <a:ext cx="75612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altLang="pt-PT" b="1" dirty="0">
                <a:latin typeface="+mn-lt"/>
              </a:rPr>
              <a:t>7. Os EUA, </a:t>
            </a:r>
            <a:r>
              <a:rPr lang="pt-PT" altLang="pt-PT" b="1" dirty="0" smtClean="0">
                <a:latin typeface="+mn-lt"/>
              </a:rPr>
              <a:t>o Reino </a:t>
            </a:r>
            <a:r>
              <a:rPr lang="pt-PT" altLang="pt-PT" b="1" dirty="0">
                <a:latin typeface="+mn-lt"/>
              </a:rPr>
              <a:t>Unido, </a:t>
            </a:r>
            <a:r>
              <a:rPr lang="pt-PT" altLang="pt-PT" b="1" dirty="0" smtClean="0">
                <a:latin typeface="+mn-lt"/>
              </a:rPr>
              <a:t>a Alemanha </a:t>
            </a:r>
            <a:r>
              <a:rPr lang="pt-PT" altLang="pt-PT" b="1" dirty="0">
                <a:latin typeface="+mn-lt"/>
              </a:rPr>
              <a:t>e </a:t>
            </a:r>
            <a:r>
              <a:rPr lang="pt-PT" altLang="pt-PT" b="1" dirty="0" smtClean="0">
                <a:latin typeface="+mn-lt"/>
              </a:rPr>
              <a:t>a França </a:t>
            </a:r>
            <a:r>
              <a:rPr lang="pt-PT" altLang="pt-PT" b="1" dirty="0">
                <a:latin typeface="+mn-lt"/>
              </a:rPr>
              <a:t>são os principais doadores de APD.</a:t>
            </a:r>
            <a:endParaRPr lang="pt-PT" altLang="pt-PT" b="1" i="1" dirty="0">
              <a:latin typeface="+mn-lt"/>
            </a:endParaRPr>
          </a:p>
        </p:txBody>
      </p:sp>
      <p:sp>
        <p:nvSpPr>
          <p:cNvPr id="15" name="Rectângulo arredondado 14"/>
          <p:cNvSpPr/>
          <p:nvPr/>
        </p:nvSpPr>
        <p:spPr>
          <a:xfrm>
            <a:off x="684212" y="2523955"/>
            <a:ext cx="3743771" cy="3238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arredondado 15"/>
          <p:cNvSpPr/>
          <p:nvPr/>
        </p:nvSpPr>
        <p:spPr>
          <a:xfrm>
            <a:off x="659204" y="4186113"/>
            <a:ext cx="2904683" cy="3238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arredondado 16"/>
          <p:cNvSpPr/>
          <p:nvPr/>
        </p:nvSpPr>
        <p:spPr>
          <a:xfrm>
            <a:off x="625062" y="5894952"/>
            <a:ext cx="2599918" cy="32385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0854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</a:t>
            </a:r>
            <a:r>
              <a:rPr lang="pt-PT" dirty="0" smtClean="0"/>
              <a:t>aprendeste!</a:t>
            </a:r>
            <a:endParaRPr lang="pt-PT" dirty="0"/>
          </a:p>
        </p:txBody>
      </p:sp>
      <p:grpSp>
        <p:nvGrpSpPr>
          <p:cNvPr id="8" name="Grupo 7"/>
          <p:cNvGrpSpPr/>
          <p:nvPr/>
        </p:nvGrpSpPr>
        <p:grpSpPr>
          <a:xfrm>
            <a:off x="112808" y="2276872"/>
            <a:ext cx="8851679" cy="4581128"/>
            <a:chOff x="118536" y="2060848"/>
            <a:chExt cx="8845952" cy="4608512"/>
          </a:xfrm>
        </p:grpSpPr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040" y="2060848"/>
              <a:ext cx="8564448" cy="454986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CaixaDeTexto 9"/>
            <p:cNvSpPr txBox="1"/>
            <p:nvPr/>
          </p:nvSpPr>
          <p:spPr>
            <a:xfrm rot="16200000">
              <a:off x="-1884076" y="4389748"/>
              <a:ext cx="42822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dirty="0" smtClean="0"/>
                <a:t>Fonte: www.worldbank.org, consultado a 30 de agosto de 2014</a:t>
              </a:r>
              <a:endParaRPr lang="pt-PT" sz="1200" dirty="0"/>
            </a:p>
          </p:txBody>
        </p:sp>
      </p:grpSp>
      <p:sp>
        <p:nvSpPr>
          <p:cNvPr id="11" name="CaixaDeTexto 11"/>
          <p:cNvSpPr txBox="1">
            <a:spLocks noChangeArrowheads="1"/>
          </p:cNvSpPr>
          <p:nvPr/>
        </p:nvSpPr>
        <p:spPr bwMode="auto">
          <a:xfrm>
            <a:off x="395114" y="6093296"/>
            <a:ext cx="763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altLang="pt-PT" dirty="0"/>
              <a:t>R: Sudão do Sul, Mauritânia, Mongólia, Namíbia e Guiana, por </a:t>
            </a:r>
            <a:r>
              <a:rPr lang="pt-PT" altLang="pt-PT" dirty="0" smtClean="0"/>
              <a:t>exemplo.</a:t>
            </a:r>
            <a:endParaRPr lang="pt-PT" altLang="pt-PT" dirty="0"/>
          </a:p>
        </p:txBody>
      </p:sp>
      <p:sp>
        <p:nvSpPr>
          <p:cNvPr id="4" name="CaixaDeTexto 7"/>
          <p:cNvSpPr txBox="1">
            <a:spLocks noChangeArrowheads="1"/>
          </p:cNvSpPr>
          <p:nvPr/>
        </p:nvSpPr>
        <p:spPr bwMode="auto">
          <a:xfrm>
            <a:off x="395114" y="1702549"/>
            <a:ext cx="75612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altLang="pt-PT" b="1" dirty="0"/>
              <a:t>8. Indica cinco países que apresentam a </a:t>
            </a:r>
            <a:r>
              <a:rPr lang="pt-PT" altLang="pt-PT" b="1" dirty="0" smtClean="0"/>
              <a:t>APD</a:t>
            </a:r>
            <a:r>
              <a:rPr lang="pt-PT" altLang="pt-PT" b="1" i="1" dirty="0" smtClean="0"/>
              <a:t>/per </a:t>
            </a:r>
            <a:r>
              <a:rPr lang="pt-PT" altLang="pt-PT" b="1" i="1" dirty="0"/>
              <a:t>capita </a:t>
            </a:r>
            <a:r>
              <a:rPr lang="pt-PT" altLang="pt-PT" b="1" dirty="0"/>
              <a:t>mais elevada</a:t>
            </a:r>
            <a:r>
              <a:rPr lang="pt-PT" altLang="pt-PT" b="1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0007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ta em curva 10"/>
          <p:cNvSpPr/>
          <p:nvPr/>
        </p:nvSpPr>
        <p:spPr>
          <a:xfrm flipV="1">
            <a:off x="1893258" y="5085184"/>
            <a:ext cx="720080" cy="1512168"/>
          </a:xfrm>
          <a:prstGeom prst="ben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0" name="Seta em curva 9"/>
          <p:cNvSpPr/>
          <p:nvPr/>
        </p:nvSpPr>
        <p:spPr>
          <a:xfrm flipV="1">
            <a:off x="1893258" y="4239090"/>
            <a:ext cx="720080" cy="1422158"/>
          </a:xfrm>
          <a:prstGeom prst="ben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8" name="Seta em curva 7"/>
          <p:cNvSpPr/>
          <p:nvPr/>
        </p:nvSpPr>
        <p:spPr>
          <a:xfrm flipV="1">
            <a:off x="1907704" y="3573016"/>
            <a:ext cx="720080" cy="1188132"/>
          </a:xfrm>
          <a:prstGeom prst="ben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6" name="Seta em curva 5"/>
          <p:cNvSpPr/>
          <p:nvPr/>
        </p:nvSpPr>
        <p:spPr>
          <a:xfrm flipV="1">
            <a:off x="1907704" y="3426130"/>
            <a:ext cx="720080" cy="792088"/>
          </a:xfrm>
          <a:prstGeom prst="ben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O papel da ONU</a:t>
            </a:r>
            <a:endParaRPr lang="pt-PT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9552" y="1340768"/>
            <a:ext cx="64807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A Organização das Nações Unidas (ONU) é uma instituição internacional, fundada em 1945 no pós-Segunda Guerra Mundial, por 51 países e com o objetivo principal de manter a paz mundial. Atualmente, conta com 193 países e tem objetivos e áreas de intervenção muito mais alargados.</a:t>
            </a:r>
            <a:endParaRPr lang="pt-PT" dirty="0"/>
          </a:p>
        </p:txBody>
      </p:sp>
      <p:sp>
        <p:nvSpPr>
          <p:cNvPr id="5" name="Rectângulo arredondado 4"/>
          <p:cNvSpPr/>
          <p:nvPr/>
        </p:nvSpPr>
        <p:spPr>
          <a:xfrm>
            <a:off x="539552" y="2996952"/>
            <a:ext cx="3240359" cy="61490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altLang="pt-PT" b="1" dirty="0" smtClean="0">
                <a:cs typeface="Arial" charset="0"/>
              </a:rPr>
              <a:t>Os quatro objetivos principais</a:t>
            </a:r>
            <a:endParaRPr lang="pt-PT" altLang="pt-PT" b="1" dirty="0">
              <a:cs typeface="Arial" charset="0"/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2771800" y="3822174"/>
            <a:ext cx="5400600" cy="452920"/>
          </a:xfrm>
          <a:prstGeom prst="rect">
            <a:avLst/>
          </a:prstGeom>
          <a:solidFill>
            <a:srgbClr val="B7DEE8"/>
          </a:solidFill>
          <a:ln>
            <a:solidFill>
              <a:srgbClr val="B7DE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>
                <a:solidFill>
                  <a:schemeClr val="tx1"/>
                </a:solidFill>
              </a:rPr>
              <a:t>Manter a paz e a segurança </a:t>
            </a:r>
            <a:r>
              <a:rPr lang="pt-PT" dirty="0" smtClean="0">
                <a:solidFill>
                  <a:schemeClr val="tx1"/>
                </a:solidFill>
              </a:rPr>
              <a:t>internacional.</a:t>
            </a:r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2771800" y="4365104"/>
            <a:ext cx="5400600" cy="452920"/>
          </a:xfrm>
          <a:prstGeom prst="rect">
            <a:avLst/>
          </a:prstGeom>
          <a:solidFill>
            <a:srgbClr val="B7DEE8"/>
          </a:solidFill>
          <a:ln>
            <a:solidFill>
              <a:srgbClr val="B7DE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tx1"/>
                </a:solidFill>
              </a:rPr>
              <a:t>Fomentar as relações de amizade entre todos os países.</a:t>
            </a:r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16" name="Rectângulo 15"/>
          <p:cNvSpPr/>
          <p:nvPr/>
        </p:nvSpPr>
        <p:spPr>
          <a:xfrm>
            <a:off x="2771800" y="4920296"/>
            <a:ext cx="5400600" cy="1100992"/>
          </a:xfrm>
          <a:prstGeom prst="rect">
            <a:avLst/>
          </a:prstGeom>
          <a:solidFill>
            <a:srgbClr val="B7DEE8"/>
          </a:solidFill>
          <a:ln>
            <a:solidFill>
              <a:srgbClr val="B7DE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tx1"/>
                </a:solidFill>
              </a:rPr>
              <a:t>Ajudar os países a trabalharem em conjunto, para melhorar a vida das pessoas mais pobres, eliminar a fome, a doença e o analfabetismo e encorajar o respeito pelos direitos e as liberdades individuais.</a:t>
            </a:r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2771800" y="6118266"/>
            <a:ext cx="5400600" cy="551094"/>
          </a:xfrm>
          <a:prstGeom prst="rect">
            <a:avLst/>
          </a:prstGeom>
          <a:solidFill>
            <a:srgbClr val="B7DEE8"/>
          </a:solidFill>
          <a:ln>
            <a:solidFill>
              <a:srgbClr val="B7DE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tx1"/>
                </a:solidFill>
              </a:rPr>
              <a:t>Ser um centro destinado a harmonizar os esforços das nações para alcançar esses objetivos comuns.</a:t>
            </a:r>
            <a:endParaRPr lang="pt-P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47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8" grpId="0" animBg="1"/>
      <p:bldP spid="6" grpId="0" animBg="1"/>
      <p:bldP spid="2" grpId="0"/>
      <p:bldP spid="4" grpId="0"/>
      <p:bldP spid="5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O papel da ONU</a:t>
            </a:r>
            <a:endParaRPr lang="pt-PT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105769"/>
            <a:ext cx="8544535" cy="4491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ângulo arredondado 13"/>
          <p:cNvSpPr/>
          <p:nvPr/>
        </p:nvSpPr>
        <p:spPr>
          <a:xfrm>
            <a:off x="423709" y="1340768"/>
            <a:ext cx="2636123" cy="61490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altLang="pt-PT" b="1" dirty="0" smtClean="0">
                <a:cs typeface="Arial" charset="0"/>
              </a:rPr>
              <a:t>Desafios enfrentados</a:t>
            </a:r>
            <a:endParaRPr lang="pt-PT" altLang="pt-PT" b="1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57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Agenda do desenvolvimento</a:t>
            </a:r>
            <a:endParaRPr lang="pt-PT" dirty="0"/>
          </a:p>
        </p:txBody>
      </p:sp>
      <p:sp>
        <p:nvSpPr>
          <p:cNvPr id="4" name="Rectângulo 3"/>
          <p:cNvSpPr/>
          <p:nvPr/>
        </p:nvSpPr>
        <p:spPr>
          <a:xfrm>
            <a:off x="552108" y="2420888"/>
            <a:ext cx="800772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PT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Tendo em vista a uniformização dos níveis de desenvolvimento a nível mundial, no início de um novo milénio, foram estabelecidos, por todos os </a:t>
            </a:r>
            <a:r>
              <a:rPr lang="pt-PT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Estados-membros </a:t>
            </a:r>
            <a:r>
              <a:rPr lang="pt-PT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das Nações Unidas, </a:t>
            </a:r>
            <a:r>
              <a:rPr lang="pt-PT" b="1" dirty="0">
                <a:solidFill>
                  <a:srgbClr val="0070C0"/>
                </a:solidFill>
                <a:ea typeface="Times New Roman" pitchFamily="18" charset="0"/>
                <a:cs typeface="Arial" pitchFamily="34" charset="0"/>
              </a:rPr>
              <a:t>os Objetivos de Desenvolvimento do Milénio (ODM). </a:t>
            </a:r>
          </a:p>
        </p:txBody>
      </p:sp>
      <p:sp>
        <p:nvSpPr>
          <p:cNvPr id="7" name="Rectângulo 6"/>
          <p:cNvSpPr/>
          <p:nvPr/>
        </p:nvSpPr>
        <p:spPr>
          <a:xfrm>
            <a:off x="579502" y="4149080"/>
            <a:ext cx="798033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PT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Estes constituíram um verdadeiro esforço de cooperação internacional e um marco nos esforços globais e nacionais de desenvolvimento, tendo em vista a sua persecução num </a:t>
            </a:r>
            <a:r>
              <a:rPr lang="pt-PT" b="1" dirty="0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prazo máximo de 15 anos (2000-2015</a:t>
            </a:r>
            <a:r>
              <a:rPr lang="pt-PT" b="1" dirty="0">
                <a:solidFill>
                  <a:schemeClr val="accent4">
                    <a:lumMod val="75000"/>
                    <a:lumOff val="25000"/>
                  </a:schemeClr>
                </a:solidFill>
                <a:ea typeface="Times New Roman" pitchFamily="18" charset="0"/>
                <a:cs typeface="Arial" pitchFamily="34" charset="0"/>
              </a:rPr>
              <a:t>)</a:t>
            </a:r>
            <a:r>
              <a:rPr lang="pt-PT" dirty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15955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Agenda do desenvolvimento</a:t>
            </a:r>
            <a:endParaRPr lang="pt-PT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6" t="17345" r="11731" b="3906"/>
          <a:stretch>
            <a:fillRect/>
          </a:stretch>
        </p:blipFill>
        <p:spPr bwMode="auto">
          <a:xfrm>
            <a:off x="971600" y="1944216"/>
            <a:ext cx="7444576" cy="4725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ângulo arredondado 5"/>
          <p:cNvSpPr/>
          <p:nvPr/>
        </p:nvSpPr>
        <p:spPr>
          <a:xfrm>
            <a:off x="539552" y="1196752"/>
            <a:ext cx="2636123" cy="61490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altLang="pt-PT" b="1" dirty="0" smtClean="0">
                <a:cs typeface="Arial" charset="0"/>
              </a:rPr>
              <a:t>Oito grandes objetivos</a:t>
            </a:r>
            <a:endParaRPr lang="pt-PT" altLang="pt-PT" b="1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72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Agenda do desenvolvimento</a:t>
            </a:r>
            <a:endParaRPr lang="pt-PT" dirty="0"/>
          </a:p>
        </p:txBody>
      </p:sp>
      <p:sp>
        <p:nvSpPr>
          <p:cNvPr id="6" name="Rectângulo arredondado 5"/>
          <p:cNvSpPr/>
          <p:nvPr/>
        </p:nvSpPr>
        <p:spPr>
          <a:xfrm>
            <a:off x="539552" y="1556792"/>
            <a:ext cx="5112568" cy="61490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altLang="pt-PT" b="1" dirty="0" smtClean="0">
                <a:cs typeface="Arial" charset="0"/>
              </a:rPr>
              <a:t>Rever os Objetivos de Desenvolvimento do Milénio</a:t>
            </a:r>
            <a:endParaRPr lang="pt-PT" altLang="pt-PT" b="1" dirty="0">
              <a:cs typeface="Arial" charset="0"/>
            </a:endParaRPr>
          </a:p>
        </p:txBody>
      </p:sp>
      <p:sp>
        <p:nvSpPr>
          <p:cNvPr id="3" name="Seta para baixo 2"/>
          <p:cNvSpPr/>
          <p:nvPr/>
        </p:nvSpPr>
        <p:spPr>
          <a:xfrm>
            <a:off x="1259632" y="2459732"/>
            <a:ext cx="3096344" cy="1080120"/>
          </a:xfrm>
          <a:prstGeom prst="downArrow">
            <a:avLst>
              <a:gd name="adj1" fmla="val 78055"/>
              <a:gd name="adj2" fmla="val 67461"/>
            </a:avLst>
          </a:prstGeom>
          <a:solidFill>
            <a:srgbClr val="B7DEE8"/>
          </a:solidFill>
          <a:ln>
            <a:solidFill>
              <a:srgbClr val="B7DEE8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r>
              <a:rPr lang="pt-PT" b="1" dirty="0" smtClean="0">
                <a:solidFill>
                  <a:schemeClr val="tx1"/>
                </a:solidFill>
              </a:rPr>
              <a:t>Pontos fortes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611560" y="3755876"/>
            <a:ext cx="7920880" cy="27363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PT" altLang="pt-PT" dirty="0">
                <a:solidFill>
                  <a:srgbClr val="000000"/>
                </a:solidFill>
              </a:rPr>
              <a:t>Foco num conjunto concreto e limitado de objetivos e metas comuns à </a:t>
            </a:r>
            <a:r>
              <a:rPr lang="pt-PT" altLang="pt-PT" dirty="0" smtClean="0">
                <a:solidFill>
                  <a:srgbClr val="000000"/>
                </a:solidFill>
              </a:rPr>
              <a:t>Humanidade</a:t>
            </a:r>
            <a:r>
              <a:rPr lang="pt-PT" altLang="pt-PT" dirty="0">
                <a:solidFill>
                  <a:srgbClr val="000000"/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PT" altLang="pt-PT" dirty="0" smtClean="0">
                <a:solidFill>
                  <a:srgbClr val="000000"/>
                </a:solidFill>
              </a:rPr>
              <a:t>Ênfase </a:t>
            </a:r>
            <a:r>
              <a:rPr lang="pt-PT" altLang="pt-PT" dirty="0">
                <a:solidFill>
                  <a:srgbClr val="000000"/>
                </a:solidFill>
              </a:rPr>
              <a:t>dado ao desenvolvimento humano em detrimento apenas do crescimento económico.</a:t>
            </a: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PT" altLang="pt-PT" dirty="0" smtClean="0">
                <a:solidFill>
                  <a:srgbClr val="000000"/>
                </a:solidFill>
              </a:rPr>
              <a:t>Fortalecimento </a:t>
            </a:r>
            <a:r>
              <a:rPr lang="pt-PT" altLang="pt-PT" dirty="0">
                <a:solidFill>
                  <a:srgbClr val="000000"/>
                </a:solidFill>
              </a:rPr>
              <a:t>das parcerias mundiais em torno do desenvolvimento.</a:t>
            </a:r>
          </a:p>
        </p:txBody>
      </p:sp>
      <p:sp>
        <p:nvSpPr>
          <p:cNvPr id="7" name="Rectângulo 6"/>
          <p:cNvSpPr/>
          <p:nvPr/>
        </p:nvSpPr>
        <p:spPr>
          <a:xfrm>
            <a:off x="2339752" y="6444044"/>
            <a:ext cx="6678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Aft>
                <a:spcPts val="1000"/>
              </a:spcAft>
            </a:pPr>
            <a:r>
              <a:rPr lang="en-US" altLang="pt-PT" sz="1200" dirty="0">
                <a:solidFill>
                  <a:srgbClr val="000000"/>
                </a:solidFill>
              </a:rPr>
              <a:t>Adaptado de </a:t>
            </a:r>
            <a:r>
              <a:rPr lang="en-US" altLang="pt-PT" sz="1200" i="1" dirty="0">
                <a:solidFill>
                  <a:srgbClr val="000000"/>
                </a:solidFill>
              </a:rPr>
              <a:t>Realizing the Future We Want for all: Report to the Secretary-General</a:t>
            </a:r>
            <a:r>
              <a:rPr lang="en-US" altLang="pt-PT" sz="1200" dirty="0">
                <a:solidFill>
                  <a:srgbClr val="000000"/>
                </a:solidFill>
              </a:rPr>
              <a:t>, ONU, 2012 </a:t>
            </a:r>
            <a:endParaRPr lang="pt-PT" altLang="pt-PT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010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Agenda do desenvolvimento</a:t>
            </a:r>
            <a:endParaRPr lang="pt-PT" dirty="0"/>
          </a:p>
        </p:txBody>
      </p:sp>
      <p:sp>
        <p:nvSpPr>
          <p:cNvPr id="6" name="Rectângulo arredondado 5"/>
          <p:cNvSpPr/>
          <p:nvPr/>
        </p:nvSpPr>
        <p:spPr>
          <a:xfrm>
            <a:off x="539552" y="1340768"/>
            <a:ext cx="5112568" cy="61490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altLang="pt-PT" b="1" dirty="0" smtClean="0">
                <a:cs typeface="Arial" charset="0"/>
              </a:rPr>
              <a:t>Rever os Objetivos de Desenvolvimento do Milénio</a:t>
            </a:r>
            <a:endParaRPr lang="pt-PT" altLang="pt-PT" b="1" dirty="0">
              <a:cs typeface="Arial" charset="0"/>
            </a:endParaRPr>
          </a:p>
        </p:txBody>
      </p:sp>
      <p:sp>
        <p:nvSpPr>
          <p:cNvPr id="3" name="Seta para baixo 2"/>
          <p:cNvSpPr/>
          <p:nvPr/>
        </p:nvSpPr>
        <p:spPr>
          <a:xfrm>
            <a:off x="1259632" y="2171700"/>
            <a:ext cx="3096344" cy="897260"/>
          </a:xfrm>
          <a:prstGeom prst="downArrow">
            <a:avLst>
              <a:gd name="adj1" fmla="val 78055"/>
              <a:gd name="adj2" fmla="val 67461"/>
            </a:avLst>
          </a:prstGeom>
          <a:solidFill>
            <a:srgbClr val="B7DEE8"/>
          </a:solidFill>
          <a:ln>
            <a:solidFill>
              <a:srgbClr val="B7DEE8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pt-PT" b="1" dirty="0" smtClean="0">
                <a:solidFill>
                  <a:schemeClr val="tx1"/>
                </a:solidFill>
              </a:rPr>
              <a:t>Fraquezas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611560" y="3212976"/>
            <a:ext cx="7920880" cy="32792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PT" altLang="pt-PT" dirty="0">
                <a:solidFill>
                  <a:srgbClr val="000000"/>
                </a:solidFill>
              </a:rPr>
              <a:t>Os esforços de implementação revelaram que algumas metas não estavam bem formuladas.</a:t>
            </a: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PT" altLang="pt-PT" dirty="0" smtClean="0">
                <a:solidFill>
                  <a:srgbClr val="000000"/>
                </a:solidFill>
              </a:rPr>
              <a:t>Ficaram </a:t>
            </a:r>
            <a:r>
              <a:rPr lang="pt-PT" altLang="pt-PT" dirty="0">
                <a:solidFill>
                  <a:srgbClr val="000000"/>
                </a:solidFill>
              </a:rPr>
              <a:t>de fora problemas como o emprego, a proteção social, a desigualdade, a exclusão social, a dinâmica demográfica, a paz e a segurança, o estado de direito e os direitos humanos, por exemplo.</a:t>
            </a: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PT" altLang="pt-PT" dirty="0" smtClean="0">
                <a:solidFill>
                  <a:srgbClr val="000000"/>
                </a:solidFill>
              </a:rPr>
              <a:t>Não </a:t>
            </a:r>
            <a:r>
              <a:rPr lang="pt-PT" altLang="pt-PT" dirty="0">
                <a:solidFill>
                  <a:srgbClr val="000000"/>
                </a:solidFill>
              </a:rPr>
              <a:t>especificavam os meios para se atingir os ODM.</a:t>
            </a: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PT" altLang="pt-PT" dirty="0" smtClean="0">
                <a:solidFill>
                  <a:srgbClr val="000000"/>
                </a:solidFill>
              </a:rPr>
              <a:t>Muitos </a:t>
            </a:r>
            <a:r>
              <a:rPr lang="pt-PT" altLang="pt-PT" dirty="0">
                <a:solidFill>
                  <a:srgbClr val="000000"/>
                </a:solidFill>
              </a:rPr>
              <a:t>dos compromissos da comunidade internacional não foram cumpridos.</a:t>
            </a:r>
          </a:p>
        </p:txBody>
      </p:sp>
      <p:sp>
        <p:nvSpPr>
          <p:cNvPr id="7" name="Rectângulo 6"/>
          <p:cNvSpPr/>
          <p:nvPr/>
        </p:nvSpPr>
        <p:spPr>
          <a:xfrm>
            <a:off x="2339752" y="6444044"/>
            <a:ext cx="6678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Aft>
                <a:spcPts val="1000"/>
              </a:spcAft>
            </a:pPr>
            <a:r>
              <a:rPr lang="en-US" altLang="pt-PT" sz="1200" dirty="0">
                <a:solidFill>
                  <a:srgbClr val="000000"/>
                </a:solidFill>
              </a:rPr>
              <a:t>Adaptado de </a:t>
            </a:r>
            <a:r>
              <a:rPr lang="en-US" altLang="pt-PT" sz="1200" i="1" dirty="0">
                <a:solidFill>
                  <a:srgbClr val="000000"/>
                </a:solidFill>
              </a:rPr>
              <a:t>Realizing the Future We Want for all: Report to the Secretary-General</a:t>
            </a:r>
            <a:r>
              <a:rPr lang="en-US" altLang="pt-PT" sz="1200" dirty="0">
                <a:solidFill>
                  <a:srgbClr val="000000"/>
                </a:solidFill>
              </a:rPr>
              <a:t>, ONU, 2012 </a:t>
            </a:r>
            <a:endParaRPr lang="pt-PT" altLang="pt-PT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71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el 3"/>
          <p:cNvSpPr/>
          <p:nvPr/>
        </p:nvSpPr>
        <p:spPr>
          <a:xfrm>
            <a:off x="1979712" y="1844824"/>
            <a:ext cx="5832648" cy="4176464"/>
          </a:xfrm>
          <a:prstGeom prst="donut">
            <a:avLst>
              <a:gd name="adj" fmla="val 2749"/>
            </a:avLst>
          </a:prstGeom>
          <a:solidFill>
            <a:srgbClr val="007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Agenda do desenvolvimento</a:t>
            </a:r>
            <a:endParaRPr lang="pt-PT" dirty="0"/>
          </a:p>
        </p:txBody>
      </p:sp>
      <p:grpSp>
        <p:nvGrpSpPr>
          <p:cNvPr id="18" name="Grupo 17"/>
          <p:cNvGrpSpPr/>
          <p:nvPr/>
        </p:nvGrpSpPr>
        <p:grpSpPr>
          <a:xfrm>
            <a:off x="3779912" y="3212976"/>
            <a:ext cx="2232248" cy="1368152"/>
            <a:chOff x="3779912" y="3212976"/>
            <a:chExt cx="2232248" cy="1368152"/>
          </a:xfrm>
        </p:grpSpPr>
        <p:sp>
          <p:nvSpPr>
            <p:cNvPr id="3" name="Oval 2"/>
            <p:cNvSpPr/>
            <p:nvPr/>
          </p:nvSpPr>
          <p:spPr>
            <a:xfrm>
              <a:off x="3779912" y="3212976"/>
              <a:ext cx="2232248" cy="1368152"/>
            </a:xfrm>
            <a:prstGeom prst="ellipse">
              <a:avLst/>
            </a:prstGeom>
            <a:solidFill>
              <a:srgbClr val="B7DEE8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CaixaDeTexto 9"/>
            <p:cNvSpPr txBox="1"/>
            <p:nvPr/>
          </p:nvSpPr>
          <p:spPr>
            <a:xfrm>
              <a:off x="3779912" y="3429000"/>
              <a:ext cx="223224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b="1" dirty="0" smtClean="0"/>
                <a:t>Direitos humanos</a:t>
              </a:r>
            </a:p>
            <a:p>
              <a:pPr algn="ctr"/>
              <a:r>
                <a:rPr lang="pt-PT" b="1" dirty="0" smtClean="0"/>
                <a:t>Igualdade</a:t>
              </a:r>
            </a:p>
            <a:p>
              <a:pPr algn="ctr"/>
              <a:r>
                <a:rPr lang="pt-PT" b="1" dirty="0" smtClean="0"/>
                <a:t>Sustentabilidade</a:t>
              </a:r>
              <a:endParaRPr lang="pt-PT" b="1" dirty="0"/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3275856" y="1556792"/>
            <a:ext cx="3168352" cy="1368152"/>
            <a:chOff x="2915816" y="1412776"/>
            <a:chExt cx="3168352" cy="1368152"/>
          </a:xfrm>
        </p:grpSpPr>
        <p:sp>
          <p:nvSpPr>
            <p:cNvPr id="6" name="Oval 5"/>
            <p:cNvSpPr/>
            <p:nvPr/>
          </p:nvSpPr>
          <p:spPr>
            <a:xfrm>
              <a:off x="2915816" y="1412776"/>
              <a:ext cx="3168352" cy="136815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" name="CaixaDeTexto 10"/>
            <p:cNvSpPr txBox="1"/>
            <p:nvPr/>
          </p:nvSpPr>
          <p:spPr>
            <a:xfrm>
              <a:off x="3131840" y="1589020"/>
              <a:ext cx="279573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600" b="1" dirty="0" smtClean="0"/>
                <a:t>Sustentabilidade ambiental</a:t>
              </a:r>
            </a:p>
            <a:p>
              <a:pPr algn="ctr"/>
              <a:r>
                <a:rPr lang="pt-PT" sz="1400" dirty="0" smtClean="0"/>
                <a:t>Proteger a biodiversidade</a:t>
              </a:r>
            </a:p>
            <a:p>
              <a:pPr algn="ctr"/>
              <a:r>
                <a:rPr lang="pt-PT" sz="1400" dirty="0" smtClean="0"/>
                <a:t>Clima estável</a:t>
              </a:r>
            </a:p>
            <a:p>
              <a:pPr algn="ctr"/>
              <a:r>
                <a:rPr lang="pt-PT" sz="1400" dirty="0" smtClean="0"/>
                <a:t>Resiliência quanto a riscos naturais</a:t>
              </a:r>
              <a:endParaRPr lang="pt-PT" sz="1400" dirty="0"/>
            </a:p>
          </p:txBody>
        </p:sp>
      </p:grpSp>
      <p:grpSp>
        <p:nvGrpSpPr>
          <p:cNvPr id="14" name="Grupo 13"/>
          <p:cNvGrpSpPr/>
          <p:nvPr/>
        </p:nvGrpSpPr>
        <p:grpSpPr>
          <a:xfrm>
            <a:off x="769298" y="3068960"/>
            <a:ext cx="2794590" cy="1656184"/>
            <a:chOff x="193234" y="3068960"/>
            <a:chExt cx="2794590" cy="1656184"/>
          </a:xfrm>
        </p:grpSpPr>
        <p:sp>
          <p:nvSpPr>
            <p:cNvPr id="8" name="Oval 7"/>
            <p:cNvSpPr/>
            <p:nvPr/>
          </p:nvSpPr>
          <p:spPr>
            <a:xfrm>
              <a:off x="193234" y="3068960"/>
              <a:ext cx="2794590" cy="165618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3" name="CaixaDeTexto 12"/>
            <p:cNvSpPr txBox="1"/>
            <p:nvPr/>
          </p:nvSpPr>
          <p:spPr>
            <a:xfrm>
              <a:off x="265242" y="3140968"/>
              <a:ext cx="257856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600" b="1" dirty="0" smtClean="0"/>
                <a:t>Desenvolvimento económico inclusivo</a:t>
              </a:r>
            </a:p>
            <a:p>
              <a:pPr algn="ctr"/>
              <a:r>
                <a:rPr lang="pt-PT" sz="1400" dirty="0" smtClean="0"/>
                <a:t>Reduzir a pobreza e a fome</a:t>
              </a:r>
            </a:p>
            <a:p>
              <a:pPr algn="ctr"/>
              <a:r>
                <a:rPr lang="pt-PT" sz="1400" dirty="0" smtClean="0"/>
                <a:t>Reduzir as desigualdades</a:t>
              </a:r>
            </a:p>
            <a:p>
              <a:pPr algn="ctr"/>
              <a:r>
                <a:rPr lang="pt-PT" sz="1400" dirty="0" smtClean="0"/>
                <a:t>Garantir trabalho decente e emprego produtivo</a:t>
              </a:r>
              <a:endParaRPr lang="pt-PT" sz="1400" dirty="0"/>
            </a:p>
          </p:txBody>
        </p:sp>
      </p:grpSp>
      <p:grpSp>
        <p:nvGrpSpPr>
          <p:cNvPr id="5" name="Grupo 4"/>
          <p:cNvGrpSpPr/>
          <p:nvPr/>
        </p:nvGrpSpPr>
        <p:grpSpPr>
          <a:xfrm>
            <a:off x="6156176" y="3212976"/>
            <a:ext cx="2903240" cy="1368152"/>
            <a:chOff x="6156176" y="3212976"/>
            <a:chExt cx="2903240" cy="1368152"/>
          </a:xfrm>
        </p:grpSpPr>
        <p:sp>
          <p:nvSpPr>
            <p:cNvPr id="9" name="Oval 8"/>
            <p:cNvSpPr/>
            <p:nvPr/>
          </p:nvSpPr>
          <p:spPr>
            <a:xfrm>
              <a:off x="6228184" y="3212976"/>
              <a:ext cx="2808312" cy="136815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CaixaDeTexto 14"/>
            <p:cNvSpPr txBox="1"/>
            <p:nvPr/>
          </p:nvSpPr>
          <p:spPr>
            <a:xfrm>
              <a:off x="6156176" y="3452227"/>
              <a:ext cx="2903240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600" b="1" dirty="0" smtClean="0"/>
                <a:t>Paz e segurança</a:t>
              </a:r>
            </a:p>
            <a:p>
              <a:pPr algn="ctr"/>
              <a:r>
                <a:rPr lang="pt-PT" sz="1400" dirty="0" smtClean="0"/>
                <a:t>Livre de violência, conflitos e abusos</a:t>
              </a:r>
            </a:p>
            <a:p>
              <a:pPr algn="ctr"/>
              <a:r>
                <a:rPr lang="pt-PT" sz="1400" dirty="0" smtClean="0"/>
                <a:t>Acesso a recursos naturais sem conflitos</a:t>
              </a:r>
              <a:endParaRPr lang="pt-PT" sz="1400" dirty="0"/>
            </a:p>
          </p:txBody>
        </p:sp>
      </p:grpSp>
      <p:grpSp>
        <p:nvGrpSpPr>
          <p:cNvPr id="17" name="Grupo 16"/>
          <p:cNvGrpSpPr/>
          <p:nvPr/>
        </p:nvGrpSpPr>
        <p:grpSpPr>
          <a:xfrm>
            <a:off x="3059832" y="4725144"/>
            <a:ext cx="3672408" cy="1916832"/>
            <a:chOff x="2771800" y="4869160"/>
            <a:chExt cx="3672408" cy="1916832"/>
          </a:xfrm>
        </p:grpSpPr>
        <p:sp>
          <p:nvSpPr>
            <p:cNvPr id="7" name="Oval 6"/>
            <p:cNvSpPr/>
            <p:nvPr/>
          </p:nvSpPr>
          <p:spPr>
            <a:xfrm>
              <a:off x="2771800" y="4869160"/>
              <a:ext cx="3672408" cy="191683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CaixaDeTexto 15"/>
            <p:cNvSpPr txBox="1"/>
            <p:nvPr/>
          </p:nvSpPr>
          <p:spPr>
            <a:xfrm>
              <a:off x="2872368" y="5110152"/>
              <a:ext cx="3528392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600" b="1" dirty="0" smtClean="0"/>
                <a:t>Desenvolvimento social inclusivo</a:t>
              </a:r>
            </a:p>
            <a:p>
              <a:pPr algn="ctr"/>
              <a:r>
                <a:rPr lang="pt-PT" sz="1400" dirty="0" smtClean="0"/>
                <a:t>Nutrição adequada para todos</a:t>
              </a:r>
            </a:p>
            <a:p>
              <a:pPr algn="ctr"/>
              <a:r>
                <a:rPr lang="pt-PT" sz="1400" dirty="0" smtClean="0"/>
                <a:t>Qualidade de educação para todos</a:t>
              </a:r>
            </a:p>
            <a:p>
              <a:pPr algn="ctr"/>
              <a:r>
                <a:rPr lang="pt-PT" sz="1400" dirty="0" smtClean="0"/>
                <a:t>Redução da mortalidade e da morbidade</a:t>
              </a:r>
            </a:p>
            <a:p>
              <a:pPr algn="ctr"/>
              <a:r>
                <a:rPr lang="pt-PT" sz="1400" dirty="0" smtClean="0"/>
                <a:t>Igualdade de género</a:t>
              </a:r>
            </a:p>
            <a:p>
              <a:pPr algn="ctr"/>
              <a:r>
                <a:rPr lang="pt-PT" sz="1400" dirty="0" smtClean="0"/>
                <a:t>Acesso universal a água potável e saneamento</a:t>
              </a:r>
              <a:endParaRPr lang="pt-PT" sz="1400" dirty="0"/>
            </a:p>
          </p:txBody>
        </p:sp>
      </p:grpSp>
      <p:sp>
        <p:nvSpPr>
          <p:cNvPr id="19" name="Rectângulo arredondado 18"/>
          <p:cNvSpPr/>
          <p:nvPr/>
        </p:nvSpPr>
        <p:spPr>
          <a:xfrm>
            <a:off x="467544" y="1340768"/>
            <a:ext cx="2332816" cy="1008112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altLang="pt-PT" b="1" dirty="0" smtClean="0">
                <a:cs typeface="Arial" charset="0"/>
              </a:rPr>
              <a:t>Agenda de desenvolvimento</a:t>
            </a:r>
          </a:p>
          <a:p>
            <a:pPr algn="ctr"/>
            <a:r>
              <a:rPr lang="pt-PT" altLang="pt-PT" b="1" dirty="0" smtClean="0">
                <a:cs typeface="Arial" charset="0"/>
              </a:rPr>
              <a:t>(Pós-2015)</a:t>
            </a:r>
            <a:endParaRPr lang="pt-PT" altLang="pt-PT" b="1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372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Organizações Não Governamentais</a:t>
            </a:r>
            <a:endParaRPr lang="pt-PT" dirty="0"/>
          </a:p>
        </p:txBody>
      </p:sp>
      <p:grpSp>
        <p:nvGrpSpPr>
          <p:cNvPr id="6" name="Grupo 5"/>
          <p:cNvGrpSpPr/>
          <p:nvPr/>
        </p:nvGrpSpPr>
        <p:grpSpPr>
          <a:xfrm>
            <a:off x="611560" y="1340768"/>
            <a:ext cx="5688632" cy="1080120"/>
            <a:chOff x="539552" y="1268760"/>
            <a:chExt cx="5688632" cy="1080120"/>
          </a:xfrm>
        </p:grpSpPr>
        <p:sp>
          <p:nvSpPr>
            <p:cNvPr id="5" name="Rectângulo 4"/>
            <p:cNvSpPr/>
            <p:nvPr/>
          </p:nvSpPr>
          <p:spPr>
            <a:xfrm>
              <a:off x="539552" y="1268760"/>
              <a:ext cx="5688632" cy="1080120"/>
            </a:xfrm>
            <a:prstGeom prst="rect">
              <a:avLst/>
            </a:prstGeom>
            <a:solidFill>
              <a:srgbClr val="B7DEE8"/>
            </a:solidFill>
            <a:ln>
              <a:solidFill>
                <a:srgbClr val="B7DE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" name="CaixaDeTexto 3"/>
            <p:cNvSpPr txBox="1"/>
            <p:nvPr/>
          </p:nvSpPr>
          <p:spPr>
            <a:xfrm>
              <a:off x="611560" y="1340768"/>
              <a:ext cx="554461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PT" dirty="0" smtClean="0"/>
                <a:t>São instituições sem fins lucrativos, autónomas e independentes de poderes públicos, com uma forte componente de voluntariado</a:t>
              </a:r>
              <a:endParaRPr lang="pt-PT" dirty="0"/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1143000" y="4660676"/>
            <a:ext cx="2286000" cy="1117600"/>
            <a:chOff x="1143000" y="4660676"/>
            <a:chExt cx="2286000" cy="1117600"/>
          </a:xfrm>
        </p:grpSpPr>
        <p:sp>
          <p:nvSpPr>
            <p:cNvPr id="8" name="AutoShape 5"/>
            <p:cNvSpPr>
              <a:spLocks noChangeArrowheads="1"/>
            </p:cNvSpPr>
            <p:nvPr/>
          </p:nvSpPr>
          <p:spPr bwMode="auto">
            <a:xfrm>
              <a:off x="1143000" y="4660676"/>
              <a:ext cx="2286000" cy="1117600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endParaRPr lang="pt-PT" altLang="pt-PT">
                <a:latin typeface="Verdana" pitchFamily="34" charset="0"/>
              </a:endParaRPr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1238250" y="4860701"/>
              <a:ext cx="2038350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pt-PT" sz="2000" b="1" dirty="0" err="1">
                  <a:solidFill>
                    <a:srgbClr val="000000"/>
                  </a:solidFill>
                </a:rPr>
                <a:t>Ajuda</a:t>
              </a:r>
              <a:r>
                <a:rPr lang="en-US" altLang="pt-PT" sz="2000" b="1" dirty="0">
                  <a:solidFill>
                    <a:srgbClr val="000000"/>
                  </a:solidFill>
                </a:rPr>
                <a:t> </a:t>
              </a:r>
              <a:r>
                <a:rPr lang="en-US" altLang="pt-PT" sz="2000" b="1" dirty="0" err="1">
                  <a:solidFill>
                    <a:srgbClr val="000000"/>
                  </a:solidFill>
                </a:rPr>
                <a:t>humanitária</a:t>
              </a:r>
              <a:endParaRPr lang="en-US" altLang="pt-PT" sz="1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0" name="Freeform 7"/>
          <p:cNvSpPr>
            <a:spLocks/>
          </p:cNvSpPr>
          <p:nvPr/>
        </p:nvSpPr>
        <p:spPr bwMode="gray">
          <a:xfrm>
            <a:off x="3222625" y="4563839"/>
            <a:ext cx="903288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11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4560664"/>
            <a:ext cx="909637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grpSp>
        <p:nvGrpSpPr>
          <p:cNvPr id="25" name="Grupo 24"/>
          <p:cNvGrpSpPr/>
          <p:nvPr/>
        </p:nvGrpSpPr>
        <p:grpSpPr>
          <a:xfrm>
            <a:off x="3048000" y="2936651"/>
            <a:ext cx="2998788" cy="1601788"/>
            <a:chOff x="3048000" y="2936651"/>
            <a:chExt cx="2998788" cy="1601788"/>
          </a:xfrm>
        </p:grpSpPr>
        <p:grpSp>
          <p:nvGrpSpPr>
            <p:cNvPr id="13" name="Group 10"/>
            <p:cNvGrpSpPr>
              <a:grpSpLocks/>
            </p:cNvGrpSpPr>
            <p:nvPr/>
          </p:nvGrpSpPr>
          <p:grpSpPr bwMode="auto">
            <a:xfrm>
              <a:off x="3048000" y="2936651"/>
              <a:ext cx="2998788" cy="1601788"/>
              <a:chOff x="1997" y="1314"/>
              <a:chExt cx="1889" cy="1009"/>
            </a:xfrm>
          </p:grpSpPr>
          <p:grpSp>
            <p:nvGrpSpPr>
              <p:cNvPr id="14" name="Group 11"/>
              <p:cNvGrpSpPr>
                <a:grpSpLocks/>
              </p:cNvGrpSpPr>
              <p:nvPr/>
            </p:nvGrpSpPr>
            <p:grpSpPr bwMode="auto">
              <a:xfrm>
                <a:off x="1997" y="1404"/>
                <a:ext cx="1889" cy="919"/>
                <a:chOff x="1973" y="1027"/>
                <a:chExt cx="1926" cy="937"/>
              </a:xfrm>
            </p:grpSpPr>
            <p:sp>
              <p:nvSpPr>
                <p:cNvPr id="19" name="Oval 12"/>
                <p:cNvSpPr>
                  <a:spLocks noChangeArrowheads="1"/>
                </p:cNvSpPr>
                <p:nvPr/>
              </p:nvSpPr>
              <p:spPr bwMode="gray">
                <a:xfrm>
                  <a:off x="1994" y="1057"/>
                  <a:ext cx="1905" cy="90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8627"/>
                        <a:invGamma/>
                      </a:schemeClr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PT"/>
                </a:p>
              </p:txBody>
            </p:sp>
            <p:sp>
              <p:nvSpPr>
                <p:cNvPr id="20" name="Oval 13"/>
                <p:cNvSpPr>
                  <a:spLocks noChangeArrowheads="1"/>
                </p:cNvSpPr>
                <p:nvPr/>
              </p:nvSpPr>
              <p:spPr bwMode="gray">
                <a:xfrm>
                  <a:off x="1973" y="1027"/>
                  <a:ext cx="1905" cy="90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tx2">
                        <a:gamma/>
                        <a:tint val="44314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PT"/>
                </a:p>
              </p:txBody>
            </p:sp>
          </p:grpSp>
          <p:sp>
            <p:nvSpPr>
              <p:cNvPr id="15" name="Oval 14"/>
              <p:cNvSpPr>
                <a:spLocks noChangeArrowheads="1"/>
              </p:cNvSpPr>
              <p:nvPr/>
            </p:nvSpPr>
            <p:spPr bwMode="gray">
              <a:xfrm>
                <a:off x="2086" y="1314"/>
                <a:ext cx="1691" cy="845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6" name="Oval 15"/>
              <p:cNvSpPr>
                <a:spLocks noChangeArrowheads="1"/>
              </p:cNvSpPr>
              <p:nvPr/>
            </p:nvSpPr>
            <p:spPr bwMode="gray">
              <a:xfrm>
                <a:off x="2108" y="1319"/>
                <a:ext cx="1650" cy="82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34902"/>
                      <a:invGamma/>
                    </a:scheme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7" name="Oval 16"/>
              <p:cNvSpPr>
                <a:spLocks noChangeArrowheads="1"/>
              </p:cNvSpPr>
              <p:nvPr/>
            </p:nvSpPr>
            <p:spPr bwMode="gray">
              <a:xfrm>
                <a:off x="2125" y="1327"/>
                <a:ext cx="1570" cy="770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79216"/>
                      <a:invGamma/>
                    </a:schemeClr>
                  </a:gs>
                  <a:gs pos="100000">
                    <a:schemeClr val="accent1">
                      <a:alpha val="48000"/>
                    </a:scheme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18" name="Oval 17"/>
              <p:cNvSpPr>
                <a:spLocks noChangeArrowheads="1"/>
              </p:cNvSpPr>
              <p:nvPr/>
            </p:nvSpPr>
            <p:spPr bwMode="gray">
              <a:xfrm>
                <a:off x="2208" y="1344"/>
                <a:ext cx="1382" cy="624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tint val="0"/>
                      <a:invGamma/>
                    </a:schemeClr>
                  </a:gs>
                  <a:gs pos="100000">
                    <a:schemeClr val="accent1">
                      <a:alpha val="38000"/>
                    </a:scheme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pPr>
                  <a:defRPr/>
                </a:pPr>
                <a:endParaRPr lang="pt-PT"/>
              </a:p>
            </p:txBody>
          </p:sp>
        </p:grpSp>
        <p:sp>
          <p:nvSpPr>
            <p:cNvPr id="21" name="Text Box 18"/>
            <p:cNvSpPr txBox="1">
              <a:spLocks noChangeArrowheads="1"/>
            </p:cNvSpPr>
            <p:nvPr/>
          </p:nvSpPr>
          <p:spPr bwMode="auto">
            <a:xfrm>
              <a:off x="3882444" y="3214717"/>
              <a:ext cx="123623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pt-PT" sz="36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ONG</a:t>
              </a:r>
              <a:endParaRPr lang="en-US" altLang="pt-PT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3" name="Grupo 22"/>
          <p:cNvGrpSpPr/>
          <p:nvPr/>
        </p:nvGrpSpPr>
        <p:grpSpPr>
          <a:xfrm>
            <a:off x="5598368" y="4660676"/>
            <a:ext cx="2286000" cy="1117600"/>
            <a:chOff x="5598368" y="4660676"/>
            <a:chExt cx="2286000" cy="1117600"/>
          </a:xfrm>
        </p:grpSpPr>
        <p:sp>
          <p:nvSpPr>
            <p:cNvPr id="7" name="AutoShape 3"/>
            <p:cNvSpPr>
              <a:spLocks noChangeArrowheads="1"/>
            </p:cNvSpPr>
            <p:nvPr/>
          </p:nvSpPr>
          <p:spPr bwMode="auto">
            <a:xfrm>
              <a:off x="5598368" y="4660676"/>
              <a:ext cx="2286000" cy="1117600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endParaRPr lang="pt-PT" altLang="pt-PT">
                <a:latin typeface="Verdana" pitchFamily="34" charset="0"/>
              </a:endParaRPr>
            </a:p>
          </p:txBody>
        </p:sp>
        <p:sp>
          <p:nvSpPr>
            <p:cNvPr id="22" name="Text Box 19"/>
            <p:cNvSpPr txBox="1">
              <a:spLocks noChangeArrowheads="1"/>
            </p:cNvSpPr>
            <p:nvPr/>
          </p:nvSpPr>
          <p:spPr bwMode="auto">
            <a:xfrm>
              <a:off x="5724128" y="4841651"/>
              <a:ext cx="2038350" cy="708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pt-PT" sz="2000" b="1" dirty="0" err="1">
                  <a:solidFill>
                    <a:srgbClr val="000000"/>
                  </a:solidFill>
                </a:rPr>
                <a:t>Ajuda</a:t>
              </a:r>
              <a:r>
                <a:rPr lang="en-US" altLang="pt-PT" sz="2000" b="1" dirty="0">
                  <a:solidFill>
                    <a:srgbClr val="000000"/>
                  </a:solidFill>
                </a:rPr>
                <a:t> de </a:t>
              </a:r>
              <a:r>
                <a:rPr lang="en-US" altLang="pt-PT" sz="2000" b="1" dirty="0" err="1">
                  <a:solidFill>
                    <a:srgbClr val="000000"/>
                  </a:solidFill>
                </a:rPr>
                <a:t>emergência</a:t>
              </a:r>
              <a:endParaRPr lang="en-US" altLang="pt-PT" sz="1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2" name="Freeform 9"/>
          <p:cNvSpPr>
            <a:spLocks/>
          </p:cNvSpPr>
          <p:nvPr/>
        </p:nvSpPr>
        <p:spPr bwMode="gray">
          <a:xfrm flipH="1">
            <a:off x="4875213" y="4563839"/>
            <a:ext cx="903287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solidFill>
            <a:srgbClr val="0070C0"/>
          </a:solidFill>
          <a:ln w="0">
            <a:noFill/>
            <a:prstDash val="solid"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>
              <a:defRPr/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695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Organizações Não Governamentais</a:t>
            </a:r>
            <a:endParaRPr lang="pt-PT" dirty="0"/>
          </a:p>
        </p:txBody>
      </p:sp>
      <p:grpSp>
        <p:nvGrpSpPr>
          <p:cNvPr id="24" name="Grupo 23"/>
          <p:cNvGrpSpPr/>
          <p:nvPr/>
        </p:nvGrpSpPr>
        <p:grpSpPr>
          <a:xfrm>
            <a:off x="3366120" y="1590154"/>
            <a:ext cx="2286000" cy="1117600"/>
            <a:chOff x="1143000" y="4660676"/>
            <a:chExt cx="2286000" cy="1117600"/>
          </a:xfrm>
        </p:grpSpPr>
        <p:sp>
          <p:nvSpPr>
            <p:cNvPr id="8" name="AutoShape 5"/>
            <p:cNvSpPr>
              <a:spLocks noChangeArrowheads="1"/>
            </p:cNvSpPr>
            <p:nvPr/>
          </p:nvSpPr>
          <p:spPr bwMode="auto">
            <a:xfrm>
              <a:off x="1143000" y="4660676"/>
              <a:ext cx="2286000" cy="1117600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endParaRPr lang="pt-PT" altLang="pt-PT">
                <a:latin typeface="Verdana" pitchFamily="34" charset="0"/>
              </a:endParaRPr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1238250" y="4860701"/>
              <a:ext cx="2038350" cy="708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pt-PT" sz="2000" b="1" dirty="0" err="1">
                  <a:solidFill>
                    <a:srgbClr val="000000"/>
                  </a:solidFill>
                </a:rPr>
                <a:t>Ajuda</a:t>
              </a:r>
              <a:r>
                <a:rPr lang="en-US" altLang="pt-PT" sz="2000" b="1" dirty="0">
                  <a:solidFill>
                    <a:srgbClr val="000000"/>
                  </a:solidFill>
                </a:rPr>
                <a:t> </a:t>
              </a:r>
              <a:r>
                <a:rPr lang="en-US" altLang="pt-PT" sz="2000" b="1" dirty="0" err="1">
                  <a:solidFill>
                    <a:srgbClr val="000000"/>
                  </a:solidFill>
                </a:rPr>
                <a:t>humanitária</a:t>
              </a:r>
              <a:endParaRPr lang="en-US" altLang="pt-PT" sz="1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1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4560664"/>
            <a:ext cx="909637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grpSp>
        <p:nvGrpSpPr>
          <p:cNvPr id="26" name="Grupo 25"/>
          <p:cNvGrpSpPr/>
          <p:nvPr/>
        </p:nvGrpSpPr>
        <p:grpSpPr>
          <a:xfrm>
            <a:off x="1043608" y="3236431"/>
            <a:ext cx="6984776" cy="2556227"/>
            <a:chOff x="1043608" y="3236431"/>
            <a:chExt cx="6984776" cy="2556227"/>
          </a:xfrm>
          <a:solidFill>
            <a:srgbClr val="92D050"/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5" name="Rectângulo arredondado 24"/>
            <p:cNvSpPr/>
            <p:nvPr/>
          </p:nvSpPr>
          <p:spPr>
            <a:xfrm>
              <a:off x="1043608" y="3236431"/>
              <a:ext cx="6984776" cy="2556227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" name="Rectângulo 2"/>
            <p:cNvSpPr/>
            <p:nvPr/>
          </p:nvSpPr>
          <p:spPr>
            <a:xfrm>
              <a:off x="1403648" y="3419415"/>
              <a:ext cx="6408712" cy="2169825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altLang="pt-PT" dirty="0"/>
                <a:t>Através da </a:t>
              </a:r>
              <a:r>
                <a:rPr lang="pt-PT" altLang="pt-PT" dirty="0" smtClean="0"/>
                <a:t>ajuda </a:t>
              </a:r>
              <a:r>
                <a:rPr lang="pt-PT" altLang="pt-PT" dirty="0"/>
                <a:t>h</a:t>
              </a:r>
              <a:r>
                <a:rPr lang="pt-PT" altLang="pt-PT" dirty="0" smtClean="0"/>
                <a:t>umanitária</a:t>
              </a:r>
              <a:r>
                <a:rPr lang="pt-PT" altLang="pt-PT" dirty="0"/>
                <a:t>, cujo objetivo é prevenir ou aliviar o sofrimento humano, é possível intervir rapidamente para minorar o sofrimento e a miséria de milhões de seres humanos, vítimas da fome, das guerras, das injustiças e de outras catástrofes naturais e desastres provocados pelo ser humano.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223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Organizações Não Governamentais</a:t>
            </a:r>
            <a:endParaRPr lang="pt-PT" dirty="0"/>
          </a:p>
        </p:txBody>
      </p:sp>
      <p:grpSp>
        <p:nvGrpSpPr>
          <p:cNvPr id="24" name="Grupo 23"/>
          <p:cNvGrpSpPr/>
          <p:nvPr/>
        </p:nvGrpSpPr>
        <p:grpSpPr>
          <a:xfrm>
            <a:off x="3366120" y="1590154"/>
            <a:ext cx="2286000" cy="1117600"/>
            <a:chOff x="1143000" y="4660676"/>
            <a:chExt cx="2286000" cy="1117600"/>
          </a:xfrm>
        </p:grpSpPr>
        <p:sp>
          <p:nvSpPr>
            <p:cNvPr id="8" name="AutoShape 5"/>
            <p:cNvSpPr>
              <a:spLocks noChangeArrowheads="1"/>
            </p:cNvSpPr>
            <p:nvPr/>
          </p:nvSpPr>
          <p:spPr bwMode="auto">
            <a:xfrm>
              <a:off x="1143000" y="4660676"/>
              <a:ext cx="2286000" cy="1117600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endParaRPr lang="pt-PT" altLang="pt-PT">
                <a:latin typeface="Verdana" pitchFamily="34" charset="0"/>
              </a:endParaRPr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1238250" y="4860701"/>
              <a:ext cx="2038350" cy="708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pt-PT" sz="2000" b="1" dirty="0" err="1">
                  <a:solidFill>
                    <a:srgbClr val="000000"/>
                  </a:solidFill>
                </a:rPr>
                <a:t>Ajuda</a:t>
              </a:r>
              <a:r>
                <a:rPr lang="en-US" altLang="pt-PT" sz="2000" b="1" dirty="0">
                  <a:solidFill>
                    <a:srgbClr val="000000"/>
                  </a:solidFill>
                </a:rPr>
                <a:t> </a:t>
              </a:r>
              <a:r>
                <a:rPr lang="en-US" altLang="pt-PT" sz="2000" b="1" dirty="0" err="1">
                  <a:solidFill>
                    <a:srgbClr val="000000"/>
                  </a:solidFill>
                </a:rPr>
                <a:t>humanitária</a:t>
              </a:r>
              <a:endParaRPr lang="en-US" altLang="pt-PT" sz="1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1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4560664"/>
            <a:ext cx="909637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grpSp>
        <p:nvGrpSpPr>
          <p:cNvPr id="26" name="Grupo 25"/>
          <p:cNvGrpSpPr/>
          <p:nvPr/>
        </p:nvGrpSpPr>
        <p:grpSpPr>
          <a:xfrm>
            <a:off x="539552" y="2996952"/>
            <a:ext cx="7920880" cy="3600399"/>
            <a:chOff x="1043608" y="2996952"/>
            <a:chExt cx="6984776" cy="3600399"/>
          </a:xfrm>
          <a:solidFill>
            <a:srgbClr val="B7DEE8"/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25" name="Rectângulo arredondado 24"/>
            <p:cNvSpPr/>
            <p:nvPr/>
          </p:nvSpPr>
          <p:spPr>
            <a:xfrm>
              <a:off x="1043608" y="2996952"/>
              <a:ext cx="6984776" cy="3600399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" name="Rectângulo 2"/>
            <p:cNvSpPr/>
            <p:nvPr/>
          </p:nvSpPr>
          <p:spPr>
            <a:xfrm>
              <a:off x="1170604" y="3109024"/>
              <a:ext cx="6641757" cy="3416320"/>
            </a:xfrm>
            <a:prstGeom prst="rect">
              <a:avLst/>
            </a:prstGeom>
            <a:no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altLang="pt-PT" dirty="0">
                  <a:solidFill>
                    <a:srgbClr val="000000"/>
                  </a:solidFill>
                </a:rPr>
                <a:t>Por seu turno, as ações de </a:t>
              </a:r>
              <a:r>
                <a:rPr lang="pt-PT" altLang="pt-PT" dirty="0" smtClean="0">
                  <a:solidFill>
                    <a:srgbClr val="000000"/>
                  </a:solidFill>
                </a:rPr>
                <a:t>ajuda de emergência </a:t>
              </a:r>
              <a:r>
                <a:rPr lang="pt-PT" altLang="pt-PT" dirty="0">
                  <a:solidFill>
                    <a:srgbClr val="000000"/>
                  </a:solidFill>
                </a:rPr>
                <a:t>visam responder rapidamente a situações pontuais, após acontecimentos que não são previsíveis. A sua planificação e execução realiza-se a</a:t>
              </a:r>
              <a:r>
                <a:rPr lang="pt-PT" altLang="pt-PT" dirty="0" smtClean="0">
                  <a:solidFill>
                    <a:srgbClr val="000000"/>
                  </a:solidFill>
                </a:rPr>
                <a:t> </a:t>
              </a:r>
              <a:r>
                <a:rPr lang="pt-PT" altLang="pt-PT" dirty="0">
                  <a:solidFill>
                    <a:srgbClr val="000000"/>
                  </a:solidFill>
                </a:rPr>
                <a:t>curto prazo, com uma breve análise das causas e das necessidades mais imediatas. Estas ações devem contribuir para que o país ou </a:t>
              </a:r>
              <a:r>
                <a:rPr lang="pt-PT" altLang="pt-PT" dirty="0" smtClean="0">
                  <a:solidFill>
                    <a:srgbClr val="000000"/>
                  </a:solidFill>
                </a:rPr>
                <a:t>a região </a:t>
              </a:r>
              <a:r>
                <a:rPr lang="pt-PT" altLang="pt-PT" dirty="0">
                  <a:solidFill>
                    <a:srgbClr val="000000"/>
                  </a:solidFill>
                </a:rPr>
                <a:t>afetados por uma situação de emergência </a:t>
              </a:r>
              <a:r>
                <a:rPr lang="pt-PT" altLang="pt-PT" dirty="0" smtClean="0">
                  <a:solidFill>
                    <a:srgbClr val="000000"/>
                  </a:solidFill>
                </a:rPr>
                <a:t>adquiram </a:t>
              </a:r>
              <a:r>
                <a:rPr lang="pt-PT" altLang="pt-PT" dirty="0">
                  <a:solidFill>
                    <a:srgbClr val="000000"/>
                  </a:solidFill>
                </a:rPr>
                <a:t>uma maior capacidade para </a:t>
              </a:r>
              <a:r>
                <a:rPr lang="pt-PT" altLang="pt-PT" dirty="0" smtClean="0">
                  <a:solidFill>
                    <a:srgbClr val="000000"/>
                  </a:solidFill>
                </a:rPr>
                <a:t>enfrentarem </a:t>
              </a:r>
              <a:r>
                <a:rPr lang="pt-PT" altLang="pt-PT" dirty="0">
                  <a:solidFill>
                    <a:srgbClr val="000000"/>
                  </a:solidFill>
                </a:rPr>
                <a:t>a fase de reconstrução e assumir o seu lugar no caminho para o desenvolvimento. Sendo um instrumento de curto prazo, a sua intervenção é normalmente inferior a seis meses.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796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Organizações Não Governamentais</a:t>
            </a:r>
            <a:endParaRPr lang="pt-PT" dirty="0"/>
          </a:p>
        </p:txBody>
      </p:sp>
      <p:sp>
        <p:nvSpPr>
          <p:cNvPr id="11" name="AutoShape 8"/>
          <p:cNvSpPr>
            <a:spLocks noChangeAspect="1" noChangeArrowheads="1" noTextEdit="1"/>
          </p:cNvSpPr>
          <p:nvPr/>
        </p:nvSpPr>
        <p:spPr bwMode="gray">
          <a:xfrm flipH="1">
            <a:off x="4868863" y="4560664"/>
            <a:ext cx="909637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539552" y="1412776"/>
            <a:ext cx="669674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altLang="pt-PT" dirty="0" smtClean="0">
                <a:ea typeface="Times New Roman" pitchFamily="18" charset="0"/>
                <a:cs typeface="Arial" charset="0"/>
              </a:rPr>
              <a:t>A</a:t>
            </a:r>
            <a:r>
              <a:rPr lang="pt-PT" altLang="pt-PT" dirty="0" smtClean="0">
                <a:solidFill>
                  <a:srgbClr val="FF6600"/>
                </a:solidFill>
                <a:ea typeface="Times New Roman" pitchFamily="18" charset="0"/>
                <a:cs typeface="Arial" charset="0"/>
              </a:rPr>
              <a:t> </a:t>
            </a:r>
            <a:r>
              <a:rPr lang="pt-PT" altLang="pt-PT" dirty="0">
                <a:solidFill>
                  <a:srgbClr val="00B050"/>
                </a:solidFill>
                <a:ea typeface="Times New Roman" pitchFamily="18" charset="0"/>
                <a:cs typeface="Arial" charset="0"/>
              </a:rPr>
              <a:t>a</a:t>
            </a:r>
            <a:r>
              <a:rPr lang="pt-PT" altLang="pt-PT" dirty="0" smtClean="0">
                <a:solidFill>
                  <a:srgbClr val="00B050"/>
                </a:solidFill>
                <a:ea typeface="Times New Roman" pitchFamily="18" charset="0"/>
                <a:cs typeface="Arial" charset="0"/>
              </a:rPr>
              <a:t>juda </a:t>
            </a:r>
            <a:r>
              <a:rPr lang="pt-PT" altLang="pt-PT" dirty="0">
                <a:solidFill>
                  <a:srgbClr val="00B050"/>
                </a:solidFill>
                <a:ea typeface="Times New Roman" pitchFamily="18" charset="0"/>
                <a:cs typeface="Arial" charset="0"/>
              </a:rPr>
              <a:t>h</a:t>
            </a:r>
            <a:r>
              <a:rPr lang="pt-PT" altLang="pt-PT" dirty="0" smtClean="0">
                <a:solidFill>
                  <a:srgbClr val="00B050"/>
                </a:solidFill>
                <a:ea typeface="Times New Roman" pitchFamily="18" charset="0"/>
                <a:cs typeface="Arial" charset="0"/>
              </a:rPr>
              <a:t>umanitária </a:t>
            </a:r>
            <a:r>
              <a:rPr lang="pt-PT" altLang="pt-PT" dirty="0">
                <a:solidFill>
                  <a:srgbClr val="161616"/>
                </a:solidFill>
                <a:ea typeface="Times New Roman" pitchFamily="18" charset="0"/>
                <a:cs typeface="Arial" charset="0"/>
              </a:rPr>
              <a:t>dirige-se às populações permanentemente pobres, enquanto a </a:t>
            </a:r>
            <a:r>
              <a:rPr lang="pt-PT" altLang="pt-PT" dirty="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a</a:t>
            </a:r>
            <a:r>
              <a:rPr lang="pt-PT" altLang="pt-PT" dirty="0" smtClean="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juda </a:t>
            </a:r>
            <a:r>
              <a:rPr lang="pt-PT" altLang="pt-PT" dirty="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de </a:t>
            </a:r>
            <a:r>
              <a:rPr lang="pt-PT" altLang="pt-PT" dirty="0" smtClean="0">
                <a:solidFill>
                  <a:srgbClr val="0070C0"/>
                </a:solidFill>
                <a:ea typeface="Times New Roman" pitchFamily="18" charset="0"/>
                <a:cs typeface="Arial" charset="0"/>
              </a:rPr>
              <a:t>emergência</a:t>
            </a:r>
            <a:r>
              <a:rPr lang="pt-PT" altLang="pt-PT" dirty="0" smtClean="0">
                <a:solidFill>
                  <a:srgbClr val="669900"/>
                </a:solidFill>
                <a:ea typeface="Times New Roman" pitchFamily="18" charset="0"/>
                <a:cs typeface="Arial" charset="0"/>
              </a:rPr>
              <a:t> </a:t>
            </a:r>
            <a:r>
              <a:rPr lang="pt-PT" altLang="pt-PT" dirty="0">
                <a:solidFill>
                  <a:srgbClr val="161616"/>
                </a:solidFill>
                <a:ea typeface="Times New Roman" pitchFamily="18" charset="0"/>
                <a:cs typeface="Arial" charset="0"/>
              </a:rPr>
              <a:t>se destina às vítimas dos desastres causados por fatores humanos ou </a:t>
            </a:r>
            <a:r>
              <a:rPr lang="pt-PT" altLang="pt-PT" dirty="0" smtClean="0">
                <a:solidFill>
                  <a:srgbClr val="161616"/>
                </a:solidFill>
                <a:ea typeface="Times New Roman" pitchFamily="18" charset="0"/>
                <a:cs typeface="Arial" charset="0"/>
              </a:rPr>
              <a:t>naturais.</a:t>
            </a:r>
            <a:endParaRPr lang="pt-PT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43" y="3302181"/>
            <a:ext cx="3806561" cy="1134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25144"/>
            <a:ext cx="1690444" cy="1675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863" y="3302180"/>
            <a:ext cx="3739480" cy="1134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887416"/>
            <a:ext cx="2987824" cy="1493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605" y="4881948"/>
            <a:ext cx="2998760" cy="1499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018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Retrato de Portugal</a:t>
            </a:r>
            <a:endParaRPr lang="pt-PT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792328"/>
            <a:ext cx="7775926" cy="3404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ângulo arredondado 4"/>
          <p:cNvSpPr/>
          <p:nvPr/>
        </p:nvSpPr>
        <p:spPr>
          <a:xfrm>
            <a:off x="539552" y="1556792"/>
            <a:ext cx="4464496" cy="61490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altLang="pt-PT" b="1" dirty="0" smtClean="0">
                <a:cs typeface="Arial" charset="0"/>
              </a:rPr>
              <a:t>Evolução da APD de Portugal em % do RNB</a:t>
            </a:r>
            <a:endParaRPr lang="pt-PT" altLang="pt-PT" b="1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6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Retrato de Portugal</a:t>
            </a:r>
            <a:endParaRPr lang="pt-PT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50" y="2492896"/>
            <a:ext cx="4040329" cy="4060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ângulo arredondado 6"/>
          <p:cNvSpPr/>
          <p:nvPr/>
        </p:nvSpPr>
        <p:spPr>
          <a:xfrm>
            <a:off x="539552" y="1556792"/>
            <a:ext cx="5328592" cy="61490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altLang="pt-PT" b="1" dirty="0" smtClean="0">
                <a:cs typeface="Arial" charset="0"/>
              </a:rPr>
              <a:t>Distribuição da APD</a:t>
            </a:r>
            <a:r>
              <a:rPr lang="pt-PT" altLang="pt-PT" b="1" dirty="0">
                <a:cs typeface="Arial" charset="0"/>
              </a:rPr>
              <a:t>:</a:t>
            </a:r>
            <a:r>
              <a:rPr lang="pt-PT" altLang="pt-PT" b="1" dirty="0" smtClean="0">
                <a:cs typeface="Arial" charset="0"/>
              </a:rPr>
              <a:t> bilateral e multilateral, em 2013</a:t>
            </a:r>
            <a:endParaRPr lang="pt-PT" altLang="pt-PT" b="1" dirty="0">
              <a:cs typeface="Arial" charset="0"/>
            </a:endParaRPr>
          </a:p>
        </p:txBody>
      </p:sp>
      <p:grpSp>
        <p:nvGrpSpPr>
          <p:cNvPr id="10" name="Grupo 9"/>
          <p:cNvGrpSpPr/>
          <p:nvPr/>
        </p:nvGrpSpPr>
        <p:grpSpPr>
          <a:xfrm>
            <a:off x="4788024" y="3284984"/>
            <a:ext cx="4032448" cy="3006338"/>
            <a:chOff x="4788024" y="3284984"/>
            <a:chExt cx="4032448" cy="3006338"/>
          </a:xfrm>
        </p:grpSpPr>
        <p:sp>
          <p:nvSpPr>
            <p:cNvPr id="9" name="Rectângulo 8"/>
            <p:cNvSpPr/>
            <p:nvPr/>
          </p:nvSpPr>
          <p:spPr>
            <a:xfrm>
              <a:off x="4788024" y="3284984"/>
              <a:ext cx="4032448" cy="3006338"/>
            </a:xfrm>
            <a:prstGeom prst="rect">
              <a:avLst/>
            </a:prstGeom>
            <a:solidFill>
              <a:srgbClr val="B7DEE8"/>
            </a:solidFill>
            <a:ln>
              <a:solidFill>
                <a:srgbClr val="B7DE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CaixaDeTexto 7"/>
            <p:cNvSpPr txBox="1"/>
            <p:nvPr/>
          </p:nvSpPr>
          <p:spPr>
            <a:xfrm>
              <a:off x="4860032" y="3374990"/>
              <a:ext cx="3888432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PT" dirty="0" smtClean="0"/>
                <a:t>A maior parte da APD portuguesa é canalizada através da ajuda bilateral dirigida, maioritariamente, aos cinco PALOP e a Timor-Leste.</a:t>
              </a:r>
            </a:p>
            <a:p>
              <a:pPr algn="just"/>
              <a:r>
                <a:rPr lang="pt-PT" dirty="0" smtClean="0"/>
                <a:t>Esta ajuda consiste em empréstimos à construção de equipamentos e infraestruturas e a investimentos nos setores das energias renováveis, ambiente, habitação social, entre outros.</a:t>
              </a:r>
              <a:endParaRPr lang="pt-PT" dirty="0"/>
            </a:p>
          </p:txBody>
        </p:sp>
      </p:grpSp>
    </p:spTree>
    <p:extLst>
      <p:ext uri="{BB962C8B-B14F-4D97-AF65-F5344CB8AC3E}">
        <p14:creationId xmlns:p14="http://schemas.microsoft.com/office/powerpoint/2010/main" val="271557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Retrato de Portugal</a:t>
            </a:r>
            <a:endParaRPr lang="pt-PT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95" y="2492896"/>
            <a:ext cx="8420724" cy="3744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ângulo arredondado 6"/>
          <p:cNvSpPr/>
          <p:nvPr/>
        </p:nvSpPr>
        <p:spPr>
          <a:xfrm>
            <a:off x="539552" y="1556792"/>
            <a:ext cx="6840760" cy="61490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altLang="pt-PT" b="1" dirty="0" smtClean="0">
                <a:cs typeface="Arial" charset="0"/>
              </a:rPr>
              <a:t>Distribuição dos empréstimos e donativos da ajuda bilateral, em 2013</a:t>
            </a:r>
            <a:endParaRPr lang="pt-PT" altLang="pt-PT" b="1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65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5940152" y="3645024"/>
            <a:ext cx="3024336" cy="2088232"/>
          </a:xfrm>
          <a:prstGeom prst="rect">
            <a:avLst/>
          </a:prstGeom>
          <a:solidFill>
            <a:srgbClr val="B7DEE8"/>
          </a:solidFill>
          <a:ln>
            <a:solidFill>
              <a:srgbClr val="B7DE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Retrato de Portugal</a:t>
            </a:r>
            <a:endParaRPr lang="pt-PT" dirty="0"/>
          </a:p>
        </p:txBody>
      </p:sp>
      <p:sp>
        <p:nvSpPr>
          <p:cNvPr id="7" name="Rectângulo arredondado 6"/>
          <p:cNvSpPr/>
          <p:nvPr/>
        </p:nvSpPr>
        <p:spPr>
          <a:xfrm>
            <a:off x="539552" y="1556792"/>
            <a:ext cx="4320480" cy="614908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altLang="pt-PT" b="1" dirty="0" smtClean="0">
                <a:cs typeface="Arial" charset="0"/>
              </a:rPr>
              <a:t>Distribuição da APD multilateral, em 2013</a:t>
            </a:r>
            <a:endParaRPr lang="pt-PT" altLang="pt-PT" b="1" dirty="0">
              <a:cs typeface="Arial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36912"/>
            <a:ext cx="5256584" cy="3801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CaixaDeTexto 3"/>
          <p:cNvSpPr txBox="1"/>
          <p:nvPr/>
        </p:nvSpPr>
        <p:spPr>
          <a:xfrm>
            <a:off x="6012160" y="3701931"/>
            <a:ext cx="28083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Os principais parceiros da APD portuguesa são a União Europeia, instituições financeiras internacionais (como o Banco Mundial) e a Organização das Nações Unidas.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0534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</a:t>
            </a:r>
            <a:r>
              <a:rPr lang="pt-PT" dirty="0" smtClean="0"/>
              <a:t>aprendeste!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4166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</a:t>
            </a:r>
            <a:r>
              <a:rPr lang="pt-PT" dirty="0" smtClean="0"/>
              <a:t>aprendeste!</a:t>
            </a:r>
            <a:endParaRPr lang="pt-PT" dirty="0"/>
          </a:p>
        </p:txBody>
      </p:sp>
      <p:sp>
        <p:nvSpPr>
          <p:cNvPr id="4" name="CaixaDeTexto 7"/>
          <p:cNvSpPr txBox="1">
            <a:spLocks noChangeArrowheads="1"/>
          </p:cNvSpPr>
          <p:nvPr/>
        </p:nvSpPr>
        <p:spPr bwMode="auto">
          <a:xfrm>
            <a:off x="395288" y="1711796"/>
            <a:ext cx="75612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altLang="pt-PT" b="1" dirty="0">
                <a:latin typeface="+mn-lt"/>
              </a:rPr>
              <a:t>1. Distingue ajuda humanitária de ajuda de emergência</a:t>
            </a:r>
            <a:r>
              <a:rPr lang="pt-PT" altLang="pt-PT" b="1" i="1" dirty="0">
                <a:latin typeface="+mn-lt"/>
              </a:rPr>
              <a:t>.</a:t>
            </a:r>
          </a:p>
        </p:txBody>
      </p:sp>
      <p:sp>
        <p:nvSpPr>
          <p:cNvPr id="5" name="CaixaDeTexto 10"/>
          <p:cNvSpPr txBox="1">
            <a:spLocks noChangeArrowheads="1"/>
          </p:cNvSpPr>
          <p:nvPr/>
        </p:nvSpPr>
        <p:spPr bwMode="auto">
          <a:xfrm>
            <a:off x="611188" y="2215034"/>
            <a:ext cx="64817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altLang="pt-PT" dirty="0" smtClean="0">
                <a:latin typeface="+mn-lt"/>
              </a:rPr>
              <a:t>R.: </a:t>
            </a:r>
            <a:r>
              <a:rPr lang="pt-PT" altLang="pt-PT" dirty="0">
                <a:latin typeface="+mn-lt"/>
              </a:rPr>
              <a:t>A ajuda humanitária dirige-se às populações permanentemente pobres, </a:t>
            </a:r>
            <a:r>
              <a:rPr lang="pt-PT" altLang="pt-PT" dirty="0" smtClean="0">
                <a:latin typeface="+mn-lt"/>
              </a:rPr>
              <a:t>enquanto </a:t>
            </a:r>
            <a:r>
              <a:rPr lang="pt-PT" altLang="pt-PT" dirty="0">
                <a:latin typeface="+mn-lt"/>
              </a:rPr>
              <a:t>a ajuda de emergência se destina a vítimas de desastres causados por fatores humanos ou naturais</a:t>
            </a:r>
          </a:p>
        </p:txBody>
      </p:sp>
      <p:sp>
        <p:nvSpPr>
          <p:cNvPr id="6" name="CaixaDeTexto 11"/>
          <p:cNvSpPr txBox="1">
            <a:spLocks noChangeArrowheads="1"/>
          </p:cNvSpPr>
          <p:nvPr/>
        </p:nvSpPr>
        <p:spPr bwMode="auto">
          <a:xfrm>
            <a:off x="395288" y="3717032"/>
            <a:ext cx="763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altLang="pt-PT" b="1" dirty="0">
                <a:latin typeface="+mn-lt"/>
              </a:rPr>
              <a:t>2. Explica em que consiste a sigla ONG.</a:t>
            </a: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539750" y="4148832"/>
            <a:ext cx="4248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altLang="pt-PT" dirty="0" smtClean="0">
                <a:latin typeface="+mn-lt"/>
              </a:rPr>
              <a:t>R.: </a:t>
            </a:r>
            <a:r>
              <a:rPr lang="pt-PT" altLang="pt-PT" dirty="0">
                <a:latin typeface="+mn-lt"/>
              </a:rPr>
              <a:t>Organização Não Governamental.</a:t>
            </a:r>
          </a:p>
        </p:txBody>
      </p:sp>
      <p:sp>
        <p:nvSpPr>
          <p:cNvPr id="8" name="CaixaDeTexto 8"/>
          <p:cNvSpPr txBox="1">
            <a:spLocks noChangeArrowheads="1"/>
          </p:cNvSpPr>
          <p:nvPr/>
        </p:nvSpPr>
        <p:spPr bwMode="auto">
          <a:xfrm>
            <a:off x="395288" y="5157192"/>
            <a:ext cx="763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altLang="pt-PT" b="1" dirty="0">
                <a:latin typeface="+mn-lt"/>
              </a:rPr>
              <a:t>3. Define ONG.</a:t>
            </a:r>
          </a:p>
        </p:txBody>
      </p:sp>
      <p:sp>
        <p:nvSpPr>
          <p:cNvPr id="9" name="CaixaDeTexto 9"/>
          <p:cNvSpPr txBox="1">
            <a:spLocks noChangeArrowheads="1"/>
          </p:cNvSpPr>
          <p:nvPr/>
        </p:nvSpPr>
        <p:spPr bwMode="auto">
          <a:xfrm>
            <a:off x="539750" y="5588992"/>
            <a:ext cx="7127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altLang="pt-PT" dirty="0" smtClean="0">
                <a:latin typeface="+mn-lt"/>
              </a:rPr>
              <a:t>R.: </a:t>
            </a:r>
            <a:r>
              <a:rPr lang="pt-PT" altLang="pt-PT" dirty="0">
                <a:latin typeface="+mn-lt"/>
              </a:rPr>
              <a:t>Instituições </a:t>
            </a:r>
            <a:r>
              <a:rPr lang="pt-PT" altLang="pt-PT" dirty="0" smtClean="0">
                <a:latin typeface="+mn-lt"/>
              </a:rPr>
              <a:t>sem </a:t>
            </a:r>
            <a:r>
              <a:rPr lang="pt-PT" altLang="pt-PT" dirty="0">
                <a:latin typeface="+mn-lt"/>
              </a:rPr>
              <a:t>fins lucrativos, autónomas, independentes de poderes públicos, com uma forte componente de voluntariado.</a:t>
            </a:r>
          </a:p>
        </p:txBody>
      </p:sp>
    </p:spTree>
    <p:extLst>
      <p:ext uri="{BB962C8B-B14F-4D97-AF65-F5344CB8AC3E}">
        <p14:creationId xmlns:p14="http://schemas.microsoft.com/office/powerpoint/2010/main" val="378906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222254" y="4502730"/>
            <a:ext cx="38164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GPS 9</a:t>
            </a:r>
            <a:endParaRPr lang="pt-P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313744" y="6000883"/>
            <a:ext cx="3148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Eva Ribeiro, Rui Teixeira Lopes,</a:t>
            </a:r>
          </a:p>
          <a:p>
            <a:r>
              <a:rPr lang="pt-PT" dirty="0" smtClean="0"/>
              <a:t>Sandra Custódio, Vera Ribeiro</a:t>
            </a:r>
            <a:endParaRPr lang="pt-PT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4" t="10668" r="18333" b="15500"/>
          <a:stretch/>
        </p:blipFill>
        <p:spPr>
          <a:xfrm>
            <a:off x="251520" y="689617"/>
            <a:ext cx="4129932" cy="497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68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1956</Words>
  <Application>Microsoft Office PowerPoint</Application>
  <PresentationFormat>On-screen Show (4:3)</PresentationFormat>
  <Paragraphs>200</Paragraphs>
  <Slides>34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Times</vt:lpstr>
      <vt:lpstr>Times New Roman</vt:lpstr>
      <vt:lpstr>Verdana</vt:lpstr>
      <vt:lpstr>Wingdings</vt:lpstr>
      <vt:lpstr>Tema do Office</vt:lpstr>
      <vt:lpstr>Cooperação Internacional</vt:lpstr>
      <vt:lpstr>               Resumo</vt:lpstr>
      <vt:lpstr>Conceitos fundamentais</vt:lpstr>
      <vt:lpstr>Ajuda ao desenvolvimento</vt:lpstr>
      <vt:lpstr>Ajuda ao desenvolvimento</vt:lpstr>
      <vt:lpstr>Ajuda ao desenvolvimento</vt:lpstr>
      <vt:lpstr>Atualidades</vt:lpstr>
      <vt:lpstr>Distribuição da APD</vt:lpstr>
      <vt:lpstr>Distribuição da APD</vt:lpstr>
      <vt:lpstr>Distribuição da APD</vt:lpstr>
      <vt:lpstr>Importância da ajuda</vt:lpstr>
      <vt:lpstr>Aplica o que aprendeste!</vt:lpstr>
      <vt:lpstr>Aplica o que aprendeste!</vt:lpstr>
      <vt:lpstr>Aplica o que aprendeste!</vt:lpstr>
      <vt:lpstr>Aplica o que aprendeste!</vt:lpstr>
      <vt:lpstr>Aplica o que aprendeste!</vt:lpstr>
      <vt:lpstr>O papel da ONU</vt:lpstr>
      <vt:lpstr>O papel da ONU</vt:lpstr>
      <vt:lpstr>Agenda do desenvolvimento</vt:lpstr>
      <vt:lpstr>Agenda do desenvolvimento</vt:lpstr>
      <vt:lpstr>Agenda do desenvolvimento</vt:lpstr>
      <vt:lpstr>Agenda do desenvolvimento</vt:lpstr>
      <vt:lpstr>Agenda do desenvolvimento</vt:lpstr>
      <vt:lpstr>Organizações Não Governamentais</vt:lpstr>
      <vt:lpstr>Organizações Não Governamentais</vt:lpstr>
      <vt:lpstr>Organizações Não Governamentais</vt:lpstr>
      <vt:lpstr>Organizações Não Governamentais</vt:lpstr>
      <vt:lpstr>Retrato de Portugal</vt:lpstr>
      <vt:lpstr>Retrato de Portugal</vt:lpstr>
      <vt:lpstr>Retrato de Portugal</vt:lpstr>
      <vt:lpstr>Retrato de Portugal</vt:lpstr>
      <vt:lpstr>Aplica o que aprendeste!</vt:lpstr>
      <vt:lpstr>Aplica o que aprendeste!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Vítor</dc:creator>
  <cp:lastModifiedBy>Joana Lopes</cp:lastModifiedBy>
  <cp:revision>49</cp:revision>
  <dcterms:created xsi:type="dcterms:W3CDTF">2015-05-14T22:34:49Z</dcterms:created>
  <dcterms:modified xsi:type="dcterms:W3CDTF">2015-06-26T16:23:49Z</dcterms:modified>
</cp:coreProperties>
</file>