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79" r:id="rId10"/>
    <p:sldId id="274" r:id="rId11"/>
    <p:sldId id="275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117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1714500" y="-21511"/>
            <a:ext cx="652585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128" y="2657434"/>
            <a:ext cx="6150278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pic>
        <p:nvPicPr>
          <p:cNvPr id="88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58" name="Imagem 5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54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55" name="Imagem 5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" y="-4568"/>
            <a:ext cx="1253043" cy="59937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0BA1CFD-BFF0-48BC-9BA5-4974D7A6AB15}" type="datetimeFigureOut">
              <a:rPr lang="en-US" smtClean="0"/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514342" cy="1702160"/>
          </a:xfrm>
        </p:spPr>
        <p:txBody>
          <a:bodyPr>
            <a:noAutofit/>
          </a:bodyPr>
          <a:lstStyle/>
          <a:p>
            <a:r>
              <a:rPr lang="en-US" sz="4800" dirty="0" smtClean="0"/>
              <a:t>Riscos e </a:t>
            </a:r>
            <a:r>
              <a:rPr lang="en-US" sz="4800" dirty="0" err="1" smtClean="0"/>
              <a:t>catástrofes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3440" y="102870"/>
            <a:ext cx="2994660" cy="221043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Domínio: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Riscos, Ambiente e Sociedade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Subdomínio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Riscos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naturais</a:t>
            </a:r>
            <a:endParaRPr lang="en-US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36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Índice</a:t>
            </a:r>
            <a:endParaRPr lang="en-US" dirty="0"/>
          </a:p>
        </p:txBody>
      </p:sp>
      <p:sp>
        <p:nvSpPr>
          <p:cNvPr id="7" name="Forma livre 6"/>
          <p:cNvSpPr/>
          <p:nvPr/>
        </p:nvSpPr>
        <p:spPr>
          <a:xfrm>
            <a:off x="1042988" y="2324748"/>
            <a:ext cx="693110" cy="990157"/>
          </a:xfrm>
          <a:custGeom>
            <a:avLst/>
            <a:gdLst>
              <a:gd name="connsiteX0" fmla="*/ 0 w 990156"/>
              <a:gd name="connsiteY0" fmla="*/ 0 h 693109"/>
              <a:gd name="connsiteX1" fmla="*/ 643602 w 990156"/>
              <a:gd name="connsiteY1" fmla="*/ 0 h 693109"/>
              <a:gd name="connsiteX2" fmla="*/ 990156 w 990156"/>
              <a:gd name="connsiteY2" fmla="*/ 346555 h 693109"/>
              <a:gd name="connsiteX3" fmla="*/ 643602 w 990156"/>
              <a:gd name="connsiteY3" fmla="*/ 693109 h 693109"/>
              <a:gd name="connsiteX4" fmla="*/ 0 w 990156"/>
              <a:gd name="connsiteY4" fmla="*/ 693109 h 693109"/>
              <a:gd name="connsiteX5" fmla="*/ 346555 w 990156"/>
              <a:gd name="connsiteY5" fmla="*/ 346555 h 693109"/>
              <a:gd name="connsiteX6" fmla="*/ 0 w 990156"/>
              <a:gd name="connsiteY6" fmla="*/ 0 h 69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156" h="693109">
                <a:moveTo>
                  <a:pt x="990155" y="0"/>
                </a:moveTo>
                <a:lnTo>
                  <a:pt x="990155" y="450521"/>
                </a:lnTo>
                <a:lnTo>
                  <a:pt x="495077" y="693109"/>
                </a:lnTo>
                <a:lnTo>
                  <a:pt x="1" y="450521"/>
                </a:lnTo>
                <a:lnTo>
                  <a:pt x="1" y="0"/>
                </a:lnTo>
                <a:lnTo>
                  <a:pt x="495077" y="242589"/>
                </a:lnTo>
                <a:lnTo>
                  <a:pt x="990155" y="0"/>
                </a:ln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8621" rIns="12065" bIns="358619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1</a:t>
            </a:r>
            <a:endParaRPr lang="en-US" sz="1900" kern="1200" dirty="0"/>
          </a:p>
        </p:txBody>
      </p:sp>
      <p:sp>
        <p:nvSpPr>
          <p:cNvPr id="8" name="Forma livre 7"/>
          <p:cNvSpPr/>
          <p:nvPr/>
        </p:nvSpPr>
        <p:spPr>
          <a:xfrm>
            <a:off x="1736097" y="2324750"/>
            <a:ext cx="6083927" cy="643601"/>
          </a:xfrm>
          <a:custGeom>
            <a:avLst/>
            <a:gdLst>
              <a:gd name="connsiteX0" fmla="*/ 107269 w 643601"/>
              <a:gd name="connsiteY0" fmla="*/ 0 h 6083927"/>
              <a:gd name="connsiteX1" fmla="*/ 536332 w 643601"/>
              <a:gd name="connsiteY1" fmla="*/ 0 h 6083927"/>
              <a:gd name="connsiteX2" fmla="*/ 643601 w 643601"/>
              <a:gd name="connsiteY2" fmla="*/ 107269 h 6083927"/>
              <a:gd name="connsiteX3" fmla="*/ 643601 w 643601"/>
              <a:gd name="connsiteY3" fmla="*/ 6083927 h 6083927"/>
              <a:gd name="connsiteX4" fmla="*/ 643601 w 643601"/>
              <a:gd name="connsiteY4" fmla="*/ 6083927 h 6083927"/>
              <a:gd name="connsiteX5" fmla="*/ 0 w 643601"/>
              <a:gd name="connsiteY5" fmla="*/ 6083927 h 6083927"/>
              <a:gd name="connsiteX6" fmla="*/ 0 w 643601"/>
              <a:gd name="connsiteY6" fmla="*/ 6083927 h 6083927"/>
              <a:gd name="connsiteX7" fmla="*/ 0 w 643601"/>
              <a:gd name="connsiteY7" fmla="*/ 107269 h 6083927"/>
              <a:gd name="connsiteX8" fmla="*/ 107269 w 643601"/>
              <a:gd name="connsiteY8" fmla="*/ 0 h 608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3601" h="6083927">
                <a:moveTo>
                  <a:pt x="643601" y="1014011"/>
                </a:moveTo>
                <a:lnTo>
                  <a:pt x="643601" y="5069916"/>
                </a:lnTo>
                <a:cubicBezTo>
                  <a:pt x="643601" y="5629936"/>
                  <a:pt x="638520" y="6083922"/>
                  <a:pt x="632253" y="6083922"/>
                </a:cubicBezTo>
                <a:lnTo>
                  <a:pt x="0" y="6083922"/>
                </a:lnTo>
                <a:lnTo>
                  <a:pt x="0" y="6083922"/>
                </a:lnTo>
                <a:lnTo>
                  <a:pt x="0" y="5"/>
                </a:lnTo>
                <a:lnTo>
                  <a:pt x="0" y="5"/>
                </a:lnTo>
                <a:lnTo>
                  <a:pt x="632253" y="5"/>
                </a:lnTo>
                <a:cubicBezTo>
                  <a:pt x="638520" y="5"/>
                  <a:pt x="643601" y="453991"/>
                  <a:pt x="643601" y="1014011"/>
                </a:cubicBez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50468" rIns="50468" bIns="50468" numCol="1" spcCol="1270" anchor="ctr" anchorCtr="0">
            <a:noAutofit/>
          </a:bodyPr>
          <a:lstStyle/>
          <a:p>
            <a:pPr marL="285750" lvl="1" indent="-285750" algn="l" defTabSz="1333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3000" kern="1200" dirty="0" smtClean="0"/>
              <a:t>A teoria do risco</a:t>
            </a:r>
            <a:endParaRPr lang="en-US" sz="3000" kern="1200" dirty="0"/>
          </a:p>
        </p:txBody>
      </p:sp>
      <p:sp>
        <p:nvSpPr>
          <p:cNvPr id="9" name="Forma livre 8"/>
          <p:cNvSpPr/>
          <p:nvPr/>
        </p:nvSpPr>
        <p:spPr>
          <a:xfrm>
            <a:off x="1042988" y="3163721"/>
            <a:ext cx="693110" cy="990157"/>
          </a:xfrm>
          <a:custGeom>
            <a:avLst/>
            <a:gdLst>
              <a:gd name="connsiteX0" fmla="*/ 0 w 990156"/>
              <a:gd name="connsiteY0" fmla="*/ 0 h 693109"/>
              <a:gd name="connsiteX1" fmla="*/ 643602 w 990156"/>
              <a:gd name="connsiteY1" fmla="*/ 0 h 693109"/>
              <a:gd name="connsiteX2" fmla="*/ 990156 w 990156"/>
              <a:gd name="connsiteY2" fmla="*/ 346555 h 693109"/>
              <a:gd name="connsiteX3" fmla="*/ 643602 w 990156"/>
              <a:gd name="connsiteY3" fmla="*/ 693109 h 693109"/>
              <a:gd name="connsiteX4" fmla="*/ 0 w 990156"/>
              <a:gd name="connsiteY4" fmla="*/ 693109 h 693109"/>
              <a:gd name="connsiteX5" fmla="*/ 346555 w 990156"/>
              <a:gd name="connsiteY5" fmla="*/ 346555 h 693109"/>
              <a:gd name="connsiteX6" fmla="*/ 0 w 990156"/>
              <a:gd name="connsiteY6" fmla="*/ 0 h 69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156" h="693109">
                <a:moveTo>
                  <a:pt x="990155" y="0"/>
                </a:moveTo>
                <a:lnTo>
                  <a:pt x="990155" y="450521"/>
                </a:lnTo>
                <a:lnTo>
                  <a:pt x="495077" y="693109"/>
                </a:lnTo>
                <a:lnTo>
                  <a:pt x="1" y="450521"/>
                </a:lnTo>
                <a:lnTo>
                  <a:pt x="1" y="0"/>
                </a:lnTo>
                <a:lnTo>
                  <a:pt x="495077" y="242589"/>
                </a:lnTo>
                <a:lnTo>
                  <a:pt x="990155" y="0"/>
                </a:ln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66" tIns="358621" rIns="12065" bIns="358619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2</a:t>
            </a:r>
            <a:endParaRPr lang="en-US" sz="1900" kern="1200" dirty="0"/>
          </a:p>
        </p:txBody>
      </p:sp>
      <p:sp>
        <p:nvSpPr>
          <p:cNvPr id="10" name="Forma livre 9"/>
          <p:cNvSpPr/>
          <p:nvPr/>
        </p:nvSpPr>
        <p:spPr>
          <a:xfrm>
            <a:off x="1736097" y="3163723"/>
            <a:ext cx="6083927" cy="643602"/>
          </a:xfrm>
          <a:custGeom>
            <a:avLst/>
            <a:gdLst>
              <a:gd name="connsiteX0" fmla="*/ 107269 w 643601"/>
              <a:gd name="connsiteY0" fmla="*/ 0 h 6083927"/>
              <a:gd name="connsiteX1" fmla="*/ 536332 w 643601"/>
              <a:gd name="connsiteY1" fmla="*/ 0 h 6083927"/>
              <a:gd name="connsiteX2" fmla="*/ 643601 w 643601"/>
              <a:gd name="connsiteY2" fmla="*/ 107269 h 6083927"/>
              <a:gd name="connsiteX3" fmla="*/ 643601 w 643601"/>
              <a:gd name="connsiteY3" fmla="*/ 6083927 h 6083927"/>
              <a:gd name="connsiteX4" fmla="*/ 643601 w 643601"/>
              <a:gd name="connsiteY4" fmla="*/ 6083927 h 6083927"/>
              <a:gd name="connsiteX5" fmla="*/ 0 w 643601"/>
              <a:gd name="connsiteY5" fmla="*/ 6083927 h 6083927"/>
              <a:gd name="connsiteX6" fmla="*/ 0 w 643601"/>
              <a:gd name="connsiteY6" fmla="*/ 6083927 h 6083927"/>
              <a:gd name="connsiteX7" fmla="*/ 0 w 643601"/>
              <a:gd name="connsiteY7" fmla="*/ 107269 h 6083927"/>
              <a:gd name="connsiteX8" fmla="*/ 107269 w 643601"/>
              <a:gd name="connsiteY8" fmla="*/ 0 h 608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3601" h="6083927">
                <a:moveTo>
                  <a:pt x="643601" y="1014011"/>
                </a:moveTo>
                <a:lnTo>
                  <a:pt x="643601" y="5069916"/>
                </a:lnTo>
                <a:cubicBezTo>
                  <a:pt x="643601" y="5629936"/>
                  <a:pt x="638520" y="6083922"/>
                  <a:pt x="632253" y="6083922"/>
                </a:cubicBezTo>
                <a:lnTo>
                  <a:pt x="0" y="6083922"/>
                </a:lnTo>
                <a:lnTo>
                  <a:pt x="0" y="6083922"/>
                </a:lnTo>
                <a:lnTo>
                  <a:pt x="0" y="5"/>
                </a:lnTo>
                <a:lnTo>
                  <a:pt x="0" y="5"/>
                </a:lnTo>
                <a:lnTo>
                  <a:pt x="632253" y="5"/>
                </a:lnTo>
                <a:cubicBezTo>
                  <a:pt x="638520" y="5"/>
                  <a:pt x="643601" y="453991"/>
                  <a:pt x="643601" y="1014011"/>
                </a:cubicBez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50468" rIns="50468" bIns="50469" numCol="1" spcCol="1270" anchor="ctr" anchorCtr="0">
            <a:noAutofit/>
          </a:bodyPr>
          <a:lstStyle/>
          <a:p>
            <a:pPr marL="285750" lvl="1" indent="-285750" algn="l" defTabSz="1333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3000" kern="1200" dirty="0" smtClean="0"/>
              <a:t>Classificação dos riscos</a:t>
            </a:r>
            <a:endParaRPr lang="en-US" sz="3000" kern="1200" dirty="0"/>
          </a:p>
        </p:txBody>
      </p:sp>
    </p:spTree>
    <p:extLst>
      <p:ext uri="{BB962C8B-B14F-4D97-AF65-F5344CB8AC3E}">
        <p14:creationId xmlns:p14="http://schemas.microsoft.com/office/powerpoint/2010/main" val="244377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teoria do </a:t>
            </a:r>
            <a:r>
              <a:rPr lang="en-US" dirty="0" err="1" smtClean="0"/>
              <a:t>risco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/>
              <a:t>Conceitos fundamentais</a:t>
            </a:r>
            <a:endParaRPr lang="en-US" b="1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720091" y="2316009"/>
            <a:ext cx="3497580" cy="63976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Risco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469223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Catástrofe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Rectângulo arredondado 2"/>
          <p:cNvSpPr/>
          <p:nvPr/>
        </p:nvSpPr>
        <p:spPr>
          <a:xfrm>
            <a:off x="720091" y="2955772"/>
            <a:ext cx="3497580" cy="2804948"/>
          </a:xfrm>
          <a:prstGeom prst="roundRect">
            <a:avLst>
              <a:gd name="adj" fmla="val 6278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/>
              <a:t>Probabilidade</a:t>
            </a:r>
            <a:r>
              <a:rPr lang="en-US" sz="2000" dirty="0"/>
              <a:t> de </a:t>
            </a:r>
            <a:r>
              <a:rPr lang="en-US" sz="2000" dirty="0" err="1"/>
              <a:t>ocorrência</a:t>
            </a:r>
            <a:r>
              <a:rPr lang="en-US" sz="2000" dirty="0"/>
              <a:t> de um </a:t>
            </a:r>
            <a:r>
              <a:rPr lang="en-US" sz="2000" dirty="0" err="1"/>
              <a:t>processo</a:t>
            </a:r>
            <a:r>
              <a:rPr lang="en-US" sz="2000" dirty="0"/>
              <a:t> (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ação</a:t>
            </a:r>
            <a:r>
              <a:rPr lang="en-US" sz="2000" dirty="0"/>
              <a:t>) </a:t>
            </a:r>
            <a:r>
              <a:rPr lang="en-US" sz="2000" dirty="0" err="1"/>
              <a:t>perigoso</a:t>
            </a:r>
            <a:r>
              <a:rPr lang="en-US" sz="2000" dirty="0"/>
              <a:t> e </a:t>
            </a:r>
            <a:r>
              <a:rPr lang="en-US" sz="2000" dirty="0" err="1"/>
              <a:t>respetiva</a:t>
            </a:r>
            <a:r>
              <a:rPr lang="en-US" sz="2000" dirty="0"/>
              <a:t> </a:t>
            </a:r>
            <a:r>
              <a:rPr lang="en-US" sz="2000" dirty="0" err="1"/>
              <a:t>estimativa</a:t>
            </a:r>
            <a:r>
              <a:rPr lang="en-US" sz="2000" dirty="0"/>
              <a:t> das </a:t>
            </a:r>
            <a:r>
              <a:rPr lang="en-US" sz="2000" dirty="0" err="1"/>
              <a:t>suas</a:t>
            </a:r>
            <a:r>
              <a:rPr lang="en-US" sz="2000" dirty="0"/>
              <a:t> </a:t>
            </a:r>
            <a:r>
              <a:rPr lang="en-US" sz="2000" dirty="0" err="1"/>
              <a:t>consequências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as </a:t>
            </a:r>
            <a:r>
              <a:rPr lang="en-US" sz="2000" dirty="0" err="1" smtClean="0"/>
              <a:t>pessoas</a:t>
            </a:r>
            <a:r>
              <a:rPr lang="en-US" sz="2000" dirty="0" smtClean="0"/>
              <a:t>, </a:t>
            </a:r>
            <a:r>
              <a:rPr lang="en-US" sz="2000" dirty="0" err="1" smtClean="0"/>
              <a:t>bens</a:t>
            </a:r>
            <a:r>
              <a:rPr lang="en-US" sz="2000" dirty="0" smtClean="0"/>
              <a:t> </a:t>
            </a:r>
            <a:r>
              <a:rPr lang="en-US" sz="2000" dirty="0"/>
              <a:t>e </a:t>
            </a:r>
            <a:r>
              <a:rPr lang="en-US" sz="2000" dirty="0" err="1"/>
              <a:t>ambiente</a:t>
            </a:r>
            <a:r>
              <a:rPr lang="en-US" sz="2000" dirty="0"/>
              <a:t>.</a:t>
            </a:r>
          </a:p>
        </p:txBody>
      </p:sp>
      <p:sp>
        <p:nvSpPr>
          <p:cNvPr id="4" name="Rectângulo arredondado 3"/>
          <p:cNvSpPr/>
          <p:nvPr/>
        </p:nvSpPr>
        <p:spPr>
          <a:xfrm>
            <a:off x="5011837" y="2955772"/>
            <a:ext cx="3469223" cy="2804948"/>
          </a:xfrm>
          <a:prstGeom prst="roundRect">
            <a:avLst>
              <a:gd name="adj" fmla="val 89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/>
              <a:t>Acontecimento</a:t>
            </a:r>
            <a:r>
              <a:rPr lang="en-US" sz="2000" dirty="0"/>
              <a:t> </a:t>
            </a:r>
            <a:r>
              <a:rPr lang="en-US" sz="2000" dirty="0" err="1"/>
              <a:t>súbito</a:t>
            </a:r>
            <a:r>
              <a:rPr lang="en-US" sz="2000" dirty="0"/>
              <a:t>, </a:t>
            </a:r>
            <a:r>
              <a:rPr lang="en-US" sz="2000" dirty="0" err="1"/>
              <a:t>quase</a:t>
            </a:r>
            <a:r>
              <a:rPr lang="en-US" sz="2000" dirty="0"/>
              <a:t> </a:t>
            </a:r>
            <a:r>
              <a:rPr lang="en-US" sz="2000" dirty="0" err="1"/>
              <a:t>sempre</a:t>
            </a:r>
            <a:r>
              <a:rPr lang="en-US" sz="2000" dirty="0"/>
              <a:t> </a:t>
            </a:r>
            <a:r>
              <a:rPr lang="en-US" sz="2000" dirty="0" err="1"/>
              <a:t>imprevisível</a:t>
            </a:r>
            <a:r>
              <a:rPr lang="en-US" sz="2000" dirty="0"/>
              <a:t>, de </a:t>
            </a:r>
            <a:r>
              <a:rPr lang="en-US" sz="2000" dirty="0" err="1"/>
              <a:t>origem</a:t>
            </a:r>
            <a:r>
              <a:rPr lang="en-US" sz="2000" dirty="0"/>
              <a:t> </a:t>
            </a:r>
            <a:r>
              <a:rPr lang="en-US" sz="2000" dirty="0" smtClean="0"/>
              <a:t>natural, </a:t>
            </a:r>
            <a:r>
              <a:rPr lang="en-US" sz="2000" dirty="0" err="1"/>
              <a:t>provocando</a:t>
            </a:r>
            <a:r>
              <a:rPr lang="en-US" sz="2000" dirty="0"/>
              <a:t> um </a:t>
            </a:r>
            <a:r>
              <a:rPr lang="en-US" sz="2000" dirty="0" err="1"/>
              <a:t>grande</a:t>
            </a:r>
            <a:r>
              <a:rPr lang="en-US" sz="2000" dirty="0"/>
              <a:t> </a:t>
            </a:r>
            <a:r>
              <a:rPr lang="en-US" sz="2000" dirty="0" err="1"/>
              <a:t>número</a:t>
            </a:r>
            <a:r>
              <a:rPr lang="en-US" sz="2000" dirty="0"/>
              <a:t> de </a:t>
            </a:r>
            <a:r>
              <a:rPr lang="en-US" sz="2000" dirty="0" err="1"/>
              <a:t>vítimas</a:t>
            </a:r>
            <a:r>
              <a:rPr lang="en-US" sz="2000" dirty="0"/>
              <a:t> e </a:t>
            </a:r>
            <a:r>
              <a:rPr lang="en-US" sz="2000" dirty="0" err="1"/>
              <a:t>muitos</a:t>
            </a:r>
            <a:r>
              <a:rPr lang="en-US" sz="2000" dirty="0"/>
              <a:t> </a:t>
            </a:r>
            <a:r>
              <a:rPr lang="en-US" sz="2000" dirty="0" err="1"/>
              <a:t>danos</a:t>
            </a:r>
            <a:r>
              <a:rPr lang="en-US" sz="2000" dirty="0"/>
              <a:t> </a:t>
            </a:r>
            <a:r>
              <a:rPr lang="en-US" sz="2000" dirty="0" err="1"/>
              <a:t>materiais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176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  <p:bldP spid="12" grpId="0" build="p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55785" y="1952596"/>
            <a:ext cx="3894828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9E4934"/>
                </a:solidFill>
              </a:rPr>
              <a:t>Suscetibilidade</a:t>
            </a:r>
            <a:endParaRPr lang="en-US" sz="3200" dirty="0">
              <a:solidFill>
                <a:srgbClr val="9E49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011837" y="1927390"/>
            <a:ext cx="3469223" cy="63976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9E4934"/>
                </a:solidFill>
              </a:rPr>
              <a:t>Vulnerabilidade</a:t>
            </a:r>
            <a:endParaRPr lang="en-US" sz="3200" dirty="0">
              <a:solidFill>
                <a:srgbClr val="9E4934"/>
              </a:solidFill>
            </a:endParaRPr>
          </a:p>
        </p:txBody>
      </p:sp>
      <p:sp>
        <p:nvSpPr>
          <p:cNvPr id="10" name="Rectângulo arredondado 9"/>
          <p:cNvSpPr/>
          <p:nvPr/>
        </p:nvSpPr>
        <p:spPr>
          <a:xfrm>
            <a:off x="855785" y="2567152"/>
            <a:ext cx="3761935" cy="3742308"/>
          </a:xfrm>
          <a:prstGeom prst="roundRect">
            <a:avLst>
              <a:gd name="adj" fmla="val 6278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/>
              <a:t>Propensão</a:t>
            </a:r>
            <a:r>
              <a:rPr lang="en-US" sz="2000" dirty="0"/>
              <a:t> de </a:t>
            </a:r>
            <a:r>
              <a:rPr lang="en-US" sz="2000" dirty="0" err="1"/>
              <a:t>uma</a:t>
            </a:r>
            <a:r>
              <a:rPr lang="en-US" sz="2000" dirty="0"/>
              <a:t> </a:t>
            </a:r>
            <a:r>
              <a:rPr lang="en-US" sz="2000" dirty="0" err="1"/>
              <a:t>área</a:t>
            </a:r>
            <a:r>
              <a:rPr lang="en-US" sz="2000" dirty="0"/>
              <a:t> para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afetada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um </a:t>
            </a:r>
            <a:r>
              <a:rPr lang="en-US" sz="2000" dirty="0" err="1"/>
              <a:t>determinado</a:t>
            </a:r>
            <a:r>
              <a:rPr lang="en-US" sz="2000" dirty="0"/>
              <a:t> </a:t>
            </a:r>
            <a:r>
              <a:rPr lang="en-US" sz="2000" dirty="0" err="1"/>
              <a:t>perigo</a:t>
            </a:r>
            <a:r>
              <a:rPr lang="en-US" sz="2000" dirty="0"/>
              <a:t>, </a:t>
            </a:r>
            <a:r>
              <a:rPr lang="en-US" sz="2000" dirty="0" err="1"/>
              <a:t>em</a:t>
            </a:r>
            <a:r>
              <a:rPr lang="en-US" sz="2000" dirty="0"/>
              <a:t> tempo </a:t>
            </a:r>
            <a:r>
              <a:rPr lang="en-US" sz="2000" dirty="0" err="1"/>
              <a:t>indeterminado</a:t>
            </a:r>
            <a:r>
              <a:rPr lang="en-US" sz="2000" dirty="0"/>
              <a:t>, </a:t>
            </a:r>
            <a:r>
              <a:rPr lang="en-US" sz="2000" dirty="0" err="1"/>
              <a:t>sendo</a:t>
            </a:r>
            <a:r>
              <a:rPr lang="en-US" sz="2000" dirty="0"/>
              <a:t> </a:t>
            </a:r>
            <a:r>
              <a:rPr lang="en-US" sz="2000" dirty="0" err="1"/>
              <a:t>avaliada</a:t>
            </a:r>
            <a:r>
              <a:rPr lang="en-US" sz="2000" dirty="0"/>
              <a:t> </a:t>
            </a:r>
            <a:r>
              <a:rPr lang="en-US" sz="2000" dirty="0" err="1"/>
              <a:t>através</a:t>
            </a:r>
            <a:r>
              <a:rPr lang="en-US" sz="2000" dirty="0"/>
              <a:t> de </a:t>
            </a:r>
            <a:r>
              <a:rPr lang="en-US" sz="2000" dirty="0" err="1"/>
              <a:t>fatores</a:t>
            </a:r>
            <a:r>
              <a:rPr lang="en-US" sz="2000" dirty="0"/>
              <a:t> de </a:t>
            </a:r>
            <a:r>
              <a:rPr lang="en-US" sz="2000" dirty="0" err="1"/>
              <a:t>predisposição</a:t>
            </a:r>
            <a:r>
              <a:rPr lang="en-US" sz="2000" dirty="0"/>
              <a:t> para a </a:t>
            </a:r>
            <a:r>
              <a:rPr lang="en-US" sz="2000" dirty="0" err="1"/>
              <a:t>ocorrência</a:t>
            </a:r>
            <a:r>
              <a:rPr lang="en-US" sz="2000" dirty="0"/>
              <a:t> dos </a:t>
            </a:r>
            <a:r>
              <a:rPr lang="en-US" sz="2000" dirty="0" err="1"/>
              <a:t>processos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ações</a:t>
            </a:r>
            <a:r>
              <a:rPr lang="en-US" sz="2000" dirty="0"/>
              <a:t>,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contemplando</a:t>
            </a:r>
            <a:r>
              <a:rPr lang="en-US" sz="2000" dirty="0"/>
              <a:t> o </a:t>
            </a:r>
            <a:r>
              <a:rPr lang="en-US" sz="2000" dirty="0" err="1"/>
              <a:t>seu</a:t>
            </a:r>
            <a:r>
              <a:rPr lang="en-US" sz="2000" dirty="0"/>
              <a:t> </a:t>
            </a:r>
            <a:r>
              <a:rPr lang="en-US" sz="2000" dirty="0" err="1"/>
              <a:t>período</a:t>
            </a:r>
            <a:r>
              <a:rPr lang="en-US" sz="2000" dirty="0"/>
              <a:t> de </a:t>
            </a:r>
            <a:r>
              <a:rPr lang="en-US" sz="2000" dirty="0" err="1"/>
              <a:t>retorno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a </a:t>
            </a:r>
            <a:r>
              <a:rPr lang="en-US" sz="2000" dirty="0" err="1"/>
              <a:t>probabilidade</a:t>
            </a:r>
            <a:r>
              <a:rPr lang="en-US" sz="2000" dirty="0"/>
              <a:t> de </a:t>
            </a:r>
            <a:r>
              <a:rPr lang="en-US" sz="2000" dirty="0" err="1"/>
              <a:t>ocorrência</a:t>
            </a:r>
            <a:r>
              <a:rPr lang="en-US" sz="2000" dirty="0"/>
              <a:t>.</a:t>
            </a:r>
          </a:p>
        </p:txBody>
      </p:sp>
      <p:sp>
        <p:nvSpPr>
          <p:cNvPr id="11" name="Rectângulo arredondado 10"/>
          <p:cNvSpPr/>
          <p:nvPr/>
        </p:nvSpPr>
        <p:spPr>
          <a:xfrm>
            <a:off x="5011837" y="2567152"/>
            <a:ext cx="3469223" cy="2804948"/>
          </a:xfrm>
          <a:prstGeom prst="roundRect">
            <a:avLst>
              <a:gd name="adj" fmla="val 89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/>
              <a:t>Grau</a:t>
            </a:r>
            <a:r>
              <a:rPr lang="en-US" sz="2000" dirty="0"/>
              <a:t> de </a:t>
            </a:r>
            <a:r>
              <a:rPr lang="en-US" sz="2000" dirty="0" err="1"/>
              <a:t>perda</a:t>
            </a:r>
            <a:r>
              <a:rPr lang="en-US" sz="2000" dirty="0"/>
              <a:t> </a:t>
            </a:r>
            <a:r>
              <a:rPr lang="en-US" sz="2000" dirty="0" err="1"/>
              <a:t>associado</a:t>
            </a:r>
            <a:r>
              <a:rPr lang="en-US" sz="2000" dirty="0"/>
              <a:t> </a:t>
            </a:r>
            <a:r>
              <a:rPr lang="en-US" sz="2000" dirty="0" err="1"/>
              <a:t>aos</a:t>
            </a:r>
            <a:r>
              <a:rPr lang="en-US" sz="2000" dirty="0"/>
              <a:t> </a:t>
            </a:r>
            <a:r>
              <a:rPr lang="en-US" sz="2000" dirty="0" err="1"/>
              <a:t>elementos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risco</a:t>
            </a:r>
            <a:r>
              <a:rPr lang="en-US" sz="2000" dirty="0"/>
              <a:t>, </a:t>
            </a:r>
            <a:r>
              <a:rPr lang="en-US" sz="2000" dirty="0" err="1"/>
              <a:t>resultantes</a:t>
            </a:r>
            <a:r>
              <a:rPr lang="en-US" sz="2000" dirty="0"/>
              <a:t> da </a:t>
            </a:r>
            <a:r>
              <a:rPr lang="en-US" sz="2000" dirty="0" err="1" smtClean="0"/>
              <a:t>ocorrência</a:t>
            </a:r>
            <a:r>
              <a:rPr lang="en-US" sz="2000" dirty="0"/>
              <a:t> </a:t>
            </a:r>
            <a:r>
              <a:rPr lang="en-US" sz="2000" dirty="0" smtClean="0"/>
              <a:t>de </a:t>
            </a:r>
            <a:r>
              <a:rPr lang="en-US" sz="2000" dirty="0" err="1"/>
              <a:t>determinado</a:t>
            </a:r>
            <a:r>
              <a:rPr lang="en-US" sz="2000" dirty="0"/>
              <a:t> </a:t>
            </a:r>
            <a:r>
              <a:rPr lang="en-US" sz="2000" dirty="0" err="1"/>
              <a:t>episódio</a:t>
            </a:r>
            <a:r>
              <a:rPr lang="en-US" sz="2000" dirty="0"/>
              <a:t> natural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antrópico</a:t>
            </a:r>
            <a:r>
              <a:rPr lang="en-US" sz="2000" dirty="0"/>
              <a:t>, </a:t>
            </a:r>
            <a:r>
              <a:rPr lang="en-US" sz="2000" dirty="0" err="1"/>
              <a:t>gerador</a:t>
            </a:r>
            <a:r>
              <a:rPr lang="en-US" sz="2000" dirty="0"/>
              <a:t> de </a:t>
            </a:r>
            <a:r>
              <a:rPr lang="en-US" sz="2000" dirty="0" err="1" smtClean="0"/>
              <a:t>instabilidade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9483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Captura de ecrã 2015-05-27, às 22.26.4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26" y="2263140"/>
            <a:ext cx="7976052" cy="2837921"/>
          </a:xfrm>
        </p:spPr>
      </p:pic>
    </p:spTree>
    <p:extLst>
      <p:ext uri="{BB962C8B-B14F-4D97-AF65-F5344CB8AC3E}">
        <p14:creationId xmlns:p14="http://schemas.microsoft.com/office/powerpoint/2010/main" val="365161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Índice de vulnerabilidade dos países, em 2014</a:t>
            </a:r>
            <a:endParaRPr lang="en-US" dirty="0"/>
          </a:p>
        </p:txBody>
      </p:sp>
      <p:pic>
        <p:nvPicPr>
          <p:cNvPr id="4" name="Content Placeholder 3" descr="Captura de ecrã 2015-05-27, às 22.27.59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302" y="2433914"/>
            <a:ext cx="5828723" cy="2828551"/>
          </a:xfrm>
        </p:spPr>
      </p:pic>
    </p:spTree>
    <p:extLst>
      <p:ext uri="{BB962C8B-B14F-4D97-AF65-F5344CB8AC3E}">
        <p14:creationId xmlns:p14="http://schemas.microsoft.com/office/powerpoint/2010/main" val="419704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Classificação dos Riscos</a:t>
            </a:r>
            <a:endParaRPr lang="en-US" dirty="0"/>
          </a:p>
        </p:txBody>
      </p:sp>
      <p:sp>
        <p:nvSpPr>
          <p:cNvPr id="7" name="Forma livre 6"/>
          <p:cNvSpPr/>
          <p:nvPr/>
        </p:nvSpPr>
        <p:spPr>
          <a:xfrm>
            <a:off x="4809871" y="4864179"/>
            <a:ext cx="436430" cy="91440"/>
          </a:xfrm>
          <a:custGeom>
            <a:avLst/>
            <a:gdLst>
              <a:gd name="connsiteX0" fmla="*/ 0 w 436430"/>
              <a:gd name="connsiteY0" fmla="*/ 45720 h 91440"/>
              <a:gd name="connsiteX1" fmla="*/ 436430 w 436430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6430" h="91440">
                <a:moveTo>
                  <a:pt x="0" y="45720"/>
                </a:moveTo>
                <a:lnTo>
                  <a:pt x="436430" y="45720"/>
                </a:lnTo>
              </a:path>
            </a:pathLst>
          </a:custGeom>
          <a:noFill/>
        </p:spPr>
        <p:style>
          <a:lnRef idx="1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04" tIns="34810" rIns="220005" bIns="3480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8" name="Forma livre 7"/>
          <p:cNvSpPr/>
          <p:nvPr/>
        </p:nvSpPr>
        <p:spPr>
          <a:xfrm>
            <a:off x="1825530" y="4078287"/>
            <a:ext cx="436430" cy="831612"/>
          </a:xfrm>
          <a:custGeom>
            <a:avLst/>
            <a:gdLst>
              <a:gd name="connsiteX0" fmla="*/ 0 w 436430"/>
              <a:gd name="connsiteY0" fmla="*/ 0 h 831612"/>
              <a:gd name="connsiteX1" fmla="*/ 218215 w 436430"/>
              <a:gd name="connsiteY1" fmla="*/ 0 h 831612"/>
              <a:gd name="connsiteX2" fmla="*/ 218215 w 436430"/>
              <a:gd name="connsiteY2" fmla="*/ 831612 h 831612"/>
              <a:gd name="connsiteX3" fmla="*/ 436430 w 436430"/>
              <a:gd name="connsiteY3" fmla="*/ 831612 h 8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430" h="831612">
                <a:moveTo>
                  <a:pt x="0" y="0"/>
                </a:moveTo>
                <a:lnTo>
                  <a:pt x="218215" y="0"/>
                </a:lnTo>
                <a:lnTo>
                  <a:pt x="218215" y="831612"/>
                </a:lnTo>
                <a:lnTo>
                  <a:pt x="436430" y="831612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7435" tIns="392327" rIns="207437" bIns="392327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9" name="Forma livre 8"/>
          <p:cNvSpPr/>
          <p:nvPr/>
        </p:nvSpPr>
        <p:spPr>
          <a:xfrm>
            <a:off x="4809871" y="4032567"/>
            <a:ext cx="436430" cy="91440"/>
          </a:xfrm>
          <a:custGeom>
            <a:avLst/>
            <a:gdLst>
              <a:gd name="connsiteX0" fmla="*/ 0 w 436430"/>
              <a:gd name="connsiteY0" fmla="*/ 45720 h 91440"/>
              <a:gd name="connsiteX1" fmla="*/ 436430 w 436430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6430" h="91440">
                <a:moveTo>
                  <a:pt x="0" y="45720"/>
                </a:moveTo>
                <a:lnTo>
                  <a:pt x="436430" y="45720"/>
                </a:lnTo>
              </a:path>
            </a:pathLst>
          </a:custGeom>
          <a:noFill/>
        </p:spPr>
        <p:style>
          <a:lnRef idx="1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04" tIns="34809" rIns="220005" bIns="3481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0" name="Forma livre 9"/>
          <p:cNvSpPr/>
          <p:nvPr/>
        </p:nvSpPr>
        <p:spPr>
          <a:xfrm>
            <a:off x="1825530" y="4032567"/>
            <a:ext cx="436430" cy="91440"/>
          </a:xfrm>
          <a:custGeom>
            <a:avLst/>
            <a:gdLst>
              <a:gd name="connsiteX0" fmla="*/ 0 w 436430"/>
              <a:gd name="connsiteY0" fmla="*/ 45720 h 91440"/>
              <a:gd name="connsiteX1" fmla="*/ 436430 w 436430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6430" h="91440">
                <a:moveTo>
                  <a:pt x="0" y="45720"/>
                </a:moveTo>
                <a:lnTo>
                  <a:pt x="436430" y="45720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04" tIns="34809" rIns="220005" bIns="3481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1" name="Forma livre 10"/>
          <p:cNvSpPr/>
          <p:nvPr/>
        </p:nvSpPr>
        <p:spPr>
          <a:xfrm>
            <a:off x="4809871" y="3200955"/>
            <a:ext cx="436430" cy="91440"/>
          </a:xfrm>
          <a:custGeom>
            <a:avLst/>
            <a:gdLst>
              <a:gd name="connsiteX0" fmla="*/ 0 w 436430"/>
              <a:gd name="connsiteY0" fmla="*/ 45720 h 91440"/>
              <a:gd name="connsiteX1" fmla="*/ 436430 w 436430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6430" h="91440">
                <a:moveTo>
                  <a:pt x="0" y="45720"/>
                </a:moveTo>
                <a:lnTo>
                  <a:pt x="436430" y="45720"/>
                </a:lnTo>
              </a:path>
            </a:pathLst>
          </a:custGeom>
          <a:noFill/>
        </p:spPr>
        <p:style>
          <a:lnRef idx="1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04" tIns="34809" rIns="220005" bIns="3481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2" name="Forma livre 11"/>
          <p:cNvSpPr/>
          <p:nvPr/>
        </p:nvSpPr>
        <p:spPr>
          <a:xfrm>
            <a:off x="1825530" y="3246675"/>
            <a:ext cx="436430" cy="831612"/>
          </a:xfrm>
          <a:custGeom>
            <a:avLst/>
            <a:gdLst>
              <a:gd name="connsiteX0" fmla="*/ 0 w 436430"/>
              <a:gd name="connsiteY0" fmla="*/ 831612 h 831612"/>
              <a:gd name="connsiteX1" fmla="*/ 218215 w 436430"/>
              <a:gd name="connsiteY1" fmla="*/ 831612 h 831612"/>
              <a:gd name="connsiteX2" fmla="*/ 218215 w 436430"/>
              <a:gd name="connsiteY2" fmla="*/ 0 h 831612"/>
              <a:gd name="connsiteX3" fmla="*/ 436430 w 436430"/>
              <a:gd name="connsiteY3" fmla="*/ 0 h 8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430" h="831612">
                <a:moveTo>
                  <a:pt x="0" y="831612"/>
                </a:moveTo>
                <a:lnTo>
                  <a:pt x="218215" y="831612"/>
                </a:lnTo>
                <a:lnTo>
                  <a:pt x="218215" y="0"/>
                </a:lnTo>
                <a:lnTo>
                  <a:pt x="436430" y="0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7435" tIns="392326" rIns="207437" bIns="392328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3" name="Forma livre 12"/>
          <p:cNvSpPr/>
          <p:nvPr/>
        </p:nvSpPr>
        <p:spPr>
          <a:xfrm rot="16200000">
            <a:off x="-257877" y="3745642"/>
            <a:ext cx="3501526" cy="665289"/>
          </a:xfrm>
          <a:custGeom>
            <a:avLst/>
            <a:gdLst>
              <a:gd name="connsiteX0" fmla="*/ 0 w 3501526"/>
              <a:gd name="connsiteY0" fmla="*/ 0 h 665289"/>
              <a:gd name="connsiteX1" fmla="*/ 3501526 w 3501526"/>
              <a:gd name="connsiteY1" fmla="*/ 0 h 665289"/>
              <a:gd name="connsiteX2" fmla="*/ 3501526 w 3501526"/>
              <a:gd name="connsiteY2" fmla="*/ 665289 h 665289"/>
              <a:gd name="connsiteX3" fmla="*/ 0 w 3501526"/>
              <a:gd name="connsiteY3" fmla="*/ 665289 h 665289"/>
              <a:gd name="connsiteX4" fmla="*/ 0 w 3501526"/>
              <a:gd name="connsiteY4" fmla="*/ 0 h 66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1526" h="665289">
                <a:moveTo>
                  <a:pt x="0" y="0"/>
                </a:moveTo>
                <a:lnTo>
                  <a:pt x="3501526" y="0"/>
                </a:lnTo>
                <a:lnTo>
                  <a:pt x="3501526" y="665289"/>
                </a:lnTo>
                <a:lnTo>
                  <a:pt x="0" y="6652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304" tIns="27304" rIns="27305" bIns="27305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kern="1200" dirty="0" smtClean="0"/>
              <a:t>Riscos</a:t>
            </a:r>
            <a:endParaRPr lang="en-US" sz="4300" kern="1200" dirty="0"/>
          </a:p>
        </p:txBody>
      </p:sp>
      <p:sp>
        <p:nvSpPr>
          <p:cNvPr id="14" name="Forma livre 13"/>
          <p:cNvSpPr/>
          <p:nvPr/>
        </p:nvSpPr>
        <p:spPr>
          <a:xfrm>
            <a:off x="2261960" y="2914030"/>
            <a:ext cx="2547911" cy="665289"/>
          </a:xfrm>
          <a:custGeom>
            <a:avLst/>
            <a:gdLst>
              <a:gd name="connsiteX0" fmla="*/ 0 w 2182151"/>
              <a:gd name="connsiteY0" fmla="*/ 0 h 665289"/>
              <a:gd name="connsiteX1" fmla="*/ 2182151 w 2182151"/>
              <a:gd name="connsiteY1" fmla="*/ 0 h 665289"/>
              <a:gd name="connsiteX2" fmla="*/ 2182151 w 2182151"/>
              <a:gd name="connsiteY2" fmla="*/ 665289 h 665289"/>
              <a:gd name="connsiteX3" fmla="*/ 0 w 2182151"/>
              <a:gd name="connsiteY3" fmla="*/ 665289 h 665289"/>
              <a:gd name="connsiteX4" fmla="*/ 0 w 2182151"/>
              <a:gd name="connsiteY4" fmla="*/ 0 h 66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151" h="665289">
                <a:moveTo>
                  <a:pt x="0" y="0"/>
                </a:moveTo>
                <a:lnTo>
                  <a:pt x="2182151" y="0"/>
                </a:lnTo>
                <a:lnTo>
                  <a:pt x="2182151" y="665289"/>
                </a:lnTo>
                <a:lnTo>
                  <a:pt x="0" y="6652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kern="1200" dirty="0" smtClean="0"/>
              <a:t>Naturais</a:t>
            </a:r>
            <a:endParaRPr lang="en-US" sz="3600" kern="1200" dirty="0"/>
          </a:p>
        </p:txBody>
      </p:sp>
      <p:sp>
        <p:nvSpPr>
          <p:cNvPr id="15" name="Forma livre 14"/>
          <p:cNvSpPr/>
          <p:nvPr/>
        </p:nvSpPr>
        <p:spPr>
          <a:xfrm>
            <a:off x="5246301" y="2914030"/>
            <a:ext cx="2983299" cy="665289"/>
          </a:xfrm>
          <a:custGeom>
            <a:avLst/>
            <a:gdLst>
              <a:gd name="connsiteX0" fmla="*/ 0 w 2182151"/>
              <a:gd name="connsiteY0" fmla="*/ 0 h 665289"/>
              <a:gd name="connsiteX1" fmla="*/ 2182151 w 2182151"/>
              <a:gd name="connsiteY1" fmla="*/ 0 h 665289"/>
              <a:gd name="connsiteX2" fmla="*/ 2182151 w 2182151"/>
              <a:gd name="connsiteY2" fmla="*/ 665289 h 665289"/>
              <a:gd name="connsiteX3" fmla="*/ 0 w 2182151"/>
              <a:gd name="connsiteY3" fmla="*/ 665289 h 665289"/>
              <a:gd name="connsiteX4" fmla="*/ 0 w 2182151"/>
              <a:gd name="connsiteY4" fmla="*/ 0 h 66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151" h="665289">
                <a:moveTo>
                  <a:pt x="0" y="0"/>
                </a:moveTo>
                <a:lnTo>
                  <a:pt x="2182151" y="0"/>
                </a:lnTo>
                <a:lnTo>
                  <a:pt x="2182151" y="665289"/>
                </a:lnTo>
                <a:lnTo>
                  <a:pt x="0" y="6652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Resultam do funcionamento dos sistemas naturais.</a:t>
            </a:r>
            <a:endParaRPr lang="en-US" sz="1600" kern="1200" dirty="0"/>
          </a:p>
        </p:txBody>
      </p:sp>
      <p:sp>
        <p:nvSpPr>
          <p:cNvPr id="16" name="Forma livre 15"/>
          <p:cNvSpPr/>
          <p:nvPr/>
        </p:nvSpPr>
        <p:spPr>
          <a:xfrm>
            <a:off x="2261960" y="3745642"/>
            <a:ext cx="2547911" cy="665289"/>
          </a:xfrm>
          <a:custGeom>
            <a:avLst/>
            <a:gdLst>
              <a:gd name="connsiteX0" fmla="*/ 0 w 2182151"/>
              <a:gd name="connsiteY0" fmla="*/ 0 h 665289"/>
              <a:gd name="connsiteX1" fmla="*/ 2182151 w 2182151"/>
              <a:gd name="connsiteY1" fmla="*/ 0 h 665289"/>
              <a:gd name="connsiteX2" fmla="*/ 2182151 w 2182151"/>
              <a:gd name="connsiteY2" fmla="*/ 665289 h 665289"/>
              <a:gd name="connsiteX3" fmla="*/ 0 w 2182151"/>
              <a:gd name="connsiteY3" fmla="*/ 665289 h 665289"/>
              <a:gd name="connsiteX4" fmla="*/ 0 w 2182151"/>
              <a:gd name="connsiteY4" fmla="*/ 0 h 66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151" h="665289">
                <a:moveTo>
                  <a:pt x="0" y="0"/>
                </a:moveTo>
                <a:lnTo>
                  <a:pt x="2182151" y="0"/>
                </a:lnTo>
                <a:lnTo>
                  <a:pt x="2182151" y="665289"/>
                </a:lnTo>
                <a:lnTo>
                  <a:pt x="0" y="6652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kern="1200" dirty="0" smtClean="0"/>
              <a:t>Mistos</a:t>
            </a:r>
            <a:endParaRPr lang="en-US" sz="3600" kern="1200" dirty="0"/>
          </a:p>
        </p:txBody>
      </p:sp>
      <p:sp>
        <p:nvSpPr>
          <p:cNvPr id="17" name="Forma livre 16"/>
          <p:cNvSpPr/>
          <p:nvPr/>
        </p:nvSpPr>
        <p:spPr>
          <a:xfrm>
            <a:off x="5246301" y="3745642"/>
            <a:ext cx="2983299" cy="665289"/>
          </a:xfrm>
          <a:custGeom>
            <a:avLst/>
            <a:gdLst>
              <a:gd name="connsiteX0" fmla="*/ 0 w 2182151"/>
              <a:gd name="connsiteY0" fmla="*/ 0 h 665289"/>
              <a:gd name="connsiteX1" fmla="*/ 2182151 w 2182151"/>
              <a:gd name="connsiteY1" fmla="*/ 0 h 665289"/>
              <a:gd name="connsiteX2" fmla="*/ 2182151 w 2182151"/>
              <a:gd name="connsiteY2" fmla="*/ 665289 h 665289"/>
              <a:gd name="connsiteX3" fmla="*/ 0 w 2182151"/>
              <a:gd name="connsiteY3" fmla="*/ 665289 h 665289"/>
              <a:gd name="connsiteX4" fmla="*/ 0 w 2182151"/>
              <a:gd name="connsiteY4" fmla="*/ 0 h 66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151" h="665289">
                <a:moveTo>
                  <a:pt x="0" y="0"/>
                </a:moveTo>
                <a:lnTo>
                  <a:pt x="2182151" y="0"/>
                </a:lnTo>
                <a:lnTo>
                  <a:pt x="2182151" y="665289"/>
                </a:lnTo>
                <a:lnTo>
                  <a:pt x="0" y="6652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Resultam da combinação de ações do ser humano com os sistemas naturais.</a:t>
            </a:r>
            <a:endParaRPr lang="en-US" sz="1600" kern="1200" dirty="0"/>
          </a:p>
        </p:txBody>
      </p:sp>
      <p:sp>
        <p:nvSpPr>
          <p:cNvPr id="18" name="Forma livre 17"/>
          <p:cNvSpPr/>
          <p:nvPr/>
        </p:nvSpPr>
        <p:spPr>
          <a:xfrm>
            <a:off x="2261960" y="4577254"/>
            <a:ext cx="2547911" cy="665289"/>
          </a:xfrm>
          <a:custGeom>
            <a:avLst/>
            <a:gdLst>
              <a:gd name="connsiteX0" fmla="*/ 0 w 2182151"/>
              <a:gd name="connsiteY0" fmla="*/ 0 h 665289"/>
              <a:gd name="connsiteX1" fmla="*/ 2182151 w 2182151"/>
              <a:gd name="connsiteY1" fmla="*/ 0 h 665289"/>
              <a:gd name="connsiteX2" fmla="*/ 2182151 w 2182151"/>
              <a:gd name="connsiteY2" fmla="*/ 665289 h 665289"/>
              <a:gd name="connsiteX3" fmla="*/ 0 w 2182151"/>
              <a:gd name="connsiteY3" fmla="*/ 665289 h 665289"/>
              <a:gd name="connsiteX4" fmla="*/ 0 w 2182151"/>
              <a:gd name="connsiteY4" fmla="*/ 0 h 66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151" h="665289">
                <a:moveTo>
                  <a:pt x="0" y="0"/>
                </a:moveTo>
                <a:lnTo>
                  <a:pt x="2182151" y="0"/>
                </a:lnTo>
                <a:lnTo>
                  <a:pt x="2182151" y="665289"/>
                </a:lnTo>
                <a:lnTo>
                  <a:pt x="0" y="6652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kern="1200" dirty="0" smtClean="0"/>
              <a:t>Antrópicos</a:t>
            </a:r>
            <a:endParaRPr lang="en-US" sz="3600" kern="1200" dirty="0"/>
          </a:p>
        </p:txBody>
      </p:sp>
      <p:sp>
        <p:nvSpPr>
          <p:cNvPr id="19" name="Forma livre 18"/>
          <p:cNvSpPr/>
          <p:nvPr/>
        </p:nvSpPr>
        <p:spPr>
          <a:xfrm>
            <a:off x="5246301" y="4577254"/>
            <a:ext cx="2983299" cy="665289"/>
          </a:xfrm>
          <a:custGeom>
            <a:avLst/>
            <a:gdLst>
              <a:gd name="connsiteX0" fmla="*/ 0 w 2182151"/>
              <a:gd name="connsiteY0" fmla="*/ 0 h 665289"/>
              <a:gd name="connsiteX1" fmla="*/ 2182151 w 2182151"/>
              <a:gd name="connsiteY1" fmla="*/ 0 h 665289"/>
              <a:gd name="connsiteX2" fmla="*/ 2182151 w 2182151"/>
              <a:gd name="connsiteY2" fmla="*/ 665289 h 665289"/>
              <a:gd name="connsiteX3" fmla="*/ 0 w 2182151"/>
              <a:gd name="connsiteY3" fmla="*/ 665289 h 665289"/>
              <a:gd name="connsiteX4" fmla="*/ 0 w 2182151"/>
              <a:gd name="connsiteY4" fmla="*/ 0 h 66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151" h="665289">
                <a:moveTo>
                  <a:pt x="0" y="0"/>
                </a:moveTo>
                <a:lnTo>
                  <a:pt x="2182151" y="0"/>
                </a:lnTo>
                <a:lnTo>
                  <a:pt x="2182151" y="665289"/>
                </a:lnTo>
                <a:lnTo>
                  <a:pt x="0" y="6652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 smtClean="0"/>
              <a:t>Resultam somente da ação do ser humano.</a:t>
            </a:r>
            <a:endParaRPr lang="en-US" sz="1600" kern="1200" dirty="0"/>
          </a:p>
        </p:txBody>
      </p:sp>
    </p:spTree>
    <p:extLst>
      <p:ext uri="{BB962C8B-B14F-4D97-AF65-F5344CB8AC3E}">
        <p14:creationId xmlns:p14="http://schemas.microsoft.com/office/powerpoint/2010/main" val="131115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Classificação dos riscos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48678"/>
            <a:ext cx="8215306" cy="370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3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7360" y="2657434"/>
            <a:ext cx="7029450" cy="1463153"/>
          </a:xfrm>
        </p:spPr>
        <p:txBody>
          <a:bodyPr>
            <a:normAutofit/>
          </a:bodyPr>
          <a:lstStyle/>
          <a:p>
            <a:r>
              <a:rPr lang="pt-PT" sz="3600" dirty="0" smtClean="0"/>
              <a:t>Aplica o que </a:t>
            </a:r>
            <a:r>
              <a:rPr lang="pt-PT" sz="3600" dirty="0" smtClean="0"/>
              <a:t>aprendeste!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158320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2141981"/>
            <a:ext cx="8407893" cy="540469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1800" b="1" dirty="0" smtClean="0"/>
              <a:t>1. Associa os conceitos às respetivas definições.</a:t>
            </a:r>
            <a:endParaRPr lang="en-US" sz="1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81196"/>
              </p:ext>
            </p:extLst>
          </p:nvPr>
        </p:nvGraphicFramePr>
        <p:xfrm>
          <a:off x="490361" y="2676512"/>
          <a:ext cx="8191911" cy="3139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0129"/>
                <a:gridCol w="781981"/>
                <a:gridCol w="51298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Risco</a:t>
                      </a:r>
                      <a:endParaRPr lang="en-US" sz="1400" dirty="0"/>
                    </a:p>
                  </a:txBody>
                  <a:tcPr anchor="ctr"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Acontecimento súbito, quase sempre imprevisível, de </a:t>
                      </a:r>
                      <a:r>
                        <a:rPr lang="en-US" sz="1400" dirty="0" err="1" smtClean="0"/>
                        <a:t>origem</a:t>
                      </a:r>
                      <a:r>
                        <a:rPr lang="en-US" sz="1400" dirty="0" smtClean="0"/>
                        <a:t> natural, provocando um grande número de vítimas e muitos danos materiais.</a:t>
                      </a:r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Catástrofe</a:t>
                      </a:r>
                      <a:endParaRPr lang="en-US" sz="1400" dirty="0"/>
                    </a:p>
                  </a:txBody>
                  <a:tcPr anchor="ctr"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Propensão de uma área para ser afetada por um determinado perigo, em tempo indeterminado, sendo avaliada através de fatores de predisposição para a ocorrência dos processos ou ações.</a:t>
                      </a:r>
                      <a:endParaRPr lang="en-US" sz="1400" dirty="0"/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Suscetibilidade</a:t>
                      </a:r>
                      <a:endParaRPr lang="en-US" sz="1400" dirty="0"/>
                    </a:p>
                  </a:txBody>
                  <a:tcPr anchor="ctr"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Probabilidade de ocorrência de um processo (ou ação) perigoso e respetiva estimativa das suas consequências sobre as pessoas, bens e ambiente.</a:t>
                      </a:r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Vulnerabilidade</a:t>
                      </a:r>
                      <a:endParaRPr lang="en-US" sz="1400" dirty="0"/>
                    </a:p>
                  </a:txBody>
                  <a:tcPr anchor="ctr"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Grau de perda associado aos elementos em risco, resultantes da ocorrência de determinado episódio natural ou antrópico, gerador de instabilidade.</a:t>
                      </a:r>
                    </a:p>
                  </a:txBody>
                  <a:tcPr>
                    <a:lnL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CD1B9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2790821" y="3195873"/>
            <a:ext cx="721924" cy="701758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790821" y="3116098"/>
            <a:ext cx="721924" cy="1673072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790821" y="5479197"/>
            <a:ext cx="721924" cy="1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790821" y="3798883"/>
            <a:ext cx="721924" cy="875988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8339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2210561"/>
            <a:ext cx="8407893" cy="540469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1800" b="1" dirty="0" smtClean="0"/>
              <a:t>2. São exemplos de riscos meteorológicos:</a:t>
            </a:r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A – os movimentos de vertente e as </a:t>
            </a:r>
            <a:r>
              <a:rPr lang="en-US" sz="1800" dirty="0" err="1" smtClean="0"/>
              <a:t>avalanchas</a:t>
            </a:r>
            <a:r>
              <a:rPr lang="en-US" sz="1800" dirty="0" smtClean="0"/>
              <a:t>.</a:t>
            </a:r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B – as secas e as vagas de frio.</a:t>
            </a:r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C – as cheias e as inundações.</a:t>
            </a:r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D – os furacões e os tornados.</a:t>
            </a:r>
            <a:endParaRPr lang="en-US" sz="1800" dirty="0"/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354367" y="4414598"/>
            <a:ext cx="8407893" cy="540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 2" pitchFamily="18" charset="2"/>
              <a:buNone/>
            </a:pPr>
            <a:r>
              <a:rPr lang="en-US" sz="1800" b="1" dirty="0"/>
              <a:t>3</a:t>
            </a:r>
            <a:r>
              <a:rPr lang="en-US" sz="1800" b="1" dirty="0" smtClean="0"/>
              <a:t>. São classificados como:</a:t>
            </a:r>
          </a:p>
          <a:p>
            <a:pPr marL="45720" indent="0">
              <a:buFont typeface="Wingdings 2" pitchFamily="18" charset="2"/>
              <a:buNone/>
            </a:pPr>
            <a:r>
              <a:rPr lang="en-US" sz="1800" dirty="0" smtClean="0"/>
              <a:t>	A – riscos naturais.</a:t>
            </a:r>
          </a:p>
          <a:p>
            <a:pPr marL="45720" indent="0">
              <a:buFont typeface="Wingdings 2" pitchFamily="18" charset="2"/>
              <a:buNone/>
            </a:pPr>
            <a:r>
              <a:rPr lang="en-US" sz="1800" dirty="0" smtClean="0"/>
              <a:t>	B – riscos mistos.</a:t>
            </a:r>
          </a:p>
          <a:p>
            <a:pPr marL="45720" indent="0">
              <a:buFont typeface="Wingdings 2" pitchFamily="18" charset="2"/>
              <a:buNone/>
            </a:pPr>
            <a:r>
              <a:rPr lang="en-US" sz="1800" dirty="0" smtClean="0"/>
              <a:t>	C – riscos antrópicos.</a:t>
            </a:r>
          </a:p>
          <a:p>
            <a:pPr marL="45720" indent="0">
              <a:buFont typeface="Wingdings 2" pitchFamily="18" charset="2"/>
              <a:buNone/>
            </a:pPr>
            <a:r>
              <a:rPr lang="en-US" sz="2400" dirty="0" smtClean="0"/>
              <a:t>	</a:t>
            </a:r>
            <a:endParaRPr lang="en-US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1224057" y="3535023"/>
            <a:ext cx="3782284" cy="39689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235487" y="4766310"/>
            <a:ext cx="2890744" cy="31202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4640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" grpId="0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244764" y="2460238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9</a:t>
            </a:r>
            <a:endPara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43000" y="4052545"/>
            <a:ext cx="3538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Eva Ribeiro, Rui Teixeira Lopes,</a:t>
            </a:r>
          </a:p>
          <a:p>
            <a:r>
              <a:rPr lang="pt-PT" dirty="0" smtClean="0"/>
              <a:t>Sandra Custódio, Vera Ribeiro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4098766" y="1235626"/>
            <a:ext cx="4032448" cy="48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9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190</TotalTime>
  <Words>349</Words>
  <Application>Microsoft Office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Century Gothic</vt:lpstr>
      <vt:lpstr>Wingdings 2</vt:lpstr>
      <vt:lpstr>Austin</vt:lpstr>
      <vt:lpstr>Riscos e catástrofes</vt:lpstr>
      <vt:lpstr>Índice</vt:lpstr>
      <vt:lpstr>A teoria do risco Conceitos fundamentais</vt:lpstr>
      <vt:lpstr>PowerPoint Presentation</vt:lpstr>
      <vt:lpstr>PowerPoint Presentation</vt:lpstr>
      <vt:lpstr>Índice de vulnerabilidade dos países, em 2014</vt:lpstr>
      <vt:lpstr>Classificação dos Riscos</vt:lpstr>
      <vt:lpstr>Classificação dos riscos</vt:lpstr>
      <vt:lpstr>Aplica o que aprendeste!</vt:lpstr>
      <vt:lpstr>Aplica o que aprendeste!</vt:lpstr>
      <vt:lpstr>Aplica o que aprendeste!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Riscos e Catástofes</dc:title>
  <dc:creator>aa bb</dc:creator>
  <cp:lastModifiedBy>Joana Lopes</cp:lastModifiedBy>
  <cp:revision>22</cp:revision>
  <dcterms:created xsi:type="dcterms:W3CDTF">2015-05-27T21:06:28Z</dcterms:created>
  <dcterms:modified xsi:type="dcterms:W3CDTF">2015-07-01T09:34:30Z</dcterms:modified>
</cp:coreProperties>
</file>