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58" r:id="rId6"/>
    <p:sldId id="259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CC6600"/>
    <a:srgbClr val="993300"/>
    <a:srgbClr val="CC3300"/>
    <a:srgbClr val="6633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F62B52-23B1-41C6-B27C-172D4CCDA79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259262-0478-483F-A065-E4BF09AC1A8F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886883-4701-4B05-8344-9BA108E7792B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600502-F396-4DBA-8A36-B1D7E7C3A354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171E74-DB68-45B9-A68D-97F0DB56537C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239912-A105-4972-BD5C-BE0A350FC75B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D95327-B9BF-44B0-ACBD-CDB577F7FD86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0203C-49E2-4945-8FD6-B6D7E19E3E7F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A1FCB-C9BA-4F9E-BAE5-49AB98A73EE5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F57040-9831-449B-8136-528A02270014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D8E814-C9D8-49DE-859C-C53F30FE0BE2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66"/>
            </a:gs>
            <a:gs pos="100000">
              <a:srgbClr val="FF9966">
                <a:gamma/>
                <a:tint val="21569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 do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ED37CBD-A44E-433E-B9D6-CDA08FFD3788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PT" sz="3600">
                <a:solidFill>
                  <a:srgbClr val="663300"/>
                </a:solidFill>
              </a:rPr>
              <a:t>EPISÓDIOS</a:t>
            </a:r>
            <a:r>
              <a:rPr lang="pt-PT" sz="3600" b="1">
                <a:solidFill>
                  <a:srgbClr val="663300"/>
                </a:solidFill>
              </a:rPr>
              <a:t> </a:t>
            </a:r>
            <a:r>
              <a:rPr lang="pt-PT" sz="3600" i="1">
                <a:solidFill>
                  <a:srgbClr val="663300"/>
                </a:solidFill>
              </a:rPr>
              <a:t>N’</a:t>
            </a:r>
            <a:r>
              <a:rPr lang="pt-PT" sz="3600" b="1" i="1">
                <a:solidFill>
                  <a:srgbClr val="663300"/>
                </a:solidFill>
              </a:rPr>
              <a:t>OS LUSÍADAS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  <a:p>
            <a:endParaRPr lang="pt-PT"/>
          </a:p>
          <a:p>
            <a:pPr algn="just">
              <a:buFontTx/>
              <a:buNone/>
            </a:pPr>
            <a:r>
              <a:rPr lang="pt-PT">
                <a:solidFill>
                  <a:srgbClr val="663300"/>
                </a:solidFill>
                <a:sym typeface="Wingdings" pitchFamily="2" charset="2"/>
              </a:rPr>
              <a:t>          </a:t>
            </a:r>
            <a:r>
              <a:rPr lang="pt-PT"/>
              <a:t>Apresentação dos vários episódios </a:t>
            </a:r>
          </a:p>
          <a:p>
            <a:pPr algn="just">
              <a:buFontTx/>
              <a:buNone/>
            </a:pPr>
            <a:r>
              <a:rPr lang="pt-PT"/>
              <a:t>d’ </a:t>
            </a:r>
            <a:r>
              <a:rPr lang="pt-PT" b="1" i="1"/>
              <a:t>Os Lusíadas</a:t>
            </a:r>
            <a:r>
              <a:rPr lang="pt-PT"/>
              <a:t>.</a:t>
            </a:r>
          </a:p>
          <a:p>
            <a:pPr algn="just"/>
            <a:endParaRPr lang="pt-PT"/>
          </a:p>
          <a:p>
            <a:pPr algn="just"/>
            <a:endParaRPr lang="pt-PT"/>
          </a:p>
          <a:p>
            <a:pPr algn="just"/>
            <a:endParaRPr lang="pt-PT"/>
          </a:p>
          <a:p>
            <a:endParaRPr lang="pt-PT" sz="1400" b="1"/>
          </a:p>
          <a:p>
            <a:endParaRPr lang="pt-PT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>
              <a:buFontTx/>
              <a:buNone/>
            </a:pPr>
            <a:endParaRPr lang="pt-PT" b="1">
              <a:solidFill>
                <a:srgbClr val="663300"/>
              </a:solidFill>
              <a:sym typeface="Wingdings" pitchFamily="2" charset="2"/>
            </a:endParaRPr>
          </a:p>
          <a:p>
            <a:pPr algn="just">
              <a:buFontTx/>
              <a:buNone/>
            </a:pPr>
            <a:endParaRPr lang="pt-PT" b="1">
              <a:solidFill>
                <a:srgbClr val="663300"/>
              </a:solidFill>
              <a:sym typeface="Wingdings" pitchFamily="2" charset="2"/>
            </a:endParaRPr>
          </a:p>
          <a:p>
            <a:pPr algn="just">
              <a:buFontTx/>
              <a:buNone/>
            </a:pPr>
            <a:r>
              <a:rPr lang="pt-PT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</a:t>
            </a:r>
            <a:r>
              <a:rPr lang="pt-PT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DEFINIÇÃO</a:t>
            </a:r>
            <a:r>
              <a:rPr lang="pt-PT" b="1"/>
              <a:t> –</a:t>
            </a:r>
            <a:r>
              <a:rPr lang="pt-PT"/>
              <a:t> </a:t>
            </a:r>
            <a:r>
              <a:rPr lang="pt-PT">
                <a:solidFill>
                  <a:schemeClr val="tx2"/>
                </a:solidFill>
              </a:rPr>
              <a:t>pequenas narrativas de factos reais ou imaginários</a:t>
            </a:r>
            <a:r>
              <a:rPr lang="pt-PT"/>
              <a:t>.</a:t>
            </a:r>
          </a:p>
          <a:p>
            <a:pPr algn="r">
              <a:buFontTx/>
              <a:buNone/>
            </a:pPr>
            <a:endParaRPr lang="pt-PT" sz="1400" b="1"/>
          </a:p>
          <a:p>
            <a:pPr algn="r">
              <a:buFontTx/>
              <a:buNone/>
            </a:pPr>
            <a:endParaRPr lang="pt-PT" sz="1400" b="1"/>
          </a:p>
          <a:p>
            <a:pPr algn="r">
              <a:buFontTx/>
              <a:buNone/>
            </a:pPr>
            <a:endParaRPr lang="pt-PT" sz="1400" b="1"/>
          </a:p>
          <a:p>
            <a:pPr algn="r">
              <a:buFontTx/>
              <a:buNone/>
            </a:pPr>
            <a:endParaRPr lang="pt-PT" sz="1400" b="1"/>
          </a:p>
          <a:p>
            <a:pPr algn="r">
              <a:buFontTx/>
              <a:buNone/>
            </a:pPr>
            <a:endParaRPr lang="pt-PT" sz="1400" b="1"/>
          </a:p>
          <a:p>
            <a:pPr algn="r">
              <a:buFontTx/>
              <a:buNone/>
            </a:pPr>
            <a:endParaRPr lang="pt-PT" sz="1400" b="1"/>
          </a:p>
          <a:p>
            <a:pPr algn="just">
              <a:buFont typeface="Wingdings" pitchFamily="2" charset="2"/>
              <a:buChar char=""/>
            </a:pPr>
            <a:endParaRPr lang="pt-PT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pt-PT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just">
              <a:buFont typeface="Wingdings" pitchFamily="2" charset="2"/>
              <a:buNone/>
            </a:pPr>
            <a:endParaRPr lang="pt-PT">
              <a:solidFill>
                <a:srgbClr val="66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buFont typeface="Wingdings" pitchFamily="2" charset="2"/>
              <a:buNone/>
            </a:pPr>
            <a:r>
              <a:rPr lang="pt-PT" b="1">
                <a:solidFill>
                  <a:srgbClr val="663300"/>
                </a:solidFill>
                <a:sym typeface="Wingdings" pitchFamily="2" charset="2"/>
              </a:rPr>
              <a:t>            </a:t>
            </a:r>
            <a:r>
              <a:rPr lang="pt-PT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TIPOS</a:t>
            </a:r>
            <a:r>
              <a:rPr lang="pt-PT" b="1"/>
              <a:t> </a:t>
            </a:r>
            <a:r>
              <a:rPr lang="pt-PT"/>
              <a:t>(existentes n’</a:t>
            </a:r>
            <a:r>
              <a:rPr lang="pt-PT" b="1" i="1"/>
              <a:t>Os Lusíadas</a:t>
            </a:r>
            <a:r>
              <a:rPr lang="pt-PT"/>
              <a:t>)</a:t>
            </a:r>
            <a:r>
              <a:rPr lang="pt-PT" b="1"/>
              <a:t> –</a:t>
            </a:r>
            <a:r>
              <a:rPr lang="pt-PT"/>
              <a:t> </a:t>
            </a:r>
            <a:r>
              <a:rPr lang="pt-PT">
                <a:solidFill>
                  <a:schemeClr val="tx2"/>
                </a:solidFill>
              </a:rPr>
              <a:t>bélicos</a:t>
            </a:r>
            <a:r>
              <a:rPr lang="pt-PT"/>
              <a:t>, </a:t>
            </a:r>
            <a:r>
              <a:rPr lang="pt-PT">
                <a:solidFill>
                  <a:schemeClr val="tx2"/>
                </a:solidFill>
              </a:rPr>
              <a:t>líricos</a:t>
            </a:r>
            <a:r>
              <a:rPr lang="pt-PT"/>
              <a:t>, </a:t>
            </a:r>
            <a:r>
              <a:rPr lang="pt-PT">
                <a:solidFill>
                  <a:schemeClr val="tx2"/>
                </a:solidFill>
              </a:rPr>
              <a:t>simbólicos</a:t>
            </a:r>
            <a:r>
              <a:rPr lang="pt-PT"/>
              <a:t>, </a:t>
            </a:r>
            <a:r>
              <a:rPr lang="pt-PT">
                <a:solidFill>
                  <a:schemeClr val="tx2"/>
                </a:solidFill>
              </a:rPr>
              <a:t>naturalistas</a:t>
            </a:r>
            <a:r>
              <a:rPr lang="pt-PT"/>
              <a:t> e </a:t>
            </a:r>
            <a:r>
              <a:rPr lang="pt-PT">
                <a:solidFill>
                  <a:schemeClr val="tx2"/>
                </a:solidFill>
              </a:rPr>
              <a:t>mitológicos</a:t>
            </a:r>
            <a:r>
              <a:rPr lang="pt-PT"/>
              <a:t>. </a:t>
            </a:r>
          </a:p>
          <a:p>
            <a:endParaRPr lang="pt-PT"/>
          </a:p>
          <a:p>
            <a:endParaRPr lang="pt-PT"/>
          </a:p>
          <a:p>
            <a:pPr algn="r">
              <a:buFontTx/>
              <a:buNone/>
            </a:pPr>
            <a:endParaRPr lang="pt-PT" sz="1400" b="1"/>
          </a:p>
          <a:p>
            <a:endParaRPr lang="pt-PT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>
              <a:buFont typeface="Wingdings" pitchFamily="2" charset="2"/>
              <a:buNone/>
            </a:pPr>
            <a:endParaRPr lang="pt-PT" b="1">
              <a:solidFill>
                <a:srgbClr val="663300"/>
              </a:solidFill>
              <a:sym typeface="Wingdings" pitchFamily="2" charset="2"/>
            </a:endParaRPr>
          </a:p>
          <a:p>
            <a:pPr algn="just">
              <a:buFont typeface="Wingdings" pitchFamily="2" charset="2"/>
              <a:buNone/>
            </a:pPr>
            <a:endParaRPr lang="pt-PT" b="1">
              <a:solidFill>
                <a:srgbClr val="663300"/>
              </a:solidFill>
              <a:sym typeface="Wingdings" pitchFamily="2" charset="2"/>
            </a:endParaRPr>
          </a:p>
          <a:p>
            <a:pPr algn="just">
              <a:buFont typeface="Wingdings" pitchFamily="2" charset="2"/>
              <a:buNone/>
            </a:pPr>
            <a:r>
              <a:rPr lang="pt-PT" b="1">
                <a:solidFill>
                  <a:srgbClr val="663300"/>
                </a:solidFill>
                <a:sym typeface="Wingdings" pitchFamily="2" charset="2"/>
              </a:rPr>
              <a:t>        </a:t>
            </a:r>
            <a:r>
              <a:rPr lang="pt-PT" b="1" i="1"/>
              <a:t> </a:t>
            </a:r>
            <a:r>
              <a:rPr lang="pt-PT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FINALIDADE</a:t>
            </a:r>
            <a:r>
              <a:rPr lang="pt-PT" b="1" i="1">
                <a:solidFill>
                  <a:srgbClr val="663300"/>
                </a:solidFill>
              </a:rPr>
              <a:t> </a:t>
            </a:r>
            <a:r>
              <a:rPr lang="pt-PT" b="1"/>
              <a:t>–</a:t>
            </a:r>
            <a:r>
              <a:rPr lang="pt-PT"/>
              <a:t> </a:t>
            </a:r>
            <a:r>
              <a:rPr lang="pt-PT">
                <a:solidFill>
                  <a:schemeClr val="tx2"/>
                </a:solidFill>
              </a:rPr>
              <a:t>embelezam a acção</a:t>
            </a:r>
            <a:r>
              <a:rPr lang="pt-PT"/>
              <a:t>; </a:t>
            </a:r>
            <a:r>
              <a:rPr lang="pt-PT">
                <a:solidFill>
                  <a:schemeClr val="tx2"/>
                </a:solidFill>
              </a:rPr>
              <a:t>conferem variedade à acção, quebrando a monotonia</a:t>
            </a:r>
            <a:r>
              <a:rPr lang="pt-PT"/>
              <a:t>; </a:t>
            </a:r>
            <a:r>
              <a:rPr lang="pt-PT">
                <a:solidFill>
                  <a:schemeClr val="tx2"/>
                </a:solidFill>
              </a:rPr>
              <a:t>tornam a leitura mais agradável</a:t>
            </a:r>
            <a:r>
              <a:rPr lang="pt-PT"/>
              <a:t>.</a:t>
            </a:r>
          </a:p>
          <a:p>
            <a:pPr algn="just">
              <a:buFont typeface="Wingdings" pitchFamily="2" charset="2"/>
              <a:buNone/>
            </a:pPr>
            <a:endParaRPr lang="pt-PT"/>
          </a:p>
          <a:p>
            <a:pPr algn="r">
              <a:buFontTx/>
              <a:buNone/>
            </a:pPr>
            <a:endParaRPr lang="pt-PT" sz="1400" b="1"/>
          </a:p>
          <a:p>
            <a:pPr algn="just">
              <a:buFont typeface="Wingdings" pitchFamily="2" charset="2"/>
              <a:buNone/>
            </a:pPr>
            <a:endParaRPr lang="pt-PT"/>
          </a:p>
          <a:p>
            <a:endParaRPr lang="pt-PT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PT" sz="3200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PT" sz="3200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PT" sz="3200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PT" sz="3200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PT" sz="3200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EPISÓDIOS BÉLICOS</a:t>
            </a:r>
            <a:r>
              <a:rPr lang="pt-PT" sz="4000" i="1">
                <a:solidFill>
                  <a:srgbClr val="663300"/>
                </a:solidFill>
              </a:rPr>
              <a:t/>
            </a:r>
            <a:br>
              <a:rPr lang="pt-PT" sz="4000" i="1">
                <a:solidFill>
                  <a:srgbClr val="663300"/>
                </a:solidFill>
              </a:rPr>
            </a:br>
            <a:endParaRPr lang="pt-PT" sz="4000" i="1">
              <a:solidFill>
                <a:srgbClr val="663300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-"/>
            </a:pPr>
            <a:endParaRPr lang="pt-PT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endParaRPr lang="pt-PT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pt-PT" i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Batalha de Ourique</a:t>
            </a:r>
            <a:r>
              <a:rPr lang="pt-PT"/>
              <a:t> (III, 42-54);</a:t>
            </a:r>
          </a:p>
          <a:p>
            <a:pPr>
              <a:buFontTx/>
              <a:buChar char="-"/>
            </a:pPr>
            <a:r>
              <a:rPr lang="pt-PT" i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Batalha do Salado</a:t>
            </a:r>
            <a:r>
              <a:rPr lang="pt-PT"/>
              <a:t> (III, 107-117);</a:t>
            </a:r>
          </a:p>
          <a:p>
            <a:pPr>
              <a:buFontTx/>
              <a:buChar char="-"/>
            </a:pPr>
            <a:r>
              <a:rPr lang="pt-PT" i="1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Batalha de Aljubarrota</a:t>
            </a:r>
            <a:r>
              <a:rPr lang="pt-PT"/>
              <a:t> (IV, 28-44).</a:t>
            </a:r>
          </a:p>
          <a:p>
            <a:pPr>
              <a:buFontTx/>
              <a:buChar char="-"/>
            </a:pPr>
            <a:endParaRPr lang="pt-PT"/>
          </a:p>
          <a:p>
            <a:pPr>
              <a:buFontTx/>
              <a:buChar char="-"/>
            </a:pPr>
            <a:endParaRPr lang="pt-PT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PT" sz="3200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PT" sz="3200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PT" sz="3200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PT" sz="3200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PT" sz="3200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EPISÓDIOS LÍRICOS</a:t>
            </a:r>
            <a:endParaRPr lang="pt-PT" sz="4000" i="1">
              <a:solidFill>
                <a:srgbClr val="663300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-"/>
            </a:pPr>
            <a:endParaRPr lang="pt-PT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endParaRPr lang="pt-PT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pt-PT" i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Formosíssima Maria</a:t>
            </a:r>
            <a:r>
              <a:rPr lang="pt-PT"/>
              <a:t> (III, 101-106);</a:t>
            </a:r>
          </a:p>
          <a:p>
            <a:pPr>
              <a:buFontTx/>
              <a:buChar char="-"/>
            </a:pPr>
            <a:r>
              <a:rPr lang="pt-PT" i="1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Morte de Inês de Castro</a:t>
            </a:r>
            <a:r>
              <a:rPr lang="pt-PT"/>
              <a:t> (III, 118-135).</a:t>
            </a:r>
          </a:p>
          <a:p>
            <a:pPr>
              <a:buFontTx/>
              <a:buChar char="-"/>
            </a:pPr>
            <a:endParaRPr lang="pt-PT"/>
          </a:p>
          <a:p>
            <a:pPr>
              <a:buFontTx/>
              <a:buChar char="-"/>
            </a:pPr>
            <a:endParaRPr lang="pt-PT"/>
          </a:p>
          <a:p>
            <a:pPr>
              <a:buFontTx/>
              <a:buNone/>
            </a:pPr>
            <a:endParaRPr lang="pt-PT"/>
          </a:p>
          <a:p>
            <a:endParaRPr lang="pt-PT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PT" sz="3200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PT" sz="3200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PT" sz="3200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EPISÓDIOS SIMBÓLICOS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-"/>
            </a:pPr>
            <a:endParaRPr lang="pt-PT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endParaRPr lang="pt-PT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pt-PT" i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Sonho profético de D. Manuel</a:t>
            </a:r>
            <a:r>
              <a:rPr lang="pt-PT"/>
              <a:t> (IV, 67-75);</a:t>
            </a:r>
          </a:p>
          <a:p>
            <a:pPr>
              <a:buFontTx/>
              <a:buChar char="-"/>
            </a:pPr>
            <a:r>
              <a:rPr lang="pt-PT" i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Velho do Restelo</a:t>
            </a:r>
            <a:r>
              <a:rPr lang="pt-PT"/>
              <a:t> (IV, 94-104);</a:t>
            </a:r>
          </a:p>
          <a:p>
            <a:pPr>
              <a:buFontTx/>
              <a:buChar char="-"/>
            </a:pPr>
            <a:r>
              <a:rPr lang="pt-PT" i="1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Adamastor (</a:t>
            </a:r>
            <a:r>
              <a:rPr lang="pt-PT"/>
              <a:t>V, 37-60).</a:t>
            </a:r>
          </a:p>
          <a:p>
            <a:pPr>
              <a:buFontTx/>
              <a:buChar char="-"/>
            </a:pPr>
            <a:endParaRPr lang="pt-PT"/>
          </a:p>
          <a:p>
            <a:pPr algn="r">
              <a:buFontTx/>
              <a:buNone/>
            </a:pPr>
            <a:endParaRPr lang="pt-PT" sz="1400" b="1"/>
          </a:p>
          <a:p>
            <a:pPr>
              <a:buFontTx/>
              <a:buChar char="-"/>
            </a:pPr>
            <a:endParaRPr lang="pt-PT"/>
          </a:p>
          <a:p>
            <a:endParaRPr lang="pt-PT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PT" sz="3200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EPISÓDIOS NATURALISTAS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-"/>
            </a:pPr>
            <a:endParaRPr lang="pt-PT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endParaRPr lang="pt-PT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pt-PT" i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Fogo de Santelmo</a:t>
            </a:r>
            <a:r>
              <a:rPr lang="pt-PT"/>
              <a:t> (V, 18);</a:t>
            </a:r>
          </a:p>
          <a:p>
            <a:pPr>
              <a:buFontTx/>
              <a:buChar char="-"/>
            </a:pPr>
            <a:r>
              <a:rPr lang="pt-PT" i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Tromba d’água</a:t>
            </a:r>
            <a:r>
              <a:rPr lang="pt-PT"/>
              <a:t> (V, 19-22);</a:t>
            </a:r>
          </a:p>
          <a:p>
            <a:pPr>
              <a:buFontTx/>
              <a:buChar char="-"/>
            </a:pPr>
            <a:r>
              <a:rPr lang="pt-PT" i="1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Tempestade</a:t>
            </a:r>
            <a:r>
              <a:rPr lang="pt-PT"/>
              <a:t> (VI, 70-91).</a:t>
            </a:r>
          </a:p>
          <a:p>
            <a:pPr>
              <a:buFontTx/>
              <a:buChar char="-"/>
            </a:pPr>
            <a:endParaRPr lang="pt-PT"/>
          </a:p>
          <a:p>
            <a:pPr algn="r">
              <a:buFontTx/>
              <a:buNone/>
            </a:pPr>
            <a:endParaRPr lang="pt-PT" sz="1400" b="1"/>
          </a:p>
          <a:p>
            <a:pPr>
              <a:buFontTx/>
              <a:buChar char="-"/>
            </a:pPr>
            <a:endParaRPr lang="pt-PT"/>
          </a:p>
          <a:p>
            <a:endParaRPr lang="pt-PT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PT" sz="3200" i="1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EPISÓDIOS MITOLÓGICOS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-"/>
            </a:pPr>
            <a:endParaRPr lang="pt-PT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endParaRPr lang="pt-PT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pt-PT" i="1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Consílio dos Deuses</a:t>
            </a:r>
            <a:r>
              <a:rPr lang="pt-PT"/>
              <a:t> (I, 20-41);</a:t>
            </a:r>
          </a:p>
          <a:p>
            <a:pPr>
              <a:buFontTx/>
              <a:buChar char="-"/>
            </a:pPr>
            <a:r>
              <a:rPr lang="pt-PT" i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Consílio dos Deuses Marinhos</a:t>
            </a:r>
            <a:r>
              <a:rPr lang="pt-PT"/>
              <a:t> (VI, 19-35).</a:t>
            </a:r>
          </a:p>
          <a:p>
            <a:pPr>
              <a:buFontTx/>
              <a:buChar char="-"/>
            </a:pPr>
            <a:endParaRPr lang="pt-PT"/>
          </a:p>
          <a:p>
            <a:pPr>
              <a:buFontTx/>
              <a:buChar char="-"/>
            </a:pPr>
            <a:endParaRPr lang="pt-PT"/>
          </a:p>
          <a:p>
            <a:pPr algn="r">
              <a:buFontTx/>
              <a:buNone/>
            </a:pPr>
            <a:endParaRPr lang="pt-PT" sz="1400" b="1"/>
          </a:p>
          <a:p>
            <a:pPr algn="r">
              <a:buFontTx/>
              <a:buNone/>
            </a:pPr>
            <a:endParaRPr lang="pt-PT" sz="1400" b="1"/>
          </a:p>
          <a:p>
            <a:pPr>
              <a:buFontTx/>
              <a:buChar char="-"/>
            </a:pPr>
            <a:endParaRPr lang="pt-PT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delo de apresentação predefinido">
  <a:themeElements>
    <a:clrScheme name="Modelo de apresentação predefini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o de apresentação predefini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elo de apresentação predefin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A1C996E7FBBF44FB0692026FD3EDF41" ma:contentTypeVersion="0" ma:contentTypeDescription="Criar um novo documento." ma:contentTypeScope="" ma:versionID="790b1504c55e5e83ca08d856324596d2">
  <xsd:schema xmlns:xsd="http://www.w3.org/2001/XMLSchema" xmlns:p="http://schemas.microsoft.com/office/2006/metadata/properties" targetNamespace="http://schemas.microsoft.com/office/2006/metadata/properties" ma:root="true" ma:fieldsID="5d2754cce2d6b3c5e9f3dbd249dbc10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 ma:readOnly="true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DFEF9327-8949-4AB0-9B3C-DBCA63BCC5E2}"/>
</file>

<file path=customXml/itemProps2.xml><?xml version="1.0" encoding="utf-8"?>
<ds:datastoreItem xmlns:ds="http://schemas.openxmlformats.org/officeDocument/2006/customXml" ds:itemID="{66284FC0-C8A9-4899-8896-59FD0430E2CF}"/>
</file>

<file path=customXml/itemProps3.xml><?xml version="1.0" encoding="utf-8"?>
<ds:datastoreItem xmlns:ds="http://schemas.openxmlformats.org/officeDocument/2006/customXml" ds:itemID="{EA4A7129-8D50-4DA2-B4E4-D5ADB894458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</TotalTime>
  <Words>175</Words>
  <Application>Microsoft Office PowerPoint</Application>
  <PresentationFormat>Apresentação no Ecrã (4:3)</PresentationFormat>
  <Paragraphs>63</Paragraphs>
  <Slides>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9</vt:i4>
      </vt:variant>
    </vt:vector>
  </HeadingPairs>
  <TitlesOfParts>
    <vt:vector size="12" baseType="lpstr">
      <vt:lpstr>Arial</vt:lpstr>
      <vt:lpstr>Wingdings</vt:lpstr>
      <vt:lpstr>Modelo de apresentação predefinido</vt:lpstr>
      <vt:lpstr>EPISÓDIOS N’OS LUSÍADAS</vt:lpstr>
      <vt:lpstr>Diapositivo 2</vt:lpstr>
      <vt:lpstr>Diapositivo 3</vt:lpstr>
      <vt:lpstr>Diapositivo 4</vt:lpstr>
      <vt:lpstr>  EPISÓDIOS BÉLICOS </vt:lpstr>
      <vt:lpstr>  EPISÓDIOS LÍRICOS</vt:lpstr>
      <vt:lpstr> EPISÓDIOS SIMBÓLICOS</vt:lpstr>
      <vt:lpstr>EPISÓDIOS NATURALISTAS</vt:lpstr>
      <vt:lpstr>EPISÓDIOS MITOLÓGICOS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Your User Name</cp:lastModifiedBy>
  <cp:revision>2</cp:revision>
  <cp:lastPrinted>1601-01-01T00:00:00Z</cp:lastPrinted>
  <dcterms:created xsi:type="dcterms:W3CDTF">1601-01-01T00:00:00Z</dcterms:created>
  <dcterms:modified xsi:type="dcterms:W3CDTF">2012-03-09T19:43:22Z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ContentTypeId">
    <vt:lpwstr>0x0101003A1C996E7FBBF44FB0692026FD3EDF41</vt:lpwstr>
  </property>
</Properties>
</file>