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6"/>
  </p:notesMasterIdLst>
  <p:sldIdLst>
    <p:sldId id="271" r:id="rId2"/>
    <p:sldId id="266" r:id="rId3"/>
    <p:sldId id="272" r:id="rId4"/>
    <p:sldId id="269" r:id="rId5"/>
  </p:sldIdLst>
  <p:sldSz cx="9144000" cy="6858000" type="screen4x3"/>
  <p:notesSz cx="6881813" cy="10015538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78923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268760"/>
            <a:ext cx="7488832" cy="442641"/>
          </a:xfrm>
          <a:ln>
            <a:noFill/>
          </a:ln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Complemento do adjetivo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31332" y="1574898"/>
            <a:ext cx="7344816" cy="4392488"/>
          </a:xfrm>
          <a:ln w="28575">
            <a:noFill/>
          </a:ln>
        </p:spPr>
        <p:txBody>
          <a:bodyPr>
            <a:normAutofit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28600" indent="-228600" algn="l"/>
            <a:r>
              <a:rPr lang="pt-PT" sz="17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1700" b="1" dirty="0" smtClean="0">
                <a:solidFill>
                  <a:schemeClr val="tx1">
                    <a:lumMod val="50000"/>
                  </a:schemeClr>
                </a:solidFill>
              </a:rPr>
              <a:t>complemento do adjetivo 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é uma </a:t>
            </a:r>
            <a:r>
              <a:rPr lang="pt-PT" sz="1700" u="sng" dirty="0" smtClean="0">
                <a:solidFill>
                  <a:schemeClr val="tx1">
                    <a:lumMod val="50000"/>
                  </a:schemeClr>
                </a:solidFill>
              </a:rPr>
              <a:t>função sintática</a:t>
            </a:r>
            <a:r>
              <a:rPr lang="pt-PT" sz="1700" dirty="0" smtClean="0">
                <a:solidFill>
                  <a:schemeClr val="tx1">
                    <a:lumMod val="50000"/>
                  </a:schemeClr>
                </a:solidFill>
              </a:rPr>
              <a:t> desempenhada por um constituinte </a:t>
            </a:r>
            <a:r>
              <a:rPr lang="pt-PT" sz="1700" dirty="0" smtClean="0">
                <a:solidFill>
                  <a:srgbClr val="555555">
                    <a:lumMod val="50000"/>
                  </a:srgbClr>
                </a:solidFill>
              </a:rPr>
              <a:t>selecionado </a:t>
            </a:r>
            <a:r>
              <a:rPr lang="pt-PT" sz="1700" dirty="0">
                <a:solidFill>
                  <a:srgbClr val="555555">
                    <a:lumMod val="50000"/>
                  </a:srgbClr>
                </a:solidFill>
              </a:rPr>
              <a:t>pelo </a:t>
            </a:r>
            <a:r>
              <a:rPr lang="pt-PT" sz="1700" dirty="0" smtClean="0">
                <a:solidFill>
                  <a:srgbClr val="555555">
                    <a:lumMod val="50000"/>
                  </a:srgbClr>
                </a:solidFill>
              </a:rPr>
              <a:t>adjetivo.</a:t>
            </a:r>
            <a:endParaRPr lang="pt-PT" sz="17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857250" indent="-228600" algn="l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Fiquei satisfeito </a:t>
            </a:r>
            <a:r>
              <a:rPr lang="pt-PT" sz="1500" b="1" i="1" u="sng" dirty="0" smtClean="0">
                <a:solidFill>
                  <a:srgbClr val="678923"/>
                </a:solidFill>
              </a:rPr>
              <a:t>com os meus resultados</a:t>
            </a:r>
            <a:r>
              <a:rPr lang="pt-PT" sz="1500" i="1" dirty="0" smtClean="0">
                <a:solidFill>
                  <a:srgbClr val="678923"/>
                </a:solidFill>
              </a:rPr>
              <a:t>.</a:t>
            </a:r>
          </a:p>
          <a:p>
            <a:pPr algn="l"/>
            <a:endParaRPr lang="pt-PT" sz="1500" i="1" dirty="0" smtClean="0">
              <a:solidFill>
                <a:srgbClr val="0066CC"/>
              </a:solidFill>
            </a:endParaRPr>
          </a:p>
          <a:p>
            <a:pPr marL="237744" indent="-237744" algn="l"/>
            <a:r>
              <a:rPr lang="pt-PT" sz="17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700" dirty="0">
                <a:solidFill>
                  <a:srgbClr val="555555">
                    <a:lumMod val="50000"/>
                  </a:srgbClr>
                </a:solidFill>
              </a:rPr>
              <a:t>O </a:t>
            </a:r>
            <a:r>
              <a:rPr lang="pt-PT" sz="1700" b="1" dirty="0">
                <a:solidFill>
                  <a:schemeClr val="tx1"/>
                </a:solidFill>
              </a:rPr>
              <a:t>complemento do </a:t>
            </a:r>
            <a:r>
              <a:rPr lang="pt-PT" sz="1700" b="1" dirty="0" smtClean="0">
                <a:solidFill>
                  <a:schemeClr val="tx1"/>
                </a:solidFill>
              </a:rPr>
              <a:t>adjetivo</a:t>
            </a:r>
            <a:r>
              <a:rPr lang="pt-PT" sz="1700" dirty="0" smtClean="0">
                <a:solidFill>
                  <a:schemeClr val="tx1"/>
                </a:solidFill>
              </a:rPr>
              <a:t> é sempre um grupo preposicional (oracional ou não oracional).</a:t>
            </a:r>
          </a:p>
          <a:p>
            <a:pPr marL="857250" indent="-228600" algn="l"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Estou satisfeito </a:t>
            </a:r>
            <a:r>
              <a:rPr lang="pt-PT" sz="1500" b="1" i="1" u="sng" dirty="0" smtClean="0">
                <a:solidFill>
                  <a:srgbClr val="678923"/>
                </a:solidFill>
              </a:rPr>
              <a:t>por teres regressado ao teu país</a:t>
            </a:r>
            <a:r>
              <a:rPr lang="pt-PT" sz="1500" i="1" dirty="0" smtClean="0">
                <a:solidFill>
                  <a:srgbClr val="678923"/>
                </a:solidFill>
              </a:rPr>
              <a:t>. </a:t>
            </a:r>
            <a:r>
              <a:rPr lang="pt-PT" sz="1500" dirty="0" smtClean="0">
                <a:solidFill>
                  <a:schemeClr val="bg1">
                    <a:lumMod val="50000"/>
                  </a:schemeClr>
                </a:solidFill>
              </a:rPr>
              <a:t>(oracional)</a:t>
            </a:r>
          </a:p>
          <a:p>
            <a:pPr marL="857250" indent="-228600" algn="l"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500" i="1" dirty="0" smtClean="0">
                <a:solidFill>
                  <a:srgbClr val="678923"/>
                </a:solidFill>
              </a:rPr>
              <a:t>Estou satisfeito </a:t>
            </a:r>
            <a:r>
              <a:rPr lang="pt-PT" sz="1500" b="1" i="1" u="sng" dirty="0" smtClean="0">
                <a:solidFill>
                  <a:srgbClr val="678923"/>
                </a:solidFill>
              </a:rPr>
              <a:t>com o teu regresso</a:t>
            </a:r>
            <a:r>
              <a:rPr lang="pt-PT" sz="1500" i="1" dirty="0" smtClean="0">
                <a:solidFill>
                  <a:srgbClr val="678923"/>
                </a:solidFill>
              </a:rPr>
              <a:t>. </a:t>
            </a:r>
            <a:r>
              <a:rPr lang="pt-PT" sz="1500" dirty="0" smtClean="0">
                <a:solidFill>
                  <a:schemeClr val="bg1">
                    <a:lumMod val="50000"/>
                  </a:schemeClr>
                </a:solidFill>
              </a:rPr>
              <a:t>(não oracional)</a:t>
            </a:r>
          </a:p>
          <a:p>
            <a:pPr algn="l"/>
            <a:endParaRPr lang="pt-PT" sz="1500" i="1" dirty="0">
              <a:solidFill>
                <a:srgbClr val="0066CC"/>
              </a:solidFill>
            </a:endParaRPr>
          </a:p>
          <a:p>
            <a:pPr lvl="0" algn="l"/>
            <a:r>
              <a:rPr lang="pt-PT" sz="1700" dirty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700" dirty="0">
                <a:solidFill>
                  <a:srgbClr val="000000"/>
                </a:solidFill>
              </a:rPr>
              <a:t>O </a:t>
            </a:r>
            <a:r>
              <a:rPr lang="pt-PT" sz="1700" b="1" dirty="0">
                <a:solidFill>
                  <a:srgbClr val="000000"/>
                </a:solidFill>
              </a:rPr>
              <a:t>complemento do </a:t>
            </a:r>
            <a:r>
              <a:rPr lang="pt-PT" sz="1700" b="1" dirty="0" smtClean="0">
                <a:solidFill>
                  <a:srgbClr val="000000"/>
                </a:solidFill>
              </a:rPr>
              <a:t>adjetivo</a:t>
            </a:r>
            <a:r>
              <a:rPr lang="pt-PT" sz="1700" dirty="0" smtClean="0">
                <a:solidFill>
                  <a:srgbClr val="000000"/>
                </a:solidFill>
              </a:rPr>
              <a:t> </a:t>
            </a:r>
            <a:r>
              <a:rPr lang="pt-PT" sz="1700" dirty="0">
                <a:solidFill>
                  <a:srgbClr val="000000"/>
                </a:solidFill>
              </a:rPr>
              <a:t>coloca-se à direita do </a:t>
            </a:r>
            <a:r>
              <a:rPr lang="pt-PT" sz="1700" dirty="0" smtClean="0">
                <a:solidFill>
                  <a:srgbClr val="000000"/>
                </a:solidFill>
              </a:rPr>
              <a:t>adjetivo.</a:t>
            </a:r>
            <a:endParaRPr lang="pt-PT" sz="1700" dirty="0">
              <a:solidFill>
                <a:srgbClr val="000000"/>
              </a:solidFill>
            </a:endParaRPr>
          </a:p>
          <a:p>
            <a:pPr lvl="0" algn="l"/>
            <a:endParaRPr lang="pt-PT" sz="1500" dirty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r>
              <a:rPr lang="pt-PT" sz="1700" dirty="0" smtClean="0">
                <a:solidFill>
                  <a:srgbClr val="678923"/>
                </a:solidFill>
              </a:rPr>
              <a:t>►</a:t>
            </a:r>
            <a:r>
              <a:rPr lang="pt-PT" sz="1700" dirty="0" smtClean="0">
                <a:solidFill>
                  <a:srgbClr val="000000"/>
                </a:solidFill>
              </a:rPr>
              <a:t>O </a:t>
            </a:r>
            <a:r>
              <a:rPr lang="pt-PT" sz="1700" b="1" dirty="0" smtClean="0">
                <a:solidFill>
                  <a:srgbClr val="000000"/>
                </a:solidFill>
              </a:rPr>
              <a:t>complemento do adjetivo </a:t>
            </a:r>
            <a:r>
              <a:rPr lang="pt-PT" sz="1700" dirty="0" smtClean="0">
                <a:solidFill>
                  <a:srgbClr val="000000"/>
                </a:solidFill>
              </a:rPr>
              <a:t>é, frequentemente, </a:t>
            </a:r>
            <a:r>
              <a:rPr lang="pt-PT" sz="1700" b="1" dirty="0" smtClean="0">
                <a:solidFill>
                  <a:srgbClr val="000000"/>
                </a:solidFill>
              </a:rPr>
              <a:t>opcional</a:t>
            </a:r>
            <a:r>
              <a:rPr lang="pt-PT" sz="1700" dirty="0" smtClean="0">
                <a:solidFill>
                  <a:srgbClr val="000000"/>
                </a:solidFill>
              </a:rPr>
              <a:t>.</a:t>
            </a:r>
          </a:p>
          <a:p>
            <a:pPr algn="l"/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961011" y="2615642"/>
            <a:ext cx="115212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complemento </a:t>
            </a:r>
            <a:r>
              <a:rPr lang="pt-PT" sz="800" b="1" dirty="0">
                <a:solidFill>
                  <a:srgbClr val="C00000"/>
                </a:solidFill>
              </a:rPr>
              <a:t>do </a:t>
            </a:r>
            <a:r>
              <a:rPr lang="pt-PT" sz="800" b="1" dirty="0" smtClean="0">
                <a:solidFill>
                  <a:srgbClr val="C00000"/>
                </a:solidFill>
              </a:rPr>
              <a:t>adjetivo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(complemento do adjetivo)</a:t>
            </a:r>
            <a:endParaRPr lang="pt-PT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06955" y="1640632"/>
            <a:ext cx="7416824" cy="4320480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Sublinha os </a:t>
            </a:r>
            <a:r>
              <a:rPr lang="pt-PT" sz="1400" b="1" u="sng" dirty="0" smtClean="0">
                <a:solidFill>
                  <a:srgbClr val="678923"/>
                </a:solidFill>
              </a:rPr>
              <a:t>complementos do adjetivo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presentes em cada uma das frases.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Estou muito contente com a nota de Português.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Ficou radiante por ter sido selecionada.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Sinto-me triste por partires.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problema é facílimo de resolver.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estavam entusiasmados com o jogo.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t-PT" sz="1400" b="1" u="sng" dirty="0" smtClean="0">
              <a:solidFill>
                <a:srgbClr val="678923"/>
              </a:solidFill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912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90404" y="1663492"/>
            <a:ext cx="7620000" cy="381642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pt-PT" sz="1600" b="1" u="sng" dirty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2</a:t>
            </a:r>
          </a:p>
          <a:p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spcBef>
                <a:spcPts val="432"/>
              </a:spcBef>
              <a:buNone/>
            </a:pP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Reescreve as frases</a:t>
            </a:r>
            <a:r>
              <a:rPr lang="pt-PT" sz="1400" b="1" dirty="0" smtClean="0"/>
              <a:t>,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acrescentando</a:t>
            </a:r>
            <a:r>
              <a:rPr lang="pt-PT" sz="1400" b="1" dirty="0" smtClean="0"/>
              <a:t>, em cada uma, </a:t>
            </a:r>
            <a:r>
              <a:rPr lang="pt-PT" sz="1400" b="1" u="sng" dirty="0" smtClean="0">
                <a:solidFill>
                  <a:srgbClr val="678923"/>
                </a:solidFill>
              </a:rPr>
              <a:t>um complemento ao adjetivo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marL="114300" indent="0">
              <a:spcBef>
                <a:spcPts val="432"/>
              </a:spcBef>
              <a:buNone/>
            </a:pP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Utiliza grupos preposicionais diferentes e, quando possível, uma oração.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buNone/>
            </a:pPr>
            <a:endParaRPr lang="pt-PT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430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400" b="1" dirty="0" smtClean="0">
                <a:solidFill>
                  <a:srgbClr val="C00000"/>
                </a:solidFill>
              </a:rPr>
              <a:t>1</a:t>
            </a:r>
            <a:r>
              <a:rPr lang="pt-PT" sz="1400" b="1" dirty="0">
                <a:solidFill>
                  <a:srgbClr val="C00000"/>
                </a:solidFill>
              </a:rPr>
              <a:t>.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Estou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orgulhosa</a:t>
            </a:r>
            <a:r>
              <a:rPr lang="pt-PT" sz="1400" i="1" dirty="0" smtClean="0"/>
              <a:t>.</a:t>
            </a:r>
            <a:endParaRPr lang="pt-PT" sz="1400" i="1" dirty="0"/>
          </a:p>
          <a:p>
            <a:pPr marL="11430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400" b="1" dirty="0">
                <a:solidFill>
                  <a:srgbClr val="C00000"/>
                </a:solidFill>
              </a:rPr>
              <a:t>2.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Estou satisfeita</a:t>
            </a:r>
            <a:r>
              <a:rPr lang="pt-PT" sz="1400" i="1" dirty="0"/>
              <a:t>.</a:t>
            </a:r>
            <a:endParaRPr lang="pt-PT" sz="1400" dirty="0"/>
          </a:p>
          <a:p>
            <a:pPr marL="11430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400" b="1" dirty="0">
                <a:solidFill>
                  <a:srgbClr val="C00000"/>
                </a:solidFill>
              </a:rPr>
              <a:t>3.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Estamos ansiosos</a:t>
            </a:r>
            <a:r>
              <a:rPr lang="pt-PT" sz="1400" i="1" dirty="0"/>
              <a:t>.</a:t>
            </a:r>
          </a:p>
          <a:p>
            <a:pPr marL="11430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400" b="1" dirty="0">
                <a:solidFill>
                  <a:srgbClr val="C00000"/>
                </a:solidFill>
              </a:rPr>
              <a:t>4.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Este </a:t>
            </a:r>
            <a:r>
              <a:rPr lang="pt-PT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trabalho foi útil</a:t>
            </a:r>
            <a:r>
              <a:rPr lang="pt-PT" sz="1400" i="1" dirty="0"/>
              <a:t>.</a:t>
            </a:r>
            <a:endParaRPr lang="pt-PT" sz="1400" dirty="0"/>
          </a:p>
          <a:p>
            <a:pPr marL="11430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400" b="1" dirty="0">
                <a:solidFill>
                  <a:srgbClr val="C00000"/>
                </a:solidFill>
              </a:rPr>
              <a:t>5.</a:t>
            </a:r>
            <a:r>
              <a:rPr lang="pt-P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minha irmã ficou radiante</a:t>
            </a:r>
            <a:r>
              <a:rPr lang="pt-PT" sz="1400" i="1" dirty="0" smtClean="0"/>
              <a:t>.</a:t>
            </a:r>
            <a:endParaRPr lang="pt-PT" sz="1400" i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1268760"/>
            <a:ext cx="7543800" cy="371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b="1" dirty="0">
                <a:solidFill>
                  <a:srgbClr val="C00000"/>
                </a:solidFill>
              </a:rPr>
              <a:t> </a:t>
            </a:r>
            <a:r>
              <a:rPr lang="pt-PT" sz="16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(complemento do adjetivo)</a:t>
            </a:r>
            <a:endParaRPr lang="pt-PT" sz="20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806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855872"/>
            <a:ext cx="6408712" cy="2365216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pt-PT" sz="900" b="1" u="sng" dirty="0" smtClean="0">
              <a:solidFill>
                <a:srgbClr val="678923"/>
              </a:solidFill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</a:endParaRPr>
          </a:p>
          <a:p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Estou muito contente </a:t>
            </a:r>
            <a:r>
              <a:rPr lang="pt-PT" sz="900" b="1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a nota de Português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2.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Ficou radiante </a:t>
            </a:r>
            <a:r>
              <a:rPr lang="pt-PT" sz="900" b="1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 ter sido selecionada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3.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Sinto-me triste </a:t>
            </a:r>
            <a:r>
              <a:rPr lang="pt-PT" sz="900" b="1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 partires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4.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problema é facílimo </a:t>
            </a:r>
            <a:r>
              <a:rPr lang="pt-PT" sz="900" b="1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resolver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5.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estavam entusiasmados </a:t>
            </a:r>
            <a:r>
              <a:rPr lang="pt-PT" sz="900" b="1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o jogo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>
              <a:buClr>
                <a:srgbClr val="94C600"/>
              </a:buClr>
            </a:pPr>
            <a:endParaRPr lang="pt-PT" sz="1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4C600"/>
              </a:buClr>
            </a:pPr>
            <a:r>
              <a:rPr lang="pt-PT" sz="900" b="1" u="sng" dirty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</a:t>
            </a:r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2</a:t>
            </a:r>
            <a:r>
              <a:rPr lang="pt-PT" sz="900" b="1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 </a:t>
            </a:r>
            <a:r>
              <a:rPr lang="pt-PT" sz="900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(sugestões entre parênteses)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Estou orgulhosa (da tua dedicação).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2.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Estou satisfeita (por te teres esforçado).</a:t>
            </a:r>
            <a:endParaRPr lang="pt-PT" sz="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3.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Estamos ansiosos (por te ver).</a:t>
            </a: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4.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Este trabalho foi útil (para exercitar este conteúdo).</a:t>
            </a:r>
            <a:endParaRPr lang="pt-PT" sz="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5.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minha irmã ficou radiante (com a festa surpresa).</a:t>
            </a:r>
            <a:endParaRPr lang="pt-PT" sz="9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buClr>
                <a:srgbClr val="94C600"/>
              </a:buClr>
            </a:pPr>
            <a:endParaRPr lang="pt-PT" sz="12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27584" y="1484000"/>
            <a:ext cx="6480720" cy="3718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SOLUÇÕES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112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1606</TotalTime>
  <Words>330</Words>
  <Application>Microsoft Office PowerPoint</Application>
  <PresentationFormat>On-screen Show (4:3)</PresentationFormat>
  <Paragraphs>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Symbol</vt:lpstr>
      <vt:lpstr>Contiguidade</vt:lpstr>
      <vt:lpstr>Complemento do adjetivo</vt:lpstr>
      <vt:lpstr>APLICAÇÃO (complemento do adjetivo)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118</cp:revision>
  <cp:lastPrinted>2015-05-20T20:32:15Z</cp:lastPrinted>
  <dcterms:created xsi:type="dcterms:W3CDTF">2011-12-12T15:36:58Z</dcterms:created>
  <dcterms:modified xsi:type="dcterms:W3CDTF">2015-06-03T09:36:19Z</dcterms:modified>
</cp:coreProperties>
</file>