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8"/>
  </p:notesMasterIdLst>
  <p:sldIdLst>
    <p:sldId id="256" r:id="rId2"/>
    <p:sldId id="265" r:id="rId3"/>
    <p:sldId id="266" r:id="rId4"/>
    <p:sldId id="267" r:id="rId5"/>
    <p:sldId id="268" r:id="rId6"/>
    <p:sldId id="269" r:id="rId7"/>
  </p:sldIdLst>
  <p:sldSz cx="9144000" cy="6858000" type="screen4x3"/>
  <p:notesSz cx="6881813" cy="10015538"/>
  <p:custDataLst>
    <p:tags r:id="rId9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923"/>
    <a:srgbClr val="000000"/>
    <a:srgbClr val="618626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61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488832" cy="648072"/>
          </a:xfrm>
          <a:ln>
            <a:noFill/>
          </a:ln>
        </p:spPr>
        <p:txBody>
          <a:bodyPr/>
          <a:lstStyle/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Complemento do nome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683568" y="1772816"/>
            <a:ext cx="7416824" cy="4464496"/>
          </a:xfrm>
          <a:ln w="28575">
            <a:noFill/>
          </a:ln>
        </p:spPr>
        <p:txBody>
          <a:bodyPr>
            <a:normAutofit fontScale="85000" lnSpcReduction="20000"/>
          </a:bodyPr>
          <a:lstStyle/>
          <a:p>
            <a:pPr algn="l"/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37744" indent="-237744" algn="l">
              <a:lnSpc>
                <a:spcPct val="120000"/>
              </a:lnSpc>
            </a:pPr>
            <a:r>
              <a:rPr lang="pt-PT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b="1" dirty="0" smtClean="0">
                <a:solidFill>
                  <a:schemeClr val="tx1">
                    <a:lumMod val="50000"/>
                  </a:schemeClr>
                </a:solidFill>
              </a:rPr>
              <a:t>complemento do nome </a:t>
            </a:r>
            <a:r>
              <a:rPr lang="pt-PT" dirty="0" smtClean="0">
                <a:solidFill>
                  <a:schemeClr val="tx1">
                    <a:lumMod val="50000"/>
                  </a:schemeClr>
                </a:solidFill>
              </a:rPr>
              <a:t>é uma </a:t>
            </a:r>
            <a:r>
              <a:rPr lang="pt-PT" u="sng" dirty="0" smtClean="0">
                <a:solidFill>
                  <a:schemeClr val="tx1">
                    <a:lumMod val="50000"/>
                  </a:schemeClr>
                </a:solidFill>
              </a:rPr>
              <a:t>função sintática</a:t>
            </a:r>
            <a:r>
              <a:rPr lang="pt-PT" dirty="0" smtClean="0">
                <a:solidFill>
                  <a:schemeClr val="tx1">
                    <a:lumMod val="50000"/>
                  </a:schemeClr>
                </a:solidFill>
              </a:rPr>
              <a:t> desempenhada por um constituinte do grupo nominal,</a:t>
            </a:r>
            <a:r>
              <a:rPr lang="pt-PT" dirty="0" smtClean="0">
                <a:solidFill>
                  <a:srgbClr val="555555">
                    <a:lumMod val="50000"/>
                  </a:srgbClr>
                </a:solidFill>
              </a:rPr>
              <a:t> </a:t>
            </a:r>
            <a:r>
              <a:rPr lang="pt-PT" dirty="0">
                <a:solidFill>
                  <a:srgbClr val="555555">
                    <a:lumMod val="50000"/>
                  </a:srgbClr>
                </a:solidFill>
              </a:rPr>
              <a:t>selecionado pelo </a:t>
            </a:r>
            <a:r>
              <a:rPr lang="pt-PT" dirty="0" smtClean="0">
                <a:solidFill>
                  <a:srgbClr val="555555">
                    <a:lumMod val="50000"/>
                  </a:srgbClr>
                </a:solidFill>
              </a:rPr>
              <a:t>nome, cujo sentido completa.</a:t>
            </a:r>
            <a:endParaRPr lang="pt-PT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pt-PT" sz="1800" dirty="0">
                <a:solidFill>
                  <a:schemeClr val="tx1">
                    <a:lumMod val="50000"/>
                  </a:schemeClr>
                </a:solidFill>
              </a:rPr>
              <a:t>	</a:t>
            </a:r>
            <a:r>
              <a:rPr lang="pt-PT" sz="1600" i="1" dirty="0">
                <a:solidFill>
                  <a:srgbClr val="678923"/>
                </a:solidFill>
                <a:ea typeface="Calibri" pitchFamily="34" charset="0"/>
              </a:rPr>
              <a:t> </a:t>
            </a:r>
            <a:r>
              <a:rPr lang="pt-PT" sz="1800" i="1" dirty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1800" i="1" dirty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1800" i="1" dirty="0" smtClean="0">
                <a:solidFill>
                  <a:srgbClr val="678923"/>
                </a:solidFill>
              </a:rPr>
              <a:t>A elaboração </a:t>
            </a:r>
            <a:r>
              <a:rPr lang="pt-PT" sz="1800" b="1" i="1" u="sng" dirty="0" smtClean="0">
                <a:solidFill>
                  <a:srgbClr val="678923"/>
                </a:solidFill>
              </a:rPr>
              <a:t>desta síntese</a:t>
            </a:r>
            <a:r>
              <a:rPr lang="pt-PT" sz="1800" b="1" i="1" dirty="0" smtClean="0">
                <a:solidFill>
                  <a:srgbClr val="678923"/>
                </a:solidFill>
              </a:rPr>
              <a:t> </a:t>
            </a:r>
            <a:r>
              <a:rPr lang="pt-PT" sz="1800" i="1" dirty="0" smtClean="0">
                <a:solidFill>
                  <a:srgbClr val="678923"/>
                </a:solidFill>
              </a:rPr>
              <a:t>foi difícil.</a:t>
            </a:r>
          </a:p>
          <a:p>
            <a:pPr algn="l"/>
            <a:endParaRPr lang="pt-PT" sz="1700" i="1" dirty="0" smtClean="0">
              <a:solidFill>
                <a:srgbClr val="0066CC"/>
              </a:solidFill>
            </a:endParaRPr>
          </a:p>
          <a:p>
            <a:pPr algn="l"/>
            <a:r>
              <a:rPr lang="pt-PT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dirty="0">
                <a:solidFill>
                  <a:srgbClr val="555555">
                    <a:lumMod val="50000"/>
                  </a:srgbClr>
                </a:solidFill>
              </a:rPr>
              <a:t>O </a:t>
            </a:r>
            <a:r>
              <a:rPr lang="pt-PT" b="1" dirty="0">
                <a:solidFill>
                  <a:schemeClr val="tx1"/>
                </a:solidFill>
              </a:rPr>
              <a:t>complemento do </a:t>
            </a:r>
            <a:r>
              <a:rPr lang="pt-PT" b="1" dirty="0" smtClean="0">
                <a:solidFill>
                  <a:schemeClr val="tx1"/>
                </a:solidFill>
              </a:rPr>
              <a:t>nome</a:t>
            </a:r>
            <a:r>
              <a:rPr lang="pt-PT" dirty="0" smtClean="0">
                <a:solidFill>
                  <a:schemeClr val="tx1"/>
                </a:solidFill>
              </a:rPr>
              <a:t> pode ser:</a:t>
            </a:r>
          </a:p>
          <a:p>
            <a:pPr marL="1200150" lvl="2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chemeClr val="tx1"/>
                </a:solidFill>
              </a:rPr>
              <a:t>um </a:t>
            </a:r>
            <a:r>
              <a:rPr lang="pt-PT" sz="1900" dirty="0" smtClean="0">
                <a:solidFill>
                  <a:srgbClr val="555555">
                    <a:lumMod val="50000"/>
                  </a:srgbClr>
                </a:solidFill>
              </a:rPr>
              <a:t>grupo preposicional </a:t>
            </a:r>
            <a:r>
              <a:rPr lang="pt-PT" sz="1300" dirty="0" smtClean="0">
                <a:solidFill>
                  <a:schemeClr val="tx1"/>
                </a:solidFill>
              </a:rPr>
              <a:t>(o mais frequente)</a:t>
            </a:r>
            <a:r>
              <a:rPr lang="pt-PT" sz="1600" dirty="0" smtClean="0">
                <a:solidFill>
                  <a:srgbClr val="555555">
                    <a:lumMod val="50000"/>
                  </a:srgbClr>
                </a:solidFill>
              </a:rPr>
              <a:t>;</a:t>
            </a:r>
          </a:p>
          <a:p>
            <a:pPr marL="1200150" indent="-1200150"/>
            <a:r>
              <a:rPr lang="pt-PT" sz="1800" dirty="0" smtClean="0">
                <a:solidFill>
                  <a:srgbClr val="555555">
                    <a:lumMod val="50000"/>
                  </a:srgbClr>
                </a:solidFill>
              </a:rPr>
              <a:t>	</a:t>
            </a:r>
            <a:r>
              <a:rPr lang="pt-PT" sz="1600" i="1" dirty="0">
                <a:solidFill>
                  <a:srgbClr val="0066CC"/>
                </a:solidFill>
              </a:rPr>
              <a:t> </a:t>
            </a:r>
            <a:r>
              <a:rPr lang="pt-PT" sz="1800" i="1" dirty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1800" i="1" dirty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1800" i="1" dirty="0" smtClean="0">
                <a:solidFill>
                  <a:srgbClr val="618626"/>
                </a:solidFill>
              </a:rPr>
              <a:t>O reencontro </a:t>
            </a:r>
            <a:r>
              <a:rPr lang="pt-PT" sz="1800" b="1" i="1" u="sng" dirty="0" smtClean="0">
                <a:solidFill>
                  <a:srgbClr val="618626"/>
                </a:solidFill>
              </a:rPr>
              <a:t>dos sobreviventes</a:t>
            </a:r>
            <a:r>
              <a:rPr lang="pt-PT" sz="1800" b="1" i="1" dirty="0" smtClean="0">
                <a:solidFill>
                  <a:srgbClr val="618626"/>
                </a:solidFill>
              </a:rPr>
              <a:t> </a:t>
            </a:r>
            <a:r>
              <a:rPr lang="pt-PT" sz="1800" i="1" dirty="0" smtClean="0">
                <a:solidFill>
                  <a:srgbClr val="618626"/>
                </a:solidFill>
              </a:rPr>
              <a:t>foi muito </a:t>
            </a:r>
            <a:r>
              <a:rPr lang="pt-PT" sz="1800" dirty="0" smtClean="0">
                <a:solidFill>
                  <a:srgbClr val="618626"/>
                </a:solidFill>
              </a:rPr>
              <a:t>emotivo</a:t>
            </a:r>
            <a:r>
              <a:rPr lang="pt-PT" sz="1800" i="1" dirty="0" smtClean="0">
                <a:solidFill>
                  <a:srgbClr val="618626"/>
                </a:solidFill>
              </a:rPr>
              <a:t>. </a:t>
            </a:r>
          </a:p>
          <a:p>
            <a:pPr algn="l"/>
            <a:r>
              <a:rPr lang="pt-PT" sz="900" dirty="0" smtClean="0">
                <a:solidFill>
                  <a:srgbClr val="555555">
                    <a:lumMod val="50000"/>
                  </a:srgbClr>
                </a:solidFill>
              </a:rPr>
              <a:t>	</a:t>
            </a:r>
          </a:p>
          <a:p>
            <a:pPr marL="1200150" lvl="2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rgbClr val="555555">
                    <a:lumMod val="50000"/>
                  </a:srgbClr>
                </a:solidFill>
              </a:rPr>
              <a:t>uma oração introduzida por uma preposição;</a:t>
            </a:r>
          </a:p>
          <a:p>
            <a:pPr marL="1200150" lvl="2" indent="-285750" algn="l"/>
            <a:r>
              <a:rPr lang="pt-PT" sz="1400" i="1" dirty="0">
                <a:solidFill>
                  <a:srgbClr val="0066CC"/>
                </a:solidFill>
              </a:rPr>
              <a:t> </a:t>
            </a:r>
            <a:r>
              <a:rPr lang="pt-PT" sz="1400" i="1" dirty="0" smtClean="0">
                <a:solidFill>
                  <a:srgbClr val="0066CC"/>
                </a:solidFill>
              </a:rPr>
              <a:t>	</a:t>
            </a:r>
            <a:r>
              <a:rPr lang="pt-PT" i="1" dirty="0" smtClean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i="1" dirty="0" smtClean="0">
                <a:solidFill>
                  <a:srgbClr val="678923"/>
                </a:solidFill>
              </a:rPr>
              <a:t>O desejo </a:t>
            </a:r>
            <a:r>
              <a:rPr lang="pt-PT" b="1" i="1" u="sng" dirty="0" smtClean="0">
                <a:solidFill>
                  <a:srgbClr val="678923"/>
                </a:solidFill>
              </a:rPr>
              <a:t>de partir</a:t>
            </a:r>
            <a:r>
              <a:rPr lang="pt-PT" i="1" dirty="0" smtClean="0">
                <a:solidFill>
                  <a:srgbClr val="678923"/>
                </a:solidFill>
              </a:rPr>
              <a:t>, por vezes, corresponde ao desejo </a:t>
            </a:r>
            <a:r>
              <a:rPr lang="pt-PT" b="1" i="1" u="sng" dirty="0" smtClean="0">
                <a:solidFill>
                  <a:srgbClr val="678923"/>
                </a:solidFill>
              </a:rPr>
              <a:t>de mudar</a:t>
            </a:r>
            <a:r>
              <a:rPr lang="pt-PT" i="1" dirty="0" smtClean="0">
                <a:solidFill>
                  <a:srgbClr val="678923"/>
                </a:solidFill>
              </a:rPr>
              <a:t>.</a:t>
            </a:r>
          </a:p>
          <a:p>
            <a:pPr lvl="2" algn="l"/>
            <a:endParaRPr lang="pt-PT" sz="9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1200150" lvl="2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rgbClr val="555555">
                    <a:lumMod val="50000"/>
                  </a:srgbClr>
                </a:solidFill>
              </a:rPr>
              <a:t>um grupo </a:t>
            </a:r>
            <a:r>
              <a:rPr lang="pt-PT" sz="1900" dirty="0" err="1" smtClean="0">
                <a:solidFill>
                  <a:srgbClr val="555555">
                    <a:lumMod val="50000"/>
                  </a:srgbClr>
                </a:solidFill>
              </a:rPr>
              <a:t>adjetival</a:t>
            </a:r>
            <a:r>
              <a:rPr lang="pt-PT" sz="1900" dirty="0" smtClean="0">
                <a:solidFill>
                  <a:srgbClr val="555555">
                    <a:lumMod val="50000"/>
                  </a:srgbClr>
                </a:solidFill>
              </a:rPr>
              <a:t> </a:t>
            </a:r>
            <a:r>
              <a:rPr lang="pt-PT" sz="1300" dirty="0" smtClean="0">
                <a:solidFill>
                  <a:schemeClr val="tx1"/>
                </a:solidFill>
              </a:rPr>
              <a:t>(o menos frequente)</a:t>
            </a:r>
            <a:r>
              <a:rPr lang="pt-PT" sz="1700" dirty="0" smtClean="0">
                <a:solidFill>
                  <a:schemeClr val="tx1"/>
                </a:solidFill>
              </a:rPr>
              <a:t>.</a:t>
            </a:r>
          </a:p>
          <a:p>
            <a:pPr marL="1200150" indent="-1200150"/>
            <a:r>
              <a:rPr lang="pt-PT" sz="1600" i="1" dirty="0" smtClean="0">
                <a:solidFill>
                  <a:srgbClr val="678923"/>
                </a:solidFill>
                <a:ea typeface="Calibri" pitchFamily="34" charset="0"/>
              </a:rPr>
              <a:t>	</a:t>
            </a:r>
            <a:r>
              <a:rPr lang="pt-PT" sz="1800" i="1" dirty="0" smtClean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18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1800" i="1" dirty="0" smtClean="0">
                <a:solidFill>
                  <a:srgbClr val="678923"/>
                </a:solidFill>
              </a:rPr>
              <a:t>A atividade </a:t>
            </a:r>
            <a:r>
              <a:rPr lang="pt-PT" sz="1800" b="1" i="1" u="sng" dirty="0" smtClean="0">
                <a:solidFill>
                  <a:srgbClr val="678923"/>
                </a:solidFill>
              </a:rPr>
              <a:t>vulcânica</a:t>
            </a:r>
            <a:r>
              <a:rPr lang="pt-PT" sz="1800" i="1" dirty="0" smtClean="0">
                <a:solidFill>
                  <a:srgbClr val="678923"/>
                </a:solidFill>
              </a:rPr>
              <a:t> aumentou assustadoramente.</a:t>
            </a:r>
          </a:p>
          <a:p>
            <a:pPr algn="l"/>
            <a:endParaRPr lang="pt-PT" sz="1500" i="1" dirty="0">
              <a:solidFill>
                <a:srgbClr val="0066CC"/>
              </a:solidFill>
            </a:endParaRPr>
          </a:p>
          <a:p>
            <a:pPr lvl="0" algn="l"/>
            <a:r>
              <a:rPr lang="pt-PT" dirty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dirty="0">
                <a:solidFill>
                  <a:srgbClr val="000000"/>
                </a:solidFill>
              </a:rPr>
              <a:t>O </a:t>
            </a:r>
            <a:r>
              <a:rPr lang="pt-PT" b="1" dirty="0">
                <a:solidFill>
                  <a:srgbClr val="000000"/>
                </a:solidFill>
              </a:rPr>
              <a:t>complemento do nome</a:t>
            </a:r>
            <a:r>
              <a:rPr lang="pt-PT" dirty="0">
                <a:solidFill>
                  <a:srgbClr val="000000"/>
                </a:solidFill>
              </a:rPr>
              <a:t> coloca-se à direita do nome.</a:t>
            </a:r>
          </a:p>
          <a:p>
            <a:pPr lvl="0" algn="l"/>
            <a:endParaRPr lang="pt-PT" sz="1400" dirty="0">
              <a:solidFill>
                <a:srgbClr val="555555">
                  <a:lumMod val="50000"/>
                </a:srgbClr>
              </a:solidFill>
            </a:endParaRPr>
          </a:p>
          <a:p>
            <a:pPr marL="237744" indent="-237744" algn="l">
              <a:lnSpc>
                <a:spcPct val="120000"/>
              </a:lnSpc>
            </a:pPr>
            <a:r>
              <a:rPr lang="pt-PT" dirty="0" smtClean="0">
                <a:solidFill>
                  <a:srgbClr val="678923"/>
                </a:solidFill>
              </a:rPr>
              <a:t>►</a:t>
            </a:r>
            <a:r>
              <a:rPr lang="pt-PT" dirty="0" smtClean="0">
                <a:solidFill>
                  <a:srgbClr val="000000"/>
                </a:solidFill>
              </a:rPr>
              <a:t>O </a:t>
            </a:r>
            <a:r>
              <a:rPr lang="pt-PT" b="1" dirty="0" smtClean="0">
                <a:solidFill>
                  <a:srgbClr val="000000"/>
                </a:solidFill>
              </a:rPr>
              <a:t>complemento do nome</a:t>
            </a:r>
            <a:r>
              <a:rPr lang="pt-PT" dirty="0" smtClean="0">
                <a:solidFill>
                  <a:srgbClr val="000000"/>
                </a:solidFill>
              </a:rPr>
              <a:t> não pode, habitualmente, ser suprimido (salvo se puder ser implícito), pois a sua supressão torna incompleto o sentido da frase.</a:t>
            </a:r>
          </a:p>
          <a:p>
            <a:pPr algn="l"/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952448" y="2711370"/>
            <a:ext cx="115212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>
                <a:solidFill>
                  <a:srgbClr val="C00000"/>
                </a:solidFill>
              </a:rPr>
              <a:t>complemento do nome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72400" cy="360040"/>
          </a:xfrm>
        </p:spPr>
        <p:txBody>
          <a:bodyPr/>
          <a:lstStyle/>
          <a:p>
            <a:pPr lvl="0" indent="177800" eaLnBrk="0" fontAlgn="base" hangingPunct="0">
              <a:spcAft>
                <a:spcPct val="0"/>
              </a:spcAft>
              <a:tabLst>
                <a:tab pos="136525" algn="dec"/>
                <a:tab pos="273050" algn="dec"/>
                <a:tab pos="355600" algn="l"/>
              </a:tabLst>
            </a:pPr>
            <a:r>
              <a:rPr lang="pt-PT" sz="1500" b="1" dirty="0">
                <a:solidFill>
                  <a:srgbClr val="92D050">
                    <a:lumMod val="75000"/>
                  </a:srgbClr>
                </a:solidFill>
                <a:ea typeface="+mn-ea"/>
                <a:sym typeface="Wingdings 3"/>
              </a:rPr>
              <a:t/>
            </a:r>
            <a:br>
              <a:rPr lang="pt-PT" sz="1500" b="1" dirty="0">
                <a:solidFill>
                  <a:srgbClr val="92D050">
                    <a:lumMod val="75000"/>
                  </a:srgbClr>
                </a:solidFill>
                <a:ea typeface="+mn-ea"/>
                <a:sym typeface="Wingdings 3"/>
              </a:rPr>
            </a:br>
            <a:r>
              <a:rPr lang="pt-PT" sz="1500" b="1" dirty="0" smtClean="0">
                <a:solidFill>
                  <a:srgbClr val="92D050">
                    <a:lumMod val="75000"/>
                  </a:srgbClr>
                </a:solidFill>
                <a:ea typeface="+mn-ea"/>
                <a:sym typeface="Wingdings 3"/>
              </a:rPr>
              <a:t/>
            </a:r>
            <a:br>
              <a:rPr lang="pt-PT" sz="1500" b="1" dirty="0" smtClean="0">
                <a:solidFill>
                  <a:srgbClr val="92D050">
                    <a:lumMod val="75000"/>
                  </a:srgbClr>
                </a:solidFill>
                <a:ea typeface="+mn-ea"/>
                <a:sym typeface="Wingdings 3"/>
              </a:rPr>
            </a:br>
            <a:r>
              <a:rPr lang="pt-PT" sz="1500" dirty="0">
                <a:solidFill>
                  <a:srgbClr val="7F7F7F">
                    <a:lumMod val="75000"/>
                  </a:srgbClr>
                </a:solidFill>
                <a:ea typeface="Calibri" pitchFamily="34" charset="0"/>
              </a:rPr>
              <a:t/>
            </a:r>
            <a:br>
              <a:rPr lang="pt-PT" sz="1500" dirty="0">
                <a:solidFill>
                  <a:srgbClr val="7F7F7F">
                    <a:lumMod val="75000"/>
                  </a:srgbClr>
                </a:solidFill>
                <a:ea typeface="Calibri" pitchFamily="34" charset="0"/>
              </a:rPr>
            </a:br>
            <a:r>
              <a:rPr lang="pt-PT" sz="2000" b="1" dirty="0">
                <a:solidFill>
                  <a:schemeClr val="accent6">
                    <a:lumMod val="50000"/>
                  </a:schemeClr>
                </a:solidFill>
                <a:sym typeface="Wingdings 3"/>
              </a:rPr>
              <a:t> 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+mn-lt"/>
                <a:ea typeface="Calibri" pitchFamily="34" charset="0"/>
              </a:rPr>
              <a:t>Pedem </a:t>
            </a:r>
            <a:r>
              <a:rPr lang="pt-PT" sz="20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Calibri" pitchFamily="34" charset="0"/>
              </a:rPr>
              <a:t>complemento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+mn-lt"/>
                <a:ea typeface="Calibri" pitchFamily="34" charset="0"/>
              </a:rPr>
              <a:t> </a:t>
            </a:r>
            <a:r>
              <a:rPr lang="pt-PT" sz="2000" u="sng" dirty="0">
                <a:solidFill>
                  <a:schemeClr val="accent6">
                    <a:lumMod val="50000"/>
                  </a:schemeClr>
                </a:solidFill>
                <a:latin typeface="+mn-lt"/>
                <a:ea typeface="Calibri" pitchFamily="34" charset="0"/>
              </a:rPr>
              <a:t>os nomes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+mn-lt"/>
                <a:ea typeface="Calibri" pitchFamily="34" charset="0"/>
              </a:rPr>
              <a:t>:</a:t>
            </a:r>
            <a:endParaRPr lang="pt-PT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1628800"/>
            <a:ext cx="7344816" cy="4608512"/>
          </a:xfrm>
          <a:ln w="19050">
            <a:noFill/>
          </a:ln>
        </p:spPr>
        <p:txBody>
          <a:bodyPr>
            <a:normAutofit fontScale="25000" lnSpcReduction="20000"/>
          </a:bodyPr>
          <a:lstStyle/>
          <a:p>
            <a:pPr lvl="0" indent="17780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" algn="dec"/>
                <a:tab pos="503238" algn="dec"/>
              </a:tabLst>
            </a:pPr>
            <a:endParaRPr lang="pt-PT" sz="36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r>
              <a:rPr lang="pt-PT" sz="5600" dirty="0" smtClean="0">
                <a:solidFill>
                  <a:srgbClr val="678923"/>
                </a:solidFill>
                <a:ea typeface="Calibri" pitchFamily="34" charset="0"/>
              </a:rPr>
              <a:t>►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derivados </a:t>
            </a:r>
            <a:r>
              <a:rPr lang="pt-PT" sz="5600" b="1" dirty="0">
                <a:solidFill>
                  <a:srgbClr val="000000"/>
                </a:solidFill>
                <a:ea typeface="Calibri" pitchFamily="34" charset="0"/>
              </a:rPr>
              <a:t>de outro nome </a:t>
            </a:r>
            <a:endParaRPr lang="pt-PT" sz="5600" b="1" dirty="0" smtClean="0">
              <a:solidFill>
                <a:srgbClr val="000000"/>
              </a:solidFill>
              <a:ea typeface="Calibri" pitchFamily="34" charset="0"/>
            </a:endParaRPr>
          </a:p>
          <a:p>
            <a:pPr marL="569913" lvl="0" indent="-214313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5600" i="1" dirty="0">
                <a:solidFill>
                  <a:srgbClr val="000000"/>
                </a:solidFill>
                <a:ea typeface="Calibri" pitchFamily="34" charset="0"/>
              </a:rPr>
              <a:t>	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o 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artista </a:t>
            </a:r>
            <a:r>
              <a:rPr lang="pt-PT" sz="5600" dirty="0" smtClean="0">
                <a:solidFill>
                  <a:schemeClr val="bg1">
                    <a:lumMod val="50000"/>
                  </a:schemeClr>
                </a:solidFill>
                <a:ea typeface="Calibri" pitchFamily="34" charset="0"/>
              </a:rPr>
              <a:t>[derivado de arte</a:t>
            </a:r>
            <a:r>
              <a:rPr lang="pt-PT" sz="5600" dirty="0">
                <a:solidFill>
                  <a:schemeClr val="bg1">
                    <a:lumMod val="50000"/>
                  </a:schemeClr>
                </a:solidFill>
                <a:ea typeface="Calibri" pitchFamily="34" charset="0"/>
              </a:rPr>
              <a:t>]</a:t>
            </a:r>
            <a:r>
              <a:rPr lang="pt-PT" sz="5600" i="1" dirty="0">
                <a:solidFill>
                  <a:srgbClr val="0066CC"/>
                </a:solidFill>
                <a:ea typeface="Calibri" pitchFamily="34" charset="0"/>
              </a:rPr>
              <a:t>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de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circo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.</a:t>
            </a: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r>
              <a:rPr lang="pt-PT" sz="5600" i="1" dirty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		</a:t>
            </a: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►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derivados </a:t>
            </a:r>
            <a:r>
              <a:rPr lang="pt-PT" sz="5600" b="1" dirty="0">
                <a:solidFill>
                  <a:srgbClr val="000000"/>
                </a:solidFill>
                <a:ea typeface="Calibri" pitchFamily="34" charset="0"/>
              </a:rPr>
              <a:t>de </a:t>
            </a:r>
            <a:r>
              <a:rPr lang="pt-PT" sz="5600" b="1" dirty="0" err="1">
                <a:solidFill>
                  <a:srgbClr val="000000"/>
                </a:solidFill>
                <a:ea typeface="Calibri" pitchFamily="34" charset="0"/>
              </a:rPr>
              <a:t>adjetivos</a:t>
            </a:r>
            <a:r>
              <a:rPr lang="pt-PT" sz="5600" dirty="0">
                <a:solidFill>
                  <a:srgbClr val="000000"/>
                </a:solidFill>
                <a:ea typeface="Calibri" pitchFamily="34" charset="0"/>
              </a:rPr>
              <a:t> </a:t>
            </a:r>
            <a:endParaRPr lang="pt-PT" sz="5600" dirty="0" smtClean="0">
              <a:solidFill>
                <a:srgbClr val="000000"/>
              </a:solidFill>
              <a:ea typeface="Calibri" pitchFamily="34" charset="0"/>
            </a:endParaRPr>
          </a:p>
          <a:p>
            <a:pPr marL="569913" lvl="0" indent="-214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5600" dirty="0">
                <a:solidFill>
                  <a:srgbClr val="000000"/>
                </a:solidFill>
                <a:ea typeface="Calibri" pitchFamily="34" charset="0"/>
              </a:rPr>
              <a:t>	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a 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beleza </a:t>
            </a:r>
            <a:r>
              <a:rPr lang="pt-PT" sz="5600" dirty="0" smtClean="0">
                <a:solidFill>
                  <a:schemeClr val="bg1">
                    <a:lumMod val="50000"/>
                  </a:schemeClr>
                </a:solidFill>
                <a:ea typeface="Calibri" pitchFamily="34" charset="0"/>
              </a:rPr>
              <a:t>[derivado de belo</a:t>
            </a:r>
            <a:r>
              <a:rPr lang="pt-PT" sz="5600" dirty="0">
                <a:solidFill>
                  <a:schemeClr val="bg1">
                    <a:lumMod val="50000"/>
                  </a:schemeClr>
                </a:solidFill>
                <a:ea typeface="Calibri" pitchFamily="34" charset="0"/>
              </a:rPr>
              <a:t>]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do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quadro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.</a:t>
            </a: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		</a:t>
            </a: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►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derivados </a:t>
            </a:r>
            <a:r>
              <a:rPr lang="pt-PT" sz="5600" b="1" dirty="0">
                <a:solidFill>
                  <a:srgbClr val="000000"/>
                </a:solidFill>
                <a:ea typeface="Calibri" pitchFamily="34" charset="0"/>
              </a:rPr>
              <a:t>de verbos </a:t>
            </a:r>
            <a:endParaRPr lang="pt-PT" sz="5600" b="1" dirty="0" smtClean="0">
              <a:solidFill>
                <a:srgbClr val="000000"/>
              </a:solidFill>
              <a:ea typeface="Calibri" pitchFamily="34" charset="0"/>
            </a:endParaRPr>
          </a:p>
          <a:p>
            <a:pPr marL="569913" lvl="0" indent="-214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	–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a 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construção </a:t>
            </a:r>
            <a:r>
              <a:rPr lang="pt-PT" sz="5600" dirty="0" smtClean="0">
                <a:solidFill>
                  <a:schemeClr val="bg1">
                    <a:lumMod val="50000"/>
                  </a:schemeClr>
                </a:solidFill>
                <a:ea typeface="Calibri" pitchFamily="34" charset="0"/>
              </a:rPr>
              <a:t>[derivado de construir</a:t>
            </a:r>
            <a:r>
              <a:rPr lang="pt-PT" sz="5600" dirty="0">
                <a:solidFill>
                  <a:schemeClr val="bg1">
                    <a:lumMod val="50000"/>
                  </a:schemeClr>
                </a:solidFill>
                <a:ea typeface="Calibri" pitchFamily="34" charset="0"/>
              </a:rPr>
              <a:t>]</a:t>
            </a:r>
            <a:r>
              <a:rPr lang="pt-PT" sz="5600" i="1" dirty="0">
                <a:solidFill>
                  <a:srgbClr val="0066CC"/>
                </a:solidFill>
                <a:ea typeface="Calibri" pitchFamily="34" charset="0"/>
              </a:rPr>
              <a:t>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de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pontes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.</a:t>
            </a: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endParaRPr lang="pt-PT" sz="5600" dirty="0"/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dec"/>
                <a:tab pos="503238" algn="dec"/>
              </a:tabLst>
            </a:pPr>
            <a:r>
              <a:rPr lang="pt-PT" sz="5600" dirty="0" smtClean="0">
                <a:solidFill>
                  <a:srgbClr val="678923"/>
                </a:solidFill>
                <a:ea typeface="Calibri" pitchFamily="34" charset="0"/>
              </a:rPr>
              <a:t>► </a:t>
            </a:r>
            <a:r>
              <a:rPr lang="pt-PT" sz="5600" b="1" dirty="0" smtClean="0">
                <a:solidFill>
                  <a:schemeClr val="tx1"/>
                </a:solidFill>
                <a:ea typeface="Calibri" pitchFamily="34" charset="0"/>
              </a:rPr>
              <a:t>de valor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icónico </a:t>
            </a:r>
          </a:p>
          <a:p>
            <a:pPr marL="569913" lvl="0" indent="-214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4800" i="1" dirty="0" smtClean="0">
                <a:solidFill>
                  <a:srgbClr val="678923"/>
                </a:solidFill>
                <a:ea typeface="Calibri" pitchFamily="34" charset="0"/>
              </a:rPr>
              <a:t>	–</a:t>
            </a:r>
            <a:r>
              <a:rPr lang="pt-PT" sz="48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a 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imagem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da ilha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; a pintura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do retrato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; a fotografia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do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jantar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.</a:t>
            </a: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dec"/>
                <a:tab pos="503238" algn="dec"/>
              </a:tabLst>
            </a:pPr>
            <a:endParaRPr lang="pt-PT" sz="5600" dirty="0" smtClean="0"/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r>
              <a:rPr lang="pt-PT" sz="5600" dirty="0" smtClean="0">
                <a:solidFill>
                  <a:srgbClr val="678923"/>
                </a:solidFill>
                <a:ea typeface="Calibri" pitchFamily="34" charset="0"/>
              </a:rPr>
              <a:t>►</a:t>
            </a:r>
            <a:r>
              <a:rPr lang="pt-PT" sz="5600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que designam parentesco ou relação</a:t>
            </a:r>
            <a:r>
              <a:rPr lang="pt-PT" sz="5600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</a:p>
          <a:p>
            <a:pPr marL="569913" lvl="0" indent="-214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5600" dirty="0">
                <a:solidFill>
                  <a:srgbClr val="678923"/>
                </a:solidFill>
                <a:ea typeface="Calibri" pitchFamily="34" charset="0"/>
              </a:rPr>
              <a:t>	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o 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pai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do Ricardo e da Maria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;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a irmã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da vizinha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; os amigos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dos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animais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.</a:t>
            </a: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endParaRPr lang="pt-PT" sz="5600" b="1" i="1" dirty="0">
              <a:solidFill>
                <a:srgbClr val="0066CC"/>
              </a:solidFill>
              <a:ea typeface="Calibri" pitchFamily="34" charset="0"/>
            </a:endParaRPr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dec"/>
                <a:tab pos="503238" algn="dec"/>
              </a:tabLst>
            </a:pPr>
            <a:r>
              <a:rPr lang="pt-PT" sz="5600" b="1" i="1" dirty="0" smtClean="0">
                <a:solidFill>
                  <a:srgbClr val="678923"/>
                </a:solidFill>
                <a:ea typeface="Calibri" pitchFamily="34" charset="0"/>
              </a:rPr>
              <a:t>►</a:t>
            </a:r>
            <a:r>
              <a:rPr lang="pt-PT" sz="5600" b="1" i="1" dirty="0" smtClean="0">
                <a:solidFill>
                  <a:srgbClr val="0066CC"/>
                </a:solidFill>
                <a:ea typeface="Calibri" pitchFamily="34" charset="0"/>
              </a:rPr>
              <a:t>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que correspondem a eventos localizados no espaço e no tempo</a:t>
            </a:r>
          </a:p>
          <a:p>
            <a:pPr marL="569913" lvl="0" indent="-214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	–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o casamento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da Mariana e do Martim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; o concerto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dos </a:t>
            </a:r>
            <a:r>
              <a:rPr lang="pt-PT" sz="5600" b="1" i="1" u="sng" dirty="0" err="1" smtClean="0">
                <a:solidFill>
                  <a:srgbClr val="678923"/>
                </a:solidFill>
                <a:ea typeface="Calibri" pitchFamily="34" charset="0"/>
              </a:rPr>
              <a:t>Muse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.</a:t>
            </a:r>
            <a:endParaRPr lang="pt-PT" sz="5600" i="1" dirty="0">
              <a:solidFill>
                <a:srgbClr val="678923"/>
              </a:solidFill>
              <a:ea typeface="Calibri" pitchFamily="34" charset="0"/>
            </a:endParaRPr>
          </a:p>
          <a:p>
            <a:pPr marL="177800" lvl="0" algn="l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36525" algn="dec"/>
                <a:tab pos="503238" algn="dec"/>
              </a:tabLst>
            </a:pPr>
            <a:endParaRPr lang="pt-PT" sz="5600" dirty="0"/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dec"/>
                <a:tab pos="503238" algn="dec"/>
              </a:tabLst>
            </a:pPr>
            <a:r>
              <a:rPr lang="pt-PT" sz="5600" dirty="0" smtClean="0">
                <a:solidFill>
                  <a:srgbClr val="678923"/>
                </a:solidFill>
                <a:ea typeface="Calibri" pitchFamily="34" charset="0"/>
              </a:rPr>
              <a:t>►</a:t>
            </a:r>
            <a:r>
              <a:rPr lang="pt-PT" sz="5600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que </a:t>
            </a:r>
            <a:r>
              <a:rPr lang="pt-PT" sz="5600" b="1" dirty="0">
                <a:solidFill>
                  <a:srgbClr val="000000"/>
                </a:solidFill>
                <a:ea typeface="Calibri" pitchFamily="34" charset="0"/>
              </a:rPr>
              <a:t>regem preposição</a:t>
            </a:r>
            <a:r>
              <a:rPr lang="pt-PT" sz="5600" dirty="0">
                <a:solidFill>
                  <a:srgbClr val="000000"/>
                </a:solidFill>
                <a:ea typeface="Calibri" pitchFamily="34" charset="0"/>
              </a:rPr>
              <a:t> </a:t>
            </a:r>
            <a:endParaRPr lang="pt-PT" sz="5600" dirty="0" smtClean="0">
              <a:solidFill>
                <a:srgbClr val="000000"/>
              </a:solidFill>
              <a:ea typeface="Calibri" pitchFamily="34" charset="0"/>
            </a:endParaRPr>
          </a:p>
          <a:p>
            <a:pPr marL="569913" lvl="0" indent="-214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	</a:t>
            </a:r>
            <a:r>
              <a:rPr lang="pt-PT" sz="4800" i="1" dirty="0" smtClean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4800" i="1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a 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mania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de...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; a necessidade </a:t>
            </a:r>
            <a:r>
              <a:rPr lang="pt-PT" sz="5600" b="1" i="1" u="sng" dirty="0">
                <a:solidFill>
                  <a:srgbClr val="678923"/>
                </a:solidFill>
                <a:ea typeface="Calibri" pitchFamily="34" charset="0"/>
              </a:rPr>
              <a:t>de..</a:t>
            </a: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; o objetivo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de…</a:t>
            </a:r>
            <a:r>
              <a:rPr lang="pt-PT" sz="5600" i="1" dirty="0" smtClean="0">
                <a:solidFill>
                  <a:srgbClr val="678923"/>
                </a:solidFill>
                <a:ea typeface="Calibri" pitchFamily="34" charset="0"/>
              </a:rPr>
              <a:t>; o interesse </a:t>
            </a:r>
            <a:r>
              <a:rPr lang="pt-PT" sz="5600" b="1" i="1" u="sng" dirty="0" smtClean="0">
                <a:solidFill>
                  <a:srgbClr val="678923"/>
                </a:solidFill>
                <a:ea typeface="Calibri" pitchFamily="34" charset="0"/>
              </a:rPr>
              <a:t>de…</a:t>
            </a:r>
            <a:endParaRPr lang="pt-PT" sz="5600" b="1" i="1" u="sng" dirty="0">
              <a:solidFill>
                <a:srgbClr val="678923"/>
              </a:solidFill>
              <a:ea typeface="Calibri" pitchFamily="34" charset="0"/>
            </a:endParaRPr>
          </a:p>
          <a:p>
            <a:pPr marL="1778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" algn="dec"/>
                <a:tab pos="503238" algn="dec"/>
              </a:tabLst>
            </a:pPr>
            <a:endParaRPr lang="pt-PT" sz="5600" dirty="0"/>
          </a:p>
          <a:p>
            <a:pPr marL="355600" lvl="0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dec"/>
                <a:tab pos="503238" algn="dec"/>
              </a:tabLst>
            </a:pPr>
            <a:r>
              <a:rPr lang="pt-PT" sz="5600" dirty="0" smtClean="0">
                <a:solidFill>
                  <a:srgbClr val="678923"/>
                </a:solidFill>
                <a:ea typeface="Calibri" pitchFamily="34" charset="0"/>
              </a:rPr>
              <a:t>►</a:t>
            </a:r>
            <a:r>
              <a:rPr lang="pt-PT" sz="5600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que </a:t>
            </a:r>
            <a:r>
              <a:rPr lang="pt-PT" sz="5600" b="1" dirty="0">
                <a:solidFill>
                  <a:srgbClr val="000000"/>
                </a:solidFill>
                <a:ea typeface="Calibri" pitchFamily="34" charset="0"/>
              </a:rPr>
              <a:t>estabelecem uma relação </a:t>
            </a:r>
            <a:r>
              <a:rPr lang="pt-PT" sz="5600" b="1" dirty="0" smtClean="0">
                <a:solidFill>
                  <a:srgbClr val="000000"/>
                </a:solidFill>
                <a:ea typeface="Calibri" pitchFamily="34" charset="0"/>
              </a:rPr>
              <a:t>de:</a:t>
            </a:r>
            <a:r>
              <a:rPr lang="pt-PT" sz="5600" dirty="0" smtClean="0">
                <a:solidFill>
                  <a:srgbClr val="000000"/>
                </a:solidFill>
                <a:ea typeface="Calibri" pitchFamily="34" charset="0"/>
              </a:rPr>
              <a:t> </a:t>
            </a:r>
            <a:endParaRPr lang="pt-PT" sz="5600" dirty="0"/>
          </a:p>
          <a:p>
            <a:pPr marL="569913" lvl="0" indent="-3921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	– </a:t>
            </a:r>
            <a:r>
              <a:rPr lang="pt-PT" sz="4800" dirty="0" smtClean="0">
                <a:solidFill>
                  <a:srgbClr val="000000"/>
                </a:solidFill>
                <a:ea typeface="Calibri" pitchFamily="34" charset="0"/>
              </a:rPr>
              <a:t>parte-todo 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4800" i="1" dirty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4800" i="1" dirty="0" smtClean="0">
                <a:solidFill>
                  <a:srgbClr val="678923"/>
                </a:solidFill>
                <a:ea typeface="Calibri" pitchFamily="34" charset="0"/>
              </a:rPr>
              <a:t>a 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rolha </a:t>
            </a:r>
            <a:r>
              <a:rPr lang="pt-PT" sz="4800" b="1" i="1" u="sng" dirty="0">
                <a:solidFill>
                  <a:srgbClr val="678923"/>
                </a:solidFill>
                <a:ea typeface="Calibri" pitchFamily="34" charset="0"/>
              </a:rPr>
              <a:t>da </a:t>
            </a:r>
            <a:r>
              <a:rPr lang="pt-PT" sz="4800" b="1" i="1" u="sng" dirty="0" smtClean="0">
                <a:solidFill>
                  <a:srgbClr val="678923"/>
                </a:solidFill>
                <a:ea typeface="Calibri" pitchFamily="34" charset="0"/>
              </a:rPr>
              <a:t>garrafa</a:t>
            </a:r>
            <a:r>
              <a:rPr lang="pt-PT" sz="4800" dirty="0" smtClean="0">
                <a:solidFill>
                  <a:srgbClr val="678923"/>
                </a:solidFill>
                <a:ea typeface="Calibri" pitchFamily="34" charset="0"/>
              </a:rPr>
              <a:t>;</a:t>
            </a:r>
            <a:endParaRPr lang="pt-PT" sz="5600" dirty="0">
              <a:solidFill>
                <a:srgbClr val="678923"/>
              </a:solidFill>
            </a:endParaRPr>
          </a:p>
          <a:p>
            <a:pPr marL="569913" lvl="0" indent="-3921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5600" i="1" dirty="0">
                <a:solidFill>
                  <a:srgbClr val="678923"/>
                </a:solidFill>
                <a:ea typeface="Calibri" pitchFamily="34" charset="0"/>
              </a:rPr>
              <a:t>	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– </a:t>
            </a:r>
            <a:r>
              <a:rPr lang="pt-PT" sz="4800" dirty="0" smtClean="0">
                <a:solidFill>
                  <a:srgbClr val="000000"/>
                </a:solidFill>
                <a:ea typeface="Calibri" pitchFamily="34" charset="0"/>
              </a:rPr>
              <a:t>possuidor-agente-tema 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4800" i="1" dirty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4800" i="1" dirty="0" smtClean="0">
                <a:solidFill>
                  <a:srgbClr val="678923"/>
                </a:solidFill>
                <a:ea typeface="Calibri" pitchFamily="34" charset="0"/>
              </a:rPr>
              <a:t>a 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rolha </a:t>
            </a:r>
            <a:r>
              <a:rPr lang="pt-PT" sz="4800" b="1" i="1" dirty="0">
                <a:solidFill>
                  <a:srgbClr val="678923"/>
                </a:solidFill>
                <a:ea typeface="Calibri" pitchFamily="34" charset="0"/>
              </a:rPr>
              <a:t>da garrafa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 </a:t>
            </a:r>
            <a:r>
              <a:rPr lang="pt-PT" sz="4800" b="1" u="sng" dirty="0">
                <a:solidFill>
                  <a:srgbClr val="678923"/>
                </a:solidFill>
                <a:ea typeface="Calibri" pitchFamily="34" charset="0"/>
              </a:rPr>
              <a:t>do rei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; </a:t>
            </a:r>
            <a:endParaRPr lang="pt-PT" sz="4800" dirty="0">
              <a:solidFill>
                <a:srgbClr val="678923"/>
              </a:solidFill>
              <a:ea typeface="Calibri" pitchFamily="34" charset="0"/>
              <a:cs typeface="Times New Roman" pitchFamily="18" charset="0"/>
            </a:endParaRPr>
          </a:p>
          <a:p>
            <a:pPr marL="569913" lvl="0" indent="-3921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sz="4800" i="1" dirty="0">
                <a:solidFill>
                  <a:srgbClr val="678923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pt-PT" sz="5600" i="1" dirty="0" smtClean="0">
                <a:solidFill>
                  <a:srgbClr val="000000"/>
                </a:solidFill>
                <a:ea typeface="Calibri" pitchFamily="34" charset="0"/>
              </a:rPr>
              <a:t>– </a:t>
            </a:r>
            <a:r>
              <a:rPr lang="pt-PT" sz="4800" dirty="0" smtClean="0">
                <a:solidFill>
                  <a:srgbClr val="000000"/>
                </a:solidFill>
                <a:ea typeface="Calibri" pitchFamily="34" charset="0"/>
              </a:rPr>
              <a:t>de </a:t>
            </a:r>
            <a:r>
              <a:rPr lang="pt-PT" sz="4800" dirty="0">
                <a:solidFill>
                  <a:srgbClr val="000000"/>
                </a:solidFill>
                <a:ea typeface="Calibri" pitchFamily="34" charset="0"/>
              </a:rPr>
              <a:t>fonte-origem 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–</a:t>
            </a:r>
            <a:r>
              <a:rPr lang="pt-PT" sz="4800" i="1" dirty="0">
                <a:solidFill>
                  <a:srgbClr val="000000"/>
                </a:solidFill>
                <a:ea typeface="Calibri" pitchFamily="34" charset="0"/>
              </a:rPr>
              <a:t> </a:t>
            </a:r>
            <a:r>
              <a:rPr lang="pt-PT" sz="4800" i="1" dirty="0" smtClean="0">
                <a:solidFill>
                  <a:srgbClr val="678923"/>
                </a:solidFill>
                <a:ea typeface="Calibri" pitchFamily="34" charset="0"/>
              </a:rPr>
              <a:t>a </a:t>
            </a:r>
            <a:r>
              <a:rPr lang="pt-PT" sz="4800" i="1" dirty="0">
                <a:solidFill>
                  <a:srgbClr val="678923"/>
                </a:solidFill>
                <a:ea typeface="Calibri" pitchFamily="34" charset="0"/>
              </a:rPr>
              <a:t>rolha</a:t>
            </a:r>
            <a:r>
              <a:rPr lang="pt-PT" sz="4800" b="1" i="1" dirty="0">
                <a:solidFill>
                  <a:srgbClr val="678923"/>
                </a:solidFill>
                <a:ea typeface="Calibri" pitchFamily="34" charset="0"/>
              </a:rPr>
              <a:t> </a:t>
            </a:r>
            <a:r>
              <a:rPr lang="pt-PT" sz="4800" b="1" i="1" dirty="0">
                <a:solidFill>
                  <a:srgbClr val="678923"/>
                </a:solidFill>
              </a:rPr>
              <a:t>da garrafa do rei</a:t>
            </a:r>
            <a:r>
              <a:rPr lang="pt-PT" sz="4800" i="1" dirty="0">
                <a:solidFill>
                  <a:srgbClr val="678923"/>
                </a:solidFill>
              </a:rPr>
              <a:t> </a:t>
            </a:r>
            <a:r>
              <a:rPr lang="pt-PT" sz="4800" b="1" i="1" u="sng" dirty="0">
                <a:solidFill>
                  <a:srgbClr val="678923"/>
                </a:solidFill>
              </a:rPr>
              <a:t>da </a:t>
            </a:r>
            <a:r>
              <a:rPr lang="pt-PT" sz="4800" b="1" i="1" u="sng" dirty="0" smtClean="0">
                <a:solidFill>
                  <a:srgbClr val="678923"/>
                </a:solidFill>
              </a:rPr>
              <a:t>Rússia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marL="627063" indent="-449263" algn="l" eaLnBrk="0" fontAlgn="base" hangingPunct="0">
              <a:spcBef>
                <a:spcPct val="0"/>
              </a:spcBef>
              <a:spcAft>
                <a:spcPct val="0"/>
              </a:spcAft>
              <a:tabLst>
                <a:tab pos="136525" algn="dec"/>
                <a:tab pos="503238" algn="dec"/>
              </a:tabLst>
            </a:pPr>
            <a:endParaRPr lang="pt-PT" sz="5600" dirty="0">
              <a:solidFill>
                <a:srgbClr val="678923"/>
              </a:solidFill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7301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b="1" dirty="0">
                <a:solidFill>
                  <a:srgbClr val="C00000"/>
                </a:solidFill>
              </a:rPr>
              <a:t> </a:t>
            </a:r>
            <a:r>
              <a:rPr lang="pt-PT" sz="16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(complemento do </a:t>
            </a:r>
            <a:r>
              <a:rPr lang="pt-PT" sz="1600" dirty="0" smtClean="0">
                <a:solidFill>
                  <a:prstClr val="white">
                    <a:lumMod val="65000"/>
                  </a:prstClr>
                </a:solidFill>
                <a:latin typeface="Calibri"/>
              </a:rPr>
              <a:t>nome)</a:t>
            </a:r>
            <a:endParaRPr lang="pt-PT" sz="16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96900" y="1688108"/>
            <a:ext cx="7342584" cy="4608512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Sublinha os </a:t>
            </a:r>
            <a:r>
              <a:rPr lang="pt-PT" sz="1400" b="1" u="sng" dirty="0" smtClean="0">
                <a:solidFill>
                  <a:srgbClr val="678923"/>
                </a:solidFill>
              </a:rPr>
              <a:t>complementos do nome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presentes em cada uma das frases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Gosto de observar o vendedor de gelados a caminhar na praia.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Quando os estilistas de moda se juntam, nota-se alguma rivalidade no ar.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tristeza da noite é apenas melancolia.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Muitos pensam que a inteligência dos gatos é superior à dos cães.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Nos países em vias de desenvolvimento, milhares de crianças trabalham no fabrico de tijolos.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6.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oferta do João foi bem recebida por todos.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7.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Gosto do desenho do portão e da sua modernidade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Foste ao cinema com a mãe da Teresa?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9.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 sempre teve a mania das grandezas, sobretudo em relação à sua origem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10.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capa do último romance de Gonçalo M. Tavares é muito expressiva.</a:t>
            </a:r>
            <a:endParaRPr lang="pt-PT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b="1" dirty="0">
                <a:solidFill>
                  <a:srgbClr val="C00000"/>
                </a:solidFill>
              </a:rPr>
              <a:t> </a:t>
            </a:r>
            <a:r>
              <a:rPr lang="pt-PT" sz="16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(complemento do nome)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7260" y="1700808"/>
            <a:ext cx="7747148" cy="4608512"/>
          </a:xfrm>
        </p:spPr>
        <p:txBody>
          <a:bodyPr>
            <a:normAutofit fontScale="92500" lnSpcReduction="10000"/>
          </a:bodyPr>
          <a:lstStyle/>
          <a:p>
            <a:pPr marL="112713"/>
            <a:r>
              <a:rPr lang="pt-PT" sz="17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2</a:t>
            </a:r>
          </a:p>
          <a:p>
            <a:pPr marL="112713"/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2713"/>
            <a:r>
              <a:rPr lang="pt-PT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Nas expressões sublinhadas nas frases, distingue, assinalando com </a:t>
            </a:r>
            <a:r>
              <a:rPr lang="pt-PT" sz="1500" b="1" dirty="0" smtClean="0">
                <a:solidFill>
                  <a:srgbClr val="678923"/>
                </a:solidFill>
              </a:rPr>
              <a:t>A</a:t>
            </a:r>
            <a:r>
              <a:rPr lang="pt-PT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pt-PT" sz="1500" b="1" dirty="0" smtClean="0">
                <a:solidFill>
                  <a:srgbClr val="678923"/>
                </a:solidFill>
              </a:rPr>
              <a:t> B </a:t>
            </a:r>
            <a:r>
              <a:rPr lang="pt-PT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</a:t>
            </a:r>
            <a:r>
              <a:rPr lang="pt-PT" sz="1500" b="1" dirty="0" smtClean="0">
                <a:solidFill>
                  <a:srgbClr val="678923"/>
                </a:solidFill>
              </a:rPr>
              <a:t> C</a:t>
            </a:r>
            <a:r>
              <a:rPr lang="pt-PT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as que têm a função de:</a:t>
            </a:r>
          </a:p>
          <a:p>
            <a:pPr marL="112713"/>
            <a:r>
              <a:rPr lang="pt-PT" sz="1500" b="1" dirty="0" smtClean="0">
                <a:solidFill>
                  <a:srgbClr val="678923"/>
                </a:solidFill>
              </a:rPr>
              <a:t>A – complemento do nome;</a:t>
            </a:r>
          </a:p>
          <a:p>
            <a:pPr marL="112713"/>
            <a:r>
              <a:rPr lang="pt-PT" sz="1500" b="1" dirty="0" smtClean="0">
                <a:solidFill>
                  <a:srgbClr val="678923"/>
                </a:solidFill>
              </a:rPr>
              <a:t>B </a:t>
            </a:r>
            <a:r>
              <a:rPr lang="pt-PT" sz="1500" b="1" dirty="0">
                <a:solidFill>
                  <a:srgbClr val="678923"/>
                </a:solidFill>
              </a:rPr>
              <a:t>– </a:t>
            </a:r>
            <a:r>
              <a:rPr lang="pt-PT" sz="1500" b="1" dirty="0" smtClean="0">
                <a:solidFill>
                  <a:srgbClr val="678923"/>
                </a:solidFill>
              </a:rPr>
              <a:t>modificador do nome;</a:t>
            </a:r>
          </a:p>
          <a:p>
            <a:pPr marL="112713"/>
            <a:r>
              <a:rPr lang="pt-PT" sz="1500" b="1" dirty="0" smtClean="0">
                <a:solidFill>
                  <a:srgbClr val="678923"/>
                </a:solidFill>
              </a:rPr>
              <a:t>C </a:t>
            </a:r>
            <a:r>
              <a:rPr lang="pt-PT" sz="1500" b="1" dirty="0">
                <a:solidFill>
                  <a:srgbClr val="678923"/>
                </a:solidFill>
              </a:rPr>
              <a:t>– </a:t>
            </a:r>
            <a:r>
              <a:rPr lang="pt-PT" sz="1500" b="1" dirty="0" smtClean="0">
                <a:solidFill>
                  <a:srgbClr val="678923"/>
                </a:solidFill>
              </a:rPr>
              <a:t>complemento oblíquo</a:t>
            </a:r>
            <a:r>
              <a:rPr lang="pt-PT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400" b="1" dirty="0">
                <a:solidFill>
                  <a:srgbClr val="C00000"/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1.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 tu moras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Porto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deves conhecer bem a Casa da Música.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2.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Entrei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último autocarro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e, enfim, descansei.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3.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felicidade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das crianças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resulta da sua natural ingenuidade face aos problemas da vida.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4.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viagem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pela Costa Vicentina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foi maravilhosa. 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5.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Creio que aquela atriz,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 faz o papel de judia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é romena ou moldava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pt-PT" sz="15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6.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indústria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sueca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já teve um papel mais relevante na Europa.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7.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Ficaste à espera dos pastéis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nata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para levares à tua avó?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8.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Precisei de ir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à Loja do Cidadão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para renovar o passaporte.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9.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Os medicamentos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 têm sido inventados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salvam muitas vidas.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741363" algn="l"/>
              </a:tabLst>
            </a:pPr>
            <a:r>
              <a:rPr lang="pt-PT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t-PT" sz="1500" b="1" dirty="0" smtClean="0">
                <a:solidFill>
                  <a:srgbClr val="C00000"/>
                </a:solidFill>
              </a:rPr>
              <a:t>10.</a:t>
            </a:r>
            <a:r>
              <a:rPr lang="pt-PT" sz="1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grande objetivo </a:t>
            </a:r>
            <a:r>
              <a:rPr lang="pt-PT" sz="15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 Catarina</a:t>
            </a:r>
            <a:r>
              <a:rPr lang="pt-P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é ser realizadora de cinema.</a:t>
            </a:r>
            <a:endParaRPr lang="pt-PT" sz="15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073328"/>
              </p:ext>
            </p:extLst>
          </p:nvPr>
        </p:nvGraphicFramePr>
        <p:xfrm>
          <a:off x="1007666" y="3194308"/>
          <a:ext cx="216024" cy="29523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24"/>
              </a:tblGrid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295233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7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71016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b="1" dirty="0">
                <a:solidFill>
                  <a:srgbClr val="C00000"/>
                </a:solidFill>
              </a:rPr>
              <a:t> </a:t>
            </a:r>
            <a:r>
              <a:rPr lang="pt-PT" sz="16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(complemento do nome)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05210" y="1700808"/>
            <a:ext cx="7342584" cy="4464496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3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Substitui as frases, por outras de sentido equivalente, que contenham </a:t>
            </a:r>
            <a:r>
              <a:rPr lang="pt-PT" sz="1400" b="1" u="sng" dirty="0" smtClean="0">
                <a:solidFill>
                  <a:srgbClr val="678923"/>
                </a:solidFill>
              </a:rPr>
              <a:t>um complemento do nome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Sublinha esse complemento. </a:t>
            </a:r>
            <a:r>
              <a:rPr lang="pt-PT" sz="1400" b="1" dirty="0" smtClean="0">
                <a:solidFill>
                  <a:schemeClr val="bg1">
                    <a:lumMod val="50000"/>
                  </a:schemeClr>
                </a:solidFill>
              </a:rPr>
              <a:t>(Deves fazer as modificações necessárias.)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Miguel interessa-se pelo atletismo, muito seriamente.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000000"/>
                </a:solidFill>
              </a:rPr>
              <a:t>    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Montar a exposição, desta vez, não foi nada fácil.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pt-PT" sz="1400" b="1" dirty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</a:t>
            </a:r>
            <a:endParaRPr lang="pt-PT" sz="14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Ana chegou ao aeroporto e foi uma alegria.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     </a:t>
            </a:r>
            <a:r>
              <a:rPr lang="pt-PT" sz="1400" b="1" dirty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</a:t>
            </a:r>
            <a:endParaRPr lang="pt-PT" sz="14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Afonso está triste e isso deixa-nos tristes também.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>
                <a:solidFill>
                  <a:srgbClr val="000000"/>
                </a:solidFill>
              </a:rPr>
              <a:t> </a:t>
            </a:r>
            <a:r>
              <a:rPr lang="pt-PT" sz="1400" b="1" dirty="0" smtClean="0">
                <a:solidFill>
                  <a:srgbClr val="000000"/>
                </a:solidFill>
              </a:rPr>
              <a:t>   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economia europeia encontra-se numa crise difícil de ultrapassar.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>
                <a:solidFill>
                  <a:srgbClr val="000000"/>
                </a:solidFill>
              </a:rPr>
              <a:t> </a:t>
            </a:r>
            <a:r>
              <a:rPr lang="pt-PT" sz="1400" b="1" dirty="0" smtClean="0">
                <a:solidFill>
                  <a:srgbClr val="000000"/>
                </a:solidFill>
              </a:rPr>
              <a:t>   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_______________________________________________________________________</a:t>
            </a:r>
            <a:endParaRPr lang="pt-PT" sz="1400" i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6552728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SOLUÇÕES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6408712" cy="4176464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pt-PT" sz="1200" b="1" u="sng" dirty="0" smtClean="0">
              <a:solidFill>
                <a:srgbClr val="678923"/>
              </a:solidFill>
              <a:uFill>
                <a:solidFill>
                  <a:schemeClr val="tx1">
                    <a:lumMod val="50000"/>
                    <a:lumOff val="50000"/>
                  </a:schemeClr>
                </a:solidFill>
              </a:uFill>
            </a:endParaRPr>
          </a:p>
          <a:p>
            <a:r>
              <a:rPr lang="pt-PT" sz="12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</a:p>
          <a:p>
            <a:pPr lvl="0">
              <a:buClr>
                <a:srgbClr val="94C600"/>
              </a:buClr>
            </a:pPr>
            <a:r>
              <a:rPr lang="pt-PT" sz="800" b="1" dirty="0" smtClean="0">
                <a:solidFill>
                  <a:srgbClr val="C00000"/>
                </a:solidFill>
              </a:rPr>
              <a:t>1</a:t>
            </a:r>
            <a:r>
              <a:rPr lang="pt-PT" sz="800" b="1" dirty="0">
                <a:solidFill>
                  <a:srgbClr val="C00000"/>
                </a:solidFill>
              </a:rPr>
              <a:t>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Gosto de observar o vendedor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de gelados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a caminhar na praia.</a:t>
            </a: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2.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Quando os estilistas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de moda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se juntam, nota-se alguma rivalidade no ar.</a:t>
            </a: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3.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 tristeza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da noite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é apenas melancolia.</a:t>
            </a: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4.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Muitos pensam que a inteligência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dos gatos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é superior à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dos cães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(2 complementos do nome)</a:t>
            </a:r>
          </a:p>
          <a:p>
            <a:pPr lvl="0">
              <a:buClr>
                <a:srgbClr val="94C600"/>
              </a:buClr>
            </a:pPr>
            <a:r>
              <a:rPr lang="pt-PT" sz="800" b="1" dirty="0" smtClean="0">
                <a:solidFill>
                  <a:srgbClr val="C00000"/>
                </a:solidFill>
              </a:rPr>
              <a:t>5</a:t>
            </a:r>
            <a:r>
              <a:rPr lang="pt-PT" sz="800" b="1" dirty="0">
                <a:solidFill>
                  <a:srgbClr val="C00000"/>
                </a:solidFill>
              </a:rPr>
              <a:t>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Nos países em vias de desenvolvimento, milhares de crianças trabalham no fabrico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de tijolos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6.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 oferta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do João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foi bem recebida por todos.</a:t>
            </a: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7.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Gosto do desenho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do portão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e da sua modernidade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8.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Foste ao cinema com a mãe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da Teresa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?</a:t>
            </a: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9.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Ela sempre teve a mania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das grandezas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, sobretudo em relação à sua 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origem.</a:t>
            </a:r>
            <a:endParaRPr lang="pt-PT" sz="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4C600"/>
              </a:buClr>
            </a:pPr>
            <a:r>
              <a:rPr lang="pt-PT" sz="800" b="1" dirty="0" smtClean="0">
                <a:solidFill>
                  <a:srgbClr val="C00000"/>
                </a:solidFill>
              </a:rPr>
              <a:t>10</a:t>
            </a:r>
            <a:r>
              <a:rPr lang="pt-PT" sz="800" b="1" dirty="0">
                <a:solidFill>
                  <a:srgbClr val="C00000"/>
                </a:solidFill>
              </a:rPr>
              <a:t>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 capa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do último romance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de Gonçalo M. Tavares</a:t>
            </a:r>
            <a:r>
              <a:rPr lang="pt-PT" sz="800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é muito 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expressiva. </a:t>
            </a:r>
            <a:r>
              <a:rPr lang="pt-PT" sz="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(2 complementos do nome)</a:t>
            </a:r>
            <a:endParaRPr lang="pt-PT" sz="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4C600"/>
              </a:buClr>
            </a:pPr>
            <a:r>
              <a:rPr lang="pt-PT" sz="1200" b="1" u="sng" dirty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EXERCÍCIO </a:t>
            </a:r>
            <a:r>
              <a:rPr lang="pt-PT" sz="1200" b="1" u="sng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2</a:t>
            </a:r>
            <a:endParaRPr lang="pt-PT" sz="12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r>
              <a:rPr lang="pt-PT" sz="1200" b="1" u="sng" dirty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EXERCÍCIO </a:t>
            </a:r>
            <a:r>
              <a:rPr lang="pt-PT" sz="1200" b="1" u="sng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3</a:t>
            </a:r>
            <a:endParaRPr lang="pt-PT" sz="12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1.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 interesse </a:t>
            </a:r>
            <a:r>
              <a:rPr lang="pt-PT" sz="800" i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do Miguel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pelo atletismo é muito sério.</a:t>
            </a:r>
            <a:endParaRPr lang="pt-PT" sz="800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2.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 montagem </a:t>
            </a:r>
            <a:r>
              <a:rPr lang="pt-PT" sz="800" i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da exposição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desta vez, não foi nada fácil.</a:t>
            </a:r>
            <a:endParaRPr lang="pt-PT" sz="800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3.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 chegada </a:t>
            </a:r>
            <a:r>
              <a:rPr lang="pt-PT" sz="800" i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da Ana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ao aeroporto foi uma alegria.</a:t>
            </a:r>
          </a:p>
          <a:p>
            <a:pPr lvl="0">
              <a:buClr>
                <a:srgbClr val="94C600"/>
              </a:buClr>
            </a:pPr>
            <a:r>
              <a:rPr lang="pt-PT" sz="800" b="1" dirty="0" smtClean="0">
                <a:solidFill>
                  <a:srgbClr val="C00000"/>
                </a:solidFill>
              </a:rPr>
              <a:t>4</a:t>
            </a:r>
            <a:r>
              <a:rPr lang="pt-PT" sz="800" b="1" dirty="0">
                <a:solidFill>
                  <a:srgbClr val="C00000"/>
                </a:solidFill>
              </a:rPr>
              <a:t>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 tristeza </a:t>
            </a:r>
            <a:r>
              <a:rPr lang="pt-PT" sz="800" i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do Afonso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deixa-nos tristes também. </a:t>
            </a:r>
            <a:endParaRPr lang="pt-PT" sz="800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4C600"/>
              </a:buClr>
            </a:pPr>
            <a:r>
              <a:rPr lang="pt-PT" sz="800" b="1" dirty="0">
                <a:solidFill>
                  <a:srgbClr val="C00000"/>
                </a:solidFill>
              </a:rPr>
              <a:t>5.</a:t>
            </a:r>
            <a:r>
              <a:rPr lang="pt-PT" sz="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 economia </a:t>
            </a:r>
            <a:r>
              <a:rPr lang="pt-PT" sz="800" i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da Europa</a:t>
            </a:r>
            <a:r>
              <a:rPr lang="pt-PT" sz="8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encontra-se numa crise difícil de ultrapassar.</a:t>
            </a:r>
            <a:endParaRPr lang="pt-PT" sz="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697956"/>
              </p:ext>
            </p:extLst>
          </p:nvPr>
        </p:nvGraphicFramePr>
        <p:xfrm>
          <a:off x="1043608" y="4077072"/>
          <a:ext cx="2808310" cy="4346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831"/>
                <a:gridCol w="280831"/>
                <a:gridCol w="280831"/>
                <a:gridCol w="280831"/>
                <a:gridCol w="280831"/>
                <a:gridCol w="280831"/>
                <a:gridCol w="280831"/>
                <a:gridCol w="280831"/>
                <a:gridCol w="280831"/>
                <a:gridCol w="280831"/>
              </a:tblGrid>
              <a:tr h="221291"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1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4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5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6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7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8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9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>
                          <a:latin typeface="Arial Narrow" panose="020B0606020202030204" pitchFamily="34" charset="0"/>
                        </a:rPr>
                        <a:t>10</a:t>
                      </a:r>
                      <a:endParaRPr lang="pt-PT" sz="8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0757"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C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C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A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B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B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A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A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C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B</a:t>
                      </a:r>
                      <a:endParaRPr lang="pt-PT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800" dirty="0" smtClean="0"/>
                        <a:t>A</a:t>
                      </a:r>
                      <a:endParaRPr lang="pt-PT" sz="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12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1572</TotalTime>
  <Words>595</Words>
  <Application>Microsoft Office PowerPoint</Application>
  <PresentationFormat>On-screen Show (4:3)</PresentationFormat>
  <Paragraphs>140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Cambria</vt:lpstr>
      <vt:lpstr>Times New Roman</vt:lpstr>
      <vt:lpstr>Wingdings 3</vt:lpstr>
      <vt:lpstr>Contiguidade</vt:lpstr>
      <vt:lpstr>Complemento do nome</vt:lpstr>
      <vt:lpstr>    Pedem complemento os nomes:</vt:lpstr>
      <vt:lpstr>APLICAÇÃO (complemento do nome)</vt:lpstr>
      <vt:lpstr>APLICAÇÃO (complemento do nome)</vt:lpstr>
      <vt:lpstr>APLICAÇÃO (complemento do nome)</vt:lpstr>
      <vt:lpstr>SOLUÇÕES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118</cp:revision>
  <cp:lastPrinted>2015-05-20T20:32:15Z</cp:lastPrinted>
  <dcterms:created xsi:type="dcterms:W3CDTF">2011-12-12T15:36:58Z</dcterms:created>
  <dcterms:modified xsi:type="dcterms:W3CDTF">2015-06-03T09:35:59Z</dcterms:modified>
</cp:coreProperties>
</file>