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5"/>
  </p:notesMasterIdLst>
  <p:sldIdLst>
    <p:sldId id="271" r:id="rId2"/>
    <p:sldId id="272" r:id="rId3"/>
    <p:sldId id="273" r:id="rId4"/>
  </p:sldIdLst>
  <p:sldSz cx="9144000" cy="6858000" type="screen4x3"/>
  <p:notesSz cx="6881813" cy="10015538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78923"/>
    <a:srgbClr val="000000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293973"/>
            <a:ext cx="7416824" cy="432048"/>
          </a:xfrm>
          <a:ln>
            <a:noFill/>
          </a:ln>
        </p:spPr>
        <p:txBody>
          <a:bodyPr/>
          <a:lstStyle/>
          <a:p>
            <a:pPr>
              <a:tabLst>
                <a:tab pos="7200900" algn="r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oblíquo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67544" y="1644928"/>
            <a:ext cx="7776864" cy="4952528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pt-PT" sz="6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28600" indent="-228600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complemento oblíquo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é um complemento do verbo que pode ser constituído por   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um grupo preposicional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 um grupo adverbial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ou ambos em coordenação.</a:t>
            </a:r>
          </a:p>
          <a:p>
            <a:pPr>
              <a:lnSpc>
                <a:spcPct val="70000"/>
              </a:lnSpc>
              <a:spcBef>
                <a:spcPts val="0"/>
              </a:spcBef>
            </a:pPr>
            <a:r>
              <a:rPr lang="pt-PT" sz="3500" dirty="0" smtClean="0">
                <a:solidFill>
                  <a:schemeClr val="tx1">
                    <a:lumMod val="50000"/>
                  </a:schemeClr>
                </a:solidFill>
              </a:rPr>
              <a:t>	</a:t>
            </a:r>
            <a:endParaRPr lang="pt-PT" sz="5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800100" indent="-17145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A Marta gosta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do Francisco</a:t>
            </a:r>
            <a:r>
              <a:rPr lang="pt-PT" sz="5600" i="1" dirty="0" smtClean="0">
                <a:solidFill>
                  <a:srgbClr val="618626"/>
                </a:solidFill>
              </a:rPr>
              <a:t>.</a:t>
            </a:r>
          </a:p>
          <a:p>
            <a:pPr marL="800100" indent="-171450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endParaRPr lang="pt-PT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00100" indent="-17145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Ponham os vossos trabalhos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na mesa</a:t>
            </a:r>
            <a:r>
              <a:rPr lang="pt-PT" sz="5600" i="1" dirty="0" smtClean="0">
                <a:solidFill>
                  <a:srgbClr val="618626"/>
                </a:solidFill>
              </a:rPr>
              <a:t>.</a:t>
            </a:r>
          </a:p>
          <a:p>
            <a:pPr marL="800100" indent="-171450">
              <a:lnSpc>
                <a:spcPct val="120000"/>
              </a:lnSpc>
              <a:spcBef>
                <a:spcPts val="348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Ele dorme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aqui</a:t>
            </a:r>
            <a:r>
              <a:rPr lang="pt-PT" sz="5600" i="1" dirty="0" smtClean="0">
                <a:solidFill>
                  <a:srgbClr val="618626"/>
                </a:solidFill>
              </a:rPr>
              <a:t> ou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em casa</a:t>
            </a:r>
            <a:r>
              <a:rPr lang="pt-PT" sz="5600" i="1" dirty="0" smtClean="0">
                <a:solidFill>
                  <a:srgbClr val="618626"/>
                </a:solidFill>
              </a:rPr>
              <a:t>? </a:t>
            </a:r>
          </a:p>
          <a:p>
            <a:pPr marL="228600" lvl="0" indent="-228600">
              <a:lnSpc>
                <a:spcPct val="120000"/>
              </a:lnSpc>
              <a:spcBef>
                <a:spcPts val="384"/>
              </a:spcBef>
            </a:pPr>
            <a:r>
              <a:rPr lang="pt-PT" sz="64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O </a:t>
            </a:r>
            <a:r>
              <a:rPr lang="pt-PT" sz="6800" b="1" dirty="0" smtClean="0">
                <a:solidFill>
                  <a:schemeClr val="tx1"/>
                </a:solidFill>
              </a:rPr>
              <a:t>complemento oblíquo </a:t>
            </a:r>
            <a:r>
              <a:rPr lang="pt-PT" sz="6800" dirty="0" smtClean="0">
                <a:solidFill>
                  <a:schemeClr val="tx1"/>
                </a:solidFill>
              </a:rPr>
              <a:t>é selecionado pelo verbo e, se for retirado, a frase fica incorreta, com sentido diferente ou incompleta (*) (especialmente se estiver isolada do contexto).</a:t>
            </a:r>
          </a:p>
          <a:p>
            <a:pPr marL="631825" lvl="0" indent="-3175">
              <a:lnSpc>
                <a:spcPct val="120000"/>
              </a:lnSpc>
              <a:spcBef>
                <a:spcPts val="336"/>
              </a:spcBef>
            </a:pPr>
            <a:r>
              <a:rPr lang="pt-PT" sz="5600" dirty="0" smtClean="0">
                <a:solidFill>
                  <a:srgbClr val="618626"/>
                </a:solidFill>
              </a:rPr>
              <a:t>* </a:t>
            </a:r>
            <a:r>
              <a:rPr lang="pt-PT" sz="5600" i="1" dirty="0" smtClean="0">
                <a:solidFill>
                  <a:srgbClr val="618626"/>
                </a:solidFill>
              </a:rPr>
              <a:t>A Marta gosta</a:t>
            </a:r>
            <a:r>
              <a:rPr lang="pt-PT" sz="5600" dirty="0" smtClean="0">
                <a:solidFill>
                  <a:srgbClr val="618626"/>
                </a:solidFill>
              </a:rPr>
              <a:t>.</a:t>
            </a:r>
            <a:endParaRPr lang="pt-PT" sz="5600" dirty="0">
              <a:solidFill>
                <a:srgbClr val="618626"/>
              </a:solidFill>
            </a:endParaRPr>
          </a:p>
          <a:p>
            <a:pPr marL="631825" lvl="0" indent="-3175">
              <a:lnSpc>
                <a:spcPct val="120000"/>
              </a:lnSpc>
              <a:spcBef>
                <a:spcPts val="336"/>
              </a:spcBef>
            </a:pPr>
            <a:r>
              <a:rPr lang="pt-PT" sz="5600" dirty="0" smtClean="0">
                <a:solidFill>
                  <a:srgbClr val="618626"/>
                </a:solidFill>
              </a:rPr>
              <a:t>* </a:t>
            </a:r>
            <a:r>
              <a:rPr lang="pt-PT" sz="5600" i="1" dirty="0" smtClean="0">
                <a:solidFill>
                  <a:srgbClr val="618626"/>
                </a:solidFill>
              </a:rPr>
              <a:t>Ponham os vossos trabalhos.</a:t>
            </a:r>
            <a:endParaRPr lang="pt-PT" sz="5600" i="1" u="sng" dirty="0">
              <a:solidFill>
                <a:srgbClr val="618626"/>
              </a:solidFill>
            </a:endParaRPr>
          </a:p>
          <a:p>
            <a:pPr marL="631825" lvl="0" indent="-3175">
              <a:lnSpc>
                <a:spcPct val="120000"/>
              </a:lnSpc>
              <a:spcBef>
                <a:spcPts val="336"/>
              </a:spcBef>
            </a:pPr>
            <a:r>
              <a:rPr lang="pt-PT" sz="5600" dirty="0" smtClean="0">
                <a:solidFill>
                  <a:srgbClr val="618626"/>
                </a:solidFill>
              </a:rPr>
              <a:t>* </a:t>
            </a:r>
            <a:r>
              <a:rPr lang="pt-PT" sz="5600" i="1" dirty="0" smtClean="0">
                <a:solidFill>
                  <a:srgbClr val="618626"/>
                </a:solidFill>
              </a:rPr>
              <a:t>Ele dorme? </a:t>
            </a:r>
            <a:endParaRPr lang="pt-PT" sz="3200" i="1" dirty="0" smtClean="0">
              <a:solidFill>
                <a:srgbClr val="618626"/>
              </a:solidFill>
            </a:endParaRPr>
          </a:p>
          <a:p>
            <a:pPr marL="228600" indent="-228600">
              <a:lnSpc>
                <a:spcPct val="120000"/>
              </a:lnSpc>
              <a:spcBef>
                <a:spcPts val="384"/>
              </a:spcBef>
            </a:pPr>
            <a:r>
              <a:rPr lang="pt-PT" sz="64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Ao contrário do complemento indireto, o </a:t>
            </a:r>
            <a:r>
              <a:rPr lang="pt-PT" sz="6800" b="1" dirty="0" smtClean="0">
                <a:solidFill>
                  <a:schemeClr val="tx1"/>
                </a:solidFill>
              </a:rPr>
              <a:t>complemento oblíquo </a:t>
            </a:r>
            <a:r>
              <a:rPr lang="pt-PT" sz="6800" dirty="0" smtClean="0">
                <a:solidFill>
                  <a:schemeClr val="tx1"/>
                </a:solidFill>
              </a:rPr>
              <a:t>não pode ser substituído por </a:t>
            </a:r>
            <a:r>
              <a:rPr lang="pt-PT" sz="6800" b="1" i="1" dirty="0" smtClean="0">
                <a:solidFill>
                  <a:schemeClr val="tx1"/>
                </a:solidFill>
              </a:rPr>
              <a:t>lhe</a:t>
            </a:r>
            <a:r>
              <a:rPr lang="pt-PT" sz="6800" dirty="0" smtClean="0">
                <a:solidFill>
                  <a:schemeClr val="tx1"/>
                </a:solidFill>
              </a:rPr>
              <a:t>/</a:t>
            </a:r>
            <a:r>
              <a:rPr lang="pt-PT" sz="6800" b="1" i="1" dirty="0" smtClean="0">
                <a:solidFill>
                  <a:schemeClr val="tx1"/>
                </a:solidFill>
              </a:rPr>
              <a:t>lhes</a:t>
            </a:r>
            <a:r>
              <a:rPr lang="pt-PT" sz="6800" dirty="0" smtClean="0">
                <a:solidFill>
                  <a:schemeClr val="tx1"/>
                </a:solidFill>
              </a:rPr>
              <a:t>. (No caso de o complemento oblíquo ser um grupo preposicional introduzido por </a:t>
            </a:r>
            <a:r>
              <a:rPr lang="pt-PT" sz="6800" b="1" i="1" u="sng" dirty="0" smtClean="0">
                <a:solidFill>
                  <a:schemeClr val="tx1"/>
                </a:solidFill>
              </a:rPr>
              <a:t>a</a:t>
            </a:r>
            <a:r>
              <a:rPr lang="pt-PT" sz="6800" dirty="0" smtClean="0">
                <a:solidFill>
                  <a:schemeClr val="tx1"/>
                </a:solidFill>
              </a:rPr>
              <a:t>, distingue-se do complemento indireto por não se poder fazer esta substituição.)</a:t>
            </a:r>
            <a:endParaRPr lang="pt-PT" sz="6800" i="1" dirty="0" smtClean="0">
              <a:solidFill>
                <a:srgbClr val="678923"/>
              </a:solidFill>
            </a:endParaRP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Vou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à praia</a:t>
            </a:r>
            <a:r>
              <a:rPr lang="pt-PT" sz="5600" i="1" dirty="0" smtClean="0">
                <a:solidFill>
                  <a:srgbClr val="618626"/>
                </a:solidFill>
              </a:rPr>
              <a:t>. </a:t>
            </a:r>
            <a:r>
              <a:rPr lang="pt-PT" sz="5600" dirty="0" smtClean="0">
                <a:solidFill>
                  <a:schemeClr val="bg1">
                    <a:lumMod val="50000"/>
                  </a:schemeClr>
                </a:solidFill>
              </a:rPr>
              <a:t>(complemento oblíquo)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* Vou-lhe.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Ofereci um gelado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à minha namorada</a:t>
            </a:r>
            <a:r>
              <a:rPr lang="pt-PT" sz="5600" i="1" dirty="0" smtClean="0">
                <a:solidFill>
                  <a:srgbClr val="618626"/>
                </a:solidFill>
              </a:rPr>
              <a:t>. </a:t>
            </a:r>
            <a:r>
              <a:rPr lang="pt-PT" sz="5600" dirty="0" smtClean="0">
                <a:solidFill>
                  <a:schemeClr val="bg1">
                    <a:lumMod val="50000"/>
                  </a:schemeClr>
                </a:solidFill>
              </a:rPr>
              <a:t>(complemento indireto)</a:t>
            </a:r>
            <a:endParaRPr lang="pt-PT" sz="5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Ofereci-</a:t>
            </a:r>
            <a:r>
              <a:rPr lang="pt-PT" sz="5600" b="1" i="1" u="sng" dirty="0" smtClean="0">
                <a:solidFill>
                  <a:srgbClr val="618626"/>
                </a:solidFill>
              </a:rPr>
              <a:t>lhe</a:t>
            </a:r>
            <a:r>
              <a:rPr lang="pt-PT" sz="5600" i="1" dirty="0" smtClean="0">
                <a:solidFill>
                  <a:srgbClr val="618626"/>
                </a:solidFill>
              </a:rPr>
              <a:t> um gelado. </a:t>
            </a:r>
            <a:endParaRPr lang="pt-PT" sz="3500" b="1" i="1" dirty="0" smtClean="0">
              <a:solidFill>
                <a:srgbClr val="618626"/>
              </a:solidFill>
            </a:endParaRP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                   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1700" dirty="0" smtClean="0">
              <a:solidFill>
                <a:schemeClr val="tx1"/>
              </a:solidFill>
            </a:endParaRPr>
          </a:p>
          <a:p>
            <a:endParaRPr lang="pt-PT" sz="1500" i="1" dirty="0">
              <a:solidFill>
                <a:srgbClr val="0066CC"/>
              </a:solidFill>
            </a:endParaRPr>
          </a:p>
          <a:p>
            <a:pPr lvl="0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 smtClean="0">
              <a:solidFill>
                <a:srgbClr val="678923"/>
              </a:solidFill>
            </a:endParaRPr>
          </a:p>
          <a:p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02291" y="2553873"/>
            <a:ext cx="100811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 complemento oblíquo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57885" y="505839"/>
            <a:ext cx="4419491" cy="4752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+mn-lt"/>
              </a:rPr>
              <a:t>Elementos do grupo verbal</a:t>
            </a:r>
            <a:endParaRPr lang="pt-PT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40384" y="1662090"/>
            <a:ext cx="7660007" cy="3384376"/>
          </a:xfrm>
          <a:ln w="28575">
            <a:noFill/>
          </a:ln>
        </p:spPr>
        <p:txBody>
          <a:bodyPr>
            <a:normAutofit/>
          </a:bodyPr>
          <a:lstStyle/>
          <a:p>
            <a:endParaRPr lang="pt-PT" sz="9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37744" indent="-237744"/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b="1" dirty="0" smtClean="0">
                <a:solidFill>
                  <a:schemeClr val="tx1"/>
                </a:solidFill>
              </a:rPr>
              <a:t>O complemento agente da passiva </a:t>
            </a:r>
            <a:r>
              <a:rPr lang="pt-PT" sz="1700" dirty="0" smtClean="0">
                <a:solidFill>
                  <a:schemeClr val="tx1"/>
                </a:solidFill>
              </a:rPr>
              <a:t>é uma função sintática que surge numa frase passiva.</a:t>
            </a:r>
          </a:p>
          <a:p>
            <a:pPr marL="269875" indent="-269875"/>
            <a:endParaRPr lang="pt-PT" sz="1700" dirty="0" smtClean="0">
              <a:solidFill>
                <a:schemeClr val="tx1"/>
              </a:solidFill>
            </a:endParaRPr>
          </a:p>
          <a:p>
            <a:pPr marL="237744" indent="-237744"/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/>
                </a:solidFill>
              </a:rPr>
              <a:t>O </a:t>
            </a:r>
            <a:r>
              <a:rPr lang="pt-PT" sz="1700" b="1" dirty="0" smtClean="0">
                <a:solidFill>
                  <a:schemeClr val="tx1"/>
                </a:solidFill>
              </a:rPr>
              <a:t>complemento agente da passiva </a:t>
            </a:r>
            <a:r>
              <a:rPr lang="pt-PT" sz="1700" dirty="0" smtClean="0">
                <a:solidFill>
                  <a:schemeClr val="tx1"/>
                </a:solidFill>
              </a:rPr>
              <a:t>é, habitualmente, introduzido pela preposição </a:t>
            </a:r>
            <a:r>
              <a:rPr lang="pt-PT" sz="1700" b="1" i="1" dirty="0" smtClean="0">
                <a:solidFill>
                  <a:schemeClr val="tx1"/>
                </a:solidFill>
              </a:rPr>
              <a:t>por</a:t>
            </a:r>
            <a:r>
              <a:rPr lang="pt-PT" sz="1700" dirty="0">
                <a:solidFill>
                  <a:schemeClr val="tx1"/>
                </a:solidFill>
              </a:rPr>
              <a:t>.</a:t>
            </a:r>
            <a:endParaRPr lang="pt-PT" sz="1700" dirty="0" smtClean="0">
              <a:solidFill>
                <a:schemeClr val="tx1"/>
              </a:solidFill>
            </a:endParaRP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A frase foi sublinhada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por mim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</a:p>
          <a:p>
            <a:pPr marL="269875" indent="-269875"/>
            <a:endParaRPr lang="pt-PT" sz="1600" b="1" i="1" u="sng" dirty="0" smtClean="0">
              <a:solidFill>
                <a:srgbClr val="618626"/>
              </a:solidFill>
            </a:endParaRPr>
          </a:p>
          <a:p>
            <a:pPr marL="237744" indent="-237744"/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/>
                </a:solidFill>
              </a:rPr>
              <a:t>Na </a:t>
            </a:r>
            <a:r>
              <a:rPr lang="pt-PT" sz="1700" dirty="0" smtClean="0">
                <a:solidFill>
                  <a:schemeClr val="tx1"/>
                </a:solidFill>
              </a:rPr>
              <a:t>forma ativa, o constituinte com a função de complemento agente da passiva passa a ter a função de sujeito.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b="1" i="1" u="sng" dirty="0" smtClean="0">
                <a:solidFill>
                  <a:srgbClr val="618626"/>
                </a:solidFill>
              </a:rPr>
              <a:t>Eu</a:t>
            </a:r>
            <a:r>
              <a:rPr lang="pt-PT" sz="1500" i="1" dirty="0" smtClean="0">
                <a:solidFill>
                  <a:srgbClr val="618626"/>
                </a:solidFill>
              </a:rPr>
              <a:t> sublinhei a frase.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947306" y="3565926"/>
            <a:ext cx="86409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complemento </a:t>
            </a:r>
          </a:p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agente da passiva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96677" y="4721182"/>
            <a:ext cx="43204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    sujeito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7544" y="1412776"/>
            <a:ext cx="7416824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7200900" algn="r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agente da passiva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41220" y="1889267"/>
            <a:ext cx="7758758" cy="4421088"/>
          </a:xfrm>
        </p:spPr>
        <p:txBody>
          <a:bodyPr/>
          <a:lstStyle/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b="1" dirty="0" smtClean="0"/>
              <a:t>O </a:t>
            </a:r>
            <a:r>
              <a:rPr lang="pt-PT" sz="1700" b="1" dirty="0" smtClean="0"/>
              <a:t>modificador do grupo verbal </a:t>
            </a:r>
            <a:r>
              <a:rPr lang="pt-PT" sz="1700" dirty="0" smtClean="0"/>
              <a:t>é uma função sintática que pode ser desempenhada por um grupo adverbial, por um grupo preposicional ou por uma oração.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Guarda o livro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depressa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</a:p>
          <a:p>
            <a:pPr marL="628650" indent="0">
              <a:buNone/>
            </a:pPr>
            <a:endParaRPr lang="pt-PT" sz="14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Ouve o discurso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até ao fim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Camões morreu na miséria </a:t>
            </a:r>
            <a:r>
              <a:rPr lang="pt-PT" sz="1500" b="1" i="1" u="sng" dirty="0" smtClean="0">
                <a:solidFill>
                  <a:srgbClr val="618626"/>
                </a:solidFill>
              </a:rPr>
              <a:t>porque não deram o devido valor à sua obra</a:t>
            </a:r>
            <a:r>
              <a:rPr lang="pt-PT" sz="1500" i="1" dirty="0" smtClean="0">
                <a:solidFill>
                  <a:srgbClr val="618626"/>
                </a:solidFill>
              </a:rPr>
              <a:t>.</a:t>
            </a:r>
          </a:p>
          <a:p>
            <a:pPr>
              <a:buNone/>
            </a:pPr>
            <a:endParaRPr lang="pt-PT" sz="900" b="1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37744" indent="-237744"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b="1" dirty="0" smtClean="0"/>
              <a:t>O </a:t>
            </a:r>
            <a:r>
              <a:rPr lang="pt-PT" sz="1700" b="1" dirty="0" smtClean="0"/>
              <a:t>modificador do grupo verbal não é selecionado pelo verbo. </a:t>
            </a:r>
            <a:r>
              <a:rPr lang="pt-PT" sz="1700" dirty="0" smtClean="0"/>
              <a:t>Embora acrescente uma informação ao grupo verbal, este constituinte pode ser eliminado, sem prejuízo para a gramaticalidade da frase.</a:t>
            </a:r>
          </a:p>
          <a:p>
            <a:pPr marL="800100" indent="-171450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Guarda o livro.</a:t>
            </a:r>
          </a:p>
          <a:p>
            <a:pPr marL="800100" indent="-171450"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Ouve o discurso.</a:t>
            </a:r>
          </a:p>
          <a:p>
            <a:pPr marL="800100" indent="-171450"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18626"/>
                </a:solidFill>
              </a:rPr>
              <a:t>Camões morreu na miséria.</a:t>
            </a:r>
          </a:p>
          <a:p>
            <a:pPr>
              <a:buNone/>
            </a:pPr>
            <a:endParaRPr lang="pt-PT" sz="9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37744" indent="-237744">
              <a:lnSpc>
                <a:spcPct val="90000"/>
              </a:lnSpc>
              <a:buNone/>
            </a:pPr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b="1" dirty="0" smtClean="0"/>
              <a:t>O </a:t>
            </a:r>
            <a:r>
              <a:rPr lang="pt-PT" sz="1700" b="1" dirty="0" smtClean="0"/>
              <a:t>modificador do grupo verbal</a:t>
            </a:r>
            <a:r>
              <a:rPr lang="pt-PT" sz="1700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700" dirty="0" smtClean="0"/>
              <a:t>faz parte do </a:t>
            </a:r>
            <a:r>
              <a:rPr lang="pt-PT" sz="1700" b="1" dirty="0" smtClean="0"/>
              <a:t>predicado</a:t>
            </a:r>
            <a:r>
              <a:rPr lang="pt-PT" sz="17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942" y="2933997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modificador </a:t>
            </a:r>
          </a:p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do grupo verbal</a:t>
            </a:r>
            <a:endParaRPr lang="pt-PT" sz="800" b="1" dirty="0">
              <a:solidFill>
                <a:srgbClr val="C0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1412776"/>
            <a:ext cx="7416824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7200900" algn="r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Modificador do grupo verbal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2541</TotalTime>
  <Words>232</Words>
  <Application>Microsoft Office PowerPoint</Application>
  <PresentationFormat>On-screen Show (4:3)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Symbol</vt:lpstr>
      <vt:lpstr>Contiguidade</vt:lpstr>
      <vt:lpstr>Complemento oblíquo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184</cp:revision>
  <cp:lastPrinted>2015-05-20T20:32:15Z</cp:lastPrinted>
  <dcterms:created xsi:type="dcterms:W3CDTF">2011-12-12T15:36:58Z</dcterms:created>
  <dcterms:modified xsi:type="dcterms:W3CDTF">2015-06-03T09:35:23Z</dcterms:modified>
</cp:coreProperties>
</file>