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1"/>
  </p:notesMasterIdLst>
  <p:sldIdLst>
    <p:sldId id="269" r:id="rId2"/>
    <p:sldId id="256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9144000" cy="6858000" type="screen4x3"/>
  <p:notesSz cx="6881813" cy="10015538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78923"/>
    <a:srgbClr val="69960E"/>
    <a:srgbClr val="E9D9B1"/>
    <a:srgbClr val="555555"/>
    <a:srgbClr val="000000"/>
    <a:srgbClr val="0066CC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54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54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7772" y="1412776"/>
            <a:ext cx="7200800" cy="637927"/>
          </a:xfr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pt-PT" sz="3600" b="1" spc="0" dirty="0" smtClean="0">
                <a:solidFill>
                  <a:schemeClr val="bg1"/>
                </a:solidFill>
                <a:latin typeface="Calibri"/>
              </a:rPr>
              <a:t>Fenómenos de variação fonológica</a:t>
            </a:r>
            <a:endParaRPr lang="pt-PT" spc="0" dirty="0">
              <a:solidFill>
                <a:schemeClr val="bg1"/>
              </a:solidFill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48605" y="2297807"/>
            <a:ext cx="4464496" cy="3505944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pt-PT" dirty="0">
                <a:solidFill>
                  <a:schemeClr val="tx1"/>
                </a:solidFill>
                <a:ea typeface="Times New Roman"/>
              </a:rPr>
              <a:t>As palavras que hoje utilizamos são, </a:t>
            </a:r>
            <a:r>
              <a:rPr lang="pt-PT" dirty="0" smtClean="0">
                <a:solidFill>
                  <a:schemeClr val="tx1"/>
                </a:solidFill>
                <a:ea typeface="Times New Roman"/>
              </a:rPr>
              <a:t>maioritariamente, </a:t>
            </a:r>
            <a:r>
              <a:rPr lang="pt-PT" dirty="0">
                <a:solidFill>
                  <a:schemeClr val="tx1"/>
                </a:solidFill>
                <a:ea typeface="Times New Roman"/>
              </a:rPr>
              <a:t>provenientes do </a:t>
            </a:r>
            <a:r>
              <a:rPr lang="pt-PT" dirty="0" smtClean="0">
                <a:solidFill>
                  <a:schemeClr val="tx1"/>
                </a:solidFill>
                <a:ea typeface="Times New Roman"/>
              </a:rPr>
              <a:t>latim </a:t>
            </a:r>
            <a:r>
              <a:rPr lang="pt-PT" dirty="0">
                <a:solidFill>
                  <a:schemeClr val="tx1"/>
                </a:solidFill>
                <a:ea typeface="Times New Roman"/>
              </a:rPr>
              <a:t>e resultam de transformações sofridas ao longo dos séculos, quase sempre determinadas pela tendência natural dos falantes para reduzir o esforço em pronunciar alguns sons.</a:t>
            </a:r>
          </a:p>
          <a:p>
            <a:pPr>
              <a:spcAft>
                <a:spcPts val="0"/>
              </a:spcAft>
            </a:pPr>
            <a:r>
              <a:rPr lang="pt-PT" sz="1100" dirty="0">
                <a:solidFill>
                  <a:schemeClr val="tx1"/>
                </a:solidFill>
                <a:ea typeface="Times New Roman"/>
              </a:rPr>
              <a:t> </a:t>
            </a:r>
            <a:endParaRPr lang="pt-PT" dirty="0">
              <a:solidFill>
                <a:schemeClr val="tx1"/>
              </a:solidFill>
              <a:ea typeface="Times New Roman"/>
            </a:endParaRPr>
          </a:p>
          <a:p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Os fenómenos sofridos podem ser 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supressão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,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inserção</a:t>
            </a:r>
            <a:r>
              <a:rPr lang="pt-PT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ou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</a:t>
            </a:r>
            <a:r>
              <a:rPr lang="pt-PT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alteração</a:t>
            </a:r>
            <a:r>
              <a:rPr lang="pt-PT" dirty="0">
                <a:solidFill>
                  <a:srgbClr val="618626"/>
                </a:solidFill>
                <a:ea typeface="Times New Roman"/>
                <a:cs typeface="Times New Roman"/>
              </a:rPr>
              <a:t> </a:t>
            </a:r>
            <a:r>
              <a:rPr lang="pt-PT" dirty="0">
                <a:solidFill>
                  <a:schemeClr val="tx1"/>
                </a:solidFill>
                <a:ea typeface="Times New Roman"/>
                <a:cs typeface="Times New Roman"/>
              </a:rPr>
              <a:t>de fonemas</a:t>
            </a:r>
            <a:r>
              <a:rPr lang="pt-PT" dirty="0" smtClean="0">
                <a:solidFill>
                  <a:schemeClr val="tx1"/>
                </a:solidFill>
                <a:ea typeface="Times New Roman"/>
                <a:cs typeface="Times New Roman"/>
              </a:rPr>
              <a:t>.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23" y="2420888"/>
            <a:ext cx="2664296" cy="35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6768752" cy="432048"/>
          </a:xfrm>
          <a:ln>
            <a:noFill/>
          </a:ln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 fonética das palavras evolui</a:t>
            </a:r>
            <a:endParaRPr lang="pt-PT" sz="3000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39552" y="1707779"/>
            <a:ext cx="7488832" cy="4536504"/>
          </a:xfrm>
          <a:ln w="28575">
            <a:noFill/>
          </a:ln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  <a:tabLst>
                <a:tab pos="4860925" algn="l"/>
              </a:tabLst>
            </a:pPr>
            <a:r>
              <a:rPr lang="pt-PT" sz="200" dirty="0">
                <a:latin typeface="Arial Narrow"/>
                <a:ea typeface="Times New Roman"/>
              </a:rPr>
              <a:t> </a:t>
            </a:r>
            <a:endParaRPr lang="pt-PT" sz="900" dirty="0">
              <a:latin typeface="Times New Roman"/>
              <a:ea typeface="Times New Roman"/>
            </a:endParaRPr>
          </a:p>
          <a:p>
            <a:pPr>
              <a:tabLst>
                <a:tab pos="4860925" algn="l"/>
              </a:tabLst>
            </a:pPr>
            <a:r>
              <a:rPr lang="pt-PT" altLang="pt-PT" kern="0" dirty="0" smtClean="0">
                <a:solidFill>
                  <a:schemeClr val="tx1"/>
                </a:solidFill>
              </a:rPr>
              <a:t>Ao </a:t>
            </a:r>
            <a:r>
              <a:rPr lang="pt-PT" altLang="pt-PT" kern="0" dirty="0">
                <a:solidFill>
                  <a:schemeClr val="tx1"/>
                </a:solidFill>
              </a:rPr>
              <a:t>longo do tempo, </a:t>
            </a:r>
            <a:r>
              <a:rPr lang="pt-PT" altLang="pt-PT" kern="0" dirty="0" smtClean="0">
                <a:solidFill>
                  <a:schemeClr val="tx1"/>
                </a:solidFill>
              </a:rPr>
              <a:t>as </a:t>
            </a:r>
            <a:r>
              <a:rPr lang="pt-PT" altLang="pt-PT" kern="0" dirty="0">
                <a:solidFill>
                  <a:schemeClr val="tx1"/>
                </a:solidFill>
              </a:rPr>
              <a:t>palavras </a:t>
            </a:r>
            <a:r>
              <a:rPr lang="pt-PT" altLang="pt-PT" kern="0" dirty="0" smtClean="0">
                <a:solidFill>
                  <a:schemeClr val="tx1"/>
                </a:solidFill>
              </a:rPr>
              <a:t>estão sujeitas </a:t>
            </a:r>
            <a:r>
              <a:rPr lang="pt-PT" altLang="pt-PT" kern="0" dirty="0">
                <a:solidFill>
                  <a:schemeClr val="tx1"/>
                </a:solidFill>
              </a:rPr>
              <a:t>a transformações, </a:t>
            </a:r>
            <a:r>
              <a:rPr lang="pt-PT" altLang="pt-PT" kern="0" dirty="0" smtClean="0">
                <a:solidFill>
                  <a:schemeClr val="tx1"/>
                </a:solidFill>
              </a:rPr>
              <a:t>uma vez que as diversas gerações de falantes vão alterando a sua pronúncia.</a:t>
            </a:r>
            <a:endParaRPr lang="pt-PT" dirty="0" smtClean="0">
              <a:solidFill>
                <a:schemeClr val="tx1"/>
              </a:solidFill>
              <a:ea typeface="Times New Roman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500" b="1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altLang="pt-PT" sz="1800" b="1" u="sng" kern="0" dirty="0" smtClean="0">
                <a:solidFill>
                  <a:schemeClr val="accent6">
                    <a:lumMod val="50000"/>
                  </a:schemeClr>
                </a:solidFill>
              </a:rPr>
              <a:t>Alterações </a:t>
            </a:r>
            <a:r>
              <a:rPr lang="pt-PT" altLang="pt-PT" sz="1800" b="1" u="sng" kern="0" dirty="0">
                <a:solidFill>
                  <a:schemeClr val="accent6">
                    <a:lumMod val="50000"/>
                  </a:schemeClr>
                </a:solidFill>
              </a:rPr>
              <a:t>fonológicas</a:t>
            </a:r>
            <a:endParaRPr lang="pt-PT" altLang="pt-PT" sz="1800" b="1" u="sng" kern="0" dirty="0" smtClean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500" b="1" kern="0" dirty="0" smtClean="0">
              <a:solidFill>
                <a:srgbClr val="69960E"/>
              </a:solidFill>
              <a:latin typeface="Arial Narrow"/>
              <a:ea typeface="+mj-ea"/>
              <a:cs typeface="+mj-cs"/>
            </a:endParaRPr>
          </a:p>
          <a:p>
            <a:pPr marL="114300" indent="-114300"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altLang="pt-PT" sz="1600" b="1" kern="0" dirty="0" smtClean="0">
                <a:solidFill>
                  <a:srgbClr val="69960E"/>
                </a:solidFill>
                <a:latin typeface="Arial Narrow"/>
                <a:ea typeface="+mj-ea"/>
                <a:cs typeface="+mj-cs"/>
              </a:rPr>
              <a:t>►</a:t>
            </a:r>
            <a:r>
              <a:rPr lang="pt-PT" altLang="pt-PT" sz="1600" b="1" kern="0" dirty="0" smtClean="0">
                <a:solidFill>
                  <a:schemeClr val="tx1"/>
                </a:solidFill>
                <a:ea typeface="+mj-ea"/>
                <a:cs typeface="+mj-cs"/>
              </a:rPr>
              <a:t>do </a:t>
            </a:r>
            <a:r>
              <a:rPr lang="pt-PT" altLang="pt-PT" sz="1600" b="1" kern="0" dirty="0" smtClean="0">
                <a:solidFill>
                  <a:schemeClr val="tx1"/>
                </a:solidFill>
                <a:ea typeface="+mj-ea"/>
                <a:cs typeface="+mj-cs"/>
              </a:rPr>
              <a:t>latim para o português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>
                <a:solidFill>
                  <a:schemeClr val="tx1"/>
                </a:solidFill>
                <a:ea typeface="+mj-ea"/>
                <a:cs typeface="+mj-cs"/>
              </a:rPr>
              <a:t>processo de mudança do latim para o português foi muito longo e nele     intervieram, como sabemos, múltiplos e variados fatores.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>
                <a:solidFill>
                  <a:schemeClr val="tx1"/>
                </a:solidFill>
                <a:ea typeface="+mj-ea"/>
                <a:cs typeface="+mj-cs"/>
              </a:rPr>
              <a:t>Um dos aspetos mais relevantes neste percurso evolutivo diz respeito às </a:t>
            </a:r>
            <a:r>
              <a:rPr lang="pt-PT" altLang="pt-PT" sz="1600" b="1" kern="0" dirty="0">
                <a:solidFill>
                  <a:srgbClr val="618626"/>
                </a:solidFill>
                <a:ea typeface="+mj-ea"/>
                <a:cs typeface="+mj-cs"/>
              </a:rPr>
              <a:t>alterações fonológicas</a:t>
            </a:r>
            <a:r>
              <a:rPr lang="pt-PT" altLang="pt-PT" sz="1600" kern="0" dirty="0">
                <a:solidFill>
                  <a:srgbClr val="618626"/>
                </a:solidFill>
                <a:ea typeface="+mj-ea"/>
                <a:cs typeface="+mj-cs"/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O que 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as palavras sofreram.</a:t>
            </a:r>
          </a:p>
          <a:p>
            <a:pPr marL="233363">
              <a:spcAft>
                <a:spcPts val="0"/>
              </a:spcAft>
              <a:tabLst>
                <a:tab pos="796925" algn="l"/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	Exs.: </a:t>
            </a:r>
            <a:r>
              <a:rPr lang="pt-PT" altLang="pt-PT" sz="1600" i="1" kern="0" dirty="0" err="1" smtClean="0">
                <a:solidFill>
                  <a:schemeClr val="tx1"/>
                </a:solidFill>
                <a:ea typeface="+mj-ea"/>
                <a:cs typeface="+mj-cs"/>
              </a:rPr>
              <a:t>dolore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 &gt; </a:t>
            </a:r>
            <a:r>
              <a:rPr lang="pt-PT" altLang="pt-PT" sz="1600" i="1" kern="0" dirty="0" err="1" smtClean="0">
                <a:solidFill>
                  <a:schemeClr val="tx1"/>
                </a:solidFill>
                <a:ea typeface="+mj-ea"/>
                <a:cs typeface="+mj-cs"/>
              </a:rPr>
              <a:t>door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dor 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vita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vida  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lana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&gt;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lãa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lã  </a:t>
            </a: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>
              <a:tabLst>
                <a:tab pos="114300" algn="l"/>
                <a:tab pos="4860925" algn="l"/>
              </a:tabLst>
            </a:pPr>
            <a:r>
              <a:rPr lang="pt-PT" altLang="pt-PT" sz="1600" b="1" kern="0" dirty="0" smtClean="0">
                <a:solidFill>
                  <a:srgbClr val="69960E"/>
                </a:solidFill>
                <a:latin typeface="Arial Narrow"/>
              </a:rPr>
              <a:t>►</a:t>
            </a:r>
            <a:r>
              <a:rPr lang="pt-PT" altLang="pt-PT" sz="1600" b="1" kern="0" dirty="0" smtClean="0">
                <a:solidFill>
                  <a:schemeClr val="tx1"/>
                </a:solidFill>
                <a:ea typeface="+mj-ea"/>
                <a:cs typeface="+mj-cs"/>
              </a:rPr>
              <a:t>no portugu</a:t>
            </a:r>
            <a:r>
              <a:rPr lang="pt-PT" altLang="pt-PT" sz="1600" b="1" kern="0" dirty="0">
                <a:solidFill>
                  <a:schemeClr val="tx1"/>
                </a:solidFill>
              </a:rPr>
              <a:t>ês</a:t>
            </a:r>
          </a:p>
          <a:p>
            <a:pPr marL="230188" indent="3175"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  <a:ea typeface="+mj-ea"/>
                <a:cs typeface="+mj-cs"/>
              </a:rPr>
              <a:t>Essas alterações continuaram a verificar-se, embora menos acentuadamente, dentro do português que, sobretudo por influência popular, prosseguiu a sua mudança. </a:t>
            </a:r>
          </a:p>
          <a:p>
            <a:pPr marL="230188" indent="3175">
              <a:spcAft>
                <a:spcPts val="0"/>
              </a:spcAft>
              <a:tabLst>
                <a:tab pos="796925" algn="l"/>
                <a:tab pos="4860925" algn="l"/>
              </a:tabLst>
            </a:pPr>
            <a:r>
              <a:rPr lang="pt-PT" altLang="pt-PT" sz="1600" kern="0" dirty="0" smtClean="0">
                <a:solidFill>
                  <a:schemeClr val="tx1"/>
                </a:solidFill>
              </a:rPr>
              <a:t>	Exs.: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fremosa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formosa  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antre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</a:t>
            </a:r>
            <a:r>
              <a:rPr lang="pt-PT" altLang="pt-PT" sz="1600" kern="0" dirty="0">
                <a:solidFill>
                  <a:schemeClr val="tx1"/>
                </a:solidFill>
              </a:rPr>
              <a:t>&gt;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entre       </a:t>
            </a:r>
            <a:r>
              <a:rPr lang="pt-PT" altLang="pt-PT" sz="1600" i="1" kern="0" dirty="0" err="1" smtClean="0">
                <a:solidFill>
                  <a:schemeClr val="tx1"/>
                </a:solidFill>
              </a:rPr>
              <a:t>trobador</a:t>
            </a:r>
            <a:r>
              <a:rPr lang="pt-PT" altLang="pt-PT" sz="1600" kern="0" dirty="0">
                <a:solidFill>
                  <a:schemeClr val="tx1"/>
                </a:solidFill>
              </a:rPr>
              <a:t> 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&gt; </a:t>
            </a:r>
            <a:r>
              <a:rPr lang="pt-PT" altLang="pt-PT" sz="1600" i="1" kern="0" dirty="0" smtClean="0">
                <a:solidFill>
                  <a:schemeClr val="tx1"/>
                </a:solidFill>
              </a:rPr>
              <a:t>trovador</a:t>
            </a:r>
            <a:r>
              <a:rPr lang="pt-PT" altLang="pt-PT" sz="1600" kern="0" dirty="0" smtClean="0">
                <a:solidFill>
                  <a:schemeClr val="tx1"/>
                </a:solidFill>
              </a:rPr>
              <a:t> </a:t>
            </a:r>
            <a:endParaRPr lang="pt-PT" altLang="pt-PT" sz="16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496" y="1271016"/>
            <a:ext cx="7344816" cy="432048"/>
          </a:xfrm>
          <a:ln>
            <a:noFill/>
          </a:ln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Porque ocorrem as alterações fonológicas?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539496" y="1772816"/>
            <a:ext cx="7317657" cy="4536504"/>
          </a:xfrm>
          <a:ln w="28575">
            <a:noFill/>
          </a:ln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  <a:tabLst>
                <a:tab pos="4860925" algn="l"/>
              </a:tabLst>
            </a:pPr>
            <a:r>
              <a:rPr lang="pt-PT" sz="200" dirty="0">
                <a:latin typeface="Arial Narrow"/>
                <a:ea typeface="Times New Roman"/>
              </a:rPr>
              <a:t> </a:t>
            </a:r>
            <a:endParaRPr lang="pt-PT" sz="900" dirty="0">
              <a:latin typeface="Times New Roman"/>
              <a:ea typeface="Times New Roman"/>
            </a:endParaRPr>
          </a:p>
          <a:p>
            <a:pPr>
              <a:tabLst>
                <a:tab pos="4860925" algn="l"/>
              </a:tabLst>
            </a:pPr>
            <a:r>
              <a:rPr lang="pt-PT" altLang="pt-PT" kern="0" dirty="0" smtClean="0">
                <a:solidFill>
                  <a:schemeClr val="tx1"/>
                </a:solidFill>
              </a:rPr>
              <a:t>As transformações fonológicas regem-se por princípios genéricos, comuns às diversas línguas</a:t>
            </a:r>
            <a:r>
              <a:rPr lang="pt-PT" altLang="pt-PT" kern="0" dirty="0">
                <a:solidFill>
                  <a:schemeClr val="tx1"/>
                </a:solidFill>
              </a:rPr>
              <a:t>:</a:t>
            </a:r>
            <a:endParaRPr lang="pt-PT" altLang="pt-PT" kern="0" dirty="0" smtClean="0">
              <a:solidFill>
                <a:schemeClr val="tx1"/>
              </a:solidFill>
            </a:endParaRPr>
          </a:p>
          <a:p>
            <a:pPr marL="114300" indent="-114300">
              <a:tabLst>
                <a:tab pos="114300" algn="l"/>
                <a:tab pos="4860925" algn="l"/>
              </a:tabLst>
            </a:pPr>
            <a:endParaRPr lang="pt-PT" altLang="pt-PT" sz="1100" b="1" kern="0" dirty="0" smtClean="0">
              <a:solidFill>
                <a:srgbClr val="69960E"/>
              </a:solidFill>
              <a:ea typeface="+mj-ea"/>
              <a:cs typeface="+mj-cs"/>
            </a:endParaRPr>
          </a:p>
          <a:p>
            <a:pPr>
              <a:spcAft>
                <a:spcPts val="0"/>
              </a:spcAft>
              <a:tabLst>
                <a:tab pos="4860925" algn="l"/>
              </a:tabLst>
            </a:pPr>
            <a:r>
              <a:rPr lang="pt-PT" altLang="pt-PT" sz="1800" b="1" kern="0" dirty="0" smtClean="0">
                <a:solidFill>
                  <a:srgbClr val="618626"/>
                </a:solidFill>
                <a:ea typeface="+mj-ea"/>
                <a:cs typeface="+mj-cs"/>
              </a:rPr>
              <a:t>►a lei do menor esforço</a:t>
            </a:r>
          </a:p>
          <a:p>
            <a:pPr marL="233363">
              <a:spcAft>
                <a:spcPts val="0"/>
              </a:spcAft>
              <a:tabLst>
                <a:tab pos="4860925" algn="l"/>
              </a:tabLst>
            </a:pPr>
            <a:r>
              <a:rPr lang="pt-PT" sz="1600" dirty="0" smtClean="0">
                <a:solidFill>
                  <a:schemeClr val="tx1"/>
                </a:solidFill>
              </a:rPr>
              <a:t>Os falantes são impelidos a pronunciar as palavras de forma natural e com o mínimo esforço e, por isso, vão transformando os fonemas de pronúncia mais difícil, de modo a torná-los mais fáceis de pronunciar. </a:t>
            </a:r>
          </a:p>
          <a:p>
            <a:r>
              <a:rPr lang="pt-PT" sz="1300" dirty="0" smtClean="0">
                <a:solidFill>
                  <a:schemeClr val="tx1"/>
                </a:solidFill>
              </a:rPr>
              <a:t> </a:t>
            </a:r>
            <a:endParaRPr lang="pt-PT" sz="1300" dirty="0">
              <a:solidFill>
                <a:schemeClr val="tx1"/>
              </a:solidFill>
            </a:endParaRPr>
          </a:p>
          <a:p>
            <a:pPr lvl="0"/>
            <a:r>
              <a:rPr lang="pt-PT" altLang="pt-PT" sz="1800" b="1" kern="0" dirty="0" smtClean="0">
                <a:solidFill>
                  <a:srgbClr val="618626"/>
                </a:solidFill>
              </a:rPr>
              <a:t>►o </a:t>
            </a:r>
            <a:r>
              <a:rPr lang="pt-PT" sz="1800" b="1" dirty="0" smtClean="0">
                <a:solidFill>
                  <a:srgbClr val="618626"/>
                </a:solidFill>
              </a:rPr>
              <a:t>princípio da lenta evolução</a:t>
            </a:r>
            <a:r>
              <a:rPr lang="pt-PT" sz="1800" dirty="0" smtClean="0">
                <a:solidFill>
                  <a:srgbClr val="618626"/>
                </a:solidFill>
              </a:rPr>
              <a:t> </a:t>
            </a:r>
            <a:endParaRPr lang="pt-PT" sz="1800" dirty="0">
              <a:solidFill>
                <a:srgbClr val="618626"/>
              </a:solidFill>
            </a:endParaRPr>
          </a:p>
          <a:p>
            <a:pPr marL="233363" lvl="0"/>
            <a:r>
              <a:rPr lang="pt-PT" sz="1600" dirty="0" smtClean="0">
                <a:solidFill>
                  <a:schemeClr val="tx1"/>
                </a:solidFill>
              </a:rPr>
              <a:t>As </a:t>
            </a:r>
            <a:r>
              <a:rPr lang="pt-PT" sz="1600" dirty="0">
                <a:solidFill>
                  <a:schemeClr val="tx1"/>
                </a:solidFill>
              </a:rPr>
              <a:t>transformações </a:t>
            </a:r>
            <a:r>
              <a:rPr lang="pt-PT" sz="1600" dirty="0" smtClean="0">
                <a:solidFill>
                  <a:schemeClr val="tx1"/>
                </a:solidFill>
              </a:rPr>
              <a:t>operadas só têm implicações na língua quando são incorporadas coletivamente e essa assunção é, naturalmente,</a:t>
            </a:r>
            <a:r>
              <a:rPr lang="pt-PT" sz="1600" dirty="0" smtClean="0">
                <a:solidFill>
                  <a:srgbClr val="0070C0"/>
                </a:solidFill>
              </a:rPr>
              <a:t> </a:t>
            </a:r>
            <a:r>
              <a:rPr lang="pt-PT" sz="1600" dirty="0" smtClean="0">
                <a:solidFill>
                  <a:schemeClr val="tx1"/>
                </a:solidFill>
              </a:rPr>
              <a:t>lenta, podendo demorar séculos até ser assumida. </a:t>
            </a:r>
            <a:endParaRPr lang="pt-PT" sz="1600" dirty="0">
              <a:solidFill>
                <a:schemeClr val="tx1"/>
              </a:solidFill>
            </a:endParaRPr>
          </a:p>
          <a:p>
            <a:pPr lvl="0"/>
            <a:endParaRPr lang="pt-PT" altLang="pt-PT" sz="1300" b="1" kern="0" dirty="0" smtClean="0">
              <a:solidFill>
                <a:srgbClr val="69960E"/>
              </a:solidFill>
            </a:endParaRPr>
          </a:p>
          <a:p>
            <a:pPr lvl="0"/>
            <a:r>
              <a:rPr lang="pt-PT" altLang="pt-PT" sz="1800" b="1" kern="0" dirty="0" smtClean="0">
                <a:solidFill>
                  <a:srgbClr val="618626"/>
                </a:solidFill>
              </a:rPr>
              <a:t>►o </a:t>
            </a:r>
            <a:r>
              <a:rPr lang="pt-PT" sz="1800" b="1" dirty="0" smtClean="0">
                <a:solidFill>
                  <a:srgbClr val="618626"/>
                </a:solidFill>
              </a:rPr>
              <a:t>princípio da não consciência</a:t>
            </a:r>
            <a:r>
              <a:rPr lang="pt-PT" sz="1800" dirty="0" smtClean="0">
                <a:solidFill>
                  <a:srgbClr val="618626"/>
                </a:solidFill>
              </a:rPr>
              <a:t> </a:t>
            </a:r>
            <a:endParaRPr lang="pt-PT" sz="1800" dirty="0">
              <a:solidFill>
                <a:srgbClr val="618626"/>
              </a:solidFill>
            </a:endParaRPr>
          </a:p>
          <a:p>
            <a:pPr marL="233363" lvl="0"/>
            <a:r>
              <a:rPr lang="pt-PT" sz="1600" dirty="0" smtClean="0">
                <a:solidFill>
                  <a:schemeClr val="tx1"/>
                </a:solidFill>
              </a:rPr>
              <a:t>As alterações vão acontecendo sem que os falantes tenham verdadeira consciência delas, ou tenham intenção de mudar as palavras. </a:t>
            </a:r>
            <a:endParaRPr lang="pt-PT" altLang="pt-PT" sz="1600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300" kern="0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marL="114300" indent="-114300" algn="just">
              <a:spcAft>
                <a:spcPts val="0"/>
              </a:spcAft>
              <a:tabLst>
                <a:tab pos="114300" algn="l"/>
                <a:tab pos="4860925" algn="l"/>
              </a:tabLst>
            </a:pPr>
            <a:endParaRPr lang="pt-PT" altLang="pt-PT" sz="2900" b="1" kern="0" dirty="0">
              <a:solidFill>
                <a:schemeClr val="tx1"/>
              </a:solidFill>
              <a:ea typeface="+mj-ea"/>
              <a:cs typeface="+mj-cs"/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703064"/>
            <a:ext cx="7704856" cy="4464496"/>
          </a:xfrm>
        </p:spPr>
        <p:txBody>
          <a:bodyPr>
            <a:noAutofit/>
          </a:bodyPr>
          <a:lstStyle/>
          <a:p>
            <a:endParaRPr lang="pt-PT" sz="800" dirty="0" smtClean="0"/>
          </a:p>
          <a:p>
            <a:pPr marL="114300" indent="0">
              <a:buNone/>
            </a:pPr>
            <a:r>
              <a:rPr lang="pt-PT" sz="2000" dirty="0" smtClean="0"/>
              <a:t>Os </a:t>
            </a:r>
            <a:r>
              <a:rPr lang="pt-PT" sz="2000" dirty="0"/>
              <a:t>fenómenos </a:t>
            </a:r>
            <a:r>
              <a:rPr lang="pt-PT" sz="2000" dirty="0" smtClean="0"/>
              <a:t>fonéticos sofridos pelas palavras, no seu curso evolutivo, podem ser:</a:t>
            </a:r>
          </a:p>
          <a:p>
            <a:pPr marL="114300" indent="0">
              <a:buNone/>
            </a:pPr>
            <a:endParaRPr lang="pt-PT" sz="500" dirty="0" smtClean="0"/>
          </a:p>
          <a:p>
            <a:pPr marL="114300" indent="0">
              <a:buNone/>
            </a:pPr>
            <a:r>
              <a:rPr lang="pt-PT" sz="1800" dirty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/>
              <a:t>supressão</a:t>
            </a:r>
            <a:r>
              <a:rPr lang="pt-PT" sz="1800" dirty="0"/>
              <a:t> de </a:t>
            </a:r>
            <a:r>
              <a:rPr lang="pt-PT" sz="1800" dirty="0" smtClean="0"/>
              <a:t>fonemas</a:t>
            </a:r>
          </a:p>
          <a:p>
            <a:pPr marL="114300" indent="0">
              <a:buNone/>
              <a:tabLst>
                <a:tab pos="796925" algn="l"/>
              </a:tabLst>
            </a:pPr>
            <a:r>
              <a:rPr lang="pt-PT" dirty="0"/>
              <a:t>	</a:t>
            </a:r>
            <a:r>
              <a:rPr lang="pt-PT" sz="1800" dirty="0" smtClean="0"/>
              <a:t>Ex.: </a:t>
            </a:r>
            <a:r>
              <a:rPr lang="pt-PT" sz="1800" i="1" dirty="0" err="1" smtClean="0"/>
              <a:t>cal</a:t>
            </a:r>
            <a:r>
              <a:rPr lang="pt-PT" sz="1800" b="1" i="1" dirty="0" err="1" smtClean="0">
                <a:solidFill>
                  <a:srgbClr val="C00000"/>
                </a:solidFill>
              </a:rPr>
              <a:t>i</a:t>
            </a:r>
            <a:r>
              <a:rPr lang="pt-PT" sz="1800" i="1" dirty="0" err="1" smtClean="0"/>
              <a:t>dus</a:t>
            </a:r>
            <a:r>
              <a:rPr lang="pt-PT" sz="1800" dirty="0" smtClean="0"/>
              <a:t> </a:t>
            </a:r>
            <a:r>
              <a:rPr lang="pt-PT" altLang="pt-PT" sz="1800" kern="0" dirty="0" smtClean="0"/>
              <a:t>&gt; </a:t>
            </a:r>
            <a:r>
              <a:rPr lang="pt-PT" altLang="pt-PT" sz="1800" i="1" kern="0" dirty="0" smtClean="0"/>
              <a:t>caldo</a:t>
            </a:r>
            <a:endParaRPr lang="pt-PT" sz="1800" i="1" dirty="0" smtClean="0"/>
          </a:p>
          <a:p>
            <a:pPr marL="114300" indent="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/>
              <a:t>inserção</a:t>
            </a:r>
            <a:r>
              <a:rPr lang="pt-PT" sz="1800" dirty="0"/>
              <a:t> de </a:t>
            </a:r>
            <a:r>
              <a:rPr lang="pt-PT" sz="1800" dirty="0" smtClean="0"/>
              <a:t>sons </a:t>
            </a:r>
          </a:p>
          <a:p>
            <a:pPr marL="114300" indent="0">
              <a:buNone/>
              <a:tabLst>
                <a:tab pos="796925" algn="l"/>
              </a:tabLst>
            </a:pPr>
            <a:r>
              <a:rPr lang="pt-PT" dirty="0"/>
              <a:t>	</a:t>
            </a:r>
            <a:r>
              <a:rPr lang="pt-PT" sz="1800" dirty="0" smtClean="0"/>
              <a:t>Ex.: </a:t>
            </a:r>
            <a:r>
              <a:rPr lang="pt-PT" sz="1800" b="1" i="1" dirty="0" err="1" smtClean="0">
                <a:solidFill>
                  <a:srgbClr val="C00000"/>
                </a:solidFill>
              </a:rPr>
              <a:t>s</a:t>
            </a:r>
            <a:r>
              <a:rPr lang="pt-PT" sz="1800" i="1" dirty="0" err="1" smtClean="0"/>
              <a:t>cribere</a:t>
            </a:r>
            <a:r>
              <a:rPr lang="pt-PT" sz="1800" dirty="0" smtClean="0"/>
              <a:t> </a:t>
            </a:r>
            <a:r>
              <a:rPr lang="pt-PT" altLang="pt-PT" sz="1800" kern="0" dirty="0" smtClean="0"/>
              <a:t>&gt; </a:t>
            </a:r>
            <a:r>
              <a:rPr lang="pt-PT" altLang="pt-PT" sz="1800" b="1" i="1" kern="0" dirty="0" smtClean="0">
                <a:solidFill>
                  <a:srgbClr val="C00000"/>
                </a:solidFill>
              </a:rPr>
              <a:t>es</a:t>
            </a:r>
            <a:r>
              <a:rPr lang="pt-PT" altLang="pt-PT" sz="1800" i="1" kern="0" dirty="0" smtClean="0"/>
              <a:t>crever</a:t>
            </a:r>
            <a:endParaRPr lang="pt-PT" sz="1800" i="1" dirty="0" smtClean="0"/>
          </a:p>
          <a:p>
            <a:pPr marL="114300" indent="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de </a:t>
            </a:r>
            <a:r>
              <a:rPr lang="pt-PT" sz="1800" b="1" dirty="0" smtClean="0"/>
              <a:t>alteração</a:t>
            </a:r>
            <a:r>
              <a:rPr lang="pt-PT" sz="1800" dirty="0" smtClean="0"/>
              <a:t> </a:t>
            </a:r>
          </a:p>
          <a:p>
            <a:pPr marL="404813" lvl="2" indent="0">
              <a:buNone/>
              <a:tabLst>
                <a:tab pos="796925" algn="l"/>
              </a:tabLst>
            </a:pPr>
            <a:r>
              <a:rPr lang="pt-PT" dirty="0" smtClean="0"/>
              <a:t>	Ex.: </a:t>
            </a:r>
            <a:r>
              <a:rPr lang="pt-PT" i="1" dirty="0" err="1" smtClean="0"/>
              <a:t>pie</a:t>
            </a:r>
            <a:r>
              <a:rPr lang="pt-PT" b="1" i="1" dirty="0" err="1" smtClean="0">
                <a:solidFill>
                  <a:srgbClr val="C00000"/>
                </a:solidFill>
              </a:rPr>
              <a:t>t</a:t>
            </a:r>
            <a:r>
              <a:rPr lang="pt-PT" i="1" dirty="0" err="1" smtClean="0"/>
              <a:t>a</a:t>
            </a:r>
            <a:r>
              <a:rPr lang="pt-PT" b="1" i="1" dirty="0" err="1" smtClean="0">
                <a:solidFill>
                  <a:srgbClr val="C00000"/>
                </a:solidFill>
              </a:rPr>
              <a:t>t</a:t>
            </a:r>
            <a:r>
              <a:rPr lang="pt-PT" i="1" dirty="0" err="1" smtClean="0"/>
              <a:t>e</a:t>
            </a:r>
            <a:r>
              <a:rPr lang="pt-PT" dirty="0" smtClean="0"/>
              <a:t> </a:t>
            </a:r>
            <a:r>
              <a:rPr lang="pt-PT" altLang="pt-PT" kern="0" dirty="0"/>
              <a:t>&gt; </a:t>
            </a:r>
            <a:r>
              <a:rPr lang="pt-PT" altLang="pt-PT" i="1" kern="0" dirty="0" smtClean="0"/>
              <a:t>pie</a:t>
            </a:r>
            <a:r>
              <a:rPr lang="pt-PT" altLang="pt-PT" b="1" i="1" kern="0" dirty="0" smtClean="0">
                <a:solidFill>
                  <a:srgbClr val="C00000"/>
                </a:solidFill>
              </a:rPr>
              <a:t>d</a:t>
            </a:r>
            <a:r>
              <a:rPr lang="pt-PT" altLang="pt-PT" i="1" kern="0" dirty="0" smtClean="0"/>
              <a:t>a</a:t>
            </a:r>
            <a:r>
              <a:rPr lang="pt-PT" altLang="pt-PT" b="1" i="1" kern="0" dirty="0" smtClean="0">
                <a:solidFill>
                  <a:srgbClr val="C00000"/>
                </a:solidFill>
              </a:rPr>
              <a:t>d</a:t>
            </a:r>
            <a:r>
              <a:rPr lang="pt-PT" altLang="pt-PT" i="1" kern="0" dirty="0" smtClean="0"/>
              <a:t>e</a:t>
            </a:r>
            <a:endParaRPr lang="pt-PT" i="1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7642" y="1271016"/>
            <a:ext cx="7344816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Três tipos de alterações fonológicas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796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95736" y="1340768"/>
            <a:ext cx="4032448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Processos de supressão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33567"/>
              </p:ext>
            </p:extLst>
          </p:nvPr>
        </p:nvGraphicFramePr>
        <p:xfrm>
          <a:off x="1285580" y="2107629"/>
          <a:ext cx="5848939" cy="3096345"/>
        </p:xfrm>
        <a:graphic>
          <a:graphicData uri="http://schemas.openxmlformats.org/drawingml/2006/table">
            <a:tbl>
              <a:tblPr firstRow="1" firstCol="1" bandRow="1"/>
              <a:tblGrid>
                <a:gridCol w="1872207"/>
                <a:gridCol w="2381339"/>
                <a:gridCol w="1595393"/>
              </a:tblGrid>
              <a:tr h="664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</a:t>
                      </a: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5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supressão</a:t>
                      </a:r>
                      <a:endParaRPr lang="pt-PT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01930" indent="-2019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u="none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Queda </a:t>
                      </a:r>
                      <a:r>
                        <a:rPr lang="pt-PT" sz="1600" b="1" u="none" dirty="0">
                          <a:effectLst/>
                          <a:latin typeface="Arial Narrow"/>
                          <a:ea typeface="Times New Roman"/>
                        </a:rPr>
                        <a:t>de um fonema</a:t>
                      </a:r>
                      <a:endParaRPr lang="pt-PT" sz="16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62026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AFÉRESE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início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a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cume &gt; gume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SÍNCOPE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interior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altLang="pt-PT" sz="1400" i="1" dirty="0" smtClean="0">
                          <a:latin typeface="Arial Narrow" panose="020B0606020202030204" pitchFamily="34" charset="0"/>
                        </a:rPr>
                        <a:t>e</a:t>
                      </a:r>
                      <a:r>
                        <a:rPr lang="pt-PT" altLang="pt-PT" sz="1400" b="1" i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g</a:t>
                      </a:r>
                      <a:r>
                        <a:rPr lang="pt-PT" altLang="pt-PT" sz="1400" i="1" dirty="0" smtClean="0">
                          <a:latin typeface="Arial Narrow" panose="020B0606020202030204" pitchFamily="34" charset="0"/>
                        </a:rPr>
                        <a:t>o</a:t>
                      </a:r>
                      <a:r>
                        <a:rPr lang="pt-PT" altLang="pt-PT" sz="14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altLang="pt-PT" sz="1400" dirty="0" smtClean="0">
                          <a:latin typeface="Arial Narrow" panose="020B0606020202030204" pitchFamily="34" charset="0"/>
                        </a:rPr>
                        <a:t>&gt; </a:t>
                      </a:r>
                      <a:r>
                        <a:rPr lang="en-US" altLang="pt-PT" sz="1400" i="1" dirty="0" err="1" smtClean="0">
                          <a:latin typeface="Arial Narrow" panose="020B0606020202030204" pitchFamily="34" charset="0"/>
                        </a:rPr>
                        <a:t>eu</a:t>
                      </a:r>
                      <a:endParaRPr lang="en-US" altLang="pt-PT" sz="1400" i="1" dirty="0" smtClean="0">
                        <a:latin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684220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APÓCOPE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fim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amor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e 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&gt; amor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14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39752" y="1340768"/>
            <a:ext cx="3744416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Processos de inserção</a:t>
            </a:r>
            <a:endParaRPr lang="pt-PT" sz="30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81378"/>
              </p:ext>
            </p:extLst>
          </p:nvPr>
        </p:nvGraphicFramePr>
        <p:xfrm>
          <a:off x="1285580" y="2094681"/>
          <a:ext cx="5848939" cy="3096345"/>
        </p:xfrm>
        <a:graphic>
          <a:graphicData uri="http://schemas.openxmlformats.org/drawingml/2006/table">
            <a:tbl>
              <a:tblPr firstRow="1" firstCol="1" bandRow="1"/>
              <a:tblGrid>
                <a:gridCol w="1872207"/>
                <a:gridCol w="2381339"/>
                <a:gridCol w="1595393"/>
              </a:tblGrid>
              <a:tr h="664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</a:t>
                      </a: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800" b="1" dirty="0" smtClean="0">
                        <a:solidFill>
                          <a:srgbClr val="FFFFFF"/>
                        </a:solidFill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75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0" dirty="0" smtClean="0">
                          <a:effectLst/>
                          <a:latin typeface="Arial Narrow"/>
                          <a:ea typeface="Times New Roman"/>
                        </a:rPr>
                        <a:t>de</a:t>
                      </a: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 </a:t>
                      </a:r>
                      <a:r>
                        <a:rPr lang="pt-PT" sz="1600" b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inserção</a:t>
                      </a:r>
                      <a:endParaRPr lang="pt-PT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01930" indent="-2019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Acrescentamento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u="none" dirty="0" smtClean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600" b="1" u="none" dirty="0">
                          <a:effectLst/>
                          <a:latin typeface="Arial Narrow"/>
                          <a:ea typeface="Times New Roman"/>
                        </a:rPr>
                        <a:t>um fonema</a:t>
                      </a:r>
                      <a:endParaRPr lang="pt-PT" sz="16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9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62026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600" b="1" dirty="0" smtClean="0">
                          <a:effectLst/>
                          <a:latin typeface="Arial Narrow"/>
                          <a:ea typeface="Times New Roman"/>
                        </a:rPr>
                        <a:t>PRÓTESE</a:t>
                      </a:r>
                      <a:endParaRPr lang="pt-PT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início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s</a:t>
                      </a:r>
                      <a:r>
                        <a:rPr lang="pt-PT" sz="1400" i="1" dirty="0" err="1" smtClean="0">
                          <a:effectLst/>
                          <a:latin typeface="Arial Narrow"/>
                          <a:ea typeface="Times New Roman"/>
                        </a:rPr>
                        <a:t>cutu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 &gt; 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es</a:t>
                      </a:r>
                      <a:r>
                        <a:rPr lang="pt-PT" sz="1400" b="0" i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cudo</a:t>
                      </a:r>
                      <a:endParaRPr lang="pt-PT" sz="1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51343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EPÊNTESE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interior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/>
                          <a:ea typeface="Times New Roman"/>
                        </a:rPr>
                        <a:t>stella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 &gt; est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ela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684220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PARAGOGE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no </a:t>
                      </a: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fim da palavra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smtClean="0">
                          <a:effectLst/>
                          <a:latin typeface="Arial Narrow"/>
                          <a:ea typeface="Times New Roman"/>
                        </a:rPr>
                        <a:t>ante &gt; ante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/>
                          <a:ea typeface="Times New Roman"/>
                        </a:rPr>
                        <a:t>s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08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620000" cy="436910"/>
          </a:xfrm>
        </p:spPr>
        <p:txBody>
          <a:bodyPr/>
          <a:lstStyle/>
          <a:p>
            <a:r>
              <a:rPr lang="pt-PT" sz="3200" dirty="0" smtClean="0"/>
              <a:t/>
            </a:r>
            <a:br>
              <a:rPr lang="pt-PT" sz="3200" dirty="0" smtClean="0"/>
            </a:br>
            <a:endParaRPr lang="pt-PT" sz="32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06" y="6021288"/>
            <a:ext cx="7336482" cy="4464496"/>
          </a:xfrm>
        </p:spPr>
        <p:txBody>
          <a:bodyPr/>
          <a:lstStyle/>
          <a:p>
            <a:endParaRPr lang="pt-PT" sz="800" dirty="0" smtClean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lvl="2"/>
            <a:endParaRPr lang="pt-PT" dirty="0" smtClean="0"/>
          </a:p>
          <a:p>
            <a:pPr lvl="2"/>
            <a:endParaRPr lang="pt-PT" dirty="0"/>
          </a:p>
          <a:p>
            <a:pPr marL="777240" lvl="2" indent="0">
              <a:buNone/>
            </a:pPr>
            <a:endParaRPr lang="pt-PT" dirty="0" smtClean="0"/>
          </a:p>
          <a:p>
            <a:pPr marL="777240" lvl="2" indent="0">
              <a:buNone/>
            </a:pPr>
            <a:endParaRPr lang="pt-PT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89907" y="908720"/>
            <a:ext cx="3919289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rgbClr val="FEA022">
                    <a:lumMod val="50000"/>
                  </a:srgbClr>
                </a:solidFill>
                <a:latin typeface="Calibri"/>
              </a:rPr>
              <a:t>Processos de alteração</a:t>
            </a:r>
            <a:endParaRPr lang="pt-PT" sz="3000" b="1" u="sng" spc="0" dirty="0">
              <a:solidFill>
                <a:srgbClr val="FEA022">
                  <a:lumMod val="50000"/>
                </a:srgbClr>
              </a:solidFill>
              <a:latin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372312"/>
              </p:ext>
            </p:extLst>
          </p:nvPr>
        </p:nvGraphicFramePr>
        <p:xfrm>
          <a:off x="827584" y="1504592"/>
          <a:ext cx="6912768" cy="4954314"/>
        </p:xfrm>
        <a:graphic>
          <a:graphicData uri="http://schemas.openxmlformats.org/drawingml/2006/table">
            <a:tbl>
              <a:tblPr firstRow="1" firstCol="1" bandRow="1"/>
              <a:tblGrid>
                <a:gridCol w="1959104"/>
                <a:gridCol w="3041622"/>
                <a:gridCol w="1912042"/>
              </a:tblGrid>
              <a:tr h="361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PROCESSO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Em que consiste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" b="1" dirty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 smtClean="0">
                          <a:solidFill>
                            <a:srgbClr val="FFFFFF"/>
                          </a:solidFill>
                          <a:effectLst/>
                          <a:latin typeface="Arial Narrow"/>
                          <a:ea typeface="Times New Roman"/>
                        </a:rPr>
                        <a:t>Exemplo</a:t>
                      </a:r>
                      <a:endParaRPr lang="pt-PT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05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400" b="1" dirty="0" smtClean="0">
                          <a:solidFill>
                            <a:schemeClr val="tx1"/>
                          </a:solidFill>
                          <a:effectLst/>
                          <a:latin typeface="Arial Narrow"/>
                          <a:ea typeface="Times New Roman"/>
                        </a:rPr>
                        <a:t>a</a:t>
                      </a: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lteração 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effectLst/>
                          <a:latin typeface="Arial Narrow"/>
                          <a:ea typeface="Times New Roman"/>
                        </a:rPr>
                        <a:t>de </a:t>
                      </a:r>
                      <a:r>
                        <a:rPr lang="pt-PT" sz="1400" dirty="0" smtClean="0">
                          <a:effectLst/>
                          <a:latin typeface="Arial Narrow"/>
                          <a:ea typeface="Times New Roman"/>
                        </a:rPr>
                        <a:t>segmento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u="none" dirty="0">
                          <a:effectLst/>
                          <a:latin typeface="Arial Narrow"/>
                          <a:ea typeface="Times New Roman"/>
                        </a:rPr>
                        <a:t>Mudança na qualidade </a:t>
                      </a:r>
                      <a:endParaRPr lang="pt-PT" sz="1400" b="1" u="none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u="none" dirty="0" smtClean="0">
                          <a:effectLst/>
                          <a:latin typeface="Arial Narrow"/>
                          <a:ea typeface="Times New Roman"/>
                        </a:rPr>
                        <a:t>ou </a:t>
                      </a:r>
                      <a:r>
                        <a:rPr lang="pt-PT" sz="1400" b="1" u="none" dirty="0">
                          <a:effectLst/>
                          <a:latin typeface="Arial Narrow"/>
                          <a:ea typeface="Times New Roman"/>
                        </a:rPr>
                        <a:t>na posição dos segmentos</a:t>
                      </a:r>
                      <a:endParaRPr lang="pt-PT" sz="14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800" i="1" dirty="0"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900" i="1" dirty="0">
                          <a:effectLst/>
                          <a:latin typeface="Arial Narrow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ASSIMILAÇÃO</a:t>
                      </a:r>
                      <a:endParaRPr lang="pt-PT" sz="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01295" indent="-2012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fonemas contíguos diferentes em fonemas iguais ou semelhantes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ps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u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i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ss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DISSIMILAÇÃO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fonemas contíguos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iguais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ou 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semelhantes em fonemas diferentes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li</a:t>
                      </a:r>
                      <a:r>
                        <a:rPr lang="pt-PT" sz="1400" b="1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l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iu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lí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535588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SONORIZAÇÃO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ransformação das consoantes surdas em posição intervocálica em consoantes sonoras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fo</a:t>
                      </a:r>
                      <a:r>
                        <a:rPr lang="pt-PT" sz="1400" b="1" i="1" dirty="0" err="1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</a:t>
                      </a:r>
                      <a:r>
                        <a:rPr lang="pt-PT" sz="1400" i="1" dirty="0" err="1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u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&gt; fo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g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19259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VOCALIZAÇÃO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uma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consoante em vogal 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c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no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te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74371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PALATALIZAÇÃO</a:t>
                      </a:r>
                      <a:endParaRPr lang="pt-PT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transformação de um grupo de </a:t>
                      </a: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fonemas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num 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som palatal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400" b="1" u="none" strike="noStrike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 </a:t>
                      </a:r>
                      <a:endParaRPr lang="pt-PT" sz="12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 err="1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cl</a:t>
                      </a:r>
                      <a:r>
                        <a:rPr lang="en-US" sz="1400" i="1" dirty="0" err="1" smtClean="0">
                          <a:latin typeface="Arial Narrow" panose="020B0606020202030204" pitchFamily="34" charset="0"/>
                        </a:rPr>
                        <a:t>amar</a:t>
                      </a:r>
                      <a:r>
                        <a:rPr lang="en-US" sz="1400" i="1" dirty="0" smtClean="0">
                          <a:latin typeface="Arial Narrow" panose="020B0606020202030204" pitchFamily="34" charset="0"/>
                        </a:rPr>
                        <a:t> &gt; </a:t>
                      </a:r>
                      <a:r>
                        <a:rPr lang="en-US" sz="1400" b="1" i="1" dirty="0" err="1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ch</a:t>
                      </a:r>
                      <a:r>
                        <a:rPr lang="en-US" sz="1400" i="1" dirty="0" err="1" smtClean="0">
                          <a:latin typeface="Arial Narrow" panose="020B0606020202030204" pitchFamily="34" charset="0"/>
                        </a:rPr>
                        <a:t>amar</a:t>
                      </a:r>
                      <a:endParaRPr lang="pt-PT" sz="1400" i="1" dirty="0" smtClean="0">
                        <a:latin typeface="Arial Narrow" panose="020B0606020202030204" pitchFamily="34" charset="0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50106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REDUÇÃO VOCÁLICA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enfraquecimento de uma vogal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em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posição átona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</a:t>
                      </a:r>
                      <a:r>
                        <a:rPr lang="pt-PT" sz="1400" b="1" i="1" dirty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</a:t>
                      </a:r>
                      <a:r>
                        <a:rPr lang="pt-PT" sz="14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</a:t>
                      </a:r>
                      <a:r>
                        <a:rPr lang="pt-PT" sz="1400" i="1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&gt;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o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ninho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408117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" b="1" dirty="0" smtClean="0">
                        <a:effectLst/>
                        <a:latin typeface="Arial Narrow"/>
                        <a:ea typeface="Times New Roman"/>
                      </a:endParaRPr>
                    </a:p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METÁTESE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t</a:t>
                      </a: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ransposição de segmentos ou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sílabas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no </a:t>
                      </a:r>
                      <a:r>
                        <a:rPr lang="pt-PT" sz="1300" dirty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interior de uma </a:t>
                      </a:r>
                      <a:r>
                        <a:rPr lang="pt-PT" sz="1300" dirty="0" smtClean="0">
                          <a:solidFill>
                            <a:srgbClr val="231F2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palavra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mat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ria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 &gt; mad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ei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Times New Roman"/>
                        </a:rPr>
                        <a:t>ra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370832"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CRASE</a:t>
                      </a:r>
                      <a:endParaRPr lang="pt-PT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3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contração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de duas vogais numa só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dolore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d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oo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r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d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o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r</a:t>
                      </a:r>
                      <a:endParaRPr lang="pt-PT" sz="14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  <a:tr h="352832">
                <a:tc>
                  <a:txBody>
                    <a:bodyPr/>
                    <a:lstStyle/>
                    <a:p>
                      <a:pPr indent="1117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b="1" dirty="0" smtClean="0">
                          <a:effectLst/>
                          <a:latin typeface="Arial Narrow"/>
                          <a:ea typeface="Times New Roman"/>
                        </a:rPr>
                        <a:t>SINÉRESE</a:t>
                      </a:r>
                      <a:r>
                        <a:rPr lang="pt-PT" sz="1000" b="1" dirty="0" smtClean="0">
                          <a:effectLst/>
                          <a:latin typeface="Arial Narrow"/>
                          <a:ea typeface="Times New Roman"/>
                        </a:rPr>
                        <a:t> </a:t>
                      </a:r>
                      <a:r>
                        <a:rPr lang="pt-PT" sz="1000" b="1" dirty="0">
                          <a:effectLst/>
                          <a:latin typeface="Arial Narrow"/>
                          <a:ea typeface="Times New Roman"/>
                        </a:rPr>
                        <a:t>(ditongação)</a:t>
                      </a:r>
                      <a:endParaRPr lang="pt-PT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c</a:t>
                      </a:r>
                      <a:r>
                        <a:rPr lang="pt-PT" sz="1300" dirty="0" err="1">
                          <a:effectLst/>
                          <a:latin typeface="Arial Narrow" panose="020B0606020202030204" pitchFamily="34" charset="0"/>
                          <a:ea typeface="Calibri"/>
                        </a:rPr>
                        <a:t>ontração</a:t>
                      </a:r>
                      <a:r>
                        <a:rPr lang="pt-PT" sz="1300" dirty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de duas vogais num ditongo</a:t>
                      </a:r>
                      <a:endParaRPr lang="pt-PT" sz="1300" dirty="0"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lege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 &gt; </a:t>
                      </a:r>
                      <a:r>
                        <a:rPr lang="pt-PT" sz="1400" i="1" dirty="0" err="1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l</a:t>
                      </a:r>
                      <a:r>
                        <a:rPr lang="pt-PT" sz="1400" b="1" i="1" dirty="0" err="1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ee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 </a:t>
                      </a:r>
                      <a:r>
                        <a:rPr lang="pt-PT" sz="1400" i="1" dirty="0" smtClean="0">
                          <a:effectLst/>
                          <a:latin typeface="Arial Narrow" panose="020B0606020202030204" pitchFamily="34" charset="0"/>
                          <a:ea typeface="Calibri"/>
                        </a:rPr>
                        <a:t>&gt; l</a:t>
                      </a:r>
                      <a:r>
                        <a:rPr lang="pt-PT" sz="1400" b="1" i="1" dirty="0" smtClean="0">
                          <a:solidFill>
                            <a:srgbClr val="C0000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</a:rPr>
                        <a:t>ei</a:t>
                      </a:r>
                      <a:endParaRPr lang="pt-PT" sz="1400" b="1" dirty="0">
                        <a:solidFill>
                          <a:srgbClr val="C00000"/>
                        </a:solidFill>
                        <a:effectLst/>
                        <a:latin typeface="Arial Narrow" panose="020B0606020202030204" pitchFamily="34" charset="0"/>
                        <a:ea typeface="Times New Roman"/>
                      </a:endParaRPr>
                    </a:p>
                  </a:txBody>
                  <a:tcPr marL="66902" marR="66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74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1271016"/>
            <a:ext cx="7416824" cy="864096"/>
          </a:xfrm>
        </p:spPr>
        <p:txBody>
          <a:bodyPr/>
          <a:lstStyle/>
          <a:p>
            <a:r>
              <a:rPr lang="pt-PT" sz="2000" b="1" spc="0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 smtClean="0">
                <a:solidFill>
                  <a:prstClr val="white">
                    <a:lumMod val="65000"/>
                  </a:prstClr>
                </a:solidFill>
                <a:latin typeface="Calibri"/>
              </a:rPr>
              <a:t>(fenómenos de variação fonológica)</a:t>
            </a:r>
            <a:r>
              <a:rPr lang="pt-PT" sz="2400" spc="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pt-PT" sz="2400" spc="0" dirty="0" smtClean="0">
                <a:solidFill>
                  <a:srgbClr val="C00000"/>
                </a:solidFill>
                <a:latin typeface="+mn-lt"/>
              </a:rPr>
            </a:br>
            <a:r>
              <a:rPr lang="pt-PT" sz="500" spc="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pt-PT" sz="500" spc="0" dirty="0" smtClean="0">
                <a:solidFill>
                  <a:srgbClr val="C00000"/>
                </a:solidFill>
                <a:latin typeface="+mn-lt"/>
              </a:rPr>
            </a:b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Estabelece a correspondência entre as colunas 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I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 e 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II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, de forma que o </a:t>
            </a:r>
            <a:r>
              <a:rPr lang="pt-PT" sz="1400" b="1" u="sng" spc="0" dirty="0" smtClean="0">
                <a:solidFill>
                  <a:srgbClr val="618626"/>
                </a:solidFill>
                <a:latin typeface="+mn-lt"/>
              </a:rPr>
              <a:t>fenómeno de variação fonológica</a:t>
            </a:r>
            <a:r>
              <a:rPr lang="pt-PT" sz="1400" b="1" spc="0" dirty="0" smtClean="0">
                <a:solidFill>
                  <a:srgbClr val="618626"/>
                </a:solidFill>
                <a:latin typeface="+mn-lt"/>
              </a:rPr>
              <a:t> </a:t>
            </a:r>
            <a:r>
              <a:rPr lang="pt-PT" sz="1400" b="1" spc="0" dirty="0" smtClean="0">
                <a:solidFill>
                  <a:schemeClr val="tx1"/>
                </a:solidFill>
                <a:latin typeface="+mn-lt"/>
              </a:rPr>
              <a:t>sofrido por cada par de palavras seja corretamente identificado.  </a:t>
            </a:r>
            <a:endParaRPr lang="pt-PT" sz="2400" b="1" spc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37320" y="2204864"/>
            <a:ext cx="2592288" cy="427933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pt-PT" sz="1900" b="1" dirty="0" smtClean="0">
                <a:solidFill>
                  <a:srgbClr val="618626"/>
                </a:solidFill>
              </a:rPr>
              <a:t>I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rgbClr val="C00000"/>
                </a:solidFill>
              </a:rPr>
              <a:t> </a:t>
            </a:r>
            <a:r>
              <a:rPr lang="pt-PT" sz="1400" i="1" dirty="0" smtClean="0"/>
              <a:t>feria &gt; f</a:t>
            </a:r>
            <a:r>
              <a:rPr lang="pt-PT" sz="1400" b="1" i="1" dirty="0" smtClean="0"/>
              <a:t>ei</a:t>
            </a:r>
            <a:r>
              <a:rPr lang="pt-PT" sz="1400" i="1" dirty="0" smtClean="0"/>
              <a:t>ra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/>
              <a:t> </a:t>
            </a:r>
            <a:r>
              <a:rPr lang="pt-PT" sz="1400" i="1" dirty="0" smtClean="0"/>
              <a:t>multo &gt; m</a:t>
            </a:r>
            <a:r>
              <a:rPr lang="pt-PT" sz="1400" b="1" i="1" dirty="0" smtClean="0"/>
              <a:t>ui</a:t>
            </a:r>
            <a:r>
              <a:rPr lang="pt-PT" sz="1400" i="1" dirty="0" smtClean="0"/>
              <a:t>to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/>
              <a:t> </a:t>
            </a:r>
            <a:r>
              <a:rPr lang="pt-PT" sz="1400" i="1" dirty="0" err="1" smtClean="0"/>
              <a:t>plorare</a:t>
            </a:r>
            <a:r>
              <a:rPr lang="pt-PT" sz="1400" i="1" dirty="0" smtClean="0"/>
              <a:t> </a:t>
            </a:r>
            <a:r>
              <a:rPr lang="pt-PT" sz="1400" i="1" dirty="0"/>
              <a:t>&gt; </a:t>
            </a:r>
            <a:r>
              <a:rPr lang="pt-PT" sz="1400" b="1" i="1" dirty="0" smtClean="0"/>
              <a:t>chorar</a:t>
            </a:r>
            <a:endParaRPr lang="pt-PT" sz="1400" i="1" dirty="0" smtClean="0"/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/>
              <a:t> </a:t>
            </a:r>
            <a:r>
              <a:rPr lang="pt-PT" sz="1400" i="1" dirty="0" smtClean="0"/>
              <a:t>mui</a:t>
            </a:r>
            <a:r>
              <a:rPr lang="pt-PT" sz="1400" b="1" i="1" dirty="0" smtClean="0"/>
              <a:t>to</a:t>
            </a:r>
            <a:r>
              <a:rPr lang="pt-PT" sz="1400" i="1" dirty="0"/>
              <a:t> &gt; </a:t>
            </a:r>
            <a:r>
              <a:rPr lang="pt-PT" sz="1400" i="1" dirty="0" smtClean="0"/>
              <a:t>mui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/>
              <a:t> </a:t>
            </a:r>
            <a:r>
              <a:rPr lang="pt-PT" sz="1400" i="1" dirty="0" err="1"/>
              <a:t>lupu</a:t>
            </a:r>
            <a:r>
              <a:rPr lang="pt-PT" sz="1400" i="1" dirty="0"/>
              <a:t> &gt; lo</a:t>
            </a:r>
            <a:r>
              <a:rPr lang="pt-PT" sz="1400" b="1" i="1" dirty="0"/>
              <a:t>b</a:t>
            </a:r>
            <a:r>
              <a:rPr lang="pt-PT" sz="1400" i="1" dirty="0"/>
              <a:t>o </a:t>
            </a:r>
            <a:endParaRPr lang="pt-PT" sz="1400" i="1" dirty="0" smtClean="0"/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b="1" dirty="0" smtClean="0">
                <a:solidFill>
                  <a:srgbClr val="69960E"/>
                </a:solidFill>
              </a:rPr>
              <a:t> </a:t>
            </a:r>
            <a:r>
              <a:rPr lang="pt-PT" sz="1400" b="1" i="1" dirty="0" err="1" smtClean="0"/>
              <a:t>i</a:t>
            </a:r>
            <a:r>
              <a:rPr lang="pt-PT" sz="1400" i="1" dirty="0" err="1" smtClean="0"/>
              <a:t>namorar</a:t>
            </a:r>
            <a:r>
              <a:rPr lang="pt-PT" sz="1400" b="1" i="1" dirty="0" err="1" smtClean="0"/>
              <a:t>e</a:t>
            </a:r>
            <a:r>
              <a:rPr lang="pt-PT" sz="1400" i="1" dirty="0"/>
              <a:t> &gt; </a:t>
            </a:r>
            <a:r>
              <a:rPr lang="pt-PT" sz="1400" i="1" dirty="0" smtClean="0"/>
              <a:t>namorar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/>
              <a:t> </a:t>
            </a:r>
            <a:r>
              <a:rPr lang="pt-PT" sz="1400" i="1" dirty="0" err="1" smtClean="0"/>
              <a:t>thunu</a:t>
            </a:r>
            <a:r>
              <a:rPr lang="pt-PT" sz="1400" i="1" dirty="0"/>
              <a:t> &gt;</a:t>
            </a:r>
            <a:r>
              <a:rPr lang="pt-PT" sz="1400" i="1" dirty="0" smtClean="0"/>
              <a:t> </a:t>
            </a:r>
            <a:r>
              <a:rPr lang="pt-PT" sz="1400" b="1" i="1" dirty="0" smtClean="0"/>
              <a:t>a</a:t>
            </a:r>
            <a:r>
              <a:rPr lang="pt-PT" sz="1400" i="1" dirty="0" smtClean="0"/>
              <a:t>tum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/>
              <a:t> </a:t>
            </a:r>
            <a:r>
              <a:rPr lang="pt-PT" sz="1400" i="1" dirty="0" smtClean="0"/>
              <a:t>l</a:t>
            </a:r>
            <a:r>
              <a:rPr lang="pt-PT" sz="1400" b="1" i="1" dirty="0" smtClean="0"/>
              <a:t>ege</a:t>
            </a:r>
            <a:r>
              <a:rPr lang="pt-PT" sz="1400" i="1" dirty="0" smtClean="0"/>
              <a:t>nda </a:t>
            </a:r>
            <a:r>
              <a:rPr lang="pt-PT" sz="1400" i="1" dirty="0"/>
              <a:t>&gt;</a:t>
            </a:r>
            <a:r>
              <a:rPr lang="pt-PT" sz="1400" i="1" dirty="0" smtClean="0"/>
              <a:t> l</a:t>
            </a:r>
            <a:r>
              <a:rPr lang="pt-PT" sz="1400" b="1" i="1" dirty="0" smtClean="0"/>
              <a:t>en</a:t>
            </a:r>
            <a:r>
              <a:rPr lang="pt-PT" sz="1400" i="1" dirty="0" smtClean="0"/>
              <a:t>da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/>
              <a:t> </a:t>
            </a:r>
            <a:r>
              <a:rPr lang="pt-PT" sz="1400" i="1" dirty="0" err="1"/>
              <a:t>le</a:t>
            </a:r>
            <a:r>
              <a:rPr lang="pt-PT" sz="1400" b="1" i="1" dirty="0" err="1"/>
              <a:t>g</a:t>
            </a:r>
            <a:r>
              <a:rPr lang="pt-PT" sz="1400" i="1" dirty="0" err="1"/>
              <a:t>al</a:t>
            </a:r>
            <a:r>
              <a:rPr lang="pt-PT" sz="1400" b="1" i="1" dirty="0" err="1"/>
              <a:t>e</a:t>
            </a:r>
            <a:r>
              <a:rPr lang="pt-PT" sz="1400" i="1" dirty="0"/>
              <a:t> &gt; </a:t>
            </a:r>
            <a:r>
              <a:rPr lang="pt-PT" sz="1400" i="1" dirty="0" smtClean="0"/>
              <a:t>leal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dirty="0" smtClean="0"/>
              <a:t> </a:t>
            </a:r>
            <a:r>
              <a:rPr lang="pt-PT" sz="1400" i="1" dirty="0"/>
              <a:t>p</a:t>
            </a:r>
            <a:r>
              <a:rPr lang="pt-PT" sz="1400" b="1" i="1" dirty="0"/>
              <a:t>o</a:t>
            </a:r>
            <a:r>
              <a:rPr lang="pt-PT" sz="1400" i="1" dirty="0"/>
              <a:t>lo &gt; </a:t>
            </a:r>
            <a:r>
              <a:rPr lang="pt-PT" sz="1400" i="1" dirty="0" smtClean="0"/>
              <a:t>p</a:t>
            </a:r>
            <a:r>
              <a:rPr lang="pt-PT" sz="1400" b="1" i="1" dirty="0" smtClean="0"/>
              <a:t>e</a:t>
            </a:r>
            <a:r>
              <a:rPr lang="pt-PT" sz="1400" i="1" dirty="0" smtClean="0"/>
              <a:t>lo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11.</a:t>
            </a:r>
            <a:r>
              <a:rPr lang="pt-PT" sz="1400" dirty="0" smtClean="0"/>
              <a:t> </a:t>
            </a:r>
            <a:r>
              <a:rPr lang="pt-PT" sz="1400" i="1" dirty="0" err="1"/>
              <a:t>quer</a:t>
            </a:r>
            <a:r>
              <a:rPr lang="pt-PT" sz="1400" b="1" i="1" dirty="0" err="1"/>
              <a:t>ê</a:t>
            </a:r>
            <a:r>
              <a:rPr lang="pt-PT" sz="1400" i="1" dirty="0" err="1"/>
              <a:t>s</a:t>
            </a:r>
            <a:r>
              <a:rPr lang="pt-PT" sz="1400" i="1" dirty="0"/>
              <a:t> &gt; </a:t>
            </a:r>
            <a:r>
              <a:rPr lang="pt-PT" sz="1400" i="1" dirty="0" smtClean="0"/>
              <a:t>quer</a:t>
            </a:r>
            <a:r>
              <a:rPr lang="pt-PT" sz="1400" b="1" i="1" dirty="0" smtClean="0"/>
              <a:t>e</a:t>
            </a:r>
            <a:r>
              <a:rPr lang="pt-PT" sz="1400" i="1" dirty="0" smtClean="0"/>
              <a:t>is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12.</a:t>
            </a:r>
            <a:r>
              <a:rPr lang="pt-PT" sz="1400" dirty="0" smtClean="0"/>
              <a:t> </a:t>
            </a:r>
            <a:r>
              <a:rPr lang="pt-PT" sz="1400" i="1" dirty="0" smtClean="0"/>
              <a:t>are</a:t>
            </a:r>
            <a:r>
              <a:rPr lang="pt-PT" sz="1400" b="1" i="1" dirty="0" smtClean="0"/>
              <a:t>n</a:t>
            </a:r>
            <a:r>
              <a:rPr lang="pt-PT" sz="1400" i="1" dirty="0" smtClean="0"/>
              <a:t>a </a:t>
            </a:r>
            <a:r>
              <a:rPr lang="pt-PT" sz="1400" i="1" dirty="0"/>
              <a:t>&gt; </a:t>
            </a:r>
            <a:r>
              <a:rPr lang="pt-PT" sz="1400" i="1" dirty="0" smtClean="0"/>
              <a:t>areia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13.</a:t>
            </a:r>
            <a:r>
              <a:rPr lang="pt-PT" sz="1400" dirty="0" smtClean="0"/>
              <a:t> </a:t>
            </a:r>
            <a:r>
              <a:rPr lang="pt-PT" sz="1400" i="1" dirty="0" err="1"/>
              <a:t>ami</a:t>
            </a:r>
            <a:r>
              <a:rPr lang="pt-PT" sz="1400" b="1" i="1" dirty="0" err="1"/>
              <a:t>c</a:t>
            </a:r>
            <a:r>
              <a:rPr lang="pt-PT" sz="1400" i="1" dirty="0" err="1"/>
              <a:t>u</a:t>
            </a:r>
            <a:r>
              <a:rPr lang="pt-PT" sz="1400" i="1" dirty="0"/>
              <a:t> &gt; </a:t>
            </a:r>
            <a:r>
              <a:rPr lang="pt-PT" sz="1400" i="1" dirty="0" smtClean="0"/>
              <a:t>ami</a:t>
            </a:r>
            <a:r>
              <a:rPr lang="pt-PT" sz="1400" b="1" i="1" dirty="0" smtClean="0"/>
              <a:t>g</a:t>
            </a:r>
            <a:r>
              <a:rPr lang="pt-PT" sz="1400" i="1" dirty="0" smtClean="0"/>
              <a:t>o 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14.</a:t>
            </a:r>
            <a:r>
              <a:rPr lang="pt-PT" sz="1400" dirty="0" smtClean="0"/>
              <a:t> </a:t>
            </a:r>
            <a:r>
              <a:rPr lang="pt-PT" sz="1400" i="1" dirty="0" err="1"/>
              <a:t>ma</a:t>
            </a:r>
            <a:r>
              <a:rPr lang="pt-PT" sz="1400" b="1" i="1" dirty="0" err="1"/>
              <a:t>l</a:t>
            </a:r>
            <a:r>
              <a:rPr lang="pt-PT" sz="1400" i="1" dirty="0" err="1"/>
              <a:t>u</a:t>
            </a:r>
            <a:r>
              <a:rPr lang="pt-PT" sz="1400" i="1" dirty="0"/>
              <a:t> &gt; </a:t>
            </a:r>
            <a:r>
              <a:rPr lang="pt-PT" sz="1400" i="1" dirty="0" smtClean="0"/>
              <a:t>m</a:t>
            </a:r>
            <a:r>
              <a:rPr lang="pt-PT" sz="1400" b="1" i="1" dirty="0" smtClean="0"/>
              <a:t>au</a:t>
            </a:r>
          </a:p>
          <a:p>
            <a:pPr marL="114300" indent="0">
              <a:lnSpc>
                <a:spcPct val="110000"/>
              </a:lnSpc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15.</a:t>
            </a:r>
            <a:r>
              <a:rPr lang="pt-PT" sz="1400" dirty="0" smtClean="0"/>
              <a:t> </a:t>
            </a:r>
            <a:r>
              <a:rPr lang="pt-PT" sz="1400" i="1" dirty="0" err="1"/>
              <a:t>ven</a:t>
            </a:r>
            <a:r>
              <a:rPr lang="pt-PT" sz="1400" b="1" i="1" dirty="0" err="1"/>
              <a:t>i</a:t>
            </a:r>
            <a:r>
              <a:rPr lang="pt-PT" sz="1400" i="1" dirty="0" err="1"/>
              <a:t>o</a:t>
            </a:r>
            <a:r>
              <a:rPr lang="pt-PT" sz="1400" i="1" dirty="0"/>
              <a:t> &gt; </a:t>
            </a:r>
            <a:r>
              <a:rPr lang="pt-PT" sz="1400" i="1" dirty="0" smtClean="0"/>
              <a:t>ve</a:t>
            </a:r>
            <a:r>
              <a:rPr lang="pt-PT" sz="1400" b="1" i="1" dirty="0" smtClean="0"/>
              <a:t>nh</a:t>
            </a:r>
            <a:r>
              <a:rPr lang="pt-PT" sz="1400" i="1" dirty="0" smtClean="0"/>
              <a:t>o</a:t>
            </a:r>
            <a:endParaRPr lang="pt-PT" sz="1400" i="1" dirty="0"/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4129608" y="2204864"/>
            <a:ext cx="3250704" cy="420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pt-PT" sz="1800" b="1" dirty="0" smtClean="0">
                <a:solidFill>
                  <a:srgbClr val="618626"/>
                </a:solidFill>
              </a:rPr>
              <a:t>II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A.</a:t>
            </a:r>
            <a:r>
              <a:rPr lang="pt-PT" sz="1400" dirty="0" smtClean="0"/>
              <a:t> síncope </a:t>
            </a:r>
            <a:r>
              <a:rPr lang="pt-PT" sz="1400" dirty="0"/>
              <a:t>e crase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B.</a:t>
            </a:r>
            <a:r>
              <a:rPr lang="pt-PT" sz="1400" dirty="0" smtClean="0"/>
              <a:t> síncope </a:t>
            </a:r>
            <a:r>
              <a:rPr lang="pt-PT" sz="1400" dirty="0"/>
              <a:t>e sinérese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C. </a:t>
            </a:r>
            <a:r>
              <a:rPr lang="pt-PT" sz="1400" dirty="0" smtClean="0"/>
              <a:t>palatalização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D.</a:t>
            </a:r>
            <a:r>
              <a:rPr lang="pt-PT" sz="1400" dirty="0" smtClean="0"/>
              <a:t> </a:t>
            </a:r>
            <a:r>
              <a:rPr lang="pt-PT" sz="1400" dirty="0"/>
              <a:t>palatalização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E.</a:t>
            </a:r>
            <a:r>
              <a:rPr lang="pt-PT" sz="1400" dirty="0" smtClean="0"/>
              <a:t> </a:t>
            </a:r>
            <a:r>
              <a:rPr lang="pt-PT" sz="1400" dirty="0"/>
              <a:t>aférese e apócope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F.</a:t>
            </a:r>
            <a:r>
              <a:rPr lang="pt-PT" sz="1400" dirty="0" smtClean="0"/>
              <a:t> </a:t>
            </a:r>
            <a:r>
              <a:rPr lang="pt-PT" sz="1400" dirty="0"/>
              <a:t>vocalização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G. </a:t>
            </a:r>
            <a:r>
              <a:rPr lang="pt-PT" sz="1400" dirty="0"/>
              <a:t>sonorização</a:t>
            </a:r>
          </a:p>
          <a:p>
            <a:pPr marL="114300" indent="0">
              <a:buFont typeface="Arial" pitchFamily="34" charset="0"/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H.</a:t>
            </a:r>
            <a:r>
              <a:rPr lang="pt-PT" sz="1400" dirty="0" smtClean="0"/>
              <a:t> </a:t>
            </a:r>
            <a:r>
              <a:rPr lang="pt-PT" sz="1400" dirty="0"/>
              <a:t>apócope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I.</a:t>
            </a:r>
            <a:r>
              <a:rPr lang="pt-PT" sz="1400" dirty="0" smtClean="0"/>
              <a:t> epêntese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J.</a:t>
            </a:r>
            <a:r>
              <a:rPr lang="pt-PT" sz="1400" dirty="0" smtClean="0"/>
              <a:t> </a:t>
            </a:r>
            <a:r>
              <a:rPr lang="pt-PT" sz="1400" dirty="0"/>
              <a:t>prótese </a:t>
            </a:r>
            <a:endParaRPr lang="pt-PT" sz="1400" dirty="0" smtClean="0"/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K. </a:t>
            </a:r>
            <a:r>
              <a:rPr lang="pt-PT" sz="1400" dirty="0" smtClean="0"/>
              <a:t>síncope</a:t>
            </a:r>
            <a:endParaRPr lang="pt-PT" sz="1400" dirty="0"/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L. </a:t>
            </a:r>
            <a:r>
              <a:rPr lang="pt-PT" sz="1400" dirty="0"/>
              <a:t>síncope e apócope</a:t>
            </a:r>
          </a:p>
          <a:p>
            <a:pPr marL="114300" indent="0">
              <a:buFont typeface="Arial" pitchFamily="34" charset="0"/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M.</a:t>
            </a:r>
            <a:r>
              <a:rPr lang="pt-PT" sz="1400" dirty="0" smtClean="0"/>
              <a:t> sonorização</a:t>
            </a:r>
          </a:p>
          <a:p>
            <a:pPr marL="114300" indent="0"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N. </a:t>
            </a:r>
            <a:r>
              <a:rPr lang="pt-PT" sz="1400" dirty="0"/>
              <a:t>metátese</a:t>
            </a:r>
          </a:p>
          <a:p>
            <a:pPr marL="114300" indent="0">
              <a:buNone/>
            </a:pPr>
            <a:r>
              <a:rPr lang="pt-PT" sz="1400" b="1" dirty="0">
                <a:solidFill>
                  <a:srgbClr val="C00000"/>
                </a:solidFill>
              </a:rPr>
              <a:t>O</a:t>
            </a:r>
            <a:r>
              <a:rPr lang="pt-PT" sz="1400" b="1" dirty="0" smtClean="0">
                <a:solidFill>
                  <a:srgbClr val="C00000"/>
                </a:solidFill>
              </a:rPr>
              <a:t>. </a:t>
            </a:r>
            <a:r>
              <a:rPr lang="pt-PT" sz="1400" dirty="0" smtClean="0"/>
              <a:t>dissimilação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36360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7211" y="1320738"/>
            <a:ext cx="6408712" cy="371872"/>
          </a:xfrm>
        </p:spPr>
        <p:txBody>
          <a:bodyPr/>
          <a:lstStyle/>
          <a:p>
            <a:r>
              <a:rPr lang="pt-PT" sz="2000" b="1" dirty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1" y="1700808"/>
            <a:ext cx="3888433" cy="4392488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14300">
              <a:spcBef>
                <a:spcPts val="600"/>
              </a:spcBef>
            </a:pPr>
            <a:r>
              <a:rPr lang="pt-PT" sz="1800" b="1" dirty="0" smtClean="0">
                <a:solidFill>
                  <a:srgbClr val="618626"/>
                </a:solidFill>
              </a:rPr>
              <a:t>I		II</a:t>
            </a:r>
            <a:endParaRPr lang="pt-PT" sz="1800" b="1" dirty="0">
              <a:solidFill>
                <a:srgbClr val="618626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1. </a:t>
            </a:r>
            <a:r>
              <a:rPr lang="pt-PT" sz="1200" i="1" dirty="0">
                <a:solidFill>
                  <a:schemeClr val="tx1"/>
                </a:solidFill>
              </a:rPr>
              <a:t>feria &gt; </a:t>
            </a:r>
            <a:r>
              <a:rPr lang="pt-PT" sz="1200" i="1" dirty="0" smtClean="0">
                <a:solidFill>
                  <a:schemeClr val="tx1"/>
                </a:solidFill>
              </a:rPr>
              <a:t>feira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N. </a:t>
            </a:r>
            <a:r>
              <a:rPr lang="pt-PT" sz="1200" dirty="0" smtClean="0"/>
              <a:t>metátese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2. </a:t>
            </a:r>
            <a:r>
              <a:rPr lang="pt-PT" sz="1200" i="1" dirty="0">
                <a:solidFill>
                  <a:schemeClr val="tx1"/>
                </a:solidFill>
              </a:rPr>
              <a:t>multo &gt; </a:t>
            </a:r>
            <a:r>
              <a:rPr lang="pt-PT" sz="1200" i="1" dirty="0" smtClean="0">
                <a:solidFill>
                  <a:schemeClr val="tx1"/>
                </a:solidFill>
              </a:rPr>
              <a:t>muito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F.</a:t>
            </a:r>
            <a:r>
              <a:rPr lang="pt-PT" sz="1200" dirty="0" smtClean="0"/>
              <a:t> vocalização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 smtClean="0">
                <a:solidFill>
                  <a:srgbClr val="C00000"/>
                </a:solidFill>
              </a:rPr>
              <a:t>3. </a:t>
            </a:r>
            <a:r>
              <a:rPr lang="pt-PT" sz="1200" i="1" dirty="0" err="1" smtClean="0">
                <a:solidFill>
                  <a:schemeClr val="tx1"/>
                </a:solidFill>
              </a:rPr>
              <a:t>plorare</a:t>
            </a:r>
            <a:r>
              <a:rPr lang="pt-PT" sz="1200" i="1" dirty="0" smtClean="0">
                <a:solidFill>
                  <a:schemeClr val="tx1"/>
                </a:solidFill>
              </a:rPr>
              <a:t> </a:t>
            </a:r>
            <a:r>
              <a:rPr lang="pt-PT" sz="1200" i="1" dirty="0">
                <a:solidFill>
                  <a:schemeClr val="tx1"/>
                </a:solidFill>
              </a:rPr>
              <a:t>&gt; </a:t>
            </a:r>
            <a:r>
              <a:rPr lang="pt-PT" sz="1200" i="1" dirty="0" smtClean="0">
                <a:solidFill>
                  <a:schemeClr val="tx1"/>
                </a:solidFill>
              </a:rPr>
              <a:t>chorar</a:t>
            </a:r>
            <a:r>
              <a:rPr lang="pt-PT" sz="1200" dirty="0" smtClean="0"/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C.</a:t>
            </a:r>
            <a:r>
              <a:rPr lang="pt-PT" sz="1200" dirty="0" smtClean="0"/>
              <a:t> palatalização e apócope</a:t>
            </a:r>
            <a:endParaRPr lang="pt-PT" sz="1200" dirty="0" smtClean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 smtClean="0">
                <a:solidFill>
                  <a:srgbClr val="C00000"/>
                </a:solidFill>
              </a:rPr>
              <a:t>4</a:t>
            </a:r>
            <a:r>
              <a:rPr lang="pt-PT" sz="1200" b="1" dirty="0">
                <a:solidFill>
                  <a:srgbClr val="C00000"/>
                </a:solidFill>
              </a:rPr>
              <a:t>. </a:t>
            </a:r>
            <a:r>
              <a:rPr lang="pt-PT" sz="1200" i="1" dirty="0">
                <a:solidFill>
                  <a:schemeClr val="tx1"/>
                </a:solidFill>
              </a:rPr>
              <a:t>muito &gt; </a:t>
            </a:r>
            <a:r>
              <a:rPr lang="pt-PT" sz="1200" i="1" dirty="0" smtClean="0">
                <a:solidFill>
                  <a:schemeClr val="tx1"/>
                </a:solidFill>
              </a:rPr>
              <a:t>mui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H.</a:t>
            </a:r>
            <a:r>
              <a:rPr lang="pt-PT" sz="1200" dirty="0" smtClean="0"/>
              <a:t> 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5. </a:t>
            </a:r>
            <a:r>
              <a:rPr lang="pt-PT" sz="1200" i="1" dirty="0" err="1">
                <a:solidFill>
                  <a:schemeClr val="tx1"/>
                </a:solidFill>
              </a:rPr>
              <a:t>lupu</a:t>
            </a:r>
            <a:r>
              <a:rPr lang="pt-PT" sz="1200" i="1" dirty="0">
                <a:solidFill>
                  <a:schemeClr val="tx1"/>
                </a:solidFill>
              </a:rPr>
              <a:t> &gt; lobo 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M.</a:t>
            </a:r>
            <a:r>
              <a:rPr lang="pt-PT" sz="1200" dirty="0" smtClean="0"/>
              <a:t> sonorização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6. </a:t>
            </a:r>
            <a:r>
              <a:rPr lang="pt-PT" sz="1200" i="1" dirty="0" err="1">
                <a:solidFill>
                  <a:schemeClr val="tx1"/>
                </a:solidFill>
              </a:rPr>
              <a:t>inamorare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namorar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E.</a:t>
            </a:r>
            <a:r>
              <a:rPr lang="pt-PT" sz="1200" dirty="0" smtClean="0"/>
              <a:t> </a:t>
            </a:r>
            <a:r>
              <a:rPr lang="pt-PT" sz="1200" dirty="0"/>
              <a:t>aférese e </a:t>
            </a:r>
            <a:r>
              <a:rPr lang="pt-PT" sz="1200" dirty="0" smtClean="0"/>
              <a:t>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7. </a:t>
            </a:r>
            <a:r>
              <a:rPr lang="pt-PT" sz="1200" i="1" dirty="0" err="1">
                <a:solidFill>
                  <a:schemeClr val="tx1"/>
                </a:solidFill>
              </a:rPr>
              <a:t>thunu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atum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J.</a:t>
            </a:r>
            <a:r>
              <a:rPr lang="pt-PT" sz="1200" dirty="0" smtClean="0"/>
              <a:t> </a:t>
            </a:r>
            <a:r>
              <a:rPr lang="pt-PT" sz="1200" dirty="0"/>
              <a:t>prótese 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8. </a:t>
            </a:r>
            <a:r>
              <a:rPr lang="pt-PT" sz="1200" i="1" dirty="0">
                <a:solidFill>
                  <a:schemeClr val="tx1"/>
                </a:solidFill>
              </a:rPr>
              <a:t>legenda &gt; </a:t>
            </a:r>
            <a:r>
              <a:rPr lang="pt-PT" sz="1200" i="1" dirty="0" smtClean="0">
                <a:solidFill>
                  <a:schemeClr val="tx1"/>
                </a:solidFill>
              </a:rPr>
              <a:t>lenda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A.</a:t>
            </a:r>
            <a:r>
              <a:rPr lang="pt-PT" sz="1200" dirty="0" smtClean="0"/>
              <a:t> síncope </a:t>
            </a:r>
            <a:r>
              <a:rPr lang="pt-PT" sz="1200" dirty="0"/>
              <a:t>e </a:t>
            </a:r>
            <a:r>
              <a:rPr lang="pt-PT" sz="1200" dirty="0" smtClean="0"/>
              <a:t>crase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9. </a:t>
            </a:r>
            <a:r>
              <a:rPr lang="pt-PT" sz="1200" i="1" dirty="0" err="1">
                <a:solidFill>
                  <a:schemeClr val="tx1"/>
                </a:solidFill>
              </a:rPr>
              <a:t>legale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leal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L.</a:t>
            </a:r>
            <a:r>
              <a:rPr lang="pt-PT" sz="1200" dirty="0" smtClean="0"/>
              <a:t> </a:t>
            </a:r>
            <a:r>
              <a:rPr lang="pt-PT" sz="1200" dirty="0"/>
              <a:t>síncope e </a:t>
            </a:r>
            <a:r>
              <a:rPr lang="pt-PT" sz="1200" dirty="0" smtClean="0"/>
              <a:t>apócope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10. </a:t>
            </a:r>
            <a:r>
              <a:rPr lang="pt-PT" sz="1200" i="1" dirty="0">
                <a:solidFill>
                  <a:schemeClr val="tx1"/>
                </a:solidFill>
              </a:rPr>
              <a:t>polo &gt; </a:t>
            </a:r>
            <a:r>
              <a:rPr lang="pt-PT" sz="1200" i="1" dirty="0" smtClean="0">
                <a:solidFill>
                  <a:schemeClr val="tx1"/>
                </a:solidFill>
              </a:rPr>
              <a:t>pelo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O.</a:t>
            </a:r>
            <a:r>
              <a:rPr lang="pt-PT" sz="1200" dirty="0" smtClean="0"/>
              <a:t> dissimilação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11. </a:t>
            </a:r>
            <a:r>
              <a:rPr lang="pt-PT" sz="1200" i="1" dirty="0" err="1">
                <a:solidFill>
                  <a:schemeClr val="tx1"/>
                </a:solidFill>
              </a:rPr>
              <a:t>querês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quereis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I.</a:t>
            </a:r>
            <a:r>
              <a:rPr lang="pt-PT" sz="1200" dirty="0" smtClean="0"/>
              <a:t> epêntese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12. </a:t>
            </a:r>
            <a:r>
              <a:rPr lang="pt-PT" sz="1200" i="1" dirty="0" smtClean="0">
                <a:solidFill>
                  <a:schemeClr val="tx1"/>
                </a:solidFill>
              </a:rPr>
              <a:t>arena </a:t>
            </a:r>
            <a:r>
              <a:rPr lang="pt-PT" sz="1200" i="1" dirty="0">
                <a:solidFill>
                  <a:schemeClr val="tx1"/>
                </a:solidFill>
              </a:rPr>
              <a:t>&gt; </a:t>
            </a:r>
            <a:r>
              <a:rPr lang="pt-PT" sz="1200" i="1" dirty="0" smtClean="0">
                <a:solidFill>
                  <a:schemeClr val="tx1"/>
                </a:solidFill>
              </a:rPr>
              <a:t>areia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B.</a:t>
            </a:r>
            <a:r>
              <a:rPr lang="pt-PT" sz="1200" dirty="0" smtClean="0"/>
              <a:t> síncope </a:t>
            </a:r>
            <a:r>
              <a:rPr lang="pt-PT" sz="1200" dirty="0"/>
              <a:t>e </a:t>
            </a:r>
            <a:r>
              <a:rPr lang="pt-PT" sz="1200" dirty="0" smtClean="0"/>
              <a:t>sinérese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13. </a:t>
            </a:r>
            <a:r>
              <a:rPr lang="pt-PT" sz="1200" i="1" dirty="0" err="1">
                <a:solidFill>
                  <a:schemeClr val="tx1"/>
                </a:solidFill>
              </a:rPr>
              <a:t>amicu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amigo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G.</a:t>
            </a:r>
            <a:r>
              <a:rPr lang="pt-PT" sz="1200" dirty="0" smtClean="0"/>
              <a:t> sonorização</a:t>
            </a:r>
            <a:r>
              <a:rPr lang="pt-PT" sz="1200" dirty="0" smtClean="0">
                <a:solidFill>
                  <a:schemeClr val="tx1"/>
                </a:solidFill>
              </a:rPr>
              <a:t> </a:t>
            </a:r>
            <a:endParaRPr lang="pt-PT" sz="1200" dirty="0">
              <a:solidFill>
                <a:schemeClr val="tx1"/>
              </a:solidFill>
            </a:endParaRPr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14. </a:t>
            </a:r>
            <a:r>
              <a:rPr lang="pt-PT" sz="1200" i="1" dirty="0" err="1">
                <a:solidFill>
                  <a:schemeClr val="tx1"/>
                </a:solidFill>
              </a:rPr>
              <a:t>malu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mau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K.</a:t>
            </a:r>
            <a:r>
              <a:rPr lang="pt-PT" sz="1200" dirty="0" smtClean="0"/>
              <a:t> síncope</a:t>
            </a:r>
            <a:endParaRPr lang="pt-PT" sz="1200" dirty="0"/>
          </a:p>
          <a:p>
            <a:pPr marL="114300">
              <a:spcBef>
                <a:spcPts val="600"/>
              </a:spcBef>
            </a:pPr>
            <a:r>
              <a:rPr lang="pt-PT" sz="1200" b="1" dirty="0">
                <a:solidFill>
                  <a:srgbClr val="C00000"/>
                </a:solidFill>
              </a:rPr>
              <a:t>15. </a:t>
            </a:r>
            <a:r>
              <a:rPr lang="pt-PT" sz="1200" i="1" dirty="0" err="1">
                <a:solidFill>
                  <a:schemeClr val="tx1"/>
                </a:solidFill>
              </a:rPr>
              <a:t>venio</a:t>
            </a:r>
            <a:r>
              <a:rPr lang="pt-PT" sz="1200" i="1" dirty="0">
                <a:solidFill>
                  <a:schemeClr val="tx1"/>
                </a:solidFill>
              </a:rPr>
              <a:t> &gt; </a:t>
            </a:r>
            <a:r>
              <a:rPr lang="pt-PT" sz="1200" i="1" dirty="0" smtClean="0">
                <a:solidFill>
                  <a:schemeClr val="tx1"/>
                </a:solidFill>
              </a:rPr>
              <a:t>venho</a:t>
            </a:r>
            <a:r>
              <a:rPr lang="pt-PT" sz="1200" dirty="0" smtClean="0">
                <a:solidFill>
                  <a:schemeClr val="tx1"/>
                </a:solidFill>
              </a:rPr>
              <a:t>	</a:t>
            </a:r>
            <a:r>
              <a:rPr lang="pt-PT" sz="1200" b="1" dirty="0" smtClean="0">
                <a:solidFill>
                  <a:srgbClr val="C00000"/>
                </a:solidFill>
              </a:rPr>
              <a:t>D.</a:t>
            </a:r>
            <a:r>
              <a:rPr lang="pt-PT" sz="1200" dirty="0" smtClean="0"/>
              <a:t> palatalização</a:t>
            </a:r>
            <a:endParaRPr lang="pt-PT" sz="1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4056</TotalTime>
  <Words>426</Words>
  <Application>Microsoft Office PowerPoint</Application>
  <PresentationFormat>On-screen Show (4:3)</PresentationFormat>
  <Paragraphs>221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Cambria</vt:lpstr>
      <vt:lpstr>Times New Roman</vt:lpstr>
      <vt:lpstr>Contiguidade</vt:lpstr>
      <vt:lpstr>Fenómenos de variação fonológica</vt:lpstr>
      <vt:lpstr>A fonética das palavras evolui</vt:lpstr>
      <vt:lpstr>Porque ocorrem as alterações fonológicas?</vt:lpstr>
      <vt:lpstr> </vt:lpstr>
      <vt:lpstr> </vt:lpstr>
      <vt:lpstr> </vt:lpstr>
      <vt:lpstr> </vt:lpstr>
      <vt:lpstr>APLICAÇÃO (fenómenos de variação fonológica)  Estabelece a correspondência entre as colunas I e II, de forma que o fenómeno de variação fonológica sofrido por cada par de palavras seja corretamente identificado.  </vt:lpstr>
      <vt:lpstr>SOLUÇÕES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305</cp:revision>
  <cp:lastPrinted>2015-05-20T20:32:15Z</cp:lastPrinted>
  <dcterms:created xsi:type="dcterms:W3CDTF">2011-12-12T15:36:58Z</dcterms:created>
  <dcterms:modified xsi:type="dcterms:W3CDTF">2015-06-03T09:36:58Z</dcterms:modified>
</cp:coreProperties>
</file>