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81813" cy="10015538"/>
  <p:custDataLst>
    <p:tags r:id="rId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923"/>
    <a:srgbClr val="FFFFFF"/>
    <a:srgbClr val="000000"/>
    <a:srgbClr val="618626"/>
    <a:srgbClr val="0066CC"/>
    <a:srgbClr val="555555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  <p:guide orient="horz" pos="3155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1043608" y="1628800"/>
            <a:ext cx="2351349" cy="338554"/>
          </a:xfrm>
          <a:prstGeom prst="rect">
            <a:avLst/>
          </a:prstGeom>
          <a:solidFill>
            <a:srgbClr val="67892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</a:rPr>
              <a:t>A</a:t>
            </a:r>
            <a:r>
              <a:rPr lang="pt-PT" sz="1600" b="1" dirty="0" smtClean="0">
                <a:solidFill>
                  <a:schemeClr val="bg1"/>
                </a:solidFill>
              </a:rPr>
              <a:t>o </a:t>
            </a:r>
            <a:r>
              <a:rPr lang="pt-PT" sz="1600" b="1" dirty="0" smtClean="0">
                <a:solidFill>
                  <a:schemeClr val="bg1"/>
                </a:solidFill>
              </a:rPr>
              <a:t>nível da frase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1043608" y="3119482"/>
            <a:ext cx="6264696" cy="203132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Sujeito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400" i="1" u="sng" dirty="0" smtClean="0">
                <a:solidFill>
                  <a:srgbClr val="678923"/>
                </a:solidFill>
              </a:rPr>
              <a:t>O rapaz do gorro</a:t>
            </a:r>
            <a:r>
              <a:rPr lang="pt-PT" sz="1400" i="1" dirty="0" smtClean="0">
                <a:solidFill>
                  <a:srgbClr val="678923"/>
                </a:solidFill>
              </a:rPr>
              <a:t> riu-se.</a:t>
            </a: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Predicado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>
                <a:solidFill>
                  <a:srgbClr val="678923"/>
                </a:solidFill>
              </a:rPr>
              <a:t>O </a:t>
            </a:r>
            <a:r>
              <a:rPr lang="pt-PT" sz="1500" i="1" dirty="0" smtClean="0">
                <a:solidFill>
                  <a:srgbClr val="678923"/>
                </a:solidFill>
              </a:rPr>
              <a:t>bebé </a:t>
            </a:r>
            <a:r>
              <a:rPr lang="pt-PT" sz="1500" i="1" u="sng" dirty="0" smtClean="0">
                <a:solidFill>
                  <a:srgbClr val="678923"/>
                </a:solidFill>
              </a:rPr>
              <a:t>chorou</a:t>
            </a:r>
            <a:r>
              <a:rPr lang="pt-PT" sz="1500" i="1" dirty="0" smtClean="0">
                <a:solidFill>
                  <a:srgbClr val="678923"/>
                </a:solidFill>
              </a:rPr>
              <a:t>.</a:t>
            </a:r>
            <a:endParaRPr lang="pt-PT" sz="1500" i="1" dirty="0">
              <a:solidFill>
                <a:srgbClr val="678923"/>
              </a:solidFill>
            </a:endParaRP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Vocativo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u="sng" dirty="0" smtClean="0">
                <a:solidFill>
                  <a:srgbClr val="678923"/>
                </a:solidFill>
              </a:rPr>
              <a:t>Mário</a:t>
            </a:r>
            <a:r>
              <a:rPr lang="pt-PT" sz="1500" i="1" dirty="0" smtClean="0">
                <a:solidFill>
                  <a:srgbClr val="678923"/>
                </a:solidFill>
              </a:rPr>
              <a:t>, és tu o porta-voz do grupo?</a:t>
            </a:r>
            <a:endParaRPr lang="pt-PT" sz="1500" i="1" dirty="0">
              <a:solidFill>
                <a:srgbClr val="678923"/>
              </a:solidFill>
            </a:endParaRP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Modificador da frase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u="sng" dirty="0" smtClean="0">
                <a:solidFill>
                  <a:srgbClr val="678923"/>
                </a:solidFill>
              </a:rPr>
              <a:t>Francamente</a:t>
            </a:r>
            <a:r>
              <a:rPr lang="pt-PT" sz="1500" i="1" dirty="0" smtClean="0">
                <a:solidFill>
                  <a:srgbClr val="678923"/>
                </a:solidFill>
              </a:rPr>
              <a:t>, não acredito nisso.</a:t>
            </a:r>
            <a:endParaRPr lang="pt-PT" sz="1500" i="1" dirty="0">
              <a:solidFill>
                <a:srgbClr val="678923"/>
              </a:solidFill>
            </a:endParaRPr>
          </a:p>
        </p:txBody>
      </p:sp>
      <p:sp>
        <p:nvSpPr>
          <p:cNvPr id="14" name="Seta para baixo 13"/>
          <p:cNvSpPr/>
          <p:nvPr/>
        </p:nvSpPr>
        <p:spPr>
          <a:xfrm rot="21600000">
            <a:off x="2075266" y="2111370"/>
            <a:ext cx="288032" cy="720080"/>
          </a:xfrm>
          <a:prstGeom prst="downArrow">
            <a:avLst/>
          </a:prstGeom>
          <a:solidFill>
            <a:srgbClr val="67892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itle 1"/>
          <p:cNvSpPr>
            <a:spLocks noGrp="1"/>
          </p:cNvSpPr>
          <p:nvPr>
            <p:ph type="ctrTitle"/>
          </p:nvPr>
        </p:nvSpPr>
        <p:spPr>
          <a:xfrm>
            <a:off x="0" y="548680"/>
            <a:ext cx="8460432" cy="576064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pt-PT" sz="2800" b="1" u="sng" spc="1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Funções sintáticas</a:t>
            </a:r>
            <a:endParaRPr lang="pt-PT" sz="2800" b="1" u="sng" spc="1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ângulo 9"/>
          <p:cNvSpPr/>
          <p:nvPr/>
        </p:nvSpPr>
        <p:spPr>
          <a:xfrm>
            <a:off x="1043608" y="1556792"/>
            <a:ext cx="2351349" cy="338554"/>
          </a:xfrm>
          <a:prstGeom prst="rect">
            <a:avLst/>
          </a:prstGeom>
          <a:solidFill>
            <a:srgbClr val="678923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</a:rPr>
              <a:t>I</a:t>
            </a:r>
            <a:r>
              <a:rPr lang="pt-PT" sz="1600" b="1" dirty="0" smtClean="0">
                <a:solidFill>
                  <a:schemeClr val="bg1"/>
                </a:solidFill>
              </a:rPr>
              <a:t>nternas </a:t>
            </a:r>
            <a:r>
              <a:rPr lang="pt-PT" sz="1600" b="1" dirty="0" smtClean="0">
                <a:solidFill>
                  <a:schemeClr val="bg1"/>
                </a:solidFill>
              </a:rPr>
              <a:t>ao grupo verbal</a:t>
            </a:r>
            <a:endParaRPr lang="pt-PT" sz="1600" b="1" dirty="0">
              <a:solidFill>
                <a:schemeClr val="bg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43609" y="2609902"/>
            <a:ext cx="6264696" cy="353943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Complemento direto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Hoje fizemos </a:t>
            </a:r>
            <a:r>
              <a:rPr lang="pt-PT" sz="1500" i="1" u="sng" dirty="0" smtClean="0">
                <a:solidFill>
                  <a:srgbClr val="678923"/>
                </a:solidFill>
              </a:rPr>
              <a:t>um teste formativo</a:t>
            </a:r>
            <a:r>
              <a:rPr lang="pt-PT" sz="1500" i="1" dirty="0" smtClean="0">
                <a:solidFill>
                  <a:srgbClr val="678923"/>
                </a:solidFill>
              </a:rPr>
              <a:t>.</a:t>
            </a:r>
            <a:endParaRPr lang="pt-PT" sz="1500" dirty="0" smtClean="0">
              <a:solidFill>
                <a:srgbClr val="678923"/>
              </a:solidFill>
            </a:endParaRP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Complemento indireto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Diz a verdade </a:t>
            </a:r>
            <a:r>
              <a:rPr lang="pt-PT" sz="1500" i="1" u="sng" dirty="0" smtClean="0">
                <a:solidFill>
                  <a:srgbClr val="678923"/>
                </a:solidFill>
              </a:rPr>
              <a:t>à tua amiga</a:t>
            </a:r>
            <a:r>
              <a:rPr lang="pt-PT" sz="1500" i="1" dirty="0" smtClean="0">
                <a:solidFill>
                  <a:srgbClr val="678923"/>
                </a:solidFill>
              </a:rPr>
              <a:t>.</a:t>
            </a:r>
            <a:endParaRPr lang="pt-PT" sz="1500" i="1" dirty="0">
              <a:solidFill>
                <a:srgbClr val="678923"/>
              </a:solidFill>
            </a:endParaRP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Complemento oblíquo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Fomos </a:t>
            </a:r>
            <a:r>
              <a:rPr lang="pt-PT" sz="1500" i="1" u="sng" dirty="0" smtClean="0">
                <a:solidFill>
                  <a:srgbClr val="678923"/>
                </a:solidFill>
              </a:rPr>
              <a:t>ao parque da cidade</a:t>
            </a:r>
            <a:r>
              <a:rPr lang="pt-PT" sz="1500" i="1" dirty="0" smtClean="0">
                <a:solidFill>
                  <a:srgbClr val="678923"/>
                </a:solidFill>
              </a:rPr>
              <a:t>.</a:t>
            </a:r>
            <a:endParaRPr lang="pt-PT" sz="1500" i="1" dirty="0">
              <a:solidFill>
                <a:srgbClr val="678923"/>
              </a:solidFill>
            </a:endParaRP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Complemento agente da passiva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A frase foi sublinhada </a:t>
            </a:r>
            <a:r>
              <a:rPr lang="pt-PT" sz="1500" i="1" u="sng" dirty="0" smtClean="0">
                <a:solidFill>
                  <a:srgbClr val="678923"/>
                </a:solidFill>
              </a:rPr>
              <a:t>por mim</a:t>
            </a:r>
            <a:r>
              <a:rPr lang="pt-PT" sz="1500" i="1" dirty="0" smtClean="0">
                <a:solidFill>
                  <a:srgbClr val="678923"/>
                </a:solidFill>
              </a:rPr>
              <a:t>.</a:t>
            </a:r>
            <a:endParaRPr lang="pt-PT" sz="1500" i="1" dirty="0">
              <a:solidFill>
                <a:srgbClr val="678923"/>
              </a:solidFill>
            </a:endParaRP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Predicativo do sujeito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Nós somos </a:t>
            </a:r>
            <a:r>
              <a:rPr lang="pt-PT" sz="1500" i="1" u="sng" dirty="0" smtClean="0">
                <a:solidFill>
                  <a:srgbClr val="678923"/>
                </a:solidFill>
              </a:rPr>
              <a:t>estudantes</a:t>
            </a:r>
            <a:r>
              <a:rPr lang="pt-PT" sz="1500" i="1" dirty="0" smtClean="0">
                <a:solidFill>
                  <a:srgbClr val="678923"/>
                </a:solidFill>
              </a:rPr>
              <a:t>.</a:t>
            </a:r>
            <a:endParaRPr lang="pt-PT" sz="1500" i="1" dirty="0">
              <a:solidFill>
                <a:srgbClr val="678923"/>
              </a:solidFill>
            </a:endParaRP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Predicativo do complemento direto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Acho este debate </a:t>
            </a:r>
            <a:r>
              <a:rPr lang="pt-PT" sz="1500" i="1" u="sng" dirty="0" smtClean="0">
                <a:solidFill>
                  <a:srgbClr val="678923"/>
                </a:solidFill>
              </a:rPr>
              <a:t>com interesse</a:t>
            </a:r>
            <a:r>
              <a:rPr lang="pt-PT" sz="1500" i="1" dirty="0" smtClean="0">
                <a:solidFill>
                  <a:srgbClr val="678923"/>
                </a:solidFill>
              </a:rPr>
              <a:t>.</a:t>
            </a:r>
            <a:endParaRPr lang="pt-PT" sz="1500" i="1" dirty="0">
              <a:solidFill>
                <a:srgbClr val="678923"/>
              </a:solidFill>
            </a:endParaRP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Modificador do grupo verbal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Guarda o livro </a:t>
            </a:r>
            <a:r>
              <a:rPr lang="pt-PT" sz="1500" i="1" u="sng" dirty="0" smtClean="0">
                <a:solidFill>
                  <a:srgbClr val="678923"/>
                </a:solidFill>
              </a:rPr>
              <a:t>depressa</a:t>
            </a:r>
            <a:r>
              <a:rPr lang="pt-PT" sz="1500" i="1" dirty="0" smtClean="0">
                <a:solidFill>
                  <a:srgbClr val="678923"/>
                </a:solidFill>
              </a:rPr>
              <a:t>.</a:t>
            </a:r>
            <a:endParaRPr lang="pt-PT" sz="1500" i="1" dirty="0">
              <a:solidFill>
                <a:srgbClr val="678923"/>
              </a:solidFill>
            </a:endParaRPr>
          </a:p>
        </p:txBody>
      </p:sp>
      <p:sp>
        <p:nvSpPr>
          <p:cNvPr id="16" name="Seta para baixo 15"/>
          <p:cNvSpPr/>
          <p:nvPr/>
        </p:nvSpPr>
        <p:spPr>
          <a:xfrm rot="21600000">
            <a:off x="2075266" y="2060848"/>
            <a:ext cx="288032" cy="360040"/>
          </a:xfrm>
          <a:prstGeom prst="downArrow">
            <a:avLst/>
          </a:prstGeom>
          <a:solidFill>
            <a:srgbClr val="678923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itle 1"/>
          <p:cNvSpPr>
            <a:spLocks noGrp="1"/>
          </p:cNvSpPr>
          <p:nvPr>
            <p:ph type="ctrTitle"/>
          </p:nvPr>
        </p:nvSpPr>
        <p:spPr>
          <a:xfrm>
            <a:off x="0" y="548680"/>
            <a:ext cx="8460432" cy="576064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pt-PT" sz="2800" b="1" u="sng" spc="1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Funções sintáticas</a:t>
            </a:r>
            <a:endParaRPr lang="pt-PT" sz="2800" b="1" u="sng" spc="1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384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1043608" y="1556792"/>
            <a:ext cx="2434064" cy="338554"/>
          </a:xfrm>
          <a:prstGeom prst="rect">
            <a:avLst/>
          </a:prstGeom>
          <a:solidFill>
            <a:srgbClr val="67892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</a:rPr>
              <a:t>I</a:t>
            </a:r>
            <a:r>
              <a:rPr lang="pt-PT" sz="1600" b="1" dirty="0" smtClean="0">
                <a:solidFill>
                  <a:schemeClr val="bg1"/>
                </a:solidFill>
              </a:rPr>
              <a:t>nternas </a:t>
            </a:r>
            <a:r>
              <a:rPr lang="pt-PT" sz="1600" b="1" dirty="0" smtClean="0">
                <a:solidFill>
                  <a:schemeClr val="bg1"/>
                </a:solidFill>
              </a:rPr>
              <a:t>ao grupo nominal</a:t>
            </a:r>
            <a:endParaRPr lang="pt-PT" sz="1600" b="1" dirty="0">
              <a:solidFill>
                <a:schemeClr val="bg1"/>
              </a:solidFill>
            </a:endParaRPr>
          </a:p>
        </p:txBody>
      </p:sp>
      <p:sp>
        <p:nvSpPr>
          <p:cNvPr id="15" name="Seta para baixo 14"/>
          <p:cNvSpPr/>
          <p:nvPr/>
        </p:nvSpPr>
        <p:spPr>
          <a:xfrm rot="21600000">
            <a:off x="2116624" y="2096852"/>
            <a:ext cx="288032" cy="360040"/>
          </a:xfrm>
          <a:prstGeom prst="downArrow">
            <a:avLst/>
          </a:prstGeom>
          <a:solidFill>
            <a:srgbClr val="678923"/>
          </a:solidFill>
          <a:ln>
            <a:solidFill>
              <a:srgbClr val="678923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1015286" y="2564904"/>
            <a:ext cx="6581050" cy="156966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/>
            <a:r>
              <a:rPr lang="pt-PT" sz="1600" dirty="0">
                <a:solidFill>
                  <a:prstClr val="black"/>
                </a:solidFill>
              </a:rPr>
              <a:t>Complemento do </a:t>
            </a:r>
            <a:r>
              <a:rPr lang="pt-PT" sz="1600" dirty="0" smtClean="0">
                <a:solidFill>
                  <a:prstClr val="black"/>
                </a:solidFill>
              </a:rPr>
              <a:t>nome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A aptidão </a:t>
            </a:r>
            <a:r>
              <a:rPr lang="pt-PT" sz="1500" i="1" u="sng" dirty="0" smtClean="0">
                <a:solidFill>
                  <a:srgbClr val="678923"/>
                </a:solidFill>
              </a:rPr>
              <a:t>para as línguas</a:t>
            </a:r>
            <a:r>
              <a:rPr lang="pt-PT" sz="1500" i="1" dirty="0" smtClean="0">
                <a:solidFill>
                  <a:srgbClr val="678923"/>
                </a:solidFill>
              </a:rPr>
              <a:t> é mais habitual nas mulheres.</a:t>
            </a:r>
            <a:endParaRPr lang="pt-PT" sz="1500" dirty="0">
              <a:solidFill>
                <a:srgbClr val="678923"/>
              </a:solidFill>
            </a:endParaRP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Modificador </a:t>
            </a:r>
            <a:r>
              <a:rPr lang="pt-PT" sz="1600" dirty="0">
                <a:solidFill>
                  <a:prstClr val="black"/>
                </a:solidFill>
              </a:rPr>
              <a:t>do nome restritivo </a:t>
            </a:r>
            <a:endParaRPr lang="pt-PT" sz="1600" dirty="0" smtClean="0">
              <a:solidFill>
                <a:prstClr val="black"/>
              </a:solidFill>
            </a:endParaRP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O passeio </a:t>
            </a:r>
            <a:r>
              <a:rPr lang="pt-PT" sz="1500" i="1" u="sng" dirty="0" smtClean="0">
                <a:solidFill>
                  <a:srgbClr val="678923"/>
                </a:solidFill>
              </a:rPr>
              <a:t>de final de ano</a:t>
            </a:r>
            <a:r>
              <a:rPr lang="pt-PT" sz="1500" i="1" dirty="0" smtClean="0">
                <a:solidFill>
                  <a:srgbClr val="678923"/>
                </a:solidFill>
              </a:rPr>
              <a:t> foi maravilhoso.</a:t>
            </a:r>
            <a:endParaRPr lang="pt-PT" sz="1500" i="1" dirty="0">
              <a:solidFill>
                <a:srgbClr val="678923"/>
              </a:solidFill>
            </a:endParaRPr>
          </a:p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Modificador </a:t>
            </a:r>
            <a:r>
              <a:rPr lang="pt-PT" sz="1600" dirty="0">
                <a:solidFill>
                  <a:prstClr val="black"/>
                </a:solidFill>
              </a:rPr>
              <a:t>do nome </a:t>
            </a:r>
            <a:r>
              <a:rPr lang="pt-PT" sz="1600" dirty="0" smtClean="0">
                <a:solidFill>
                  <a:prstClr val="black"/>
                </a:solidFill>
              </a:rPr>
              <a:t>apositivo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Aquele rapaz, </a:t>
            </a:r>
            <a:r>
              <a:rPr lang="pt-PT" sz="1500" i="1" u="sng" dirty="0" smtClean="0">
                <a:solidFill>
                  <a:srgbClr val="678923"/>
                </a:solidFill>
              </a:rPr>
              <a:t>alto e loiro</a:t>
            </a:r>
            <a:r>
              <a:rPr lang="pt-PT" sz="1500" i="1" dirty="0" smtClean="0">
                <a:solidFill>
                  <a:srgbClr val="678923"/>
                </a:solidFill>
              </a:rPr>
              <a:t>, é meu irmão.</a:t>
            </a:r>
            <a:endParaRPr lang="pt-PT" sz="1500" i="1" dirty="0">
              <a:solidFill>
                <a:srgbClr val="678923"/>
              </a:solidFill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015286" y="4495569"/>
            <a:ext cx="2466508" cy="338554"/>
          </a:xfrm>
          <a:prstGeom prst="rect">
            <a:avLst/>
          </a:prstGeom>
          <a:solidFill>
            <a:srgbClr val="67892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</a:rPr>
              <a:t>I</a:t>
            </a:r>
            <a:r>
              <a:rPr lang="pt-PT" sz="1600" b="1" dirty="0" smtClean="0">
                <a:solidFill>
                  <a:schemeClr val="bg1"/>
                </a:solidFill>
              </a:rPr>
              <a:t>nternas </a:t>
            </a:r>
            <a:r>
              <a:rPr lang="pt-PT" sz="1600" b="1" dirty="0" smtClean="0">
                <a:solidFill>
                  <a:schemeClr val="bg1"/>
                </a:solidFill>
              </a:rPr>
              <a:t>ao grupo adjetival</a:t>
            </a:r>
            <a:endParaRPr lang="pt-PT" sz="1600" b="1" dirty="0">
              <a:solidFill>
                <a:schemeClr val="bg1"/>
              </a:solidFill>
            </a:endParaRPr>
          </a:p>
        </p:txBody>
      </p:sp>
      <p:sp>
        <p:nvSpPr>
          <p:cNvPr id="19" name="Seta para baixo 18"/>
          <p:cNvSpPr/>
          <p:nvPr/>
        </p:nvSpPr>
        <p:spPr>
          <a:xfrm rot="21600000">
            <a:off x="2104524" y="4999625"/>
            <a:ext cx="288032" cy="360040"/>
          </a:xfrm>
          <a:prstGeom prst="downArrow">
            <a:avLst/>
          </a:prstGeom>
          <a:solidFill>
            <a:srgbClr val="678923"/>
          </a:solidFill>
          <a:ln>
            <a:solidFill>
              <a:srgbClr val="678923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9"/>
          <p:cNvSpPr/>
          <p:nvPr/>
        </p:nvSpPr>
        <p:spPr>
          <a:xfrm>
            <a:off x="1015286" y="5508521"/>
            <a:ext cx="6581050" cy="58477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/>
            <a:r>
              <a:rPr lang="pt-PT" sz="1600" dirty="0" smtClean="0">
                <a:solidFill>
                  <a:prstClr val="black"/>
                </a:solidFill>
              </a:rPr>
              <a:t>Complemento do adjetivo</a:t>
            </a:r>
          </a:p>
          <a:p>
            <a:pPr marL="509588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Fiquei satisfeita </a:t>
            </a:r>
            <a:r>
              <a:rPr lang="pt-PT" sz="1500" i="1" u="sng" dirty="0" smtClean="0">
                <a:solidFill>
                  <a:srgbClr val="678923"/>
                </a:solidFill>
              </a:rPr>
              <a:t>por ter tido bons resultados</a:t>
            </a:r>
            <a:r>
              <a:rPr lang="pt-PT" sz="1500" i="1" dirty="0" smtClean="0">
                <a:solidFill>
                  <a:srgbClr val="678923"/>
                </a:solidFill>
              </a:rPr>
              <a:t>.</a:t>
            </a:r>
            <a:endParaRPr lang="pt-PT" sz="1500" i="1" dirty="0">
              <a:solidFill>
                <a:srgbClr val="678923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/>
          </p:nvPr>
        </p:nvSpPr>
        <p:spPr>
          <a:xfrm>
            <a:off x="0" y="548680"/>
            <a:ext cx="8460432" cy="576064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pt-PT" sz="2800" b="1" u="sng" spc="1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Funções sintáticas</a:t>
            </a:r>
            <a:endParaRPr lang="pt-PT" sz="2800" b="1" u="sng" spc="1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157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2098</TotalTime>
  <Words>168</Words>
  <Application>Microsoft Office PowerPoint</Application>
  <PresentationFormat>On-screen Show (4:3)</PresentationFormat>
  <Paragraphs>37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</vt:lpstr>
      <vt:lpstr>Symbol</vt:lpstr>
      <vt:lpstr>Contiguidade</vt:lpstr>
      <vt:lpstr>Funções sintáticas</vt:lpstr>
      <vt:lpstr>Funções sintáticas</vt:lpstr>
      <vt:lpstr>Funções sintáticas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138</cp:revision>
  <cp:lastPrinted>2015-05-20T20:32:15Z</cp:lastPrinted>
  <dcterms:created xsi:type="dcterms:W3CDTF">2011-12-12T15:36:58Z</dcterms:created>
  <dcterms:modified xsi:type="dcterms:W3CDTF">2015-06-03T10:49:04Z</dcterms:modified>
</cp:coreProperties>
</file>