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9"/>
  </p:notesMasterIdLst>
  <p:sldIdLst>
    <p:sldId id="269" r:id="rId2"/>
    <p:sldId id="271" r:id="rId3"/>
    <p:sldId id="272" r:id="rId4"/>
    <p:sldId id="261" r:id="rId5"/>
    <p:sldId id="275" r:id="rId6"/>
    <p:sldId id="273" r:id="rId7"/>
    <p:sldId id="274" r:id="rId8"/>
  </p:sldIdLst>
  <p:sldSz cx="9144000" cy="6858000" type="screen4x3"/>
  <p:notesSz cx="6881813" cy="10015538"/>
  <p:custDataLst>
    <p:tags r:id="rId10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55">
          <p15:clr>
            <a:srgbClr val="A4A3A4"/>
          </p15:clr>
        </p15:guide>
        <p15:guide id="4" pos="216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8626"/>
    <a:srgbClr val="69960E"/>
    <a:srgbClr val="E9D9B1"/>
    <a:srgbClr val="678923"/>
    <a:srgbClr val="555555"/>
    <a:srgbClr val="000000"/>
    <a:srgbClr val="0066CC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Sem Estilo, Tabela com Grelh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  <p:guide orient="horz" pos="3155"/>
        <p:guide pos="216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r">
              <a:defRPr sz="1300"/>
            </a:lvl1pPr>
          </a:lstStyle>
          <a:p>
            <a:fld id="{9E7C8FF8-27BF-43F9-A342-5A87BDAF45A4}" type="datetimeFigureOut">
              <a:rPr lang="pt-PT" smtClean="0"/>
              <a:t>03/06/2015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06975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51" tIns="48276" rIns="96551" bIns="48276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8182" y="4757381"/>
            <a:ext cx="5505450" cy="4506992"/>
          </a:xfrm>
          <a:prstGeom prst="rect">
            <a:avLst/>
          </a:prstGeom>
        </p:spPr>
        <p:txBody>
          <a:bodyPr vert="horz" lIns="96551" tIns="48276" rIns="96551" bIns="48276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98102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r">
              <a:defRPr sz="1300"/>
            </a:lvl1pPr>
          </a:lstStyle>
          <a:p>
            <a:fld id="{D9A1F0F2-6CF6-4A71-A559-C706F1A51E4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6/3/2015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6/3/2015</a:t>
            </a:fld>
            <a:endParaRPr lang="en-US" dirty="0"/>
          </a:p>
        </p:txBody>
      </p:sp>
      <p:pic>
        <p:nvPicPr>
          <p:cNvPr id="9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264" y="361942"/>
            <a:ext cx="563810" cy="690794"/>
          </a:xfrm>
          <a:prstGeom prst="rect">
            <a:avLst/>
          </a:prstGeom>
        </p:spPr>
      </p:pic>
      <p:sp>
        <p:nvSpPr>
          <p:cNvPr id="10" name="TextBox 11"/>
          <p:cNvSpPr txBox="1"/>
          <p:nvPr userDrawn="1"/>
        </p:nvSpPr>
        <p:spPr>
          <a:xfrm>
            <a:off x="3275856" y="6597932"/>
            <a:ext cx="51907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Plural</a:t>
            </a:r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| 10.º ano</a:t>
            </a:r>
            <a:endParaRPr lang="pt-PT" sz="800" b="1" dirty="0" smtClean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  <a:p>
            <a:pPr algn="r"/>
            <a:endParaRPr lang="pt-PT" sz="8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4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84920"/>
            <a:ext cx="1142857" cy="6057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879567" y="1196752"/>
            <a:ext cx="6836194" cy="493911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2800" b="1" spc="0" dirty="0" smtClean="0">
                <a:solidFill>
                  <a:schemeClr val="bg1"/>
                </a:solidFill>
                <a:latin typeface="Calibri"/>
              </a:rPr>
              <a:t>Geografia da língua portuguesa</a:t>
            </a:r>
            <a:endParaRPr lang="pt-PT" sz="2800" spc="0" dirty="0">
              <a:solidFill>
                <a:schemeClr val="bg1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567" y="1916832"/>
            <a:ext cx="6836194" cy="426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48056" y="1152144"/>
            <a:ext cx="6797749" cy="539615"/>
          </a:xfrm>
        </p:spPr>
        <p:txBody>
          <a:bodyPr/>
          <a:lstStyle/>
          <a:p>
            <a:pPr marL="57150"/>
            <a:r>
              <a:rPr lang="pt-PT" sz="3200" b="1" u="sng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O português no mundo</a:t>
            </a:r>
            <a:endParaRPr lang="pt-PT" sz="3200" b="1" u="sng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04173" y="1701224"/>
            <a:ext cx="7620000" cy="2952328"/>
          </a:xfrm>
        </p:spPr>
        <p:txBody>
          <a:bodyPr>
            <a:normAutofit/>
          </a:bodyPr>
          <a:lstStyle/>
          <a:p>
            <a:pPr marL="400050" indent="-285750">
              <a:buNone/>
            </a:pPr>
            <a:r>
              <a:rPr lang="pt-PT" sz="2000" dirty="0" smtClean="0">
                <a:solidFill>
                  <a:srgbClr val="618626"/>
                </a:solidFill>
                <a:latin typeface="Arial Narrow"/>
              </a:rPr>
              <a:t>►</a:t>
            </a:r>
            <a:r>
              <a:rPr lang="pt-PT" sz="2000" dirty="0" smtClean="0"/>
              <a:t>O </a:t>
            </a:r>
            <a:r>
              <a:rPr lang="pt-PT" sz="2000" dirty="0"/>
              <a:t>português é uma das línguas mais faladas no mundo, surgindo a seguir ao </a:t>
            </a:r>
            <a:r>
              <a:rPr lang="pt-PT" sz="2000" dirty="0" smtClean="0"/>
              <a:t>mandarim, </a:t>
            </a:r>
            <a:r>
              <a:rPr lang="pt-PT" sz="2000" dirty="0"/>
              <a:t>ao espanhol, ao </a:t>
            </a:r>
            <a:r>
              <a:rPr lang="pt-PT" sz="2000" dirty="0" smtClean="0"/>
              <a:t>inglês, </a:t>
            </a:r>
            <a:r>
              <a:rPr lang="pt-PT" sz="2000" dirty="0"/>
              <a:t>ao </a:t>
            </a:r>
            <a:r>
              <a:rPr lang="pt-PT" sz="2000" dirty="0" smtClean="0"/>
              <a:t>hindi e ao árabe. </a:t>
            </a:r>
            <a:r>
              <a:rPr lang="pt-PT" sz="2000" dirty="0"/>
              <a:t>É falado por cerca de </a:t>
            </a:r>
            <a:r>
              <a:rPr lang="pt-PT" sz="2000" b="1" dirty="0" smtClean="0"/>
              <a:t>260 </a:t>
            </a:r>
            <a:r>
              <a:rPr lang="pt-PT" sz="2000" b="1" dirty="0"/>
              <a:t>milhões</a:t>
            </a:r>
            <a:r>
              <a:rPr lang="pt-PT" sz="2000" dirty="0"/>
              <a:t> de pessoas espalhadas pelos cinco continentes. </a:t>
            </a:r>
            <a:endParaRPr lang="pt-PT" sz="2000" dirty="0" smtClean="0"/>
          </a:p>
          <a:p>
            <a:pPr marL="384048" indent="-285750">
              <a:buNone/>
            </a:pPr>
            <a:r>
              <a:rPr lang="pt-PT" sz="2000" dirty="0" smtClean="0">
                <a:solidFill>
                  <a:srgbClr val="618626"/>
                </a:solidFill>
              </a:rPr>
              <a:t>►</a:t>
            </a:r>
            <a:r>
              <a:rPr lang="pt-PT" sz="2000" dirty="0" smtClean="0"/>
              <a:t>É </a:t>
            </a:r>
            <a:r>
              <a:rPr lang="pt-PT" sz="2000" dirty="0"/>
              <a:t>também a 3.ª língua </a:t>
            </a:r>
            <a:r>
              <a:rPr lang="pt-PT" sz="2000" dirty="0" smtClean="0"/>
              <a:t>europeia (depois do inglês e do espanhol) mais </a:t>
            </a:r>
            <a:r>
              <a:rPr lang="pt-PT" sz="2000" dirty="0"/>
              <a:t>usada no mundo e </a:t>
            </a:r>
            <a:r>
              <a:rPr lang="pt-PT" sz="2000" dirty="0" smtClean="0"/>
              <a:t>é a </a:t>
            </a:r>
            <a:r>
              <a:rPr lang="pt-PT" sz="2000" dirty="0"/>
              <a:t>mais falada no hemisfério sul.</a:t>
            </a:r>
          </a:p>
          <a:p>
            <a:pPr marL="447675" indent="-333375">
              <a:buNone/>
            </a:pPr>
            <a:endParaRPr lang="pt-PT" sz="1800" dirty="0"/>
          </a:p>
          <a:p>
            <a:endParaRPr lang="pt-PT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7887" l="514" r="479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1712"/>
          <a:stretch/>
        </p:blipFill>
        <p:spPr>
          <a:xfrm>
            <a:off x="5436096" y="3644929"/>
            <a:ext cx="2849387" cy="2845634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457528" y="3717353"/>
            <a:ext cx="4842169" cy="154144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342900" indent="-285750">
              <a:lnSpc>
                <a:spcPct val="90000"/>
              </a:lnSpc>
              <a:spcBef>
                <a:spcPts val="456"/>
              </a:spcBef>
            </a:pPr>
            <a:r>
              <a:rPr lang="pt-PT" sz="2000" dirty="0">
                <a:solidFill>
                  <a:srgbClr val="618626"/>
                </a:solidFill>
              </a:rPr>
              <a:t>►</a:t>
            </a:r>
            <a:r>
              <a:rPr lang="pt-PT" sz="2000" dirty="0"/>
              <a:t>É, igualmente, a 5.ª mais utilizada na internet e a 3.ª com maior incidência nas redes sociais </a:t>
            </a:r>
            <a:r>
              <a:rPr lang="pt-PT" sz="2000" i="1" dirty="0" err="1"/>
              <a:t>Facebook</a:t>
            </a:r>
            <a:r>
              <a:rPr lang="pt-PT" sz="2000" dirty="0"/>
              <a:t> e </a:t>
            </a:r>
            <a:r>
              <a:rPr lang="pt-PT" sz="2000" i="1" dirty="0" err="1"/>
              <a:t>Twitter</a:t>
            </a:r>
            <a:r>
              <a:rPr lang="pt-PT" sz="2000" dirty="0"/>
              <a:t>.</a:t>
            </a:r>
          </a:p>
          <a:p>
            <a:pPr marL="342900" indent="-285750">
              <a:lnSpc>
                <a:spcPct val="90000"/>
              </a:lnSpc>
              <a:spcBef>
                <a:spcPts val="456"/>
              </a:spcBef>
              <a:buNone/>
            </a:pPr>
            <a:r>
              <a:rPr lang="pt-PT" sz="2000" dirty="0" smtClean="0">
                <a:solidFill>
                  <a:srgbClr val="618626"/>
                </a:solidFill>
              </a:rPr>
              <a:t>►</a:t>
            </a:r>
            <a:r>
              <a:rPr lang="pt-PT" sz="2000" dirty="0" smtClean="0"/>
              <a:t>Estima-se </a:t>
            </a:r>
            <a:r>
              <a:rPr lang="pt-PT" sz="2000" dirty="0"/>
              <a:t>que, em 2050, o português tenha </a:t>
            </a:r>
            <a:r>
              <a:rPr lang="pt-PT" sz="2000" b="1" dirty="0"/>
              <a:t>350 milhões </a:t>
            </a:r>
            <a:r>
              <a:rPr lang="pt-PT" sz="2000" dirty="0"/>
              <a:t>de falantes.</a:t>
            </a:r>
          </a:p>
        </p:txBody>
      </p:sp>
    </p:spTree>
    <p:extLst>
      <p:ext uri="{BB962C8B-B14F-4D97-AF65-F5344CB8AC3E}">
        <p14:creationId xmlns:p14="http://schemas.microsoft.com/office/powerpoint/2010/main" val="309822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35802" y="1754365"/>
            <a:ext cx="7547992" cy="2880320"/>
          </a:xfrm>
        </p:spPr>
        <p:txBody>
          <a:bodyPr>
            <a:normAutofit/>
          </a:bodyPr>
          <a:lstStyle/>
          <a:p>
            <a:pPr indent="-285750">
              <a:buNone/>
            </a:pPr>
            <a:r>
              <a:rPr lang="pt-PT" sz="2000" dirty="0" smtClean="0">
                <a:solidFill>
                  <a:srgbClr val="618626"/>
                </a:solidFill>
                <a:latin typeface="Arial Narrow"/>
              </a:rPr>
              <a:t>►</a:t>
            </a:r>
            <a:r>
              <a:rPr lang="pt-PT" sz="2000" dirty="0" smtClean="0"/>
              <a:t>Além </a:t>
            </a:r>
            <a:r>
              <a:rPr lang="pt-PT" sz="2000" dirty="0"/>
              <a:t>dos cidadãos dos países de que é língua oficial</a:t>
            </a:r>
            <a:r>
              <a:rPr lang="pt-PT" sz="2000" dirty="0" smtClean="0"/>
              <a:t>, o </a:t>
            </a:r>
            <a:r>
              <a:rPr lang="pt-PT" sz="2000" dirty="0"/>
              <a:t>português conta ainda com milhares de falantes em </a:t>
            </a:r>
            <a:r>
              <a:rPr lang="pt-PT" sz="2000" b="1" dirty="0" smtClean="0"/>
              <a:t>Macau</a:t>
            </a:r>
            <a:r>
              <a:rPr lang="pt-PT" sz="2000" dirty="0" smtClean="0"/>
              <a:t> (de que é uma das línguas oficiais), </a:t>
            </a:r>
            <a:r>
              <a:rPr lang="pt-PT" sz="2000" b="1" dirty="0"/>
              <a:t>Goa</a:t>
            </a:r>
            <a:r>
              <a:rPr lang="pt-PT" sz="2000" dirty="0"/>
              <a:t>, </a:t>
            </a:r>
            <a:r>
              <a:rPr lang="pt-PT" sz="2000" b="1" dirty="0"/>
              <a:t>Damão</a:t>
            </a:r>
            <a:r>
              <a:rPr lang="pt-PT" sz="2000" dirty="0"/>
              <a:t> e </a:t>
            </a:r>
            <a:r>
              <a:rPr lang="pt-PT" sz="2000" b="1" dirty="0"/>
              <a:t>Diu</a:t>
            </a:r>
            <a:r>
              <a:rPr lang="pt-PT" sz="2000" dirty="0" smtClean="0"/>
              <a:t>.</a:t>
            </a:r>
          </a:p>
          <a:p>
            <a:pPr indent="-285750">
              <a:buNone/>
            </a:pPr>
            <a:r>
              <a:rPr lang="pt-PT" sz="2000" dirty="0" smtClean="0">
                <a:solidFill>
                  <a:srgbClr val="618626"/>
                </a:solidFill>
                <a:latin typeface="Arial Narrow"/>
              </a:rPr>
              <a:t>►</a:t>
            </a:r>
            <a:r>
              <a:rPr lang="pt-PT" sz="2000" dirty="0" smtClean="0"/>
              <a:t>Através da forte emigração portuguesa nos dois últimos séculos, o português é também falado nos </a:t>
            </a:r>
            <a:r>
              <a:rPr lang="pt-PT" sz="2000" b="1" dirty="0" smtClean="0"/>
              <a:t>Estados</a:t>
            </a:r>
            <a:r>
              <a:rPr lang="pt-PT" sz="2000" dirty="0" smtClean="0"/>
              <a:t> </a:t>
            </a:r>
            <a:r>
              <a:rPr lang="pt-PT" sz="2000" b="1" dirty="0" smtClean="0"/>
              <a:t>Unidos, Canadá, França, Bélgica, Luxemburgo, Alemanha, Suíça, Reino Unido, Austrália, África do Sul </a:t>
            </a:r>
            <a:r>
              <a:rPr lang="pt-PT" sz="2000" dirty="0" smtClean="0"/>
              <a:t>e outros, pelas comunidades portuguesas residentes nesses países.</a:t>
            </a: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48056" y="1152144"/>
            <a:ext cx="6984776" cy="576064"/>
          </a:xfrm>
        </p:spPr>
        <p:txBody>
          <a:bodyPr/>
          <a:lstStyle/>
          <a:p>
            <a:pPr marL="57150"/>
            <a:r>
              <a:rPr lang="pt-PT" sz="3200" b="1" u="sng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O português no mundo</a:t>
            </a:r>
            <a:endParaRPr lang="pt-PT" sz="3200" b="1" u="sng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7887" l="514" r="479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1712"/>
          <a:stretch/>
        </p:blipFill>
        <p:spPr>
          <a:xfrm>
            <a:off x="5436096" y="4146527"/>
            <a:ext cx="2549377" cy="256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72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48056" y="1152144"/>
            <a:ext cx="6696744" cy="504056"/>
          </a:xfrm>
        </p:spPr>
        <p:txBody>
          <a:bodyPr/>
          <a:lstStyle/>
          <a:p>
            <a:pPr marL="57150"/>
            <a:r>
              <a:rPr lang="pt-PT" sz="3200" b="1" u="sng" spc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Português europeu e não europeu</a:t>
            </a:r>
            <a:endParaRPr lang="pt-PT" sz="3200" b="1" u="sng" spc="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94287" y="1695353"/>
            <a:ext cx="7560840" cy="4565104"/>
          </a:xfrm>
        </p:spPr>
        <p:txBody>
          <a:bodyPr>
            <a:noAutofit/>
          </a:bodyPr>
          <a:lstStyle/>
          <a:p>
            <a:pPr marL="180975" indent="-180975">
              <a:buClr>
                <a:srgbClr val="618626"/>
              </a:buClr>
            </a:pPr>
            <a:r>
              <a:rPr lang="pt-PT" sz="1800" dirty="0" smtClean="0"/>
              <a:t>As </a:t>
            </a:r>
            <a:r>
              <a:rPr lang="pt-PT" sz="1800" dirty="0"/>
              <a:t>circunstâncias históricas dos Descobrimentos fizeram com que a </a:t>
            </a:r>
            <a:r>
              <a:rPr lang="pt-PT" sz="1800" dirty="0" smtClean="0"/>
              <a:t>língua portuguesa </a:t>
            </a:r>
            <a:r>
              <a:rPr lang="pt-PT" sz="1800" dirty="0"/>
              <a:t>se espalhasse pelo </a:t>
            </a:r>
            <a:r>
              <a:rPr lang="pt-PT" sz="1800" dirty="0" smtClean="0"/>
              <a:t>mundo, tendo sido </a:t>
            </a:r>
            <a:r>
              <a:rPr lang="pt-PT" sz="1800" b="1" dirty="0" smtClean="0"/>
              <a:t>a primeira </a:t>
            </a:r>
            <a:r>
              <a:rPr lang="pt-PT" sz="1800" b="1" dirty="0"/>
              <a:t>língua da </a:t>
            </a:r>
            <a:r>
              <a:rPr lang="pt-PT" sz="1800" b="1" dirty="0" smtClean="0"/>
              <a:t>globalização</a:t>
            </a:r>
            <a:r>
              <a:rPr lang="pt-PT" sz="1800" dirty="0" smtClean="0"/>
              <a:t>. </a:t>
            </a:r>
          </a:p>
          <a:p>
            <a:pPr marL="180975" indent="-180975">
              <a:buClr>
                <a:srgbClr val="618626"/>
              </a:buClr>
            </a:pPr>
            <a:r>
              <a:rPr lang="pt-PT" sz="1800" dirty="0"/>
              <a:t>Dessa </a:t>
            </a:r>
            <a:r>
              <a:rPr lang="pt-PT" sz="1800" dirty="0" smtClean="0"/>
              <a:t>circunstância </a:t>
            </a:r>
            <a:r>
              <a:rPr lang="pt-PT" sz="1800" dirty="0"/>
              <a:t>resultaram diferentes </a:t>
            </a:r>
            <a:r>
              <a:rPr lang="pt-PT" sz="1800" b="1" dirty="0"/>
              <a:t>variedades do </a:t>
            </a:r>
            <a:r>
              <a:rPr lang="pt-PT" sz="1800" b="1" dirty="0" smtClean="0"/>
              <a:t>português</a:t>
            </a:r>
            <a:r>
              <a:rPr lang="pt-PT" sz="1800" dirty="0"/>
              <a:t>:</a:t>
            </a:r>
          </a:p>
          <a:p>
            <a:pPr marL="114300" lvl="0" indent="0">
              <a:buNone/>
            </a:pPr>
            <a:r>
              <a:rPr lang="en-GB" sz="1800" dirty="0">
                <a:solidFill>
                  <a:srgbClr val="69960E"/>
                </a:solidFill>
              </a:rPr>
              <a:t>	</a:t>
            </a:r>
            <a:r>
              <a:rPr lang="en-GB" sz="1800" dirty="0">
                <a:solidFill>
                  <a:srgbClr val="618626"/>
                </a:solidFill>
              </a:rPr>
              <a:t>►</a:t>
            </a:r>
            <a:r>
              <a:rPr lang="en-GB" sz="1800" dirty="0" err="1"/>
              <a:t>variedade</a:t>
            </a:r>
            <a:r>
              <a:rPr lang="en-GB" sz="1800" dirty="0"/>
              <a:t> </a:t>
            </a:r>
            <a:r>
              <a:rPr lang="en-GB" sz="1800" dirty="0" err="1" smtClean="0"/>
              <a:t>europeia</a:t>
            </a:r>
            <a:r>
              <a:rPr lang="en-GB" sz="1800" dirty="0"/>
              <a:t>;</a:t>
            </a:r>
            <a:endParaRPr lang="pt-PT" sz="1800" dirty="0"/>
          </a:p>
          <a:p>
            <a:pPr marL="114300" lvl="0" indent="0">
              <a:buNone/>
            </a:pPr>
            <a:r>
              <a:rPr lang="en-GB" sz="1800" dirty="0">
                <a:solidFill>
                  <a:srgbClr val="69960E"/>
                </a:solidFill>
              </a:rPr>
              <a:t>	</a:t>
            </a:r>
            <a:r>
              <a:rPr lang="en-GB" sz="1800" dirty="0" smtClean="0">
                <a:solidFill>
                  <a:srgbClr val="618626"/>
                </a:solidFill>
              </a:rPr>
              <a:t>►</a:t>
            </a:r>
            <a:r>
              <a:rPr lang="en-GB" sz="1800" dirty="0" err="1" smtClean="0"/>
              <a:t>variedade</a:t>
            </a:r>
            <a:r>
              <a:rPr lang="en-GB" sz="1800" dirty="0" smtClean="0"/>
              <a:t> </a:t>
            </a:r>
            <a:r>
              <a:rPr lang="en-GB" sz="1800" dirty="0" err="1" smtClean="0"/>
              <a:t>brasileira</a:t>
            </a:r>
            <a:r>
              <a:rPr lang="en-GB" sz="1800" dirty="0" smtClean="0"/>
              <a:t>;</a:t>
            </a:r>
            <a:endParaRPr lang="pt-PT" sz="1800" dirty="0"/>
          </a:p>
          <a:p>
            <a:pPr marL="114300" lvl="0" indent="0">
              <a:buNone/>
            </a:pPr>
            <a:r>
              <a:rPr lang="en-GB" sz="1800" dirty="0">
                <a:solidFill>
                  <a:srgbClr val="69960E"/>
                </a:solidFill>
              </a:rPr>
              <a:t>	</a:t>
            </a:r>
            <a:r>
              <a:rPr lang="en-GB" sz="1800" dirty="0" smtClean="0">
                <a:solidFill>
                  <a:srgbClr val="618626"/>
                </a:solidFill>
              </a:rPr>
              <a:t>►</a:t>
            </a:r>
            <a:r>
              <a:rPr lang="en-GB" sz="1800" dirty="0" err="1" smtClean="0"/>
              <a:t>variedades</a:t>
            </a:r>
            <a:r>
              <a:rPr lang="en-GB" sz="1800" dirty="0" smtClean="0"/>
              <a:t> </a:t>
            </a:r>
            <a:r>
              <a:rPr lang="en-GB" sz="1800" dirty="0" err="1" smtClean="0"/>
              <a:t>africanas</a:t>
            </a:r>
            <a:r>
              <a:rPr lang="en-GB" sz="1800" dirty="0" smtClean="0"/>
              <a:t>.</a:t>
            </a:r>
          </a:p>
          <a:p>
            <a:pPr marL="114300" lvl="0" indent="0">
              <a:buNone/>
            </a:pPr>
            <a:endParaRPr lang="en-GB" sz="800" dirty="0"/>
          </a:p>
          <a:p>
            <a:pPr marL="2114550" indent="-171450">
              <a:buClr>
                <a:srgbClr val="618626"/>
              </a:buClr>
            </a:pPr>
            <a:r>
              <a:rPr lang="pt-PT" sz="1800" dirty="0" smtClean="0"/>
              <a:t>Atualmente</a:t>
            </a:r>
            <a:r>
              <a:rPr lang="pt-PT" sz="1800" dirty="0"/>
              <a:t>, o português é a língua oficial de </a:t>
            </a:r>
            <a:r>
              <a:rPr lang="pt-PT" sz="1800" b="1" dirty="0"/>
              <a:t>Portugal</a:t>
            </a:r>
            <a:r>
              <a:rPr lang="pt-PT" sz="1800" dirty="0"/>
              <a:t>, </a:t>
            </a:r>
            <a:r>
              <a:rPr lang="pt-PT" sz="1800" b="1" dirty="0"/>
              <a:t>Brasil</a:t>
            </a:r>
            <a:r>
              <a:rPr lang="pt-PT" sz="1800" dirty="0"/>
              <a:t>, </a:t>
            </a:r>
            <a:r>
              <a:rPr lang="pt-PT" sz="1800" b="1" dirty="0"/>
              <a:t>Cabo Verde</a:t>
            </a:r>
            <a:r>
              <a:rPr lang="pt-PT" sz="1800" dirty="0"/>
              <a:t>, </a:t>
            </a:r>
            <a:r>
              <a:rPr lang="pt-PT" sz="1800" b="1" dirty="0"/>
              <a:t>Guiné-Bissau</a:t>
            </a:r>
            <a:r>
              <a:rPr lang="pt-PT" sz="1800" dirty="0"/>
              <a:t>, </a:t>
            </a:r>
            <a:r>
              <a:rPr lang="pt-PT" sz="1800" b="1" dirty="0" smtClean="0"/>
              <a:t>Guiné Equatorial</a:t>
            </a:r>
            <a:r>
              <a:rPr lang="pt-PT" sz="1800" dirty="0" smtClean="0"/>
              <a:t>, </a:t>
            </a:r>
            <a:r>
              <a:rPr lang="pt-PT" sz="1800" b="1" dirty="0" smtClean="0"/>
              <a:t>São </a:t>
            </a:r>
            <a:r>
              <a:rPr lang="pt-PT" sz="1800" b="1" dirty="0"/>
              <a:t>Tomé e Príncipe</a:t>
            </a:r>
            <a:r>
              <a:rPr lang="pt-PT" sz="1800" dirty="0"/>
              <a:t>, </a:t>
            </a:r>
            <a:r>
              <a:rPr lang="pt-PT" sz="1800" b="1" dirty="0"/>
              <a:t>Angola</a:t>
            </a:r>
            <a:r>
              <a:rPr lang="pt-PT" sz="1800" dirty="0"/>
              <a:t>, </a:t>
            </a:r>
            <a:r>
              <a:rPr lang="pt-PT" sz="1800" b="1" dirty="0"/>
              <a:t>Moçambique</a:t>
            </a:r>
            <a:r>
              <a:rPr lang="pt-PT" sz="1800" dirty="0"/>
              <a:t> e </a:t>
            </a:r>
            <a:r>
              <a:rPr lang="pt-PT" sz="1800" b="1" dirty="0" smtClean="0"/>
              <a:t>Timor-Leste</a:t>
            </a:r>
            <a:r>
              <a:rPr lang="pt-PT" sz="1800" dirty="0" smtClean="0"/>
              <a:t>.</a:t>
            </a:r>
            <a:r>
              <a:rPr lang="pt-PT" sz="1800" dirty="0"/>
              <a:t> </a:t>
            </a:r>
            <a:endParaRPr lang="pt-PT" sz="1800" dirty="0" smtClean="0"/>
          </a:p>
          <a:p>
            <a:pPr marL="2114550" indent="-171450">
              <a:buClr>
                <a:srgbClr val="618626"/>
              </a:buClr>
            </a:pPr>
            <a:r>
              <a:rPr lang="pt-PT" sz="1800" dirty="0" smtClean="0"/>
              <a:t>A Comunidade </a:t>
            </a:r>
            <a:r>
              <a:rPr lang="pt-PT" sz="1800" dirty="0"/>
              <a:t>dos Países de Língua Portuguesa (</a:t>
            </a:r>
            <a:r>
              <a:rPr lang="pt-PT" sz="1800" b="1" dirty="0"/>
              <a:t>CPLP</a:t>
            </a:r>
            <a:r>
              <a:rPr lang="pt-PT" sz="1800" dirty="0"/>
              <a:t>), </a:t>
            </a:r>
            <a:r>
              <a:rPr lang="pt-PT" sz="1800" dirty="0" smtClean="0"/>
              <a:t>que integra </a:t>
            </a:r>
            <a:r>
              <a:rPr lang="pt-PT" sz="1800" dirty="0"/>
              <a:t>os vários países de língua oficial </a:t>
            </a:r>
            <a:r>
              <a:rPr lang="pt-PT" sz="1800" dirty="0" smtClean="0"/>
              <a:t>portuguesa, </a:t>
            </a:r>
            <a:r>
              <a:rPr lang="pt-PT" sz="1800" dirty="0"/>
              <a:t>foi criada, em </a:t>
            </a:r>
            <a:r>
              <a:rPr lang="pt-PT" sz="1800" dirty="0" smtClean="0"/>
              <a:t>1996, em Lisboa.</a:t>
            </a:r>
            <a:r>
              <a:rPr lang="pt-PT" sz="1800" dirty="0"/>
              <a:t> </a:t>
            </a:r>
            <a:endParaRPr lang="pt-PT" sz="1800" dirty="0" smtClean="0"/>
          </a:p>
          <a:p>
            <a:pPr marL="114300" lvl="0" indent="0">
              <a:buNone/>
            </a:pPr>
            <a:endParaRPr lang="pt-PT" sz="1000" dirty="0"/>
          </a:p>
          <a:p>
            <a:endParaRPr lang="pt-PT" sz="20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97" b="98955" l="1024" r="98976">
                        <a14:foregroundMark x1="53242" y1="10801" x2="53242" y2="10801"/>
                        <a14:foregroundMark x1="27986" y1="18815" x2="27986" y2="18815"/>
                        <a14:foregroundMark x1="20478" y1="30314" x2="20478" y2="30314"/>
                        <a14:foregroundMark x1="12628" y1="45993" x2="12628" y2="45993"/>
                        <a14:foregroundMark x1="25256" y1="57840" x2="25256" y2="57840"/>
                        <a14:foregroundMark x1="8191" y1="40767" x2="8191" y2="40767"/>
                        <a14:foregroundMark x1="58362" y1="14634" x2="58362" y2="14634"/>
                        <a14:foregroundMark x1="81570" y1="28571" x2="81570" y2="28571"/>
                        <a14:foregroundMark x1="89761" y1="62718" x2="89761" y2="62718"/>
                        <a14:foregroundMark x1="67235" y1="39721" x2="67235" y2="39721"/>
                        <a14:foregroundMark x1="84983" y1="38676" x2="84983" y2="38676"/>
                        <a14:foregroundMark x1="96246" y1="47038" x2="96246" y2="47038"/>
                        <a14:foregroundMark x1="90444" y1="53310" x2="90444" y2="53310"/>
                        <a14:foregroundMark x1="83276" y1="73171" x2="83276" y2="73171"/>
                        <a14:foregroundMark x1="73720" y1="83275" x2="73720" y2="83275"/>
                        <a14:foregroundMark x1="69283" y1="76655" x2="69283" y2="76655"/>
                        <a14:foregroundMark x1="68601" y1="86063" x2="68601" y2="86063"/>
                        <a14:foregroundMark x1="67235" y1="56446" x2="67235" y2="56446"/>
                        <a14:foregroundMark x1="59386" y1="65854" x2="59386" y2="65854"/>
                        <a14:foregroundMark x1="60410" y1="73519" x2="60410" y2="73519"/>
                        <a14:foregroundMark x1="34471" y1="44599" x2="34471" y2="44599"/>
                        <a14:foregroundMark x1="54608" y1="6620" x2="54608" y2="6620"/>
                        <a14:foregroundMark x1="77816" y1="43554" x2="77816" y2="43554"/>
                        <a14:foregroundMark x1="52560" y1="48084" x2="52560" y2="480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149080"/>
            <a:ext cx="2462305" cy="2411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107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81565" y="1656217"/>
            <a:ext cx="7704856" cy="5184576"/>
          </a:xfrm>
        </p:spPr>
        <p:txBody>
          <a:bodyPr>
            <a:noAutofit/>
          </a:bodyPr>
          <a:lstStyle/>
          <a:p>
            <a:pPr marL="114300" indent="0">
              <a:lnSpc>
                <a:spcPct val="105000"/>
              </a:lnSpc>
              <a:spcBef>
                <a:spcPts val="316"/>
              </a:spcBef>
              <a:buNone/>
            </a:pPr>
            <a:r>
              <a:rPr lang="pt-PT" sz="1700" dirty="0" smtClean="0"/>
              <a:t>Embora a língua seja a mesma, há algumas </a:t>
            </a:r>
            <a:r>
              <a:rPr lang="pt-PT" sz="1700" b="1" dirty="0" smtClean="0"/>
              <a:t>especificidades da variedade brasileira</a:t>
            </a:r>
            <a:r>
              <a:rPr lang="pt-PT" sz="1700" dirty="0" smtClean="0"/>
              <a:t> </a:t>
            </a:r>
            <a:r>
              <a:rPr lang="pt-PT" sz="1700" b="1" dirty="0" smtClean="0"/>
              <a:t>e das variedades africanas </a:t>
            </a:r>
            <a:r>
              <a:rPr lang="pt-PT" sz="1700" dirty="0" smtClean="0"/>
              <a:t>que as tornam diferentes da </a:t>
            </a:r>
            <a:r>
              <a:rPr lang="pt-PT" sz="1700" b="1" dirty="0" smtClean="0"/>
              <a:t>variedade europeia</a:t>
            </a:r>
            <a:r>
              <a:rPr lang="pt-PT" sz="1700" dirty="0" smtClean="0"/>
              <a:t>. Além das questões ortográficas, da fonética e do léxico, há aspetos de sintaxe a considerar.</a:t>
            </a:r>
            <a:endParaRPr lang="pt-PT" sz="17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114300" indent="0">
              <a:lnSpc>
                <a:spcPct val="105000"/>
              </a:lnSpc>
              <a:spcBef>
                <a:spcPts val="316"/>
              </a:spcBef>
              <a:buNone/>
            </a:pPr>
            <a:r>
              <a:rPr lang="pt-PT" sz="1700" b="1" dirty="0" smtClean="0">
                <a:solidFill>
                  <a:schemeClr val="accent1">
                    <a:lumMod val="50000"/>
                  </a:schemeClr>
                </a:solidFill>
              </a:rPr>
              <a:t>Alguns exemplos frequentes de usos comuns às </a:t>
            </a:r>
            <a:r>
              <a:rPr lang="pt-PT" sz="1700" b="1" u="sng" dirty="0" smtClean="0">
                <a:solidFill>
                  <a:schemeClr val="accent1">
                    <a:lumMod val="50000"/>
                  </a:schemeClr>
                </a:solidFill>
              </a:rPr>
              <a:t>variedades brasileira e africanas</a:t>
            </a:r>
            <a:r>
              <a:rPr lang="pt-PT" sz="1700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  <a:p>
            <a:pPr marL="285750" indent="-171450">
              <a:lnSpc>
                <a:spcPct val="105000"/>
              </a:lnSpc>
              <a:spcBef>
                <a:spcPts val="200"/>
              </a:spcBef>
              <a:buClr>
                <a:srgbClr val="618626"/>
              </a:buClr>
            </a:pPr>
            <a:r>
              <a:rPr lang="pt-PT" sz="1700" dirty="0" smtClean="0"/>
              <a:t>Deslocação do </a:t>
            </a:r>
            <a:r>
              <a:rPr lang="pt-PT" sz="1700" u="sng" dirty="0" smtClean="0"/>
              <a:t>pronome pessoal átono</a:t>
            </a:r>
            <a:r>
              <a:rPr lang="pt-PT" sz="1700" dirty="0" smtClean="0"/>
              <a:t> para antes do verbo:</a:t>
            </a:r>
          </a:p>
          <a:p>
            <a:pPr marL="685800" indent="-171450">
              <a:lnSpc>
                <a:spcPct val="105000"/>
              </a:lnSpc>
              <a:spcBef>
                <a:spcPts val="200"/>
              </a:spcBef>
              <a:buClr>
                <a:srgbClr val="618626"/>
              </a:buClr>
              <a:buFont typeface="Symbol" panose="05050102010706020507" pitchFamily="18" charset="2"/>
              <a:buChar char="-"/>
            </a:pPr>
            <a:r>
              <a:rPr lang="pt-PT" sz="1600" i="1" dirty="0" smtClean="0">
                <a:solidFill>
                  <a:srgbClr val="618626"/>
                </a:solidFill>
              </a:rPr>
              <a:t>Eu </a:t>
            </a:r>
            <a:r>
              <a:rPr lang="pt-PT" sz="1600" i="1" u="sng" dirty="0" smtClean="0">
                <a:solidFill>
                  <a:srgbClr val="618626"/>
                </a:solidFill>
              </a:rPr>
              <a:t>lhe</a:t>
            </a:r>
            <a:r>
              <a:rPr lang="pt-PT" sz="1600" i="1" dirty="0" smtClean="0">
                <a:solidFill>
                  <a:srgbClr val="618626"/>
                </a:solidFill>
              </a:rPr>
              <a:t> ofereci a minha amizade e </a:t>
            </a:r>
            <a:r>
              <a:rPr lang="pt-PT" sz="1600" i="1" u="sng" dirty="0" smtClean="0">
                <a:solidFill>
                  <a:srgbClr val="618626"/>
                </a:solidFill>
              </a:rPr>
              <a:t>lhe</a:t>
            </a:r>
            <a:r>
              <a:rPr lang="pt-PT" sz="1600" i="1" dirty="0" smtClean="0">
                <a:solidFill>
                  <a:srgbClr val="618626"/>
                </a:solidFill>
              </a:rPr>
              <a:t> dei o meu apoio.</a:t>
            </a:r>
          </a:p>
          <a:p>
            <a:pPr marL="285750" indent="-171450">
              <a:lnSpc>
                <a:spcPct val="105000"/>
              </a:lnSpc>
              <a:spcBef>
                <a:spcPts val="200"/>
              </a:spcBef>
              <a:buClr>
                <a:srgbClr val="618626"/>
              </a:buClr>
            </a:pPr>
            <a:r>
              <a:rPr lang="pt-PT" sz="1700" dirty="0" smtClean="0"/>
              <a:t>Substituição dos pronomes pessoais átonos </a:t>
            </a:r>
            <a:r>
              <a:rPr lang="pt-PT" sz="1700" i="1" u="sng" dirty="0" smtClean="0"/>
              <a:t>o(s)</a:t>
            </a:r>
            <a:r>
              <a:rPr lang="pt-PT" sz="1700" i="1" dirty="0" smtClean="0"/>
              <a:t>, </a:t>
            </a:r>
            <a:r>
              <a:rPr lang="pt-PT" sz="1700" i="1" u="sng" dirty="0" smtClean="0"/>
              <a:t>a(s)</a:t>
            </a:r>
            <a:r>
              <a:rPr lang="pt-PT" sz="1700" i="1" dirty="0" smtClean="0"/>
              <a:t> </a:t>
            </a:r>
            <a:r>
              <a:rPr lang="pt-PT" sz="1700" dirty="0" smtClean="0"/>
              <a:t>pela forma </a:t>
            </a:r>
            <a:r>
              <a:rPr lang="pt-PT" sz="1700" i="1" u="sng" dirty="0" smtClean="0"/>
              <a:t>lhe</a:t>
            </a:r>
            <a:r>
              <a:rPr lang="pt-PT" sz="1700" dirty="0" smtClean="0"/>
              <a:t>:</a:t>
            </a:r>
          </a:p>
          <a:p>
            <a:pPr marL="685800" indent="-171450">
              <a:lnSpc>
                <a:spcPct val="105000"/>
              </a:lnSpc>
              <a:spcBef>
                <a:spcPts val="200"/>
              </a:spcBef>
              <a:buClr>
                <a:srgbClr val="618626"/>
              </a:buClr>
              <a:buFont typeface="Symbol" panose="05050102010706020507" pitchFamily="18" charset="2"/>
              <a:buChar char="-"/>
            </a:pPr>
            <a:r>
              <a:rPr lang="pt-PT" sz="1600" i="1" dirty="0" smtClean="0">
                <a:solidFill>
                  <a:srgbClr val="618626"/>
                </a:solidFill>
              </a:rPr>
              <a:t>Ana, você acha que eu não </a:t>
            </a:r>
            <a:r>
              <a:rPr lang="pt-PT" sz="1600" i="1" u="sng" dirty="0" smtClean="0">
                <a:solidFill>
                  <a:srgbClr val="618626"/>
                </a:solidFill>
              </a:rPr>
              <a:t>lhe</a:t>
            </a:r>
            <a:r>
              <a:rPr lang="pt-PT" sz="1600" i="1" dirty="0" smtClean="0">
                <a:solidFill>
                  <a:srgbClr val="618626"/>
                </a:solidFill>
              </a:rPr>
              <a:t> mereço ou que eu não </a:t>
            </a:r>
            <a:r>
              <a:rPr lang="pt-PT" sz="1600" i="1" u="sng" dirty="0" smtClean="0">
                <a:solidFill>
                  <a:srgbClr val="618626"/>
                </a:solidFill>
              </a:rPr>
              <a:t>lhe</a:t>
            </a:r>
            <a:r>
              <a:rPr lang="pt-PT" sz="1600" i="1" dirty="0" smtClean="0">
                <a:solidFill>
                  <a:srgbClr val="618626"/>
                </a:solidFill>
              </a:rPr>
              <a:t> amo?</a:t>
            </a:r>
          </a:p>
          <a:p>
            <a:pPr marL="285750" indent="-171450">
              <a:lnSpc>
                <a:spcPct val="105000"/>
              </a:lnSpc>
              <a:spcBef>
                <a:spcPts val="200"/>
              </a:spcBef>
              <a:buClr>
                <a:srgbClr val="618626"/>
              </a:buClr>
            </a:pPr>
            <a:r>
              <a:rPr lang="pt-PT" sz="1700" dirty="0"/>
              <a:t>Substituição dos pronomes pessoais átonos </a:t>
            </a:r>
            <a:r>
              <a:rPr lang="pt-PT" sz="1700" i="1" u="sng" dirty="0"/>
              <a:t>o(s)</a:t>
            </a:r>
            <a:r>
              <a:rPr lang="pt-PT" sz="1700" dirty="0"/>
              <a:t>, </a:t>
            </a:r>
            <a:r>
              <a:rPr lang="pt-PT" sz="1700" i="1" u="sng" dirty="0"/>
              <a:t>a(s</a:t>
            </a:r>
            <a:r>
              <a:rPr lang="pt-PT" sz="1700" i="1" u="sng" dirty="0" smtClean="0"/>
              <a:t>)</a:t>
            </a:r>
            <a:r>
              <a:rPr lang="pt-PT" sz="1700" dirty="0" smtClean="0"/>
              <a:t> </a:t>
            </a:r>
            <a:r>
              <a:rPr lang="pt-PT" sz="1700" dirty="0"/>
              <a:t>pela </a:t>
            </a:r>
            <a:r>
              <a:rPr lang="pt-PT" sz="1700" dirty="0" smtClean="0"/>
              <a:t>forma tónica </a:t>
            </a:r>
            <a:r>
              <a:rPr lang="pt-PT" sz="1700" i="1" u="sng" dirty="0" smtClean="0"/>
              <a:t>ele</a:t>
            </a:r>
            <a:r>
              <a:rPr lang="pt-PT" sz="1700" dirty="0" smtClean="0"/>
              <a:t>:</a:t>
            </a:r>
          </a:p>
          <a:p>
            <a:pPr marL="685800" indent="-171450">
              <a:lnSpc>
                <a:spcPct val="105000"/>
              </a:lnSpc>
              <a:spcBef>
                <a:spcPts val="200"/>
              </a:spcBef>
              <a:buClr>
                <a:srgbClr val="618626"/>
              </a:buClr>
              <a:buFont typeface="Symbol" panose="05050102010706020507" pitchFamily="18" charset="2"/>
              <a:buChar char="-"/>
            </a:pPr>
            <a:r>
              <a:rPr lang="pt-PT" sz="1600" i="1" dirty="0" smtClean="0">
                <a:solidFill>
                  <a:srgbClr val="618626"/>
                </a:solidFill>
              </a:rPr>
              <a:t>A Matilde acompanhou </a:t>
            </a:r>
            <a:r>
              <a:rPr lang="pt-PT" sz="1600" i="1" u="sng" dirty="0" smtClean="0">
                <a:solidFill>
                  <a:srgbClr val="618626"/>
                </a:solidFill>
              </a:rPr>
              <a:t>ele</a:t>
            </a:r>
            <a:r>
              <a:rPr lang="pt-PT" sz="1600" i="1" dirty="0" smtClean="0">
                <a:solidFill>
                  <a:srgbClr val="618626"/>
                </a:solidFill>
              </a:rPr>
              <a:t> a casa</a:t>
            </a:r>
            <a:r>
              <a:rPr lang="pt-PT" sz="1600" dirty="0" smtClean="0">
                <a:solidFill>
                  <a:srgbClr val="618626"/>
                </a:solidFill>
              </a:rPr>
              <a:t>.</a:t>
            </a:r>
          </a:p>
          <a:p>
            <a:pPr marL="285750" indent="-171450">
              <a:lnSpc>
                <a:spcPct val="105000"/>
              </a:lnSpc>
              <a:spcBef>
                <a:spcPts val="200"/>
              </a:spcBef>
              <a:buClr>
                <a:srgbClr val="618626"/>
              </a:buClr>
            </a:pPr>
            <a:r>
              <a:rPr lang="pt-PT" sz="1700" dirty="0" smtClean="0"/>
              <a:t>Uso do verbo </a:t>
            </a:r>
            <a:r>
              <a:rPr lang="pt-PT" sz="1700" i="1" u="sng" dirty="0" smtClean="0"/>
              <a:t>ter</a:t>
            </a:r>
            <a:r>
              <a:rPr lang="pt-PT" sz="1700" dirty="0" smtClean="0"/>
              <a:t> com valor de </a:t>
            </a:r>
            <a:r>
              <a:rPr lang="pt-PT" sz="1700" i="1" u="sng" dirty="0" smtClean="0"/>
              <a:t>haver</a:t>
            </a:r>
            <a:r>
              <a:rPr lang="pt-PT" sz="1700" dirty="0" smtClean="0"/>
              <a:t>:</a:t>
            </a:r>
          </a:p>
          <a:p>
            <a:pPr marL="685800" indent="-171450">
              <a:lnSpc>
                <a:spcPct val="105000"/>
              </a:lnSpc>
              <a:spcBef>
                <a:spcPts val="200"/>
              </a:spcBef>
              <a:buClr>
                <a:srgbClr val="618626"/>
              </a:buClr>
              <a:buFont typeface="Symbol" panose="05050102010706020507" pitchFamily="18" charset="2"/>
              <a:buChar char="-"/>
            </a:pPr>
            <a:r>
              <a:rPr lang="pt-PT" sz="1600" i="1" u="sng" dirty="0" smtClean="0">
                <a:solidFill>
                  <a:srgbClr val="618626"/>
                </a:solidFill>
              </a:rPr>
              <a:t>Tem</a:t>
            </a:r>
            <a:r>
              <a:rPr lang="pt-PT" sz="1600" i="1" dirty="0" smtClean="0">
                <a:solidFill>
                  <a:srgbClr val="618626"/>
                </a:solidFill>
              </a:rPr>
              <a:t> muita gente que gosta de samba</a:t>
            </a:r>
            <a:r>
              <a:rPr lang="pt-PT" sz="1600" dirty="0" smtClean="0">
                <a:solidFill>
                  <a:srgbClr val="618626"/>
                </a:solidFill>
              </a:rPr>
              <a:t>.</a:t>
            </a:r>
          </a:p>
          <a:p>
            <a:pPr marL="285750" indent="-171450">
              <a:lnSpc>
                <a:spcPct val="105000"/>
              </a:lnSpc>
              <a:spcBef>
                <a:spcPts val="200"/>
              </a:spcBef>
              <a:buClr>
                <a:srgbClr val="618626"/>
              </a:buClr>
            </a:pPr>
            <a:r>
              <a:rPr lang="pt-PT" sz="1700" dirty="0" smtClean="0"/>
              <a:t>Uso do </a:t>
            </a:r>
            <a:r>
              <a:rPr lang="pt-PT" sz="1700" u="sng" dirty="0" smtClean="0"/>
              <a:t>gerúndio</a:t>
            </a:r>
            <a:r>
              <a:rPr lang="pt-PT" sz="1700" dirty="0" smtClean="0"/>
              <a:t> em substituição de formas verbais como </a:t>
            </a:r>
            <a:r>
              <a:rPr lang="pt-PT" sz="1700" i="1" u="sng" dirty="0" smtClean="0"/>
              <a:t>estar a </a:t>
            </a:r>
            <a:r>
              <a:rPr lang="pt-PT" sz="1700" u="sng" dirty="0" smtClean="0"/>
              <a:t>+ infinitivo</a:t>
            </a:r>
            <a:r>
              <a:rPr lang="pt-PT" sz="1700" dirty="0" smtClean="0"/>
              <a:t>:</a:t>
            </a:r>
          </a:p>
          <a:p>
            <a:pPr marL="685800" indent="-171450">
              <a:lnSpc>
                <a:spcPct val="105000"/>
              </a:lnSpc>
              <a:spcBef>
                <a:spcPts val="200"/>
              </a:spcBef>
              <a:buClr>
                <a:srgbClr val="618626"/>
              </a:buClr>
              <a:buFont typeface="Symbol" panose="05050102010706020507" pitchFamily="18" charset="2"/>
              <a:buChar char="-"/>
            </a:pPr>
            <a:r>
              <a:rPr lang="pt-PT" sz="1600" i="1" dirty="0" smtClean="0">
                <a:solidFill>
                  <a:srgbClr val="618626"/>
                </a:solidFill>
              </a:rPr>
              <a:t>Enquanto ela andava </a:t>
            </a:r>
            <a:r>
              <a:rPr lang="pt-PT" sz="1600" i="1" u="sng" dirty="0" smtClean="0">
                <a:solidFill>
                  <a:srgbClr val="618626"/>
                </a:solidFill>
              </a:rPr>
              <a:t>dançando</a:t>
            </a:r>
            <a:r>
              <a:rPr lang="pt-PT" sz="1600" i="1" dirty="0" smtClean="0">
                <a:solidFill>
                  <a:srgbClr val="618626"/>
                </a:solidFill>
              </a:rPr>
              <a:t> eu estava </a:t>
            </a:r>
            <a:r>
              <a:rPr lang="pt-PT" sz="1600" i="1" u="sng" dirty="0" smtClean="0">
                <a:solidFill>
                  <a:srgbClr val="618626"/>
                </a:solidFill>
              </a:rPr>
              <a:t>tomando</a:t>
            </a:r>
            <a:r>
              <a:rPr lang="pt-PT" sz="1600" i="1" dirty="0" smtClean="0">
                <a:solidFill>
                  <a:srgbClr val="618626"/>
                </a:solidFill>
              </a:rPr>
              <a:t> o meu café</a:t>
            </a:r>
            <a:r>
              <a:rPr lang="pt-PT" sz="1600" dirty="0" smtClean="0">
                <a:solidFill>
                  <a:srgbClr val="618626"/>
                </a:solidFill>
              </a:rPr>
              <a:t>.</a:t>
            </a:r>
          </a:p>
          <a:p>
            <a:pPr marL="285750" indent="-171450">
              <a:lnSpc>
                <a:spcPct val="105000"/>
              </a:lnSpc>
              <a:spcBef>
                <a:spcPts val="200"/>
              </a:spcBef>
              <a:buClr>
                <a:srgbClr val="618626"/>
              </a:buClr>
            </a:pPr>
            <a:r>
              <a:rPr lang="pt-PT" sz="1700" dirty="0" smtClean="0"/>
              <a:t>Uso de algumas </a:t>
            </a:r>
            <a:r>
              <a:rPr lang="pt-PT" sz="1700" u="sng" dirty="0" smtClean="0"/>
              <a:t>preposições</a:t>
            </a:r>
            <a:r>
              <a:rPr lang="pt-PT" sz="1700" dirty="0" smtClean="0"/>
              <a:t> de forma não usada no português europeu e utilização do </a:t>
            </a:r>
            <a:r>
              <a:rPr lang="pt-PT" sz="1700" u="sng" dirty="0" smtClean="0"/>
              <a:t>infinitivo impessoal</a:t>
            </a:r>
            <a:r>
              <a:rPr lang="pt-PT" sz="1700" dirty="0" smtClean="0"/>
              <a:t> correspondente a outras flexões:</a:t>
            </a:r>
          </a:p>
          <a:p>
            <a:pPr marL="685800" indent="-171450">
              <a:lnSpc>
                <a:spcPct val="105000"/>
              </a:lnSpc>
              <a:spcBef>
                <a:spcPts val="200"/>
              </a:spcBef>
              <a:buClr>
                <a:srgbClr val="618626"/>
              </a:buClr>
              <a:buFont typeface="Symbol" panose="05050102010706020507" pitchFamily="18" charset="2"/>
              <a:buChar char="-"/>
            </a:pPr>
            <a:r>
              <a:rPr lang="pt-PT" sz="1600" i="1" dirty="0" smtClean="0">
                <a:solidFill>
                  <a:srgbClr val="618626"/>
                </a:solidFill>
              </a:rPr>
              <a:t>Nós fomos </a:t>
            </a:r>
            <a:r>
              <a:rPr lang="pt-PT" sz="1600" i="1" u="sng" dirty="0" smtClean="0">
                <a:solidFill>
                  <a:srgbClr val="618626"/>
                </a:solidFill>
              </a:rPr>
              <a:t>na</a:t>
            </a:r>
            <a:r>
              <a:rPr lang="pt-PT" sz="1600" i="1" dirty="0" smtClean="0">
                <a:solidFill>
                  <a:srgbClr val="618626"/>
                </a:solidFill>
              </a:rPr>
              <a:t> escola e a professora disse para nós </a:t>
            </a:r>
            <a:r>
              <a:rPr lang="pt-PT" sz="1600" i="1" u="sng" dirty="0" smtClean="0">
                <a:solidFill>
                  <a:srgbClr val="618626"/>
                </a:solidFill>
              </a:rPr>
              <a:t>ficar</a:t>
            </a:r>
            <a:r>
              <a:rPr lang="pt-PT" sz="1600" i="1" dirty="0" smtClean="0">
                <a:solidFill>
                  <a:srgbClr val="618626"/>
                </a:solidFill>
              </a:rPr>
              <a:t>. </a:t>
            </a: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48056" y="1152144"/>
            <a:ext cx="6779096" cy="504056"/>
          </a:xfrm>
        </p:spPr>
        <p:txBody>
          <a:bodyPr/>
          <a:lstStyle/>
          <a:p>
            <a:pPr marL="57150"/>
            <a:r>
              <a:rPr lang="pt-PT" sz="3200" b="1" u="sng" spc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Português europeu e não europeu</a:t>
            </a:r>
            <a:endParaRPr lang="pt-PT" sz="3200" b="1" u="sng" spc="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60056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48056" y="1152144"/>
            <a:ext cx="6419056" cy="504056"/>
          </a:xfrm>
        </p:spPr>
        <p:txBody>
          <a:bodyPr/>
          <a:lstStyle/>
          <a:p>
            <a:r>
              <a:rPr lang="pt-PT" sz="3200" b="1" u="sng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Crioulos de base portuguesa</a:t>
            </a:r>
            <a:endParaRPr lang="pt-PT" sz="3200" b="1" u="sng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9740" y="1700808"/>
            <a:ext cx="7884668" cy="2620888"/>
          </a:xfrm>
        </p:spPr>
        <p:txBody>
          <a:bodyPr>
            <a:noAutofit/>
          </a:bodyPr>
          <a:lstStyle/>
          <a:p>
            <a:pPr marL="361950" indent="-247650">
              <a:buNone/>
            </a:pPr>
            <a:r>
              <a:rPr lang="pt-PT" sz="1800" dirty="0" smtClean="0">
                <a:solidFill>
                  <a:srgbClr val="618626"/>
                </a:solidFill>
                <a:latin typeface="Arial Narrow"/>
              </a:rPr>
              <a:t>►</a:t>
            </a:r>
            <a:r>
              <a:rPr lang="pt-PT" sz="1800" dirty="0" smtClean="0"/>
              <a:t>Os </a:t>
            </a:r>
            <a:r>
              <a:rPr lang="pt-PT" sz="1800" b="1" dirty="0" smtClean="0"/>
              <a:t>crioulos</a:t>
            </a:r>
            <a:r>
              <a:rPr lang="pt-PT" sz="1800" dirty="0" smtClean="0"/>
              <a:t> são línguas naturais de formação rápida, nascidas do contacto entre línguas diferentes, numa situação de necessidade imperiosa de comunicar.</a:t>
            </a:r>
          </a:p>
          <a:p>
            <a:pPr marL="361950" indent="-247650">
              <a:buNone/>
            </a:pPr>
            <a:r>
              <a:rPr lang="pt-PT" sz="1800" dirty="0" smtClean="0">
                <a:solidFill>
                  <a:srgbClr val="618626"/>
                </a:solidFill>
                <a:latin typeface="Arial Narrow"/>
              </a:rPr>
              <a:t>►</a:t>
            </a:r>
            <a:r>
              <a:rPr lang="pt-PT" sz="1800" dirty="0" smtClean="0"/>
              <a:t>Os </a:t>
            </a:r>
            <a:r>
              <a:rPr lang="pt-PT" sz="1800" b="1" dirty="0" smtClean="0"/>
              <a:t>crioulos de base portuguesa </a:t>
            </a:r>
            <a:r>
              <a:rPr lang="pt-PT" sz="1800" dirty="0" smtClean="0"/>
              <a:t>nasceram do contacto entre os portugueses e as populações de outros continentes, em zonas onde Portugal teve uma presença forte e duradoura, num contexto de relações comerciais, incluindo a escravatura.</a:t>
            </a:r>
          </a:p>
          <a:p>
            <a:pPr marL="361950" indent="-247650">
              <a:buNone/>
            </a:pPr>
            <a:r>
              <a:rPr lang="pt-PT" sz="1800" dirty="0" smtClean="0">
                <a:solidFill>
                  <a:srgbClr val="618626"/>
                </a:solidFill>
                <a:latin typeface="Arial Narrow"/>
              </a:rPr>
              <a:t>►</a:t>
            </a:r>
            <a:r>
              <a:rPr lang="pt-PT" sz="1800" dirty="0" smtClean="0"/>
              <a:t>O </a:t>
            </a:r>
            <a:r>
              <a:rPr lang="pt-PT" sz="1800" dirty="0"/>
              <a:t>português deu origem </a:t>
            </a:r>
            <a:r>
              <a:rPr lang="pt-PT" sz="1800" dirty="0" smtClean="0"/>
              <a:t>a diversos crioulos em África, na Ásia e, com menor importância, na América do Sul.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181551" y="5985076"/>
            <a:ext cx="1296144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pt-PT" sz="1200" dirty="0" smtClean="0"/>
              <a:t>Desenho de um códice do séc. XVI</a:t>
            </a:r>
            <a:endParaRPr lang="pt-PT" sz="1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7143" b="95429" l="0" r="951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7361" r="5104" b="4583"/>
          <a:stretch/>
        </p:blipFill>
        <p:spPr>
          <a:xfrm>
            <a:off x="1475656" y="4326722"/>
            <a:ext cx="5976664" cy="205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31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46860" y="1148526"/>
            <a:ext cx="7056784" cy="508918"/>
          </a:xfrm>
        </p:spPr>
        <p:txBody>
          <a:bodyPr/>
          <a:lstStyle/>
          <a:p>
            <a:pPr marL="57150"/>
            <a:r>
              <a:rPr lang="pt-PT" sz="3200" b="1" u="sng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Crioulos de base portuguesa</a:t>
            </a:r>
            <a:endParaRPr lang="pt-PT" sz="3200" u="sng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9740" y="1696047"/>
            <a:ext cx="7620000" cy="244827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t-PT" sz="1800" dirty="0" smtClean="0">
                <a:solidFill>
                  <a:srgbClr val="618626"/>
                </a:solidFill>
              </a:rPr>
              <a:t>►</a:t>
            </a:r>
            <a:r>
              <a:rPr lang="pt-PT" sz="1800" b="1" dirty="0" smtClean="0"/>
              <a:t>Em África</a:t>
            </a:r>
            <a:r>
              <a:rPr lang="pt-PT" sz="1800" dirty="0" smtClean="0"/>
              <a:t>, sobressaem os </a:t>
            </a:r>
            <a:r>
              <a:rPr lang="pt-PT" sz="1800" dirty="0"/>
              <a:t>crioulos falados em </a:t>
            </a:r>
            <a:r>
              <a:rPr lang="pt-PT" sz="1800" b="1" dirty="0"/>
              <a:t>Cabo Verde</a:t>
            </a:r>
            <a:r>
              <a:rPr lang="pt-PT" sz="1800" dirty="0"/>
              <a:t>, </a:t>
            </a:r>
            <a:r>
              <a:rPr lang="pt-PT" sz="1800" dirty="0" smtClean="0"/>
              <a:t>língua materna para muitos dos habitantes daquele país. </a:t>
            </a:r>
          </a:p>
          <a:p>
            <a:pPr indent="0" algn="just">
              <a:buNone/>
            </a:pPr>
            <a:r>
              <a:rPr lang="pt-PT" sz="1800" dirty="0" smtClean="0"/>
              <a:t>São de considerar também os crioulos da Guiné-Bissau</a:t>
            </a:r>
            <a:r>
              <a:rPr lang="pt-PT" sz="1800" dirty="0"/>
              <a:t>, </a:t>
            </a:r>
            <a:r>
              <a:rPr lang="pt-PT" sz="1800" dirty="0" smtClean="0"/>
              <a:t>de Casamança </a:t>
            </a:r>
            <a:r>
              <a:rPr lang="pt-PT" sz="1800" dirty="0"/>
              <a:t>(no Senegal), </a:t>
            </a:r>
            <a:r>
              <a:rPr lang="pt-PT" sz="1800" dirty="0" smtClean="0"/>
              <a:t>de São </a:t>
            </a:r>
            <a:r>
              <a:rPr lang="pt-PT" sz="1800" dirty="0"/>
              <a:t>Tomé e Príncipe, </a:t>
            </a:r>
            <a:r>
              <a:rPr lang="pt-PT" sz="1800" dirty="0" smtClean="0"/>
              <a:t>e de Ano </a:t>
            </a:r>
            <a:r>
              <a:rPr lang="pt-PT" sz="1800" dirty="0"/>
              <a:t>Bom (ilha na Guiné Equatorial</a:t>
            </a:r>
            <a:r>
              <a:rPr lang="pt-PT" sz="1800" dirty="0" smtClean="0"/>
              <a:t>).</a:t>
            </a:r>
            <a:endParaRPr lang="pt-PT" sz="1800" b="1" dirty="0" smtClean="0"/>
          </a:p>
          <a:p>
            <a:pPr algn="just">
              <a:buNone/>
            </a:pPr>
            <a:r>
              <a:rPr lang="pt-PT" sz="1800" dirty="0" smtClean="0">
                <a:solidFill>
                  <a:srgbClr val="618626"/>
                </a:solidFill>
              </a:rPr>
              <a:t>►</a:t>
            </a:r>
            <a:r>
              <a:rPr lang="pt-PT" sz="1800" b="1" dirty="0" smtClean="0"/>
              <a:t>Na Ásia</a:t>
            </a:r>
            <a:r>
              <a:rPr lang="pt-PT" sz="1800" dirty="0" smtClean="0"/>
              <a:t>, nasceram três grupos de crioulos, quase todos desaparecidos ou em vias de desaparecimento:</a:t>
            </a:r>
            <a:endParaRPr lang="pt-PT" sz="1200" dirty="0" smtClean="0"/>
          </a:p>
          <a:p>
            <a:pPr marL="800100" indent="-171450">
              <a:buClrTx/>
              <a:buFont typeface="Symbol" panose="05050102010706020507" pitchFamily="18" charset="2"/>
              <a:buChar char="-"/>
            </a:pPr>
            <a:r>
              <a:rPr lang="pt-PT" sz="1200" b="1" dirty="0" smtClean="0"/>
              <a:t>indo-portugueses</a:t>
            </a:r>
            <a:r>
              <a:rPr lang="pt-PT" sz="1200" dirty="0" smtClean="0"/>
              <a:t> (mantêm-se vivos os de Damão e de </a:t>
            </a:r>
            <a:r>
              <a:rPr lang="pt-PT" sz="1200" dirty="0" err="1" smtClean="0"/>
              <a:t>Korlai</a:t>
            </a:r>
            <a:r>
              <a:rPr lang="pt-PT" sz="1200" dirty="0" smtClean="0"/>
              <a:t>);</a:t>
            </a:r>
          </a:p>
          <a:p>
            <a:pPr marL="800100" indent="-171450">
              <a:buClrTx/>
              <a:buFont typeface="Symbol" panose="05050102010706020507" pitchFamily="18" charset="2"/>
              <a:buChar char="-"/>
            </a:pPr>
            <a:r>
              <a:rPr lang="pt-PT" sz="1200" b="1" dirty="0" smtClean="0"/>
              <a:t>malaio-portugueses </a:t>
            </a:r>
            <a:r>
              <a:rPr lang="pt-PT" sz="1200" dirty="0" smtClean="0"/>
              <a:t>(destaca-se o </a:t>
            </a:r>
            <a:r>
              <a:rPr lang="pt-PT" sz="1200" u="sng" dirty="0" err="1" smtClean="0"/>
              <a:t>papiá</a:t>
            </a:r>
            <a:r>
              <a:rPr lang="pt-PT" sz="1200" u="sng" dirty="0" smtClean="0"/>
              <a:t> cristão</a:t>
            </a:r>
            <a:r>
              <a:rPr lang="pt-PT" sz="1200" dirty="0" smtClean="0"/>
              <a:t> da Malásia); </a:t>
            </a:r>
          </a:p>
          <a:p>
            <a:pPr marL="800100" indent="-171450">
              <a:buClrTx/>
              <a:buFont typeface="Symbol" panose="05050102010706020507" pitchFamily="18" charset="2"/>
              <a:buChar char="-"/>
            </a:pPr>
            <a:r>
              <a:rPr lang="pt-PT" sz="1200" b="1" dirty="0" smtClean="0"/>
              <a:t>sino-portugueses</a:t>
            </a:r>
            <a:r>
              <a:rPr lang="pt-PT" sz="1200" dirty="0" smtClean="0"/>
              <a:t> (destaca-se o </a:t>
            </a:r>
            <a:r>
              <a:rPr lang="pt-PT" sz="1200" u="sng" dirty="0" smtClean="0"/>
              <a:t>patuá</a:t>
            </a:r>
            <a:r>
              <a:rPr lang="pt-PT" sz="1200" dirty="0" smtClean="0"/>
              <a:t> de Macau).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339" b="94792" l="0" r="100000">
                        <a14:foregroundMark x1="44676" y1="12202" x2="44676" y2="12202"/>
                        <a14:foregroundMark x1="43410" y1="10119" x2="43410" y2="10119"/>
                        <a14:foregroundMark x1="42070" y1="8780" x2="42070" y2="8780"/>
                        <a14:foregroundMark x1="24870" y1="10119" x2="24870" y2="10119"/>
                        <a14:foregroundMark x1="51154" y1="13244" x2="51154" y2="13244"/>
                        <a14:foregroundMark x1="49963" y1="12500" x2="49963" y2="12500"/>
                        <a14:foregroundMark x1="48920" y1="12500" x2="48920" y2="1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09" b="7656"/>
          <a:stretch/>
        </p:blipFill>
        <p:spPr>
          <a:xfrm>
            <a:off x="1763688" y="4304457"/>
            <a:ext cx="5328592" cy="222843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55827" y="5778105"/>
            <a:ext cx="1607861" cy="83099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pt-PT" sz="1200" dirty="0" smtClean="0"/>
              <a:t>Cabo Verde:</a:t>
            </a:r>
          </a:p>
          <a:p>
            <a:pPr algn="r"/>
            <a:r>
              <a:rPr lang="pt-PT" sz="1200" dirty="0" smtClean="0"/>
              <a:t>poema </a:t>
            </a:r>
            <a:r>
              <a:rPr lang="pt-PT" sz="1200" dirty="0"/>
              <a:t>em </a:t>
            </a:r>
            <a:r>
              <a:rPr lang="pt-PT" sz="1200" dirty="0" smtClean="0"/>
              <a:t>crioulo (projeto</a:t>
            </a:r>
            <a:r>
              <a:rPr lang="pt-PT" sz="1200" dirty="0"/>
              <a:t> </a:t>
            </a:r>
            <a:r>
              <a:rPr lang="pt-PT" sz="1200" dirty="0" smtClean="0"/>
              <a:t>Mural </a:t>
            </a:r>
            <a:r>
              <a:rPr lang="pt-PT" sz="1200" dirty="0"/>
              <a:t>Global «</a:t>
            </a:r>
            <a:r>
              <a:rPr lang="pt-PT" sz="1200" dirty="0" err="1" smtClean="0"/>
              <a:t>Action</a:t>
            </a:r>
            <a:r>
              <a:rPr lang="pt-PT" sz="1200" dirty="0" smtClean="0"/>
              <a:t> </a:t>
            </a:r>
            <a:r>
              <a:rPr lang="pt-PT" sz="1200" dirty="0" err="1"/>
              <a:t>Ashé</a:t>
            </a:r>
            <a:r>
              <a:rPr lang="pt-PT" sz="1200" dirty="0" smtClean="0"/>
              <a:t>!»)</a:t>
            </a:r>
            <a:endParaRPr lang="pt-PT" sz="1200" dirty="0"/>
          </a:p>
        </p:txBody>
      </p:sp>
    </p:spTree>
    <p:extLst>
      <p:ext uri="{BB962C8B-B14F-4D97-AF65-F5344CB8AC3E}">
        <p14:creationId xmlns:p14="http://schemas.microsoft.com/office/powerpoint/2010/main" val="333093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tiguidad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4063</TotalTime>
  <Words>673</Words>
  <Application>Microsoft Office PowerPoint</Application>
  <PresentationFormat>On-screen Show (4:3)</PresentationFormat>
  <Paragraphs>47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Arial Narrow</vt:lpstr>
      <vt:lpstr>Calibri</vt:lpstr>
      <vt:lpstr>Cambria</vt:lpstr>
      <vt:lpstr>Symbol</vt:lpstr>
      <vt:lpstr>Contiguidade</vt:lpstr>
      <vt:lpstr>PowerPoint Presentation</vt:lpstr>
      <vt:lpstr>O português no mundo</vt:lpstr>
      <vt:lpstr>O português no mundo</vt:lpstr>
      <vt:lpstr>Português europeu e não europeu</vt:lpstr>
      <vt:lpstr>Português europeu e não europeu</vt:lpstr>
      <vt:lpstr>Crioulos de base portuguesa</vt:lpstr>
      <vt:lpstr>Crioulos de base portuguesa</vt:lpstr>
    </vt:vector>
  </TitlesOfParts>
  <Company>Bloco Gráfico, Lda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Rita Moura de Oliveira</cp:lastModifiedBy>
  <cp:revision>281</cp:revision>
  <cp:lastPrinted>2015-05-20T20:32:15Z</cp:lastPrinted>
  <dcterms:created xsi:type="dcterms:W3CDTF">2011-12-12T15:36:58Z</dcterms:created>
  <dcterms:modified xsi:type="dcterms:W3CDTF">2015-06-03T09:25:11Z</dcterms:modified>
</cp:coreProperties>
</file>