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8" r:id="rId1"/>
  </p:sldMasterIdLst>
  <p:notesMasterIdLst>
    <p:notesMasterId r:id="rId17"/>
  </p:notesMasterIdLst>
  <p:sldIdLst>
    <p:sldId id="269" r:id="rId2"/>
    <p:sldId id="256" r:id="rId3"/>
    <p:sldId id="268" r:id="rId4"/>
    <p:sldId id="257" r:id="rId5"/>
    <p:sldId id="259" r:id="rId6"/>
    <p:sldId id="260" r:id="rId7"/>
    <p:sldId id="261" r:id="rId8"/>
    <p:sldId id="262" r:id="rId9"/>
    <p:sldId id="271" r:id="rId10"/>
    <p:sldId id="263" r:id="rId11"/>
    <p:sldId id="264" r:id="rId12"/>
    <p:sldId id="265" r:id="rId13"/>
    <p:sldId id="266" r:id="rId14"/>
    <p:sldId id="267" r:id="rId15"/>
    <p:sldId id="270" r:id="rId16"/>
  </p:sldIdLst>
  <p:sldSz cx="9144000" cy="6858000" type="screen4x3"/>
  <p:notesSz cx="7023100" cy="9309100"/>
  <p:custDataLst>
    <p:tags r:id="rId18"/>
  </p:custDataLst>
  <p:defaultTextStyle>
    <a:defPPr>
      <a:defRPr lang="pt-P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677" userDrawn="1">
          <p15:clr>
            <a:srgbClr val="A4A3A4"/>
          </p15:clr>
        </p15:guide>
        <p15:guide id="2" pos="2204" userDrawn="1">
          <p15:clr>
            <a:srgbClr val="A4A3A4"/>
          </p15:clr>
        </p15:guide>
        <p15:guide id="3" orient="horz" pos="2932" userDrawn="1">
          <p15:clr>
            <a:srgbClr val="A4A3A4"/>
          </p15:clr>
        </p15:guide>
        <p15:guide id="4" pos="2213" userDrawn="1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18626"/>
    <a:srgbClr val="69960E"/>
    <a:srgbClr val="E9D9B1"/>
    <a:srgbClr val="678923"/>
    <a:srgbClr val="555555"/>
    <a:srgbClr val="000000"/>
    <a:srgbClr val="0066CC"/>
    <a:srgbClr val="96C832"/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Destaqu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Estilo Médio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5940675A-B579-460E-94D1-54222C63F5DA}" styleName="Sem Estilo, Tabela com Grelh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6" d="100"/>
          <a:sy n="106" d="100"/>
        </p:scale>
        <p:origin x="1158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>
      <p:cViewPr varScale="1">
        <p:scale>
          <a:sx n="102" d="100"/>
          <a:sy n="102" d="100"/>
        </p:scale>
        <p:origin x="-3558" y="-90"/>
      </p:cViewPr>
      <p:guideLst>
        <p:guide orient="horz" pos="2677"/>
        <p:guide pos="2204"/>
        <p:guide orient="horz" pos="2932"/>
        <p:guide pos="2213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o Cabeçalho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3043343" cy="465455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3" name="Marcador de Posição da Data 2"/>
          <p:cNvSpPr>
            <a:spLocks noGrp="1"/>
          </p:cNvSpPr>
          <p:nvPr>
            <p:ph type="dt" idx="1"/>
          </p:nvPr>
        </p:nvSpPr>
        <p:spPr>
          <a:xfrm>
            <a:off x="3978133" y="1"/>
            <a:ext cx="3043343" cy="465455"/>
          </a:xfrm>
          <a:prstGeom prst="rect">
            <a:avLst/>
          </a:prstGeom>
        </p:spPr>
        <p:txBody>
          <a:bodyPr vert="horz" lIns="96551" tIns="48276" rIns="96551" bIns="48276" rtlCol="0"/>
          <a:lstStyle>
            <a:lvl1pPr algn="r">
              <a:defRPr sz="1300"/>
            </a:lvl1pPr>
          </a:lstStyle>
          <a:p>
            <a:fld id="{9E7C8FF8-27BF-43F9-A342-5A87BDAF45A4}" type="datetimeFigureOut">
              <a:rPr lang="pt-PT" smtClean="0"/>
              <a:t>03/06/2015</a:t>
            </a:fld>
            <a:endParaRPr lang="pt-PT"/>
          </a:p>
        </p:txBody>
      </p:sp>
      <p:sp>
        <p:nvSpPr>
          <p:cNvPr id="4" name="Marcador de Posição da Imagem do Diapositivo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6138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551" tIns="48276" rIns="96551" bIns="48276" rtlCol="0" anchor="ctr"/>
          <a:lstStyle/>
          <a:p>
            <a:endParaRPr lang="pt-PT"/>
          </a:p>
        </p:txBody>
      </p:sp>
      <p:sp>
        <p:nvSpPr>
          <p:cNvPr id="5" name="Marcador de Posição de Notas 4"/>
          <p:cNvSpPr>
            <a:spLocks noGrp="1"/>
          </p:cNvSpPr>
          <p:nvPr>
            <p:ph type="body" sz="quarter" idx="3"/>
          </p:nvPr>
        </p:nvSpPr>
        <p:spPr>
          <a:xfrm>
            <a:off x="702311" y="4421823"/>
            <a:ext cx="5618480" cy="4189095"/>
          </a:xfrm>
          <a:prstGeom prst="rect">
            <a:avLst/>
          </a:prstGeom>
        </p:spPr>
        <p:txBody>
          <a:bodyPr vert="horz" lIns="96551" tIns="48276" rIns="96551" bIns="48276" rtlCol="0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pt-PT"/>
          </a:p>
        </p:txBody>
      </p:sp>
      <p:sp>
        <p:nvSpPr>
          <p:cNvPr id="6" name="Marcador de Posição do Rodapé 5"/>
          <p:cNvSpPr>
            <a:spLocks noGrp="1"/>
          </p:cNvSpPr>
          <p:nvPr>
            <p:ph type="ftr" sz="quarter" idx="4"/>
          </p:nvPr>
        </p:nvSpPr>
        <p:spPr>
          <a:xfrm>
            <a:off x="1" y="8842030"/>
            <a:ext cx="3043343" cy="465455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l">
              <a:defRPr sz="1300"/>
            </a:lvl1pPr>
          </a:lstStyle>
          <a:p>
            <a:endParaRPr lang="pt-PT"/>
          </a:p>
        </p:txBody>
      </p:sp>
      <p:sp>
        <p:nvSpPr>
          <p:cNvPr id="7" name="Marcador de Posição do Número do Diapositivo 6"/>
          <p:cNvSpPr>
            <a:spLocks noGrp="1"/>
          </p:cNvSpPr>
          <p:nvPr>
            <p:ph type="sldNum" sz="quarter" idx="5"/>
          </p:nvPr>
        </p:nvSpPr>
        <p:spPr>
          <a:xfrm>
            <a:off x="3978133" y="8842030"/>
            <a:ext cx="3043343" cy="465455"/>
          </a:xfrm>
          <a:prstGeom prst="rect">
            <a:avLst/>
          </a:prstGeom>
        </p:spPr>
        <p:txBody>
          <a:bodyPr vert="horz" lIns="96551" tIns="48276" rIns="96551" bIns="48276" rtlCol="0" anchor="b"/>
          <a:lstStyle>
            <a:lvl1pPr algn="r">
              <a:defRPr sz="1300"/>
            </a:lvl1pPr>
          </a:lstStyle>
          <a:p>
            <a:fld id="{D9A1F0F2-6CF6-4A71-A559-C706F1A51E4F}" type="slidenum">
              <a:rPr lang="pt-PT" smtClean="0"/>
              <a:t>‹#›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3656325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Posição da Imagem do Diapositivo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Posição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PT" dirty="0"/>
          </a:p>
        </p:txBody>
      </p:sp>
      <p:sp>
        <p:nvSpPr>
          <p:cNvPr id="4" name="Marcador de Posição do Número do Diapositivo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9A1F0F2-6CF6-4A71-A559-C706F1A51E4F}" type="slidenum">
              <a:rPr lang="pt-PT" smtClean="0"/>
              <a:t>2</a:t>
            </a:fld>
            <a:endParaRPr lang="pt-PT"/>
          </a:p>
        </p:txBody>
      </p:sp>
    </p:spTree>
    <p:extLst>
      <p:ext uri="{BB962C8B-B14F-4D97-AF65-F5344CB8AC3E}">
        <p14:creationId xmlns:p14="http://schemas.microsoft.com/office/powerpoint/2010/main" val="100754795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o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905000"/>
            <a:ext cx="7543800" cy="2593975"/>
          </a:xfrm>
        </p:spPr>
        <p:txBody>
          <a:bodyPr anchor="b"/>
          <a:lstStyle>
            <a:lvl1pPr>
              <a:defRPr sz="6600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572000"/>
            <a:ext cx="6461760" cy="10668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PT" smtClean="0"/>
              <a:t>Faça clique para editar o estilo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4AF466F-BDA4-4F18-9C7B-FF0A9A1B0E8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objec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EF607B-A47E-422C-9BEF-122CCDB7C526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c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5486400"/>
            <a:ext cx="7659687" cy="1168400"/>
          </a:xfrm>
        </p:spPr>
        <p:txBody>
          <a:bodyPr anchor="t"/>
          <a:lstStyle>
            <a:lvl1pPr algn="l">
              <a:defRPr sz="3600" b="0" cap="all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3852863"/>
            <a:ext cx="6135687" cy="1633538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A9A7CB-BEE6-4F99-898E-913F06E8E12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Conteúdo Dup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19600" y="1536192"/>
            <a:ext cx="3657600" cy="4590288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EE300C-6FC5-4FC3-AF1A-075E4F50620D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19600" y="1535113"/>
            <a:ext cx="3657600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sz="2000" b="1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419600" y="2174875"/>
            <a:ext cx="365760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0D295D-4A77-4DEB-B04C-9F4282A8BC04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B28685-4D0C-42D5-8013-B5904CD1FCBC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F226C0-9885-4BA9-BBFA-A52CBFEBB775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1" y="5495544"/>
            <a:ext cx="7772400" cy="594360"/>
          </a:xfrm>
        </p:spPr>
        <p:txBody>
          <a:bodyPr anchor="b"/>
          <a:lstStyle>
            <a:lvl1pPr algn="ctr">
              <a:defRPr sz="2200" b="1"/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799" y="6096000"/>
            <a:ext cx="7772401" cy="609600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EE1B38-C5EB-4D66-9137-0AFE9CDEDE8F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4800" y="381000"/>
            <a:ext cx="7772400" cy="4942840"/>
          </a:xfrm>
        </p:spPr>
        <p:txBody>
          <a:bodyPr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1752" y="5495278"/>
            <a:ext cx="7772400" cy="594626"/>
          </a:xfrm>
        </p:spPr>
        <p:txBody>
          <a:bodyPr anchor="b"/>
          <a:lstStyle>
            <a:lvl1pPr algn="ctr">
              <a:defRPr sz="2200" b="1">
                <a:ln>
                  <a:noFill/>
                </a:ln>
                <a:solidFill>
                  <a:schemeClr val="tx2"/>
                </a:solidFill>
              </a:defRPr>
            </a:lvl1pPr>
          </a:lstStyle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0" y="0"/>
            <a:ext cx="8458200" cy="54864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pt-PT" smtClean="0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1752" y="6096000"/>
            <a:ext cx="7772400" cy="612648"/>
          </a:xfrm>
        </p:spPr>
        <p:txBody>
          <a:bodyPr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PT" smtClean="0"/>
              <a:t>Clique para editar os estilos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PT" smtClean="0"/>
              <a:t>Clique para editar o estilo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FB4290-6522-4139-852E-05BD9E7F0D2E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e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1752600" cy="5851525"/>
          </a:xfrm>
        </p:spPr>
        <p:txBody>
          <a:bodyPr vert="eaVert" anchor="b" anchorCtr="0"/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PT" smtClean="0"/>
              <a:t>Clique para editar os estilos</a:t>
            </a:r>
          </a:p>
          <a:p>
            <a:pPr lvl="1"/>
            <a:r>
              <a:rPr lang="pt-PT" smtClean="0"/>
              <a:t>Segundo nível</a:t>
            </a:r>
          </a:p>
          <a:p>
            <a:pPr lvl="2"/>
            <a:r>
              <a:rPr lang="pt-PT" smtClean="0"/>
              <a:t>Terceiro nível</a:t>
            </a:r>
          </a:p>
          <a:p>
            <a:pPr lvl="3"/>
            <a:r>
              <a:rPr lang="pt-PT" smtClean="0"/>
              <a:t>Quarto nível</a:t>
            </a:r>
          </a:p>
          <a:p>
            <a:pPr lvl="4"/>
            <a:r>
              <a:rPr lang="pt-PT" smtClean="0"/>
              <a:t>Quinto nível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B955F9-81EA-47C5-8059-9E5C2B437C70}" type="datetime1">
              <a:rPr lang="en-US" smtClean="0"/>
              <a:pPr/>
              <a:t>6/3/2015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E2D2B3B-882E-40F3-A32F-6DD516915044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76200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pt-PT" smtClean="0"/>
              <a:t>Clique para editar o estilo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7620000" cy="48006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PT" dirty="0" smtClean="0"/>
              <a:t>Clique para editar os estilos</a:t>
            </a:r>
          </a:p>
          <a:p>
            <a:pPr lvl="1"/>
            <a:r>
              <a:rPr lang="pt-PT" dirty="0" smtClean="0"/>
              <a:t>Segundo nível</a:t>
            </a:r>
          </a:p>
          <a:p>
            <a:pPr lvl="2"/>
            <a:r>
              <a:rPr lang="pt-PT" dirty="0" smtClean="0"/>
              <a:t>Terceiro nível</a:t>
            </a:r>
          </a:p>
          <a:p>
            <a:pPr lvl="3"/>
            <a:r>
              <a:rPr lang="pt-PT" dirty="0" smtClean="0"/>
              <a:t>Quarto nível</a:t>
            </a:r>
          </a:p>
          <a:p>
            <a:pPr lvl="4"/>
            <a:r>
              <a:rPr lang="pt-PT" dirty="0" smtClean="0"/>
              <a:t>Quinto nível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8458200" y="5486400"/>
            <a:ext cx="685800" cy="6858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531788" y="5648960"/>
            <a:ext cx="548640" cy="396240"/>
          </a:xfrm>
          <a:prstGeom prst="bracketPair">
            <a:avLst>
              <a:gd name="adj" fmla="val 17949"/>
            </a:avLst>
          </a:prstGeom>
          <a:ln w="19050">
            <a:solidFill>
              <a:srgbClr val="FFFFFF"/>
            </a:solidFill>
          </a:ln>
        </p:spPr>
        <p:txBody>
          <a:bodyPr vert="horz" lIns="0" tIns="0" rIns="0" bIns="0" rtlCol="0" anchor="ctr"/>
          <a:lstStyle>
            <a:lvl1pPr algn="ctr">
              <a:defRPr sz="1800">
                <a:solidFill>
                  <a:srgbClr val="FFFFFF"/>
                </a:solidFill>
              </a:defRPr>
            </a:lvl1pPr>
          </a:lstStyle>
          <a:p>
            <a:fld id="{6E2D2B3B-882E-40F3-A32F-6DD51691504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16200000">
            <a:off x="7586910" y="4048760"/>
            <a:ext cx="2367281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16200000">
            <a:off x="7551351" y="1645920"/>
            <a:ext cx="2438399" cy="36576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bg2"/>
                </a:solidFill>
              </a:defRPr>
            </a:lvl1pPr>
          </a:lstStyle>
          <a:p>
            <a:fld id="{327B613C-1AD7-49D3-885D-F654C5CDBAA6}" type="datetime1">
              <a:rPr lang="en-US" smtClean="0"/>
              <a:pPr/>
              <a:t>6/3/2015</a:t>
            </a:fld>
            <a:endParaRPr lang="en-US" dirty="0"/>
          </a:p>
        </p:txBody>
      </p:sp>
      <p:pic>
        <p:nvPicPr>
          <p:cNvPr id="9" name="Picture 7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14137" y="361942"/>
            <a:ext cx="563810" cy="690794"/>
          </a:xfrm>
          <a:prstGeom prst="rect">
            <a:avLst/>
          </a:prstGeom>
        </p:spPr>
      </p:pic>
      <p:sp>
        <p:nvSpPr>
          <p:cNvPr id="10" name="TextBox 11"/>
          <p:cNvSpPr txBox="1"/>
          <p:nvPr userDrawn="1"/>
        </p:nvSpPr>
        <p:spPr>
          <a:xfrm>
            <a:off x="3269729" y="6597932"/>
            <a:ext cx="5190703" cy="21544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pt-PT" sz="800" b="1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Novo Plural</a:t>
            </a:r>
            <a:r>
              <a:rPr lang="pt-PT" sz="800" b="1" baseline="0" dirty="0" smtClean="0">
                <a:solidFill>
                  <a:srgbClr val="555555"/>
                </a:solidFill>
                <a:latin typeface="Arial" pitchFamily="34" charset="0"/>
                <a:cs typeface="Arial" pitchFamily="34" charset="0"/>
              </a:rPr>
              <a:t> | 10.º ano</a:t>
            </a:r>
            <a:endParaRPr lang="pt-PT" sz="800" b="1" dirty="0">
              <a:solidFill>
                <a:srgbClr val="555555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1" name="Picture 4"/>
          <p:cNvPicPr>
            <a:picLocks noChangeAspect="1"/>
          </p:cNvPicPr>
          <p:nvPr userDrawn="1"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512" y="384920"/>
            <a:ext cx="1142857" cy="605715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9" r:id="rId1"/>
    <p:sldLayoutId id="2147483700" r:id="rId2"/>
    <p:sldLayoutId id="2147483701" r:id="rId3"/>
    <p:sldLayoutId id="2147483702" r:id="rId4"/>
    <p:sldLayoutId id="2147483703" r:id="rId5"/>
    <p:sldLayoutId id="2147483704" r:id="rId6"/>
    <p:sldLayoutId id="2147483705" r:id="rId7"/>
    <p:sldLayoutId id="2147483706" r:id="rId8"/>
    <p:sldLayoutId id="2147483707" r:id="rId9"/>
    <p:sldLayoutId id="2147483708" r:id="rId10"/>
    <p:sldLayoutId id="2147483709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600" kern="1200" cap="none" spc="-100" baseline="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342900" indent="-22860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2860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005840" indent="-22860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defTabSz="914400" rtl="0" eaLnBrk="1" latinLnBrk="0" hangingPunct="1">
        <a:spcBef>
          <a:spcPct val="20000"/>
        </a:spcBef>
        <a:buClr>
          <a:schemeClr val="accent5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defTabSz="914400" rtl="0" eaLnBrk="1" latinLnBrk="0" hangingPunct="1">
        <a:spcBef>
          <a:spcPct val="20000"/>
        </a:spcBef>
        <a:buClr>
          <a:schemeClr val="accent2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103120" indent="-182880" algn="l" defTabSz="914400" rtl="0" eaLnBrk="1" latinLnBrk="0" hangingPunct="1">
        <a:spcBef>
          <a:spcPct val="20000"/>
        </a:spcBef>
        <a:buClr>
          <a:schemeClr val="accent3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182880" algn="l" defTabSz="914400" rtl="0" eaLnBrk="1" latinLnBrk="0" hangingPunct="1">
        <a:spcBef>
          <a:spcPct val="20000"/>
        </a:spcBef>
        <a:buClr>
          <a:schemeClr val="accent4"/>
        </a:buClr>
        <a:buFont typeface="Arial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5.wdp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microsoft.com/office/2007/relationships/hdphoto" Target="../media/hdphoto6.wdp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7.wdp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07/relationships/hdphoto" Target="../media/hdphoto8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3568" y="1196752"/>
            <a:ext cx="4392488" cy="637927"/>
          </a:xfrm>
          <a:solidFill>
            <a:schemeClr val="accent1">
              <a:lumMod val="50000"/>
            </a:schemeClr>
          </a:solidFill>
        </p:spPr>
        <p:txBody>
          <a:bodyPr/>
          <a:lstStyle/>
          <a:p>
            <a:r>
              <a:rPr lang="pt-PT" sz="3600" b="1" spc="350" dirty="0">
                <a:solidFill>
                  <a:schemeClr val="bg1"/>
                </a:solidFill>
                <a:latin typeface="Calibri"/>
              </a:rPr>
              <a:t>História da </a:t>
            </a:r>
            <a:r>
              <a:rPr lang="pt-PT" sz="3600" b="1" spc="350" dirty="0" smtClean="0">
                <a:solidFill>
                  <a:schemeClr val="bg1"/>
                </a:solidFill>
                <a:latin typeface="Calibri"/>
              </a:rPr>
              <a:t>Língua</a:t>
            </a:r>
            <a:endParaRPr lang="pt-PT" dirty="0">
              <a:solidFill>
                <a:schemeClr val="bg1"/>
              </a:solidFill>
            </a:endParaRPr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000540" y="3429000"/>
            <a:ext cx="6869472" cy="3096344"/>
          </a:xfrm>
        </p:spPr>
        <p:txBody>
          <a:bodyPr>
            <a:normAutofit fontScale="92500" lnSpcReduction="10000"/>
          </a:bodyPr>
          <a:lstStyle/>
          <a:p>
            <a:r>
              <a:rPr lang="pt-PT" sz="1900" b="1" u="sng" dirty="0" smtClean="0">
                <a:solidFill>
                  <a:schemeClr val="accent6">
                    <a:lumMod val="50000"/>
                  </a:schemeClr>
                </a:solidFill>
              </a:rPr>
              <a:t>PRINCIPAIS ETAPAS DA FORMAÇÃO E DA EVOLUÇÃO DO PORTUGUÊS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Clr>
                <a:srgbClr val="69960E"/>
              </a:buClr>
              <a:buFont typeface="Arial" panose="020B0604020202020204" pitchFamily="34" charset="0"/>
              <a:buChar char="•"/>
            </a:pPr>
            <a:r>
              <a:rPr lang="pt-PT" sz="1900" dirty="0" smtClean="0">
                <a:solidFill>
                  <a:schemeClr val="accent6">
                    <a:lumMod val="50000"/>
                  </a:schemeClr>
                </a:solidFill>
              </a:rPr>
              <a:t>Línguas românicas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Clr>
                <a:srgbClr val="69960E"/>
              </a:buClr>
              <a:buFont typeface="Arial" panose="020B0604020202020204" pitchFamily="34" charset="0"/>
              <a:buChar char="•"/>
            </a:pPr>
            <a:r>
              <a:rPr lang="pt-PT" sz="1900" dirty="0">
                <a:solidFill>
                  <a:schemeClr val="accent6">
                    <a:lumMod val="50000"/>
                  </a:schemeClr>
                </a:solidFill>
              </a:rPr>
              <a:t>Do latim vulgar ao </a:t>
            </a:r>
            <a:r>
              <a:rPr lang="pt-PT" sz="1900" dirty="0" smtClean="0">
                <a:solidFill>
                  <a:schemeClr val="accent6">
                    <a:lumMod val="50000"/>
                  </a:schemeClr>
                </a:solidFill>
              </a:rPr>
              <a:t>galego-português</a:t>
            </a:r>
          </a:p>
          <a:p>
            <a:pPr marL="1028700" indent="-171450">
              <a:spcBef>
                <a:spcPts val="0"/>
              </a:spcBef>
              <a:buClr>
                <a:srgbClr val="69960E"/>
              </a:buClr>
              <a:buFont typeface="Symbol" panose="05050102010706020507" pitchFamily="18" charset="2"/>
              <a:buChar char="-"/>
            </a:pPr>
            <a:r>
              <a:rPr lang="pt-PT" sz="1400" dirty="0" smtClean="0">
                <a:solidFill>
                  <a:schemeClr val="accent6">
                    <a:lumMod val="50000"/>
                  </a:schemeClr>
                </a:solidFill>
              </a:rPr>
              <a:t>o latim vulgar e a romanização</a:t>
            </a:r>
          </a:p>
          <a:p>
            <a:pPr marL="1028700" indent="-171450">
              <a:spcBef>
                <a:spcPts val="0"/>
              </a:spcBef>
              <a:buClr>
                <a:srgbClr val="69960E"/>
              </a:buClr>
              <a:buFont typeface="Symbol" panose="05050102010706020507" pitchFamily="18" charset="2"/>
              <a:buChar char="-"/>
            </a:pPr>
            <a:r>
              <a:rPr lang="pt-PT" sz="1400" dirty="0" smtClean="0">
                <a:solidFill>
                  <a:schemeClr val="accent6">
                    <a:lumMod val="50000"/>
                  </a:schemeClr>
                </a:solidFill>
              </a:rPr>
              <a:t>substrato e superstratos</a:t>
            </a:r>
          </a:p>
          <a:p>
            <a:pPr marL="1028700" indent="-171450">
              <a:spcBef>
                <a:spcPts val="0"/>
              </a:spcBef>
              <a:buClr>
                <a:srgbClr val="69960E"/>
              </a:buClr>
              <a:buFont typeface="Symbol" panose="05050102010706020507" pitchFamily="18" charset="2"/>
              <a:buChar char="-"/>
            </a:pPr>
            <a:r>
              <a:rPr lang="pt-PT" sz="1400" dirty="0" smtClean="0">
                <a:solidFill>
                  <a:schemeClr val="accent6">
                    <a:lumMod val="50000"/>
                  </a:schemeClr>
                </a:solidFill>
              </a:rPr>
              <a:t>galego-português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Clr>
                <a:srgbClr val="69960E"/>
              </a:buClr>
              <a:buFont typeface="Arial" panose="020B0604020202020204" pitchFamily="34" charset="0"/>
              <a:buChar char="•"/>
            </a:pPr>
            <a:r>
              <a:rPr lang="pt-PT" sz="1900" dirty="0" smtClean="0">
                <a:solidFill>
                  <a:schemeClr val="accent6">
                    <a:lumMod val="50000"/>
                  </a:schemeClr>
                </a:solidFill>
              </a:rPr>
              <a:t>Autonomização do português</a:t>
            </a:r>
          </a:p>
          <a:p>
            <a:pPr marL="342900" indent="-342900">
              <a:lnSpc>
                <a:spcPct val="110000"/>
              </a:lnSpc>
              <a:spcBef>
                <a:spcPts val="0"/>
              </a:spcBef>
              <a:buClr>
                <a:srgbClr val="69960E"/>
              </a:buClr>
              <a:buFont typeface="Arial" panose="020B0604020202020204" pitchFamily="34" charset="0"/>
              <a:buChar char="•"/>
            </a:pPr>
            <a:r>
              <a:rPr lang="pt-PT" sz="1900" dirty="0" smtClean="0">
                <a:solidFill>
                  <a:schemeClr val="accent6">
                    <a:lumMod val="50000"/>
                  </a:schemeClr>
                </a:solidFill>
              </a:rPr>
              <a:t>Do português antigo ao português contemporâneo</a:t>
            </a:r>
          </a:p>
          <a:p>
            <a:pPr marL="1028700" indent="-171450">
              <a:spcBef>
                <a:spcPts val="0"/>
              </a:spcBef>
              <a:buClr>
                <a:srgbClr val="69960E"/>
              </a:buClr>
              <a:buFont typeface="Symbol" panose="05050102010706020507" pitchFamily="18" charset="2"/>
              <a:buChar char="-"/>
            </a:pPr>
            <a:r>
              <a:rPr lang="pt-PT" sz="1400" dirty="0" smtClean="0">
                <a:solidFill>
                  <a:schemeClr val="accent6">
                    <a:lumMod val="50000"/>
                  </a:schemeClr>
                </a:solidFill>
              </a:rPr>
              <a:t>português </a:t>
            </a:r>
            <a:r>
              <a:rPr lang="pt-PT" sz="1400" dirty="0">
                <a:solidFill>
                  <a:schemeClr val="accent6">
                    <a:lumMod val="50000"/>
                  </a:schemeClr>
                </a:solidFill>
              </a:rPr>
              <a:t>antigo, português clássico, português contemporâneo</a:t>
            </a:r>
          </a:p>
          <a:p>
            <a:pPr marL="342900" indent="-342900">
              <a:buClr>
                <a:srgbClr val="69960E"/>
              </a:buClr>
              <a:buFont typeface="Arial" panose="020B0604020202020204" pitchFamily="34" charset="0"/>
              <a:buChar char="•"/>
            </a:pPr>
            <a:r>
              <a:rPr lang="pt-PT" sz="1900" dirty="0" smtClean="0">
                <a:solidFill>
                  <a:schemeClr val="accent6">
                    <a:lumMod val="50000"/>
                  </a:schemeClr>
                </a:solidFill>
              </a:rPr>
              <a:t>O português aperfeiçoa-se com os Humanistas (latinismos)</a:t>
            </a:r>
          </a:p>
          <a:p>
            <a:pPr marL="342900" indent="-342900">
              <a:buClr>
                <a:srgbClr val="69960E"/>
              </a:buClr>
              <a:buFont typeface="Arial" panose="020B0604020202020204" pitchFamily="34" charset="0"/>
              <a:buChar char="•"/>
            </a:pPr>
            <a:r>
              <a:rPr lang="pt-PT" sz="1900" dirty="0" smtClean="0">
                <a:solidFill>
                  <a:schemeClr val="accent6">
                    <a:lumMod val="50000"/>
                  </a:schemeClr>
                </a:solidFill>
              </a:rPr>
              <a:t>O português enriquece-se com outras línguas</a:t>
            </a:r>
          </a:p>
          <a:p>
            <a:pPr marL="342900" indent="-342900">
              <a:buClr>
                <a:srgbClr val="69960E"/>
              </a:buClr>
              <a:buFont typeface="Arial" panose="020B0604020202020204" pitchFamily="34" charset="0"/>
              <a:buChar char="•"/>
            </a:pPr>
            <a:r>
              <a:rPr lang="pt-PT" sz="1900" dirty="0" smtClean="0">
                <a:solidFill>
                  <a:schemeClr val="accent6">
                    <a:lumMod val="50000"/>
                  </a:schemeClr>
                </a:solidFill>
              </a:rPr>
              <a:t>O português continua a enriquecer-se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sz="1900" dirty="0" smtClean="0">
              <a:solidFill>
                <a:schemeClr val="accent5">
                  <a:lumMod val="75000"/>
                </a:schemeClr>
              </a:solidFill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pt-PT" sz="1400" dirty="0" smtClean="0"/>
          </a:p>
          <a:p>
            <a:endParaRPr lang="pt-PT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t-PT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83768" y="1954515"/>
            <a:ext cx="3708670" cy="1398088"/>
          </a:xfrm>
          <a:prstGeom prst="rect">
            <a:avLst/>
          </a:prstGeom>
        </p:spPr>
      </p:pic>
      <p:sp>
        <p:nvSpPr>
          <p:cNvPr id="6" name="Título 1"/>
          <p:cNvSpPr txBox="1">
            <a:spLocks/>
          </p:cNvSpPr>
          <p:nvPr/>
        </p:nvSpPr>
        <p:spPr>
          <a:xfrm>
            <a:off x="5076056" y="1196752"/>
            <a:ext cx="2808312" cy="637927"/>
          </a:xfrm>
          <a:prstGeom prst="rect">
            <a:avLst/>
          </a:prstGeom>
          <a:solidFill>
            <a:srgbClr val="C00000"/>
          </a:solidFill>
        </p:spPr>
        <p:txBody>
          <a:bodyPr vert="horz" lIns="91440" tIns="45720" rIns="91440" bIns="45720" rtlCol="0" anchor="b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6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600" b="1" spc="350" dirty="0" smtClean="0">
                <a:solidFill>
                  <a:schemeClr val="bg1"/>
                </a:solidFill>
                <a:latin typeface="Calibri"/>
              </a:rPr>
              <a:t>Portuguesa</a:t>
            </a:r>
            <a:endParaRPr lang="pt-PT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934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0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3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4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3192" y="1206222"/>
            <a:ext cx="6768752" cy="432048"/>
          </a:xfrm>
          <a:ln>
            <a:noFill/>
          </a:ln>
        </p:spPr>
        <p:txBody>
          <a:bodyPr/>
          <a:lstStyle/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Línguas </a:t>
            </a:r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</a:rPr>
              <a:t>românicas</a:t>
            </a:r>
            <a:endParaRPr lang="pt-PT" sz="3000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4" name="Subtítulo 3"/>
          <p:cNvSpPr>
            <a:spLocks noGrp="1"/>
          </p:cNvSpPr>
          <p:nvPr>
            <p:ph type="subTitle" idx="1"/>
          </p:nvPr>
        </p:nvSpPr>
        <p:spPr>
          <a:xfrm>
            <a:off x="385048" y="1638269"/>
            <a:ext cx="7643335" cy="1440161"/>
          </a:xfrm>
          <a:ln w="28575">
            <a:noFill/>
          </a:ln>
        </p:spPr>
        <p:txBody>
          <a:bodyPr>
            <a:normAutofit fontScale="32500" lnSpcReduction="20000"/>
          </a:bodyPr>
          <a:lstStyle/>
          <a:p>
            <a:pPr algn="just">
              <a:spcAft>
                <a:spcPts val="0"/>
              </a:spcAft>
              <a:tabLst>
                <a:tab pos="4860925" algn="l"/>
              </a:tabLst>
            </a:pPr>
            <a:r>
              <a:rPr lang="pt-PT" sz="200" dirty="0">
                <a:latin typeface="Arial Narrow"/>
                <a:ea typeface="Times New Roman"/>
              </a:rPr>
              <a:t> </a:t>
            </a:r>
            <a:endParaRPr lang="pt-PT" sz="900" dirty="0">
              <a:latin typeface="Times New Roman"/>
              <a:ea typeface="Times New Roman"/>
            </a:endParaRPr>
          </a:p>
          <a:p>
            <a:pPr marL="114300" indent="-114300" algn="just">
              <a:lnSpc>
                <a:spcPct val="120000"/>
              </a:lnSpc>
              <a:spcAft>
                <a:spcPts val="0"/>
              </a:spcAft>
              <a:tabLst>
                <a:tab pos="114300" algn="l"/>
                <a:tab pos="4860925" algn="l"/>
              </a:tabLst>
            </a:pP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A</a:t>
            </a:r>
            <a:r>
              <a:rPr lang="pt-PT" sz="4000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pt-PT" sz="5800" b="1" dirty="0">
                <a:solidFill>
                  <a:schemeClr val="tx1"/>
                </a:solidFill>
                <a:ea typeface="Times New Roman"/>
              </a:rPr>
              <a:t>língua portuguesa</a:t>
            </a:r>
            <a:r>
              <a:rPr lang="pt-PT" sz="5800" dirty="0">
                <a:solidFill>
                  <a:schemeClr val="tx1"/>
                </a:solidFill>
                <a:ea typeface="Times New Roman"/>
              </a:rPr>
              <a:t> é </a:t>
            </a: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uma </a:t>
            </a:r>
            <a:r>
              <a:rPr lang="pt-PT" sz="5800" dirty="0">
                <a:solidFill>
                  <a:schemeClr val="tx1"/>
                </a:solidFill>
                <a:ea typeface="Times New Roman"/>
              </a:rPr>
              <a:t>língua românica, isto é, </a:t>
            </a:r>
            <a:r>
              <a:rPr lang="pt-PT" sz="5800" b="1" dirty="0">
                <a:solidFill>
                  <a:schemeClr val="tx1"/>
                </a:solidFill>
                <a:ea typeface="Times New Roman"/>
              </a:rPr>
              <a:t>deriva do </a:t>
            </a:r>
            <a:r>
              <a:rPr lang="pt-PT" sz="5800" b="1" dirty="0" smtClean="0">
                <a:solidFill>
                  <a:schemeClr val="tx1"/>
                </a:solidFill>
                <a:ea typeface="Times New Roman"/>
              </a:rPr>
              <a:t>latim</a:t>
            </a: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.</a:t>
            </a:r>
          </a:p>
          <a:p>
            <a:pPr indent="-114300" algn="just">
              <a:lnSpc>
                <a:spcPct val="120000"/>
              </a:lnSpc>
              <a:spcAft>
                <a:spcPts val="0"/>
              </a:spcAft>
              <a:tabLst>
                <a:tab pos="114300" algn="l"/>
                <a:tab pos="4860925" algn="l"/>
              </a:tabLst>
            </a:pP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Línguas </a:t>
            </a:r>
            <a:r>
              <a:rPr lang="pt-PT" sz="5800" dirty="0">
                <a:solidFill>
                  <a:schemeClr val="tx1"/>
                </a:solidFill>
                <a:ea typeface="Times New Roman"/>
              </a:rPr>
              <a:t>românicas são também o </a:t>
            </a:r>
            <a:r>
              <a:rPr lang="pt-PT" sz="5800" u="sng" dirty="0" smtClean="0">
                <a:solidFill>
                  <a:schemeClr val="tx1"/>
                </a:solidFill>
                <a:ea typeface="Times New Roman"/>
              </a:rPr>
              <a:t>castelhano</a:t>
            </a:r>
            <a:r>
              <a:rPr lang="pt-PT" sz="5800" dirty="0">
                <a:solidFill>
                  <a:schemeClr val="tx1"/>
                </a:solidFill>
                <a:ea typeface="Times New Roman"/>
              </a:rPr>
              <a:t>, o </a:t>
            </a:r>
            <a:r>
              <a:rPr lang="pt-PT" sz="5800" u="sng" dirty="0">
                <a:solidFill>
                  <a:schemeClr val="tx1"/>
                </a:solidFill>
                <a:ea typeface="Times New Roman"/>
              </a:rPr>
              <a:t>catalão</a:t>
            </a:r>
            <a:r>
              <a:rPr lang="pt-PT" sz="5800" dirty="0">
                <a:solidFill>
                  <a:schemeClr val="tx1"/>
                </a:solidFill>
                <a:ea typeface="Times New Roman"/>
              </a:rPr>
              <a:t>, o </a:t>
            </a:r>
            <a:r>
              <a:rPr lang="pt-PT" sz="5800" u="sng" dirty="0" smtClean="0">
                <a:solidFill>
                  <a:schemeClr val="tx1"/>
                </a:solidFill>
                <a:ea typeface="Times New Roman"/>
              </a:rPr>
              <a:t>galego</a:t>
            </a: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, o</a:t>
            </a:r>
            <a:r>
              <a:rPr lang="pt-PT" sz="5800" u="sng" dirty="0" smtClean="0">
                <a:solidFill>
                  <a:schemeClr val="tx1"/>
                </a:solidFill>
                <a:ea typeface="Times New Roman"/>
              </a:rPr>
              <a:t> </a:t>
            </a:r>
            <a:r>
              <a:rPr lang="pt-PT" sz="5800" u="sng" dirty="0">
                <a:solidFill>
                  <a:schemeClr val="tx1"/>
                </a:solidFill>
                <a:ea typeface="Times New Roman"/>
              </a:rPr>
              <a:t>francês</a:t>
            </a:r>
            <a:r>
              <a:rPr lang="pt-PT" sz="5800" dirty="0">
                <a:solidFill>
                  <a:schemeClr val="tx1"/>
                </a:solidFill>
                <a:ea typeface="Times New Roman"/>
              </a:rPr>
              <a:t>, </a:t>
            </a: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o </a:t>
            </a:r>
            <a:r>
              <a:rPr lang="pt-PT" sz="5800" u="sng" dirty="0" smtClean="0">
                <a:solidFill>
                  <a:schemeClr val="tx1"/>
                </a:solidFill>
                <a:ea typeface="Times New Roman"/>
              </a:rPr>
              <a:t>provençal</a:t>
            </a: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, </a:t>
            </a:r>
            <a:r>
              <a:rPr lang="pt-PT" sz="5800" dirty="0">
                <a:solidFill>
                  <a:schemeClr val="tx1"/>
                </a:solidFill>
                <a:ea typeface="Times New Roman"/>
              </a:rPr>
              <a:t>o </a:t>
            </a:r>
            <a:r>
              <a:rPr lang="pt-PT" sz="5800" u="sng" dirty="0">
                <a:solidFill>
                  <a:schemeClr val="tx1"/>
                </a:solidFill>
                <a:ea typeface="Times New Roman"/>
              </a:rPr>
              <a:t>italiano</a:t>
            </a:r>
            <a:r>
              <a:rPr lang="pt-PT" sz="5800" dirty="0">
                <a:solidFill>
                  <a:schemeClr val="tx1"/>
                </a:solidFill>
                <a:ea typeface="Times New Roman"/>
              </a:rPr>
              <a:t>, </a:t>
            </a: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o </a:t>
            </a:r>
            <a:r>
              <a:rPr lang="pt-PT" sz="5800" u="sng" dirty="0" smtClean="0">
                <a:solidFill>
                  <a:schemeClr val="tx1"/>
                </a:solidFill>
                <a:ea typeface="Times New Roman"/>
              </a:rPr>
              <a:t>reto-românico</a:t>
            </a: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, o </a:t>
            </a:r>
            <a:r>
              <a:rPr lang="pt-PT" sz="5800" u="sng" dirty="0" smtClean="0">
                <a:solidFill>
                  <a:schemeClr val="tx1"/>
                </a:solidFill>
                <a:ea typeface="Times New Roman"/>
              </a:rPr>
              <a:t>sardo</a:t>
            </a: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 e o </a:t>
            </a:r>
            <a:r>
              <a:rPr lang="pt-PT" sz="5800" u="sng" dirty="0">
                <a:solidFill>
                  <a:schemeClr val="tx1"/>
                </a:solidFill>
                <a:ea typeface="Times New Roman"/>
              </a:rPr>
              <a:t>romeno</a:t>
            </a:r>
            <a:r>
              <a:rPr lang="pt-PT" sz="5800" dirty="0" smtClean="0">
                <a:solidFill>
                  <a:schemeClr val="tx1"/>
                </a:solidFill>
                <a:ea typeface="Times New Roman"/>
              </a:rPr>
              <a:t>.</a:t>
            </a:r>
            <a:endParaRPr lang="pt-PT" sz="5800" dirty="0">
              <a:solidFill>
                <a:schemeClr val="tx1"/>
              </a:solidFill>
              <a:ea typeface="Times New Roman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28" t="3830" r="2296" b="3830"/>
          <a:stretch/>
        </p:blipFill>
        <p:spPr>
          <a:xfrm>
            <a:off x="1835696" y="2985475"/>
            <a:ext cx="4824536" cy="3394004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0811794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3192" y="1207008"/>
            <a:ext cx="7751068" cy="494928"/>
          </a:xfrm>
        </p:spPr>
        <p:txBody>
          <a:bodyPr/>
          <a:lstStyle/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Times New Roman"/>
                <a:cs typeface="Times New Roman"/>
              </a:rPr>
              <a:t>Latim vulgar:</a:t>
            </a:r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uFill>
                  <a:solidFill>
                    <a:schemeClr val="accent6">
                      <a:lumMod val="50000"/>
                    </a:schemeClr>
                  </a:solidFill>
                </a:uFill>
                <a:latin typeface="Calibri" panose="020F0502020204030204" pitchFamily="34" charset="0"/>
                <a:ea typeface="Times New Roman"/>
                <a:cs typeface="Times New Roman"/>
              </a:rPr>
              <a:t> língua-mãe </a:t>
            </a:r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Times New Roman"/>
                <a:cs typeface="Times New Roman"/>
              </a:rPr>
              <a:t>do português</a:t>
            </a:r>
            <a:r>
              <a:rPr lang="pt-PT" sz="3000" b="1" u="sng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  <a:ea typeface="Times New Roman"/>
                <a:cs typeface="Times New Roman"/>
              </a:rPr>
              <a:t> </a:t>
            </a:r>
            <a:endParaRPr lang="pt-PT" sz="3000" dirty="0">
              <a:latin typeface="Calibri" panose="020F0502020204030204" pitchFamily="34" charset="0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60156" y="1844824"/>
            <a:ext cx="4464496" cy="3528392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pt-PT" sz="2400" b="1" u="sng" dirty="0" smtClean="0">
                <a:solidFill>
                  <a:schemeClr val="accent6">
                    <a:lumMod val="50000"/>
                  </a:schemeClr>
                </a:solidFill>
                <a:ea typeface="Times New Roman"/>
                <a:cs typeface="Times New Roman"/>
              </a:rPr>
              <a:t>O </a:t>
            </a:r>
            <a:r>
              <a:rPr lang="pt-PT" sz="2400" b="1" u="sng" dirty="0">
                <a:solidFill>
                  <a:schemeClr val="accent6">
                    <a:lumMod val="50000"/>
                  </a:schemeClr>
                </a:solidFill>
                <a:ea typeface="Times New Roman"/>
                <a:cs typeface="Times New Roman"/>
              </a:rPr>
              <a:t>latim vulgar e a romanização</a:t>
            </a:r>
            <a:r>
              <a:rPr lang="pt-PT" sz="2400" u="sng" dirty="0">
                <a:solidFill>
                  <a:schemeClr val="accent6">
                    <a:lumMod val="50000"/>
                  </a:schemeClr>
                </a:solidFill>
                <a:ea typeface="Times New Roman"/>
                <a:cs typeface="Times New Roman"/>
              </a:rPr>
              <a:t> </a:t>
            </a:r>
            <a:endParaRPr lang="pt-PT" sz="2400" u="sng" dirty="0" smtClean="0">
              <a:solidFill>
                <a:schemeClr val="accent6">
                  <a:lumMod val="50000"/>
                </a:schemeClr>
              </a:solidFill>
              <a:ea typeface="Times New Roman"/>
              <a:cs typeface="Times New Roman"/>
            </a:endParaRPr>
          </a:p>
          <a:p>
            <a:pPr marL="114300" indent="0">
              <a:buNone/>
            </a:pPr>
            <a:r>
              <a:rPr lang="pt-PT" sz="1900" dirty="0" smtClean="0">
                <a:ea typeface="Times New Roman"/>
                <a:cs typeface="Times New Roman"/>
              </a:rPr>
              <a:t>A </a:t>
            </a:r>
            <a:r>
              <a:rPr lang="pt-PT" sz="1900" dirty="0">
                <a:ea typeface="Times New Roman"/>
                <a:cs typeface="Times New Roman"/>
              </a:rPr>
              <a:t>Península Ibérica foi ocupada pelos </a:t>
            </a:r>
            <a:r>
              <a:rPr lang="pt-PT" sz="1900" dirty="0" smtClean="0">
                <a:ea typeface="Times New Roman"/>
                <a:cs typeface="Times New Roman"/>
              </a:rPr>
              <a:t>romanos</a:t>
            </a:r>
            <a:r>
              <a:rPr lang="pt-PT" sz="1900" dirty="0">
                <a:ea typeface="Times New Roman"/>
                <a:cs typeface="Times New Roman"/>
              </a:rPr>
              <a:t>, a partir de 218 a</a:t>
            </a:r>
            <a:r>
              <a:rPr lang="pt-PT" sz="1900" dirty="0" smtClean="0">
                <a:ea typeface="Times New Roman"/>
                <a:cs typeface="Times New Roman"/>
              </a:rPr>
              <a:t>. C. </a:t>
            </a:r>
            <a:r>
              <a:rPr lang="pt-PT" sz="1900" dirty="0">
                <a:ea typeface="Times New Roman"/>
                <a:cs typeface="Times New Roman"/>
              </a:rPr>
              <a:t>Os soldados, os colonos e os mercadores trouxeram a sua língua – </a:t>
            </a:r>
            <a:r>
              <a:rPr lang="pt-PT" sz="1900" b="1" dirty="0">
                <a:solidFill>
                  <a:srgbClr val="618626"/>
                </a:solidFill>
                <a:ea typeface="Times New Roman"/>
                <a:cs typeface="Times New Roman"/>
              </a:rPr>
              <a:t>o latim</a:t>
            </a:r>
            <a:r>
              <a:rPr lang="pt-PT" sz="1900" dirty="0">
                <a:solidFill>
                  <a:srgbClr val="618626"/>
                </a:solidFill>
                <a:ea typeface="Times New Roman"/>
                <a:cs typeface="Times New Roman"/>
              </a:rPr>
              <a:t> </a:t>
            </a:r>
            <a:r>
              <a:rPr lang="pt-PT" sz="1900" dirty="0">
                <a:ea typeface="Times New Roman"/>
                <a:cs typeface="Times New Roman"/>
              </a:rPr>
              <a:t>– tal como trouxeram os seus hábitos, a sua cultura, as suas leis. O latim por eles falado era tosco, popular – </a:t>
            </a:r>
            <a:r>
              <a:rPr lang="pt-PT" sz="1900" b="1" dirty="0">
                <a:ea typeface="Times New Roman"/>
                <a:cs typeface="Times New Roman"/>
              </a:rPr>
              <a:t>latim vulgar</a:t>
            </a:r>
            <a:r>
              <a:rPr lang="pt-PT" sz="1900" dirty="0">
                <a:ea typeface="Times New Roman"/>
                <a:cs typeface="Times New Roman"/>
              </a:rPr>
              <a:t> </a:t>
            </a:r>
            <a:r>
              <a:rPr lang="pt-PT" sz="1900" dirty="0" smtClean="0">
                <a:ea typeface="Times New Roman"/>
                <a:cs typeface="Times New Roman"/>
              </a:rPr>
              <a:t>–, </a:t>
            </a:r>
            <a:r>
              <a:rPr lang="pt-PT" sz="1900" dirty="0">
                <a:ea typeface="Times New Roman"/>
                <a:cs typeface="Times New Roman"/>
              </a:rPr>
              <a:t>distinto do latim das classes cultas – </a:t>
            </a:r>
            <a:r>
              <a:rPr lang="pt-PT" sz="1900" b="1" dirty="0">
                <a:ea typeface="Times New Roman"/>
                <a:cs typeface="Times New Roman"/>
              </a:rPr>
              <a:t>latim literário</a:t>
            </a:r>
            <a:r>
              <a:rPr lang="pt-PT" sz="1900" dirty="0">
                <a:ea typeface="Times New Roman"/>
                <a:cs typeface="Times New Roman"/>
              </a:rPr>
              <a:t>. </a:t>
            </a:r>
            <a:endParaRPr lang="pt-PT" sz="1900" dirty="0" smtClean="0">
              <a:ea typeface="Times New Roman"/>
              <a:cs typeface="Times New Roman"/>
            </a:endParaRPr>
          </a:p>
          <a:p>
            <a:pPr marL="114300" indent="0">
              <a:buNone/>
            </a:pPr>
            <a:endParaRPr lang="pt-PT" sz="800" dirty="0">
              <a:latin typeface="Arial Narrow"/>
              <a:ea typeface="Times New Roman"/>
              <a:cs typeface="Times New Roman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32040" y="2410041"/>
            <a:ext cx="3275410" cy="229746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7" name="Marcador de Posição de Conteúdo 2"/>
          <p:cNvSpPr txBox="1">
            <a:spLocks/>
          </p:cNvSpPr>
          <p:nvPr/>
        </p:nvSpPr>
        <p:spPr>
          <a:xfrm>
            <a:off x="1115616" y="5246074"/>
            <a:ext cx="6963444" cy="54006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 algn="just">
              <a:buFont typeface="Arial" pitchFamily="34" charset="0"/>
              <a:buNone/>
            </a:pPr>
            <a:endParaRPr lang="pt-PT" sz="800" dirty="0" smtClean="0">
              <a:latin typeface="Arial Narrow"/>
              <a:ea typeface="Times New Roman"/>
              <a:cs typeface="Times New Roman"/>
            </a:endParaRPr>
          </a:p>
          <a:p>
            <a:pPr marL="114300" indent="0" algn="just">
              <a:buFont typeface="Arial" pitchFamily="34" charset="0"/>
              <a:buNone/>
            </a:pPr>
            <a:r>
              <a:rPr lang="pt-PT" sz="2900" b="1" dirty="0" smtClean="0">
                <a:solidFill>
                  <a:srgbClr val="618626"/>
                </a:solidFill>
                <a:latin typeface="Arial Narrow"/>
                <a:ea typeface="Times New Roman"/>
                <a:cs typeface="Times New Roman"/>
              </a:rPr>
              <a:t>► </a:t>
            </a:r>
            <a:r>
              <a:rPr lang="pt-PT" sz="4500" b="1" dirty="0" smtClean="0">
                <a:solidFill>
                  <a:srgbClr val="618626"/>
                </a:solidFill>
                <a:ea typeface="Times New Roman"/>
                <a:cs typeface="Times New Roman"/>
              </a:rPr>
              <a:t>O português deriva desse latim vulgar</a:t>
            </a:r>
            <a:r>
              <a:rPr lang="pt-PT" sz="4500" dirty="0" smtClean="0">
                <a:solidFill>
                  <a:srgbClr val="618626"/>
                </a:solidFill>
                <a:ea typeface="Times New Roman"/>
                <a:cs typeface="Times New Roman"/>
              </a:rPr>
              <a:t>.</a:t>
            </a:r>
            <a:endParaRPr lang="pt-PT" dirty="0">
              <a:solidFill>
                <a:srgbClr val="61862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3595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3192" y="1207008"/>
            <a:ext cx="7505228" cy="378705"/>
          </a:xfrm>
        </p:spPr>
        <p:txBody>
          <a:bodyPr/>
          <a:lstStyle/>
          <a:p>
            <a:r>
              <a:rPr lang="pt-PT" sz="2200" b="1" u="sng" spc="0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+mn-cs"/>
              </a:rPr>
              <a:t>Substrato</a:t>
            </a:r>
            <a:r>
              <a:rPr lang="pt-PT" sz="2200" u="sng" spc="0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+mn-cs"/>
              </a:rPr>
              <a:t> e </a:t>
            </a:r>
            <a:r>
              <a:rPr lang="pt-PT" sz="2200" b="1" u="sng" spc="0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+mn-cs"/>
              </a:rPr>
              <a:t>superstratos</a:t>
            </a:r>
            <a:endParaRPr lang="pt-PT" sz="2200" u="sng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3192" y="1600201"/>
            <a:ext cx="7609656" cy="2907951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  <a:tabLst>
                <a:tab pos="4860925" algn="l"/>
              </a:tabLst>
            </a:pPr>
            <a:r>
              <a:rPr lang="pt-PT" sz="1900" b="1" dirty="0">
                <a:ea typeface="Times New Roman"/>
              </a:rPr>
              <a:t>Substrato</a:t>
            </a:r>
            <a:r>
              <a:rPr lang="pt-PT" sz="1900" b="1" dirty="0">
                <a:solidFill>
                  <a:prstClr val="black"/>
                </a:solidFill>
                <a:ea typeface="Times New Roman"/>
              </a:rPr>
              <a:t> celta</a:t>
            </a:r>
            <a:r>
              <a:rPr lang="pt-PT" sz="1900" dirty="0">
                <a:ea typeface="Times New Roman"/>
              </a:rPr>
              <a:t> – A Península, antes da </a:t>
            </a:r>
            <a:r>
              <a:rPr lang="pt-PT" sz="1900" dirty="0" smtClean="0">
                <a:ea typeface="Times New Roman"/>
              </a:rPr>
              <a:t>romanização</a:t>
            </a:r>
            <a:r>
              <a:rPr lang="pt-PT" sz="1900" dirty="0">
                <a:ea typeface="Times New Roman"/>
              </a:rPr>
              <a:t>, foi lugar de passagem ou de fixação de diversos povos: iberos, fenícios, gregos, bascos e celtas. Estes últimos, largamente predominantes, estavam organizados em </a:t>
            </a:r>
            <a:r>
              <a:rPr lang="pt-PT" sz="1900" dirty="0" smtClean="0">
                <a:ea typeface="Times New Roman"/>
              </a:rPr>
              <a:t>diversos </a:t>
            </a:r>
            <a:r>
              <a:rPr lang="pt-PT" sz="1900" dirty="0">
                <a:ea typeface="Times New Roman"/>
              </a:rPr>
              <a:t>grupos (entre os quais os lusitanos), falando as suas línguas </a:t>
            </a:r>
            <a:r>
              <a:rPr lang="pt-PT" sz="1900" b="1" dirty="0">
                <a:ea typeface="Times New Roman"/>
              </a:rPr>
              <a:t>celtas</a:t>
            </a:r>
            <a:r>
              <a:rPr lang="pt-PT" sz="1900" dirty="0">
                <a:ea typeface="Times New Roman"/>
              </a:rPr>
              <a:t>. Uma vez vencidos, estes povos adotaram a língua dos </a:t>
            </a:r>
            <a:r>
              <a:rPr lang="pt-PT" sz="1900" dirty="0" smtClean="0">
                <a:ea typeface="Times New Roman"/>
              </a:rPr>
              <a:t>vencedores; </a:t>
            </a:r>
            <a:r>
              <a:rPr lang="pt-PT" sz="1900" dirty="0">
                <a:ea typeface="Times New Roman"/>
              </a:rPr>
              <a:t>contudo, transportaram para o latim termos das línguas autóctones. O latim foi, assim, ganhando novas palavras oriundas das línguas celtas que se falavam na Península – </a:t>
            </a:r>
            <a:r>
              <a:rPr lang="pt-PT" sz="1900" b="1" dirty="0">
                <a:ea typeface="Times New Roman"/>
              </a:rPr>
              <a:t>substrato celta</a:t>
            </a:r>
            <a:r>
              <a:rPr lang="pt-PT" sz="1900" dirty="0" smtClean="0">
                <a:ea typeface="Times New Roman"/>
              </a:rPr>
              <a:t>.</a:t>
            </a:r>
          </a:p>
          <a:p>
            <a:pPr marL="114300" indent="0">
              <a:buNone/>
            </a:pPr>
            <a:endParaRPr lang="pt-PT" sz="900" dirty="0">
              <a:solidFill>
                <a:srgbClr val="92D050"/>
              </a:solidFill>
              <a:latin typeface="Arial Narrow"/>
              <a:ea typeface="Times New Roman"/>
              <a:cs typeface="Times New Roman"/>
            </a:endParaRPr>
          </a:p>
          <a:p>
            <a:pPr marL="228600" indent="-457200">
              <a:buNone/>
            </a:pPr>
            <a:r>
              <a:rPr lang="pt-PT" sz="1700" dirty="0" smtClean="0">
                <a:solidFill>
                  <a:srgbClr val="618626"/>
                </a:solidFill>
                <a:ea typeface="Times New Roman"/>
                <a:cs typeface="Times New Roman"/>
              </a:rPr>
              <a:t>►</a:t>
            </a:r>
            <a:r>
              <a:rPr lang="pt-PT" sz="1700" b="1" u="sng" dirty="0">
                <a:solidFill>
                  <a:srgbClr val="618626"/>
                </a:solidFill>
                <a:ea typeface="Times New Roman"/>
                <a:cs typeface="Times New Roman"/>
              </a:rPr>
              <a:t>Exemplo de palavras de origem </a:t>
            </a:r>
            <a:r>
              <a:rPr lang="pt-PT" sz="1700" b="1" u="sng" dirty="0" smtClean="0">
                <a:solidFill>
                  <a:srgbClr val="618626"/>
                </a:solidFill>
                <a:ea typeface="Times New Roman"/>
                <a:cs typeface="Times New Roman"/>
              </a:rPr>
              <a:t>celta</a:t>
            </a:r>
            <a:r>
              <a:rPr lang="pt-PT" sz="1700" dirty="0" smtClean="0">
                <a:solidFill>
                  <a:srgbClr val="618626"/>
                </a:solidFill>
                <a:ea typeface="Times New Roman"/>
                <a:cs typeface="Times New Roman"/>
              </a:rPr>
              <a:t>:</a:t>
            </a:r>
            <a:r>
              <a:rPr lang="pt-PT" sz="1700" dirty="0">
                <a:solidFill>
                  <a:srgbClr val="618626"/>
                </a:solidFill>
                <a:ea typeface="Times New Roman"/>
                <a:cs typeface="Times New Roman"/>
              </a:rPr>
              <a:t> </a:t>
            </a:r>
            <a:r>
              <a:rPr lang="pt-PT" sz="1700" i="1" dirty="0" smtClean="0">
                <a:ea typeface="Times New Roman"/>
                <a:cs typeface="Times New Roman"/>
              </a:rPr>
              <a:t>barranco,</a:t>
            </a:r>
            <a:r>
              <a:rPr lang="pt-PT" sz="1700" dirty="0" smtClean="0">
                <a:ea typeface="Times New Roman"/>
                <a:cs typeface="Times New Roman"/>
              </a:rPr>
              <a:t> </a:t>
            </a:r>
            <a:r>
              <a:rPr lang="pt-PT" sz="1700" i="1" dirty="0" smtClean="0">
                <a:ea typeface="Times New Roman"/>
                <a:cs typeface="Times New Roman"/>
              </a:rPr>
              <a:t>barro, bruxa</a:t>
            </a:r>
            <a:r>
              <a:rPr lang="pt-PT" sz="1700" dirty="0">
                <a:ea typeface="Times New Roman"/>
                <a:cs typeface="Times New Roman"/>
              </a:rPr>
              <a:t>, </a:t>
            </a:r>
            <a:r>
              <a:rPr lang="pt-PT" sz="1700" i="1" dirty="0">
                <a:ea typeface="Times New Roman"/>
                <a:cs typeface="Times New Roman"/>
              </a:rPr>
              <a:t>camisa, carpinteiro, </a:t>
            </a:r>
            <a:r>
              <a:rPr lang="pt-PT" sz="1700" i="1" dirty="0" smtClean="0">
                <a:ea typeface="Times New Roman"/>
                <a:cs typeface="Times New Roman"/>
              </a:rPr>
              <a:t>carro, caruma</a:t>
            </a:r>
            <a:r>
              <a:rPr lang="pt-PT" sz="1700" i="1" dirty="0">
                <a:ea typeface="Times New Roman"/>
                <a:cs typeface="Times New Roman"/>
              </a:rPr>
              <a:t>, </a:t>
            </a:r>
            <a:r>
              <a:rPr lang="pt-PT" sz="1700" i="1" dirty="0" smtClean="0">
                <a:ea typeface="Times New Roman"/>
                <a:cs typeface="Times New Roman"/>
              </a:rPr>
              <a:t>carvalho, cerveja, </a:t>
            </a:r>
            <a:r>
              <a:rPr lang="pt-PT" sz="1700" i="1" dirty="0">
                <a:ea typeface="Times New Roman"/>
                <a:cs typeface="Times New Roman"/>
              </a:rPr>
              <a:t>laje, lousa, </a:t>
            </a:r>
            <a:r>
              <a:rPr lang="pt-PT" sz="1700" i="1" dirty="0" smtClean="0">
                <a:ea typeface="Times New Roman"/>
                <a:cs typeface="Times New Roman"/>
              </a:rPr>
              <a:t>saia</a:t>
            </a:r>
            <a:r>
              <a:rPr lang="pt-PT" sz="1700" i="1" dirty="0">
                <a:ea typeface="Times New Roman"/>
                <a:cs typeface="Times New Roman"/>
              </a:rPr>
              <a:t>, </a:t>
            </a:r>
            <a:r>
              <a:rPr lang="pt-PT" sz="1700" i="1" dirty="0" smtClean="0">
                <a:ea typeface="Times New Roman"/>
                <a:cs typeface="Times New Roman"/>
              </a:rPr>
              <a:t>Braga</a:t>
            </a:r>
            <a:r>
              <a:rPr lang="pt-PT" sz="1700" i="1" dirty="0">
                <a:ea typeface="Times New Roman"/>
                <a:cs typeface="Times New Roman"/>
              </a:rPr>
              <a:t>, Bragança, </a:t>
            </a:r>
            <a:r>
              <a:rPr lang="pt-PT" sz="1700" i="1" dirty="0" smtClean="0">
                <a:ea typeface="Times New Roman"/>
                <a:cs typeface="Times New Roman"/>
              </a:rPr>
              <a:t>Coimbra, Évora</a:t>
            </a:r>
            <a:r>
              <a:rPr lang="pt-PT" sz="1700" i="1" dirty="0">
                <a:ea typeface="Times New Roman"/>
                <a:cs typeface="Times New Roman"/>
              </a:rPr>
              <a:t>, Lisboa</a:t>
            </a:r>
            <a:r>
              <a:rPr lang="pt-PT" sz="1700" i="1" dirty="0" smtClean="0">
                <a:ea typeface="Times New Roman"/>
                <a:cs typeface="Times New Roman"/>
              </a:rPr>
              <a:t>, </a:t>
            </a:r>
            <a:r>
              <a:rPr lang="pt-PT" sz="1700" i="1" dirty="0">
                <a:ea typeface="Times New Roman"/>
                <a:cs typeface="Times New Roman"/>
              </a:rPr>
              <a:t>Viseu.</a:t>
            </a:r>
            <a:endParaRPr lang="pt-PT" sz="1700" dirty="0"/>
          </a:p>
          <a:p>
            <a:pPr marL="0" indent="0">
              <a:spcAft>
                <a:spcPts val="0"/>
              </a:spcAft>
              <a:buNone/>
              <a:tabLst>
                <a:tab pos="4860925" algn="l"/>
              </a:tabLst>
            </a:pPr>
            <a:endParaRPr lang="pt-PT" sz="1900" dirty="0">
              <a:latin typeface="Calibri (Body)"/>
            </a:endParaRPr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5696" y="5013176"/>
            <a:ext cx="4536504" cy="15499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7221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5536" y="1207008"/>
            <a:ext cx="7488832" cy="397191"/>
          </a:xfrm>
        </p:spPr>
        <p:txBody>
          <a:bodyPr/>
          <a:lstStyle/>
          <a:p>
            <a:r>
              <a:rPr lang="pt-PT" sz="2200" b="1" u="sng" spc="0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</a:rPr>
              <a:t>Substrato</a:t>
            </a:r>
            <a:r>
              <a:rPr lang="pt-PT" sz="2200" u="sng" spc="0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</a:rPr>
              <a:t> e </a:t>
            </a:r>
            <a:r>
              <a:rPr lang="pt-PT" sz="2200" b="1" u="sng" spc="0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</a:rPr>
              <a:t>superstratos</a:t>
            </a:r>
            <a:endParaRPr lang="pt-PT" sz="2200" u="sng" dirty="0">
              <a:latin typeface="+mn-lt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5536" y="1610276"/>
            <a:ext cx="4392488" cy="4349080"/>
          </a:xfrm>
        </p:spPr>
        <p:txBody>
          <a:bodyPr>
            <a:noAutofit/>
          </a:bodyPr>
          <a:lstStyle/>
          <a:p>
            <a:pPr marL="3175" indent="0">
              <a:spcAft>
                <a:spcPts val="0"/>
              </a:spcAft>
              <a:buNone/>
              <a:tabLst>
                <a:tab pos="4860925" algn="l"/>
              </a:tabLst>
            </a:pPr>
            <a:r>
              <a:rPr lang="pt-PT" sz="1900" b="1" dirty="0" smtClean="0">
                <a:latin typeface="Calibri" panose="020F0502020204030204" pitchFamily="34" charset="0"/>
                <a:ea typeface="Times New Roman"/>
              </a:rPr>
              <a:t>Superstrato germânico</a:t>
            </a:r>
            <a:r>
              <a:rPr lang="pt-PT" sz="1900" dirty="0" smtClean="0">
                <a:latin typeface="Calibri" panose="020F0502020204030204" pitchFamily="34" charset="0"/>
                <a:ea typeface="Times New Roman"/>
              </a:rPr>
              <a:t> </a:t>
            </a:r>
            <a:r>
              <a:rPr lang="pt-PT" sz="1900" dirty="0">
                <a:latin typeface="Calibri" panose="020F0502020204030204" pitchFamily="34" charset="0"/>
                <a:ea typeface="Times New Roman"/>
              </a:rPr>
              <a:t>– </a:t>
            </a:r>
            <a:r>
              <a:rPr lang="pt-PT" sz="1900" dirty="0" smtClean="0">
                <a:latin typeface="Calibri" panose="020F0502020204030204" pitchFamily="34" charset="0"/>
                <a:ea typeface="Times New Roman"/>
              </a:rPr>
              <a:t>A </a:t>
            </a:r>
            <a:r>
              <a:rPr lang="pt-PT" sz="1900" dirty="0">
                <a:latin typeface="Calibri" panose="020F0502020204030204" pitchFamily="34" charset="0"/>
                <a:ea typeface="Times New Roman"/>
              </a:rPr>
              <a:t>partir de 409 d</a:t>
            </a:r>
            <a:r>
              <a:rPr lang="pt-PT" sz="1900" dirty="0" smtClean="0">
                <a:latin typeface="Calibri" panose="020F0502020204030204" pitchFamily="34" charset="0"/>
                <a:ea typeface="Times New Roman"/>
              </a:rPr>
              <a:t>. C</a:t>
            </a:r>
            <a:r>
              <a:rPr lang="pt-PT" sz="1900" dirty="0">
                <a:latin typeface="Calibri" panose="020F0502020204030204" pitchFamily="34" charset="0"/>
                <a:ea typeface="Times New Roman"/>
              </a:rPr>
              <a:t>., os romanos foram sendo vencidos pelos bárbaros, quando os povos germânicos começaram a chegar à Península. Como possuíam uma civilização menos organizada, </a:t>
            </a:r>
            <a:r>
              <a:rPr lang="pt-PT" sz="1900" dirty="0" err="1">
                <a:latin typeface="Calibri" panose="020F0502020204030204" pitchFamily="34" charset="0"/>
                <a:ea typeface="Times New Roman"/>
              </a:rPr>
              <a:t>adotaram</a:t>
            </a:r>
            <a:r>
              <a:rPr lang="pt-PT" sz="1900" dirty="0">
                <a:latin typeface="Calibri" panose="020F0502020204030204" pitchFamily="34" charset="0"/>
                <a:ea typeface="Times New Roman"/>
              </a:rPr>
              <a:t> </a:t>
            </a:r>
            <a:r>
              <a:rPr lang="pt-PT" sz="1900" dirty="0" smtClean="0">
                <a:latin typeface="Calibri" panose="020F0502020204030204" pitchFamily="34" charset="0"/>
                <a:ea typeface="Times New Roman"/>
              </a:rPr>
              <a:t>o latim, a </a:t>
            </a:r>
            <a:r>
              <a:rPr lang="pt-PT" sz="1900" dirty="0">
                <a:latin typeface="Calibri" panose="020F0502020204030204" pitchFamily="34" charset="0"/>
                <a:ea typeface="Times New Roman"/>
              </a:rPr>
              <a:t>língua dos vencidos, mas introduziram nela palavras da sua língua – </a:t>
            </a:r>
            <a:r>
              <a:rPr lang="pt-PT" sz="1900" b="1" dirty="0" smtClean="0">
                <a:latin typeface="Calibri" panose="020F0502020204030204" pitchFamily="34" charset="0"/>
                <a:ea typeface="Times New Roman"/>
              </a:rPr>
              <a:t>superstrato</a:t>
            </a:r>
            <a:r>
              <a:rPr lang="pt-PT" sz="1900" b="1" dirty="0">
                <a:latin typeface="Calibri" panose="020F0502020204030204" pitchFamily="34" charset="0"/>
                <a:ea typeface="Times New Roman"/>
              </a:rPr>
              <a:t> germânico</a:t>
            </a:r>
            <a:r>
              <a:rPr lang="pt-PT" sz="1900" dirty="0" smtClean="0">
                <a:latin typeface="Calibri" panose="020F0502020204030204" pitchFamily="34" charset="0"/>
                <a:ea typeface="Times New Roman"/>
              </a:rPr>
              <a:t>.</a:t>
            </a:r>
          </a:p>
          <a:p>
            <a:pPr marL="114300" indent="0">
              <a:buNone/>
            </a:pPr>
            <a:endParaRPr lang="pt-PT" sz="900" dirty="0" smtClean="0">
              <a:solidFill>
                <a:srgbClr val="92D050"/>
              </a:solidFill>
              <a:latin typeface="Arial Narrow"/>
              <a:ea typeface="Times New Roman"/>
              <a:cs typeface="Times New Roman"/>
            </a:endParaRPr>
          </a:p>
          <a:p>
            <a:pPr marL="228600" indent="-457200">
              <a:buNone/>
            </a:pPr>
            <a:r>
              <a:rPr lang="pt-PT" sz="1700" dirty="0" smtClean="0">
                <a:solidFill>
                  <a:srgbClr val="618626"/>
                </a:solidFill>
                <a:latin typeface="Arial Narrow"/>
                <a:ea typeface="Times New Roman"/>
                <a:cs typeface="Times New Roman"/>
              </a:rPr>
              <a:t>►</a:t>
            </a:r>
            <a:r>
              <a:rPr lang="pt-PT" sz="1700" b="1" u="sng" dirty="0" smtClean="0">
                <a:solidFill>
                  <a:srgbClr val="618626"/>
                </a:solidFill>
                <a:ea typeface="Times New Roman"/>
                <a:cs typeface="Times New Roman"/>
              </a:rPr>
              <a:t>Exemplo </a:t>
            </a:r>
            <a:r>
              <a:rPr lang="pt-PT" sz="1700" b="1" u="sng" dirty="0">
                <a:solidFill>
                  <a:srgbClr val="618626"/>
                </a:solidFill>
                <a:ea typeface="Times New Roman"/>
                <a:cs typeface="Times New Roman"/>
              </a:rPr>
              <a:t>de palavras de origem germânica</a:t>
            </a:r>
            <a:r>
              <a:rPr lang="pt-PT" sz="1700" b="1" dirty="0">
                <a:solidFill>
                  <a:srgbClr val="618626"/>
                </a:solidFill>
                <a:ea typeface="Times New Roman"/>
                <a:cs typeface="Times New Roman"/>
              </a:rPr>
              <a:t>: </a:t>
            </a:r>
            <a:endParaRPr lang="pt-PT" sz="1700" b="1" dirty="0" smtClean="0">
              <a:solidFill>
                <a:srgbClr val="618626"/>
              </a:solidFill>
              <a:ea typeface="Times New Roman"/>
              <a:cs typeface="Times New Roman"/>
            </a:endParaRPr>
          </a:p>
          <a:p>
            <a:pPr marL="228600" indent="0">
              <a:spcBef>
                <a:spcPts val="0"/>
              </a:spcBef>
              <a:buNone/>
            </a:pPr>
            <a:r>
              <a:rPr lang="pt-PT" sz="1700" i="1" dirty="0" smtClean="0">
                <a:ea typeface="Times New Roman"/>
                <a:cs typeface="Times New Roman"/>
              </a:rPr>
              <a:t>arreio</a:t>
            </a:r>
            <a:r>
              <a:rPr lang="pt-PT" sz="1700" i="1" dirty="0">
                <a:ea typeface="Times New Roman"/>
                <a:cs typeface="Times New Roman"/>
              </a:rPr>
              <a:t>, baluarte, bandeira, bradar, casa, dardo, espada, galope, guerra, luva, marchar, orgulho, raça, roubar, </a:t>
            </a:r>
            <a:r>
              <a:rPr lang="pt-PT" sz="1700" i="1" dirty="0" smtClean="0">
                <a:ea typeface="Times New Roman"/>
                <a:cs typeface="Times New Roman"/>
              </a:rPr>
              <a:t>roupa, sabão</a:t>
            </a:r>
            <a:r>
              <a:rPr lang="pt-PT" sz="1700" dirty="0" smtClean="0">
                <a:ea typeface="Times New Roman"/>
                <a:cs typeface="Times New Roman"/>
              </a:rPr>
              <a:t>, </a:t>
            </a:r>
            <a:r>
              <a:rPr lang="pt-PT" sz="1700" i="1" dirty="0" smtClean="0">
                <a:ea typeface="Times New Roman"/>
                <a:cs typeface="Times New Roman"/>
              </a:rPr>
              <a:t>Afonso</a:t>
            </a:r>
            <a:r>
              <a:rPr lang="pt-PT" sz="1700" i="1" dirty="0">
                <a:ea typeface="Times New Roman"/>
                <a:cs typeface="Times New Roman"/>
              </a:rPr>
              <a:t>, </a:t>
            </a:r>
            <a:r>
              <a:rPr lang="pt-PT" sz="1700" i="1" dirty="0" smtClean="0">
                <a:ea typeface="Times New Roman"/>
                <a:cs typeface="Times New Roman"/>
              </a:rPr>
              <a:t>Bruno, Fernando</a:t>
            </a:r>
            <a:r>
              <a:rPr lang="pt-PT" sz="1700" i="1" dirty="0">
                <a:ea typeface="Times New Roman"/>
                <a:cs typeface="Times New Roman"/>
              </a:rPr>
              <a:t>, Gomes, </a:t>
            </a:r>
            <a:r>
              <a:rPr lang="pt-PT" sz="1700" i="1" dirty="0" smtClean="0">
                <a:ea typeface="Times New Roman"/>
                <a:cs typeface="Times New Roman"/>
              </a:rPr>
              <a:t>Guilherme, Ricardo, Rodrigo</a:t>
            </a:r>
            <a:r>
              <a:rPr lang="pt-PT" sz="1700" dirty="0">
                <a:ea typeface="Times New Roman"/>
                <a:cs typeface="Times New Roman"/>
              </a:rPr>
              <a:t>.</a:t>
            </a:r>
            <a:endParaRPr lang="pt-PT" sz="17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100000">
                        <a14:backgroundMark x1="10922" y1="62571" x2="10922" y2="62571"/>
                        <a14:backgroundMark x1="13993" y1="68857" x2="13993" y2="68857"/>
                        <a14:backgroundMark x1="15017" y1="76857" x2="15017" y2="76857"/>
                        <a14:backgroundMark x1="16041" y1="80571" x2="16041" y2="80571"/>
                        <a14:backgroundMark x1="8191" y1="82286" x2="8191" y2="82286"/>
                        <a14:backgroundMark x1="18771" y1="66857" x2="18771" y2="66857"/>
                        <a14:backgroundMark x1="22184" y1="59714" x2="22184" y2="59714"/>
                        <a14:backgroundMark x1="21843" y1="57714" x2="21843" y2="57714"/>
                        <a14:backgroundMark x1="13652" y1="58857" x2="13652" y2="58857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3012" y="1772816"/>
            <a:ext cx="3194892" cy="3816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7623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93192" y="1207008"/>
            <a:ext cx="6660579" cy="416575"/>
          </a:xfrm>
        </p:spPr>
        <p:txBody>
          <a:bodyPr/>
          <a:lstStyle/>
          <a:p>
            <a:r>
              <a:rPr lang="pt-PT" sz="2200" b="1" u="sng" spc="0" dirty="0">
                <a:solidFill>
                  <a:srgbClr val="FEA022">
                    <a:lumMod val="50000"/>
                  </a:srgbClr>
                </a:solidFill>
                <a:latin typeface="+mn-lt"/>
                <a:ea typeface="Times New Roman"/>
              </a:rPr>
              <a:t>Substrato</a:t>
            </a:r>
            <a:r>
              <a:rPr lang="pt-PT" sz="2200" u="sng" spc="0" dirty="0">
                <a:solidFill>
                  <a:srgbClr val="FEA022">
                    <a:lumMod val="50000"/>
                  </a:srgbClr>
                </a:solidFill>
                <a:latin typeface="+mn-lt"/>
                <a:ea typeface="Times New Roman"/>
              </a:rPr>
              <a:t> e </a:t>
            </a:r>
            <a:r>
              <a:rPr lang="pt-PT" sz="2200" b="1" u="sng" spc="0" dirty="0">
                <a:solidFill>
                  <a:srgbClr val="FEA022">
                    <a:lumMod val="50000"/>
                  </a:srgbClr>
                </a:solidFill>
                <a:latin typeface="+mn-lt"/>
                <a:ea typeface="Times New Roman"/>
              </a:rPr>
              <a:t>superstratos</a:t>
            </a:r>
            <a:endParaRPr lang="pt-PT" sz="2200" u="sng" dirty="0">
              <a:latin typeface="+mn-lt"/>
            </a:endParaRPr>
          </a:p>
        </p:txBody>
      </p:sp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86176" y="1629218"/>
            <a:ext cx="7560840" cy="2160241"/>
          </a:xfrm>
        </p:spPr>
        <p:txBody>
          <a:bodyPr>
            <a:noAutofit/>
          </a:bodyPr>
          <a:lstStyle/>
          <a:p>
            <a:pPr marL="0" indent="0">
              <a:spcAft>
                <a:spcPts val="0"/>
              </a:spcAft>
              <a:buNone/>
              <a:tabLst>
                <a:tab pos="4860925" algn="l"/>
              </a:tabLst>
            </a:pPr>
            <a:r>
              <a:rPr lang="pt-PT" sz="1900" b="1" dirty="0" smtClean="0">
                <a:ea typeface="Times New Roman"/>
              </a:rPr>
              <a:t>Superstrato árabe</a:t>
            </a:r>
            <a:r>
              <a:rPr lang="pt-PT" sz="1900" dirty="0" smtClean="0">
                <a:ea typeface="Times New Roman"/>
              </a:rPr>
              <a:t> </a:t>
            </a:r>
            <a:r>
              <a:rPr lang="pt-PT" sz="1900" dirty="0">
                <a:ea typeface="Times New Roman"/>
              </a:rPr>
              <a:t>– </a:t>
            </a:r>
            <a:r>
              <a:rPr lang="pt-PT" sz="1900" dirty="0" smtClean="0">
                <a:ea typeface="Times New Roman"/>
              </a:rPr>
              <a:t>Em 711, </a:t>
            </a:r>
            <a:r>
              <a:rPr lang="pt-PT" sz="1900" dirty="0">
                <a:ea typeface="Times New Roman"/>
              </a:rPr>
              <a:t>a Península sofreu uma nova invasão, a dos árabes. Os povos cristãos refugiaram-se no </a:t>
            </a:r>
            <a:r>
              <a:rPr lang="pt-PT" sz="1900" dirty="0" smtClean="0">
                <a:ea typeface="Times New Roman"/>
              </a:rPr>
              <a:t>Norte</a:t>
            </a:r>
            <a:r>
              <a:rPr lang="pt-PT" sz="1900" dirty="0">
                <a:ea typeface="Times New Roman"/>
              </a:rPr>
              <a:t>, nas </a:t>
            </a:r>
            <a:r>
              <a:rPr lang="pt-PT" sz="1900" dirty="0" smtClean="0">
                <a:ea typeface="Times New Roman"/>
              </a:rPr>
              <a:t>Astúrias, e </a:t>
            </a:r>
            <a:r>
              <a:rPr lang="pt-PT" sz="1900" dirty="0">
                <a:ea typeface="Times New Roman"/>
              </a:rPr>
              <a:t>embora tenham desde sempre lutado contra o domínio islâmico, a presença árabe prolongou-se por </a:t>
            </a:r>
            <a:r>
              <a:rPr lang="pt-PT" sz="1900" dirty="0" smtClean="0">
                <a:ea typeface="Times New Roman"/>
              </a:rPr>
              <a:t>quase oito séculos</a:t>
            </a:r>
            <a:r>
              <a:rPr lang="pt-PT" sz="1900" dirty="0">
                <a:ea typeface="Times New Roman"/>
              </a:rPr>
              <a:t>. Muitas palavras </a:t>
            </a:r>
            <a:r>
              <a:rPr lang="pt-PT" sz="1900" dirty="0" smtClean="0">
                <a:ea typeface="Times New Roman"/>
              </a:rPr>
              <a:t>entraram, então, </a:t>
            </a:r>
            <a:r>
              <a:rPr lang="pt-PT" sz="1900" dirty="0">
                <a:ea typeface="Times New Roman"/>
              </a:rPr>
              <a:t>na língua dos cristãos – </a:t>
            </a:r>
            <a:r>
              <a:rPr lang="pt-PT" sz="1900" b="1" dirty="0">
                <a:ea typeface="Times New Roman"/>
              </a:rPr>
              <a:t>superstrato árabe</a:t>
            </a:r>
            <a:r>
              <a:rPr lang="pt-PT" sz="1900" dirty="0" smtClean="0">
                <a:ea typeface="Times New Roman"/>
              </a:rPr>
              <a:t>.</a:t>
            </a:r>
          </a:p>
          <a:p>
            <a:pPr marL="0" indent="0">
              <a:spcAft>
                <a:spcPts val="0"/>
              </a:spcAft>
              <a:buNone/>
              <a:tabLst>
                <a:tab pos="4860925" algn="l"/>
              </a:tabLst>
            </a:pPr>
            <a:r>
              <a:rPr lang="pt-PT" sz="900" dirty="0">
                <a:ea typeface="Times New Roman"/>
              </a:rPr>
              <a:t>	</a:t>
            </a:r>
          </a:p>
          <a:p>
            <a:pPr marL="228600" indent="-457200">
              <a:buNone/>
            </a:pPr>
            <a:r>
              <a:rPr lang="pt-PT" sz="1700" dirty="0" smtClean="0">
                <a:solidFill>
                  <a:srgbClr val="618626"/>
                </a:solidFill>
                <a:ea typeface="Times New Roman"/>
                <a:cs typeface="Times New Roman"/>
              </a:rPr>
              <a:t>►</a:t>
            </a:r>
            <a:r>
              <a:rPr lang="pt-PT" sz="1700" b="1" u="sng" dirty="0" smtClean="0">
                <a:solidFill>
                  <a:srgbClr val="618626"/>
                </a:solidFill>
                <a:ea typeface="Times New Roman"/>
                <a:cs typeface="Times New Roman"/>
              </a:rPr>
              <a:t>Exemplo </a:t>
            </a:r>
            <a:r>
              <a:rPr lang="pt-PT" sz="1700" b="1" u="sng" dirty="0">
                <a:solidFill>
                  <a:srgbClr val="618626"/>
                </a:solidFill>
                <a:ea typeface="Times New Roman"/>
                <a:cs typeface="Times New Roman"/>
              </a:rPr>
              <a:t>de palavras de origem </a:t>
            </a:r>
            <a:r>
              <a:rPr lang="pt-PT" sz="1700" b="1" u="sng" dirty="0" smtClean="0">
                <a:solidFill>
                  <a:srgbClr val="618626"/>
                </a:solidFill>
                <a:ea typeface="Times New Roman"/>
                <a:cs typeface="Times New Roman"/>
              </a:rPr>
              <a:t>árabe</a:t>
            </a:r>
            <a:r>
              <a:rPr lang="pt-PT" sz="1700" dirty="0" smtClean="0">
                <a:solidFill>
                  <a:srgbClr val="618626"/>
                </a:solidFill>
                <a:ea typeface="Times New Roman"/>
                <a:cs typeface="Times New Roman"/>
              </a:rPr>
              <a:t>: </a:t>
            </a:r>
            <a:r>
              <a:rPr lang="pt-PT" sz="1700" i="1" dirty="0" smtClean="0">
                <a:ea typeface="Times New Roman"/>
                <a:cs typeface="Times New Roman"/>
              </a:rPr>
              <a:t>açorda</a:t>
            </a:r>
            <a:r>
              <a:rPr lang="pt-PT" sz="1700" i="1" dirty="0">
                <a:ea typeface="Times New Roman"/>
                <a:cs typeface="Times New Roman"/>
              </a:rPr>
              <a:t>, alambique, albufeira, álcool, </a:t>
            </a:r>
            <a:r>
              <a:rPr lang="pt-PT" sz="1700" i="1" dirty="0" smtClean="0">
                <a:ea typeface="Times New Roman"/>
                <a:cs typeface="Times New Roman"/>
              </a:rPr>
              <a:t>aldeia, alecrim</a:t>
            </a:r>
            <a:r>
              <a:rPr lang="pt-PT" sz="1700" i="1" dirty="0">
                <a:ea typeface="Times New Roman"/>
                <a:cs typeface="Times New Roman"/>
              </a:rPr>
              <a:t>, alfaiate, algarismo, alqueire, armazém, azul, fatia, garrafa, </a:t>
            </a:r>
            <a:r>
              <a:rPr lang="pt-PT" sz="1700" i="1" dirty="0" smtClean="0">
                <a:ea typeface="Times New Roman"/>
                <a:cs typeface="Times New Roman"/>
              </a:rPr>
              <a:t>oxalá</a:t>
            </a:r>
            <a:r>
              <a:rPr lang="pt-PT" sz="1700" i="1" dirty="0">
                <a:ea typeface="Times New Roman"/>
                <a:cs typeface="Times New Roman"/>
              </a:rPr>
              <a:t>, xadrez, xarope, Alcântara, Algarve, Aljezur, Guadiana</a:t>
            </a:r>
            <a:r>
              <a:rPr lang="pt-PT" sz="1700" dirty="0">
                <a:ea typeface="Times New Roman"/>
                <a:cs typeface="Times New Roman"/>
              </a:rPr>
              <a:t>.</a:t>
            </a:r>
            <a:endParaRPr lang="pt-PT" sz="17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5616" y="4293096"/>
            <a:ext cx="6336704" cy="21834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42177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81679" y="1673649"/>
            <a:ext cx="7646706" cy="2116832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pt-PT" sz="1900" dirty="0" smtClean="0">
                <a:ea typeface="Times New Roman"/>
                <a:cs typeface="Times New Roman"/>
              </a:rPr>
              <a:t>Quando </a:t>
            </a:r>
            <a:r>
              <a:rPr lang="pt-PT" sz="1900" dirty="0">
                <a:ea typeface="Times New Roman"/>
                <a:cs typeface="Times New Roman"/>
              </a:rPr>
              <a:t>Portugal nasceu como nação, em 1143, falava-se no noroeste da Península Ibérica uma língua românica que já se tinha afastado muito do latim. A essa língua damos o nome de </a:t>
            </a:r>
            <a:r>
              <a:rPr lang="pt-PT" sz="1900" b="1" dirty="0">
                <a:ea typeface="Times New Roman"/>
                <a:cs typeface="Times New Roman"/>
              </a:rPr>
              <a:t>galego-português</a:t>
            </a:r>
            <a:r>
              <a:rPr lang="pt-PT" sz="1900" dirty="0">
                <a:ea typeface="Times New Roman"/>
                <a:cs typeface="Times New Roman"/>
              </a:rPr>
              <a:t>. </a:t>
            </a:r>
            <a:endParaRPr lang="pt-PT" sz="1900" dirty="0" smtClean="0">
              <a:ea typeface="Times New Roman"/>
              <a:cs typeface="Times New Roman"/>
            </a:endParaRPr>
          </a:p>
          <a:p>
            <a:pPr marL="0" indent="0">
              <a:buNone/>
            </a:pPr>
            <a:r>
              <a:rPr lang="pt-PT" sz="1900" dirty="0" smtClean="0">
                <a:ea typeface="Times New Roman"/>
                <a:cs typeface="Times New Roman"/>
              </a:rPr>
              <a:t>Com </a:t>
            </a:r>
            <a:r>
              <a:rPr lang="pt-PT" sz="1900" dirty="0">
                <a:ea typeface="Times New Roman"/>
                <a:cs typeface="Times New Roman"/>
              </a:rPr>
              <a:t>a independência do Condado Portucalense, </a:t>
            </a:r>
            <a:r>
              <a:rPr lang="pt-PT" sz="1900" dirty="0" smtClean="0">
                <a:ea typeface="Times New Roman"/>
                <a:cs typeface="Times New Roman"/>
              </a:rPr>
              <a:t>o galego-português foi </a:t>
            </a:r>
            <a:r>
              <a:rPr lang="pt-PT" sz="1900" dirty="0">
                <a:ea typeface="Times New Roman"/>
                <a:cs typeface="Times New Roman"/>
              </a:rPr>
              <a:t>evoluindo de forma diferente em Portugal e na Galiza.</a:t>
            </a:r>
            <a:endParaRPr lang="pt-PT" sz="1900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99465" l="0" r="100000">
                        <a14:foregroundMark x1="52800" y1="48128" x2="52800" y2="48128"/>
                        <a14:foregroundMark x1="52000" y1="25668" x2="52000" y2="25668"/>
                        <a14:foregroundMark x1="46800" y1="25134" x2="46800" y2="25134"/>
                        <a14:foregroundMark x1="31200" y1="37433" x2="31200" y2="37433"/>
                        <a14:foregroundMark x1="27600" y1="50802" x2="27600" y2="50802"/>
                        <a14:foregroundMark x1="26400" y1="59893" x2="26400" y2="59893"/>
                        <a14:foregroundMark x1="27600" y1="67914" x2="27600" y2="67914"/>
                        <a14:foregroundMark x1="34800" y1="71658" x2="34800" y2="71658"/>
                        <a14:foregroundMark x1="42400" y1="71123" x2="44000" y2="70588"/>
                        <a14:foregroundMark x1="56000" y1="54545" x2="59200" y2="45455"/>
                        <a14:foregroundMark x1="68400" y1="26203" x2="73200" y2="18182"/>
                        <a14:foregroundMark x1="78800" y1="8556" x2="80400" y2="4813"/>
                        <a14:foregroundMark x1="82000" y1="2674" x2="82000" y2="2674"/>
                        <a14:foregroundMark x1="90000" y1="55080" x2="90000" y2="55080"/>
                        <a14:foregroundMark x1="78800" y1="62032" x2="78800" y2="62032"/>
                        <a14:foregroundMark x1="78800" y1="64171" x2="78800" y2="64171"/>
                        <a14:foregroundMark x1="97600" y1="48663" x2="97600" y2="48663"/>
                      </a14:backgroundRemoval>
                    </a14:imgEffect>
                    <a14:imgEffect>
                      <a14:brightnessContrast bright="-20000"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b="3025"/>
          <a:stretch/>
        </p:blipFill>
        <p:spPr>
          <a:xfrm>
            <a:off x="2339752" y="3429000"/>
            <a:ext cx="4259684" cy="3089856"/>
          </a:xfrm>
          <a:prstGeom prst="rect">
            <a:avLst/>
          </a:prstGeom>
        </p:spPr>
      </p:pic>
      <p:sp>
        <p:nvSpPr>
          <p:cNvPr id="5" name="Título 1"/>
          <p:cNvSpPr txBox="1">
            <a:spLocks/>
          </p:cNvSpPr>
          <p:nvPr/>
        </p:nvSpPr>
        <p:spPr>
          <a:xfrm>
            <a:off x="393192" y="1207008"/>
            <a:ext cx="6660579" cy="41657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200" b="1" u="sng" spc="0" dirty="0" smtClean="0">
                <a:solidFill>
                  <a:srgbClr val="FEA022">
                    <a:lumMod val="50000"/>
                  </a:srgbClr>
                </a:solidFill>
                <a:latin typeface="+mn-lt"/>
                <a:ea typeface="Times New Roman"/>
              </a:rPr>
              <a:t>Galego-português</a:t>
            </a:r>
            <a:endParaRPr lang="pt-PT" sz="2200" u="sng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061075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72508" y="1556389"/>
            <a:ext cx="7871900" cy="2592288"/>
          </a:xfrm>
        </p:spPr>
        <p:txBody>
          <a:bodyPr>
            <a:normAutofit fontScale="25000" lnSpcReduction="20000"/>
          </a:bodyPr>
          <a:lstStyle/>
          <a:p>
            <a:pPr marL="228600" indent="-457200">
              <a:spcAft>
                <a:spcPts val="0"/>
              </a:spcAft>
              <a:buNone/>
            </a:pPr>
            <a:endParaRPr lang="pt-PT" sz="1500" dirty="0" smtClean="0">
              <a:solidFill>
                <a:srgbClr val="678923"/>
              </a:solidFill>
              <a:latin typeface="Arial Narrow" panose="020B0606020202030204" pitchFamily="34" charset="0"/>
              <a:ea typeface="Times New Roman"/>
            </a:endParaRPr>
          </a:p>
          <a:p>
            <a:pPr marL="228600" indent="-457200">
              <a:lnSpc>
                <a:spcPct val="120000"/>
              </a:lnSpc>
              <a:spcAft>
                <a:spcPts val="0"/>
              </a:spcAft>
              <a:buNone/>
            </a:pPr>
            <a:r>
              <a:rPr lang="pt-PT" sz="7600" dirty="0" smtClean="0">
                <a:solidFill>
                  <a:srgbClr val="618626"/>
                </a:solidFill>
                <a:ea typeface="Times New Roman"/>
              </a:rPr>
              <a:t>►</a:t>
            </a:r>
            <a:r>
              <a:rPr lang="pt-PT" sz="7600" dirty="0" smtClean="0">
                <a:ea typeface="Times New Roman"/>
              </a:rPr>
              <a:t>Podemos </a:t>
            </a:r>
            <a:r>
              <a:rPr lang="pt-PT" sz="7600" dirty="0">
                <a:ea typeface="Times New Roman"/>
              </a:rPr>
              <a:t>dizer que o português </a:t>
            </a:r>
            <a:r>
              <a:rPr lang="pt-PT" sz="7600" dirty="0" smtClean="0">
                <a:ea typeface="Times New Roman"/>
              </a:rPr>
              <a:t>nasceu, oficialmente, </a:t>
            </a:r>
            <a:r>
              <a:rPr lang="pt-PT" sz="7600" dirty="0">
                <a:ea typeface="Times New Roman"/>
              </a:rPr>
              <a:t>no século XIII, quando D. Dinis legislou no sentido de que todos os livros e documentos oficiais fossem escritos em português, já que, na maioria dos casos, continuava a usar-se o latim na escrita</a:t>
            </a:r>
            <a:r>
              <a:rPr lang="pt-PT" sz="7600" dirty="0" smtClean="0">
                <a:ea typeface="Times New Roman"/>
              </a:rPr>
              <a:t>.</a:t>
            </a:r>
          </a:p>
          <a:p>
            <a:pPr marL="228600" indent="-457200">
              <a:lnSpc>
                <a:spcPct val="120000"/>
              </a:lnSpc>
              <a:spcAft>
                <a:spcPts val="0"/>
              </a:spcAft>
              <a:buNone/>
            </a:pPr>
            <a:endParaRPr lang="pt-PT" sz="2000" dirty="0">
              <a:ea typeface="Times New Roman"/>
            </a:endParaRPr>
          </a:p>
          <a:p>
            <a:pPr marL="228600" indent="-457200">
              <a:lnSpc>
                <a:spcPct val="120000"/>
              </a:lnSpc>
              <a:spcAft>
                <a:spcPts val="0"/>
              </a:spcAft>
              <a:buNone/>
            </a:pPr>
            <a:r>
              <a:rPr lang="pt-PT" sz="7600" dirty="0" smtClean="0">
                <a:solidFill>
                  <a:srgbClr val="618626"/>
                </a:solidFill>
                <a:ea typeface="Times New Roman"/>
              </a:rPr>
              <a:t>►</a:t>
            </a:r>
            <a:r>
              <a:rPr lang="pt-PT" sz="7600" dirty="0" smtClean="0">
                <a:ea typeface="Times New Roman"/>
              </a:rPr>
              <a:t>No entanto, os </a:t>
            </a:r>
            <a:r>
              <a:rPr lang="pt-PT" sz="7600" dirty="0">
                <a:ea typeface="Times New Roman"/>
              </a:rPr>
              <a:t>mais antigos textos escritos em português são </a:t>
            </a:r>
            <a:r>
              <a:rPr lang="pt-PT" sz="7600" dirty="0" smtClean="0">
                <a:ea typeface="Times New Roman"/>
              </a:rPr>
              <a:t>anteriores </a:t>
            </a:r>
            <a:r>
              <a:rPr lang="pt-PT" sz="7600" spc="20" dirty="0" smtClean="0">
                <a:ea typeface="Times New Roman"/>
              </a:rPr>
              <a:t>a D. Dinis: o </a:t>
            </a:r>
            <a:r>
              <a:rPr lang="pt-PT" sz="7600" i="1" spc="20" dirty="0">
                <a:ea typeface="Times New Roman"/>
                <a:cs typeface="Arial"/>
              </a:rPr>
              <a:t>Testamento de Afonso II</a:t>
            </a:r>
            <a:r>
              <a:rPr lang="pt-PT" sz="7600" spc="20" dirty="0">
                <a:ea typeface="Times New Roman"/>
                <a:cs typeface="Arial"/>
              </a:rPr>
              <a:t> (de 1214) e a </a:t>
            </a:r>
            <a:r>
              <a:rPr lang="pt-PT" sz="7600" i="1" spc="20" dirty="0">
                <a:ea typeface="Times New Roman"/>
                <a:cs typeface="Arial"/>
              </a:rPr>
              <a:t>Notícia de Torto</a:t>
            </a:r>
            <a:r>
              <a:rPr lang="pt-PT" sz="7600" spc="20" dirty="0">
                <a:ea typeface="Times New Roman"/>
                <a:cs typeface="Arial"/>
              </a:rPr>
              <a:t> (</a:t>
            </a:r>
            <a:r>
              <a:rPr lang="pt-PT" sz="7600" spc="20" dirty="0" smtClean="0">
                <a:ea typeface="Times New Roman"/>
                <a:cs typeface="Arial"/>
              </a:rPr>
              <a:t>1211-         -</a:t>
            </a:r>
            <a:r>
              <a:rPr lang="pt-PT" sz="7600" dirty="0" smtClean="0">
                <a:ea typeface="Times New Roman"/>
                <a:cs typeface="Arial"/>
              </a:rPr>
              <a:t>1216</a:t>
            </a:r>
            <a:r>
              <a:rPr lang="pt-PT" sz="7600" dirty="0">
                <a:ea typeface="Times New Roman"/>
                <a:cs typeface="Arial"/>
              </a:rPr>
              <a:t>). Recentemente foi descoberto um outro documento original, também escrito em português, de </a:t>
            </a:r>
            <a:r>
              <a:rPr lang="pt-PT" sz="7600" dirty="0" smtClean="0">
                <a:ea typeface="Times New Roman"/>
                <a:cs typeface="Arial"/>
              </a:rPr>
              <a:t>1175: a </a:t>
            </a:r>
            <a:r>
              <a:rPr lang="pt-PT" sz="7600" i="1" dirty="0">
                <a:ea typeface="Times New Roman"/>
                <a:cs typeface="Arial"/>
              </a:rPr>
              <a:t>Notícia de Fiadores</a:t>
            </a:r>
            <a:r>
              <a:rPr lang="pt-PT" sz="7600" dirty="0">
                <a:ea typeface="Times New Roman"/>
                <a:cs typeface="Arial"/>
              </a:rPr>
              <a:t>, um inventário das dívidas de </a:t>
            </a:r>
            <a:r>
              <a:rPr lang="pt-PT" sz="7600" dirty="0" err="1">
                <a:ea typeface="Times New Roman"/>
                <a:cs typeface="Arial"/>
              </a:rPr>
              <a:t>Pelagio</a:t>
            </a:r>
            <a:r>
              <a:rPr lang="pt-PT" sz="7600" dirty="0">
                <a:ea typeface="Times New Roman"/>
                <a:cs typeface="Arial"/>
              </a:rPr>
              <a:t> </a:t>
            </a:r>
            <a:r>
              <a:rPr lang="pt-PT" sz="7600" dirty="0" smtClean="0">
                <a:ea typeface="Times New Roman"/>
                <a:cs typeface="Arial"/>
              </a:rPr>
              <a:t>Romeu.</a:t>
            </a:r>
            <a:r>
              <a:rPr lang="pt-PT" sz="7600" dirty="0">
                <a:ea typeface="Times New Roman"/>
              </a:rPr>
              <a:t> </a:t>
            </a:r>
            <a:r>
              <a:rPr lang="pt-PT" sz="7600" dirty="0" smtClean="0">
                <a:ea typeface="Times New Roman"/>
                <a:cs typeface="Times New Roman"/>
              </a:rPr>
              <a:t>É assim o início do </a:t>
            </a:r>
            <a:r>
              <a:rPr lang="pt-PT" sz="7600" b="1" i="1" dirty="0" smtClean="0">
                <a:ea typeface="Times New Roman"/>
                <a:cs typeface="Times New Roman"/>
              </a:rPr>
              <a:t>Testamento de D. Afonso II</a:t>
            </a:r>
            <a:r>
              <a:rPr lang="pt-PT" sz="7600" dirty="0" smtClean="0">
                <a:ea typeface="Times New Roman"/>
                <a:cs typeface="Times New Roman"/>
              </a:rPr>
              <a:t>:</a:t>
            </a:r>
          </a:p>
        </p:txBody>
      </p:sp>
      <p:sp>
        <p:nvSpPr>
          <p:cNvPr id="4" name="CaixaDeTexto 3"/>
          <p:cNvSpPr txBox="1"/>
          <p:nvPr/>
        </p:nvSpPr>
        <p:spPr>
          <a:xfrm>
            <a:off x="972330" y="4869160"/>
            <a:ext cx="6672256" cy="1569660"/>
          </a:xfrm>
          <a:prstGeom prst="rect">
            <a:avLst/>
          </a:prstGeom>
          <a:solidFill>
            <a:srgbClr val="E9D9B1"/>
          </a:solidFill>
        </p:spPr>
        <p:txBody>
          <a:bodyPr wrap="square" rtlCol="0">
            <a:spAutoFit/>
          </a:bodyPr>
          <a:lstStyle/>
          <a:p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En'o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nome de Deus. Eu rei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don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Afonso pela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gracia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de Deus rei de Portugal,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seendo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sano e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saluo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,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temëte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o dia de mia morte, a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saude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de mia alma e a proe de mia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molier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raina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dona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Orraca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e de me(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us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)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filios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e de me(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us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)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uassalos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e de todo meu reino fiz mia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mãda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p(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er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) q(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ue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) de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pos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mia morte mia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molier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e me(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us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)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filios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e meu reino e me(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us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)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uassalos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e todas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aq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(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ue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)las cousas q(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ue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) De(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us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) mi deu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en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poder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sten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en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paz e </a:t>
            </a:r>
            <a:r>
              <a:rPr lang="pt-PT" sz="1600" dirty="0" err="1">
                <a:latin typeface="Tempus Sans ITC" panose="04020404030D07020202" pitchFamily="82" charset="0"/>
                <a:ea typeface="Times New Roman"/>
              </a:rPr>
              <a:t>en</a:t>
            </a:r>
            <a:r>
              <a:rPr lang="pt-PT" sz="1600" dirty="0">
                <a:latin typeface="Tempus Sans ITC" panose="04020404030D07020202" pitchFamily="82" charset="0"/>
                <a:ea typeface="Times New Roman"/>
              </a:rPr>
              <a:t> </a:t>
            </a:r>
            <a:r>
              <a:rPr lang="pt-PT" sz="1600" dirty="0" err="1" smtClean="0">
                <a:latin typeface="Tempus Sans ITC" panose="04020404030D07020202" pitchFamily="82" charset="0"/>
                <a:ea typeface="Times New Roman"/>
              </a:rPr>
              <a:t>folgãcia</a:t>
            </a:r>
            <a:r>
              <a:rPr lang="pt-PT" sz="1600" dirty="0" smtClean="0">
                <a:latin typeface="Tempus Sans ITC" panose="04020404030D07020202" pitchFamily="82" charset="0"/>
                <a:ea typeface="Times New Roman"/>
              </a:rPr>
              <a:t>.</a:t>
            </a:r>
            <a:endParaRPr lang="pt-PT" sz="1600" dirty="0">
              <a:latin typeface="Tempus Sans ITC" panose="04020404030D07020202" pitchFamily="82" charset="0"/>
            </a:endParaRPr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93192" y="1206222"/>
            <a:ext cx="6768752" cy="43204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3000" b="1" u="sng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Autonomização do português</a:t>
            </a:r>
            <a:endParaRPr lang="pt-PT" sz="3000" u="sng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28643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467544" y="1484784"/>
            <a:ext cx="7776864" cy="508918"/>
          </a:xfrm>
        </p:spPr>
        <p:txBody>
          <a:bodyPr/>
          <a:lstStyle/>
          <a:p>
            <a:pPr algn="ctr"/>
            <a:r>
              <a:rPr lang="pt-PT" sz="2200" b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Os primeiros textos em português: </a:t>
            </a:r>
            <a:r>
              <a:rPr lang="pt-PT" sz="2200" b="1" i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Notícia de Fiadores </a:t>
            </a:r>
            <a:r>
              <a:rPr lang="pt-PT" sz="2000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Arial"/>
              </a:rPr>
              <a:t>(</a:t>
            </a:r>
            <a:r>
              <a:rPr lang="pt-PT" sz="2000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Arial"/>
              </a:rPr>
              <a:t>1175)</a:t>
            </a:r>
            <a:endParaRPr lang="pt-PT" sz="2000" i="1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0" b="100000" l="0" r="84689"/>
                    </a14:imgEffect>
                    <a14:imgEffect>
                      <a14:colorTemperature colorTemp="11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r="15729"/>
          <a:stretch/>
        </p:blipFill>
        <p:spPr>
          <a:xfrm rot="10800000">
            <a:off x="395536" y="2276872"/>
            <a:ext cx="7705725" cy="29686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86008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369544" y="1412776"/>
            <a:ext cx="7920880" cy="504056"/>
          </a:xfrm>
        </p:spPr>
        <p:txBody>
          <a:bodyPr/>
          <a:lstStyle/>
          <a:p>
            <a:pPr algn="ctr"/>
            <a:r>
              <a:rPr lang="pt-PT" sz="2200" b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Os primeiros textos em português: </a:t>
            </a:r>
            <a:r>
              <a:rPr lang="pt-PT" sz="2200" b="1" i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Testamento </a:t>
            </a:r>
            <a:r>
              <a:rPr lang="pt-PT" sz="2200" b="1" i="1" kern="0" dirty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de D. Afonso </a:t>
            </a:r>
            <a:r>
              <a:rPr lang="pt-PT" sz="2200" b="1" i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II </a:t>
            </a:r>
            <a:r>
              <a:rPr lang="pt-PT" sz="2000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Arial"/>
              </a:rPr>
              <a:t>(1214)</a:t>
            </a:r>
            <a:endParaRPr lang="pt-PT" sz="2000" i="1" kern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27" b="100000" l="199" r="99303"/>
                    </a14:imgEffect>
                    <a14:imgEffect>
                      <a14:colorTemperature colorTemp="72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9544" y="2132856"/>
            <a:ext cx="7874864" cy="41204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3708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ítulo 1"/>
          <p:cNvSpPr>
            <a:spLocks noGrp="1"/>
          </p:cNvSpPr>
          <p:nvPr>
            <p:ph type="title"/>
          </p:nvPr>
        </p:nvSpPr>
        <p:spPr>
          <a:xfrm>
            <a:off x="395536" y="1124744"/>
            <a:ext cx="7776864" cy="508918"/>
          </a:xfrm>
        </p:spPr>
        <p:txBody>
          <a:bodyPr/>
          <a:lstStyle/>
          <a:p>
            <a:pPr algn="ctr"/>
            <a:r>
              <a:rPr lang="pt-PT" sz="2200" b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Os primeiros textos em português: </a:t>
            </a:r>
            <a:r>
              <a:rPr lang="pt-PT" sz="2200" b="1" i="1" kern="0" dirty="0" smtClean="0">
                <a:solidFill>
                  <a:schemeClr val="accent6">
                    <a:lumMod val="50000"/>
                  </a:schemeClr>
                </a:solidFill>
                <a:latin typeface="+mn-lt"/>
                <a:ea typeface="Times New Roman"/>
                <a:cs typeface="Times New Roman"/>
              </a:rPr>
              <a:t>Notícia de Torto </a:t>
            </a:r>
            <a:r>
              <a:rPr lang="pt-PT" sz="2000" dirty="0">
                <a:solidFill>
                  <a:schemeClr val="accent6">
                    <a:lumMod val="50000"/>
                  </a:schemeClr>
                </a:solidFill>
                <a:latin typeface="Arial Narrow" panose="020B0606020202030204" pitchFamily="34" charset="0"/>
                <a:ea typeface="Times New Roman"/>
                <a:cs typeface="Arial"/>
              </a:rPr>
              <a:t>(1211-1216)</a:t>
            </a:r>
            <a:endParaRPr lang="pt-PT" sz="2000" i="1" dirty="0">
              <a:solidFill>
                <a:schemeClr val="accent6">
                  <a:lumMod val="50000"/>
                </a:schemeClr>
              </a:solidFill>
            </a:endParaRPr>
          </a:p>
        </p:txBody>
      </p:sp>
      <p:grpSp>
        <p:nvGrpSpPr>
          <p:cNvPr id="7" name="Group 6"/>
          <p:cNvGrpSpPr/>
          <p:nvPr/>
        </p:nvGrpSpPr>
        <p:grpSpPr>
          <a:xfrm>
            <a:off x="1403511" y="1700808"/>
            <a:ext cx="5832785" cy="4824536"/>
            <a:chOff x="1332154" y="1700808"/>
            <a:chExt cx="5832785" cy="4824536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backgroundRemoval t="0" b="100000" l="20269" r="100000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8496"/>
            <a:stretch/>
          </p:blipFill>
          <p:spPr>
            <a:xfrm>
              <a:off x="4427984" y="1700808"/>
              <a:ext cx="2736955" cy="4824536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 rotWithShape="1"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backgroundRemoval t="0" b="100000" l="0" r="82194"/>
                      </a14:imgEffect>
                      <a14:imgEffect>
                        <a14:colorTemperature colorTemp="72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7021"/>
            <a:stretch/>
          </p:blipFill>
          <p:spPr>
            <a:xfrm>
              <a:off x="1332154" y="1700808"/>
              <a:ext cx="2807798" cy="4824536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3775580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42050" y="1769232"/>
            <a:ext cx="5482078" cy="3164136"/>
          </a:xfrm>
        </p:spPr>
        <p:txBody>
          <a:bodyPr>
            <a:normAutofit fontScale="25000" lnSpcReduction="20000"/>
          </a:bodyPr>
          <a:lstStyle/>
          <a:p>
            <a:pPr marL="320040" indent="-457200">
              <a:lnSpc>
                <a:spcPct val="120000"/>
              </a:lnSpc>
              <a:buNone/>
            </a:pPr>
            <a:r>
              <a:rPr lang="pt-PT" sz="7200" dirty="0" smtClean="0">
                <a:solidFill>
                  <a:srgbClr val="618626"/>
                </a:solidFill>
                <a:latin typeface="Calibri" panose="020F0502020204030204" pitchFamily="34" charset="0"/>
                <a:ea typeface="Times New Roman"/>
              </a:rPr>
              <a:t>►</a:t>
            </a:r>
            <a:r>
              <a:rPr lang="pt-PT" sz="7200" dirty="0" smtClean="0">
                <a:solidFill>
                  <a:srgbClr val="678923"/>
                </a:solidFill>
                <a:latin typeface="Calibri" panose="020F0502020204030204" pitchFamily="34" charset="0"/>
                <a:ea typeface="Times New Roman"/>
              </a:rPr>
              <a:t> </a:t>
            </a:r>
            <a:r>
              <a:rPr lang="pt-PT" sz="7200" dirty="0" smtClean="0">
                <a:latin typeface="Calibri" panose="020F0502020204030204" pitchFamily="34" charset="0"/>
                <a:cs typeface="Times New Roman"/>
              </a:rPr>
              <a:t>A criação do Condado Portucalense, nos finais do século XI, abriu o processo de separação entre o galego e o português.</a:t>
            </a:r>
            <a:endParaRPr lang="pt-PT" sz="2000" dirty="0" smtClean="0">
              <a:latin typeface="Calibri" panose="020F0502020204030204" pitchFamily="34" charset="0"/>
              <a:cs typeface="Times New Roman"/>
            </a:endParaRPr>
          </a:p>
          <a:p>
            <a:pPr marL="320040" indent="-457200">
              <a:lnSpc>
                <a:spcPct val="120000"/>
              </a:lnSpc>
              <a:buNone/>
            </a:pPr>
            <a:r>
              <a:rPr lang="pt-PT" sz="7200" dirty="0">
                <a:solidFill>
                  <a:srgbClr val="618626"/>
                </a:solidFill>
                <a:latin typeface="Calibri" panose="020F0502020204030204" pitchFamily="34" charset="0"/>
                <a:ea typeface="Times New Roman"/>
              </a:rPr>
              <a:t>►</a:t>
            </a:r>
            <a:r>
              <a:rPr lang="pt-PT" sz="7200" dirty="0">
                <a:solidFill>
                  <a:srgbClr val="678923"/>
                </a:solidFill>
                <a:latin typeface="Calibri" panose="020F0502020204030204" pitchFamily="34" charset="0"/>
                <a:ea typeface="Times New Roman"/>
              </a:rPr>
              <a:t> </a:t>
            </a:r>
            <a:r>
              <a:rPr lang="pt-PT" sz="7200" dirty="0" smtClean="0">
                <a:latin typeface="Calibri" panose="020F0502020204030204" pitchFamily="34" charset="0"/>
                <a:cs typeface="Times New Roman"/>
              </a:rPr>
              <a:t>A independência e o alargamento do reino de Portugal fez expandir a língua para sul, e a fronteira política transformou-se em fronteira linguística.</a:t>
            </a:r>
            <a:endParaRPr lang="pt-PT" sz="2000" dirty="0" smtClean="0">
              <a:latin typeface="Calibri" panose="020F0502020204030204" pitchFamily="34" charset="0"/>
              <a:cs typeface="Times New Roman"/>
            </a:endParaRPr>
          </a:p>
          <a:p>
            <a:pPr marL="320040" indent="-457200">
              <a:lnSpc>
                <a:spcPct val="120000"/>
              </a:lnSpc>
              <a:buNone/>
            </a:pPr>
            <a:r>
              <a:rPr lang="pt-PT" sz="7200" dirty="0">
                <a:solidFill>
                  <a:srgbClr val="618626"/>
                </a:solidFill>
                <a:latin typeface="Calibri" panose="020F0502020204030204" pitchFamily="34" charset="0"/>
                <a:ea typeface="Times New Roman"/>
              </a:rPr>
              <a:t>►</a:t>
            </a:r>
            <a:r>
              <a:rPr lang="pt-PT" sz="7200" dirty="0">
                <a:latin typeface="Calibri" panose="020F0502020204030204" pitchFamily="34" charset="0"/>
                <a:ea typeface="Times New Roman"/>
              </a:rPr>
              <a:t> </a:t>
            </a:r>
            <a:r>
              <a:rPr lang="pt-PT" sz="7200" dirty="0" smtClean="0">
                <a:latin typeface="Calibri" panose="020F0502020204030204" pitchFamily="34" charset="0"/>
                <a:ea typeface="Times New Roman"/>
              </a:rPr>
              <a:t>Em </a:t>
            </a:r>
            <a:r>
              <a:rPr lang="pt-PT" sz="7200" dirty="0" smtClean="0">
                <a:latin typeface="Calibri" panose="020F0502020204030204" pitchFamily="34" charset="0"/>
              </a:rPr>
              <a:t>1290</a:t>
            </a:r>
            <a:r>
              <a:rPr lang="pt-PT" sz="7200" dirty="0">
                <a:latin typeface="Calibri" panose="020F0502020204030204" pitchFamily="34" charset="0"/>
              </a:rPr>
              <a:t>, D. </a:t>
            </a:r>
            <a:r>
              <a:rPr lang="pt-PT" sz="7200" dirty="0" smtClean="0">
                <a:latin typeface="Calibri" panose="020F0502020204030204" pitchFamily="34" charset="0"/>
              </a:rPr>
              <a:t>Dinis tornou </a:t>
            </a:r>
            <a:r>
              <a:rPr lang="pt-PT" sz="7200" dirty="0">
                <a:latin typeface="Calibri" panose="020F0502020204030204" pitchFamily="34" charset="0"/>
              </a:rPr>
              <a:t>obrigatório o uso da língua </a:t>
            </a:r>
            <a:r>
              <a:rPr lang="pt-PT" sz="7200" dirty="0" smtClean="0">
                <a:latin typeface="Calibri" panose="020F0502020204030204" pitchFamily="34" charset="0"/>
              </a:rPr>
              <a:t>portuguesa nos documentos. </a:t>
            </a:r>
            <a:endParaRPr lang="pt-PT" sz="2000" dirty="0" smtClean="0">
              <a:latin typeface="Calibri" panose="020F0502020204030204" pitchFamily="34" charset="0"/>
              <a:cs typeface="Times New Roman"/>
            </a:endParaRPr>
          </a:p>
          <a:p>
            <a:pPr marL="320040" indent="-457200">
              <a:lnSpc>
                <a:spcPct val="120000"/>
              </a:lnSpc>
              <a:buNone/>
            </a:pPr>
            <a:r>
              <a:rPr lang="pt-PT" sz="7200" dirty="0">
                <a:solidFill>
                  <a:srgbClr val="618626"/>
                </a:solidFill>
                <a:latin typeface="Calibri" panose="020F0502020204030204" pitchFamily="34" charset="0"/>
                <a:ea typeface="Times New Roman"/>
              </a:rPr>
              <a:t>►</a:t>
            </a:r>
            <a:r>
              <a:rPr lang="pt-PT" sz="7200" dirty="0">
                <a:latin typeface="Calibri" panose="020F0502020204030204" pitchFamily="34" charset="0"/>
                <a:ea typeface="Times New Roman"/>
              </a:rPr>
              <a:t> </a:t>
            </a:r>
            <a:r>
              <a:rPr lang="pt-PT" sz="7200" dirty="0" smtClean="0">
                <a:latin typeface="Calibri" panose="020F0502020204030204" pitchFamily="34" charset="0"/>
                <a:ea typeface="Times New Roman"/>
              </a:rPr>
              <a:t>Em 1536, Fernão de Oliveira publicou a </a:t>
            </a:r>
            <a:r>
              <a:rPr lang="pt-PT" sz="7200" dirty="0" smtClean="0">
                <a:latin typeface="Calibri" panose="020F0502020204030204" pitchFamily="34" charset="0"/>
              </a:rPr>
              <a:t>primeira </a:t>
            </a:r>
            <a:r>
              <a:rPr lang="pt-PT" sz="7200" dirty="0">
                <a:latin typeface="Calibri" panose="020F0502020204030204" pitchFamily="34" charset="0"/>
              </a:rPr>
              <a:t>gramática </a:t>
            </a:r>
            <a:r>
              <a:rPr lang="pt-PT" sz="7200" dirty="0" smtClean="0">
                <a:latin typeface="Calibri" panose="020F0502020204030204" pitchFamily="34" charset="0"/>
              </a:rPr>
              <a:t>portuguesa. Em 1540, João de Barros editou a segunda. </a:t>
            </a:r>
            <a:endParaRPr lang="pt-PT" sz="7200" dirty="0">
              <a:latin typeface="Calibri" panose="020F0502020204030204" pitchFamily="34" charset="0"/>
            </a:endParaRPr>
          </a:p>
          <a:p>
            <a:pPr marL="114300" indent="0">
              <a:buNone/>
            </a:pPr>
            <a:endParaRPr lang="pt-PT" sz="1800" dirty="0">
              <a:latin typeface="Arial Narrow" panose="020B0606020202030204" pitchFamily="34" charset="0"/>
            </a:endParaRPr>
          </a:p>
        </p:txBody>
      </p:sp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827584" y="5082614"/>
            <a:ext cx="6552728" cy="1728192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320040" indent="-457200">
              <a:buFont typeface="Arial" pitchFamily="34" charset="0"/>
              <a:buNone/>
              <a:tabLst>
                <a:tab pos="4860925" algn="l"/>
              </a:tabLst>
            </a:pPr>
            <a:r>
              <a:rPr lang="pt-PT" sz="1800" dirty="0" smtClean="0">
                <a:solidFill>
                  <a:srgbClr val="618626"/>
                </a:solidFill>
                <a:latin typeface="Arial Narrow"/>
                <a:ea typeface="Times New Roman"/>
              </a:rPr>
              <a:t>►</a:t>
            </a:r>
            <a:r>
              <a:rPr lang="pt-PT" sz="1800" dirty="0" smtClean="0">
                <a:solidFill>
                  <a:srgbClr val="678923"/>
                </a:solidFill>
                <a:latin typeface="Arial Narrow"/>
                <a:ea typeface="Times New Roman"/>
              </a:rPr>
              <a:t> </a:t>
            </a:r>
            <a:r>
              <a:rPr lang="pt-PT" dirty="0" smtClean="0">
                <a:ea typeface="Times New Roman"/>
              </a:rPr>
              <a:t>O português </a:t>
            </a:r>
            <a:r>
              <a:rPr lang="pt-PT" u="sng" dirty="0" smtClean="0">
                <a:ea typeface="Times New Roman"/>
              </a:rPr>
              <a:t>evoluiu sempre</a:t>
            </a:r>
            <a:r>
              <a:rPr lang="pt-PT" dirty="0" smtClean="0">
                <a:ea typeface="Times New Roman"/>
              </a:rPr>
              <a:t>, podendo considerar-se três períodos no seu processo de mudança:</a:t>
            </a:r>
          </a:p>
          <a:p>
            <a:pPr marL="628650" indent="-285750">
              <a:buClrTx/>
              <a:buFont typeface="Symbol" panose="05050102010706020507" pitchFamily="18" charset="2"/>
              <a:buChar char="-"/>
              <a:tabLst>
                <a:tab pos="4860925" algn="l"/>
              </a:tabLst>
            </a:pPr>
            <a:r>
              <a:rPr lang="pt-PT" sz="1800" dirty="0" smtClean="0">
                <a:ea typeface="Times New Roman"/>
              </a:rPr>
              <a:t>o </a:t>
            </a:r>
            <a:r>
              <a:rPr lang="pt-PT" sz="1800" b="1" dirty="0" smtClean="0">
                <a:ea typeface="Times New Roman"/>
              </a:rPr>
              <a:t>português antigo</a:t>
            </a:r>
            <a:r>
              <a:rPr lang="pt-PT" sz="1800" dirty="0" smtClean="0">
                <a:ea typeface="Times New Roman"/>
              </a:rPr>
              <a:t> (séculos XII-XV);</a:t>
            </a:r>
          </a:p>
          <a:p>
            <a:pPr marL="628650" indent="-285750">
              <a:buClrTx/>
              <a:buFont typeface="Symbol" panose="05050102010706020507" pitchFamily="18" charset="2"/>
              <a:buChar char="-"/>
              <a:tabLst>
                <a:tab pos="4860925" algn="l"/>
              </a:tabLst>
            </a:pPr>
            <a:r>
              <a:rPr lang="pt-PT" sz="1800" dirty="0" smtClean="0">
                <a:ea typeface="Times New Roman"/>
              </a:rPr>
              <a:t>o </a:t>
            </a:r>
            <a:r>
              <a:rPr lang="pt-PT" sz="1800" b="1" dirty="0" smtClean="0">
                <a:ea typeface="Times New Roman"/>
              </a:rPr>
              <a:t>português clássico</a:t>
            </a:r>
            <a:r>
              <a:rPr lang="pt-PT" sz="1800" dirty="0" smtClean="0">
                <a:ea typeface="Times New Roman"/>
              </a:rPr>
              <a:t> (séculos XVI-XVIII);</a:t>
            </a:r>
          </a:p>
          <a:p>
            <a:pPr marL="628650" indent="-285750">
              <a:buClrTx/>
              <a:buFont typeface="Symbol" panose="05050102010706020507" pitchFamily="18" charset="2"/>
              <a:buChar char="-"/>
              <a:tabLst>
                <a:tab pos="4860925" algn="l"/>
              </a:tabLst>
            </a:pPr>
            <a:r>
              <a:rPr lang="pt-PT" sz="1800" dirty="0" smtClean="0">
                <a:ea typeface="Times New Roman"/>
                <a:cs typeface="Times New Roman"/>
              </a:rPr>
              <a:t>o </a:t>
            </a:r>
            <a:r>
              <a:rPr lang="pt-PT" sz="1800" b="1" dirty="0" smtClean="0">
                <a:ea typeface="Times New Roman"/>
                <a:cs typeface="Times New Roman"/>
              </a:rPr>
              <a:t>português contemporâneo</a:t>
            </a:r>
            <a:r>
              <a:rPr lang="pt-PT" sz="1800" dirty="0" smtClean="0">
                <a:ea typeface="Times New Roman"/>
                <a:cs typeface="Times New Roman"/>
              </a:rPr>
              <a:t> (a partir do século XIX).</a:t>
            </a:r>
          </a:p>
          <a:p>
            <a:pPr marL="114300" indent="0">
              <a:buFont typeface="Arial" pitchFamily="34" charset="0"/>
              <a:buNone/>
            </a:pPr>
            <a:endParaRPr lang="pt-PT" sz="1800" dirty="0">
              <a:latin typeface="Arial Narrow" panose="020B0606020202030204" pitchFamily="34" charset="0"/>
            </a:endParaRPr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14" t="2871" r="4654" b="3117"/>
          <a:stretch/>
        </p:blipFill>
        <p:spPr>
          <a:xfrm>
            <a:off x="6300192" y="2348880"/>
            <a:ext cx="1655947" cy="223224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1207008"/>
            <a:ext cx="8280920" cy="52277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900" b="1" u="heavy" spc="0" dirty="0" smtClean="0">
                <a:solidFill>
                  <a:schemeClr val="accent6">
                    <a:lumMod val="50000"/>
                  </a:schemeClr>
                </a:solidFill>
                <a:uFill>
                  <a:solidFill>
                    <a:schemeClr val="accent6">
                      <a:lumMod val="50000"/>
                    </a:schemeClr>
                  </a:solidFill>
                </a:uFill>
                <a:latin typeface="+mn-lt"/>
              </a:rPr>
              <a:t>Do português antigo ao português contemporâneo</a:t>
            </a:r>
            <a:endParaRPr lang="pt-PT" sz="2900" u="heavy" spc="0" dirty="0">
              <a:solidFill>
                <a:schemeClr val="accent6">
                  <a:lumMod val="50000"/>
                </a:schemeClr>
              </a:solidFill>
              <a:uFill>
                <a:solidFill>
                  <a:schemeClr val="accent6">
                    <a:lumMod val="50000"/>
                  </a:schemeClr>
                </a:solidFill>
              </a:u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8859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000"/>
                            </p:stCondLst>
                            <p:childTnLst>
                              <p:par>
                                <p:cTn id="34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9" dur="2000" fill="hold"/>
                                        <p:tgtEl>
                                          <p:spTgt spid="5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78679" y="1764756"/>
            <a:ext cx="5301433" cy="4698423"/>
          </a:xfrm>
        </p:spPr>
        <p:txBody>
          <a:bodyPr>
            <a:noAutofit/>
          </a:bodyPr>
          <a:lstStyle/>
          <a:p>
            <a:pPr marL="114300" indent="0">
              <a:buNone/>
            </a:pPr>
            <a:r>
              <a:rPr lang="pt-PT" sz="1900" b="1" u="heavy" dirty="0" smtClean="0">
                <a:solidFill>
                  <a:schemeClr val="accent6">
                    <a:lumMod val="50000"/>
                  </a:schemeClr>
                </a:solidFill>
                <a:latin typeface="Calibri" panose="020F0502020204030204" pitchFamily="34" charset="0"/>
              </a:rPr>
              <a:t>Latinismos</a:t>
            </a:r>
          </a:p>
          <a:p>
            <a:pPr marL="320040" indent="-457200">
              <a:buNone/>
            </a:pPr>
            <a:r>
              <a:rPr lang="pt-PT" sz="1900" dirty="0" smtClean="0">
                <a:solidFill>
                  <a:srgbClr val="678923"/>
                </a:solidFill>
                <a:latin typeface="Calibri" panose="020F0502020204030204" pitchFamily="34" charset="0"/>
                <a:ea typeface="Times New Roman"/>
              </a:rPr>
              <a:t>► </a:t>
            </a:r>
            <a:r>
              <a:rPr lang="pt-PT" sz="1900" dirty="0" smtClean="0"/>
              <a:t>No </a:t>
            </a:r>
            <a:r>
              <a:rPr lang="pt-PT" sz="1900" dirty="0"/>
              <a:t>século XVI, Portugal conheceu um grande desenvolvimento </a:t>
            </a:r>
            <a:r>
              <a:rPr lang="pt-PT" sz="1900" dirty="0" smtClean="0"/>
              <a:t>económico e cultural, que se refletiu no desenvolvimento da língua. </a:t>
            </a:r>
            <a:r>
              <a:rPr lang="pt-PT" sz="1900" dirty="0"/>
              <a:t>Os escritores, os filósofos, os </a:t>
            </a:r>
            <a:r>
              <a:rPr lang="pt-PT" sz="1900" dirty="0" smtClean="0"/>
              <a:t>cientistas, necessitando </a:t>
            </a:r>
            <a:r>
              <a:rPr lang="pt-PT" sz="1900" dirty="0"/>
              <a:t>de novas palavras que designassem aspetos novos da sua arte, filosofia, ciência e </a:t>
            </a:r>
            <a:r>
              <a:rPr lang="pt-PT" sz="1900" dirty="0" smtClean="0"/>
              <a:t>técnica, recorreram </a:t>
            </a:r>
            <a:r>
              <a:rPr lang="pt-PT" sz="1900" dirty="0"/>
              <a:t>ao </a:t>
            </a:r>
            <a:r>
              <a:rPr lang="pt-PT" sz="1900" b="1" dirty="0">
                <a:solidFill>
                  <a:srgbClr val="618626"/>
                </a:solidFill>
              </a:rPr>
              <a:t>latim literário</a:t>
            </a:r>
            <a:r>
              <a:rPr lang="pt-PT" sz="1900" dirty="0">
                <a:solidFill>
                  <a:srgbClr val="618626"/>
                </a:solidFill>
              </a:rPr>
              <a:t> </a:t>
            </a:r>
            <a:r>
              <a:rPr lang="pt-PT" sz="1900" dirty="0"/>
              <a:t>e </a:t>
            </a:r>
            <a:r>
              <a:rPr lang="pt-PT" sz="1900" dirty="0" smtClean="0"/>
              <a:t>trouxeram </a:t>
            </a:r>
            <a:r>
              <a:rPr lang="pt-PT" sz="1900" dirty="0"/>
              <a:t>para a língua </a:t>
            </a:r>
            <a:r>
              <a:rPr lang="pt-PT" sz="1900" dirty="0" smtClean="0"/>
              <a:t>portuguesa, por </a:t>
            </a:r>
            <a:r>
              <a:rPr lang="pt-PT" sz="1900" b="1" dirty="0" smtClean="0">
                <a:solidFill>
                  <a:srgbClr val="618626"/>
                </a:solidFill>
              </a:rPr>
              <a:t>via erudita</a:t>
            </a:r>
            <a:r>
              <a:rPr lang="pt-PT" sz="1900" dirty="0" smtClean="0"/>
              <a:t>, </a:t>
            </a:r>
            <a:r>
              <a:rPr lang="pt-PT" sz="1900" dirty="0"/>
              <a:t>palavras que a enriqueceram e tornaram mais culta e sofisticada</a:t>
            </a:r>
            <a:r>
              <a:rPr lang="pt-PT" sz="1900" dirty="0" smtClean="0"/>
              <a:t>.</a:t>
            </a:r>
          </a:p>
          <a:p>
            <a:pPr marL="320040" indent="-457200">
              <a:buNone/>
            </a:pPr>
            <a:r>
              <a:rPr lang="pt-PT" sz="1900" dirty="0" smtClean="0">
                <a:solidFill>
                  <a:srgbClr val="678923"/>
                </a:solidFill>
                <a:ea typeface="Times New Roman"/>
              </a:rPr>
              <a:t>► </a:t>
            </a:r>
            <a:r>
              <a:rPr lang="pt-PT" sz="1900" dirty="0" smtClean="0"/>
              <a:t>Por </a:t>
            </a:r>
            <a:r>
              <a:rPr lang="pt-PT" sz="1900" dirty="0"/>
              <a:t>influência dos </a:t>
            </a:r>
            <a:r>
              <a:rPr lang="pt-PT" sz="1900" dirty="0" smtClean="0"/>
              <a:t>Humanistas </a:t>
            </a:r>
            <a:r>
              <a:rPr lang="pt-PT" sz="1900" dirty="0"/>
              <a:t>do Renascimento, </a:t>
            </a:r>
            <a:r>
              <a:rPr lang="pt-PT" sz="1900" dirty="0" smtClean="0"/>
              <a:t>os séculos </a:t>
            </a:r>
            <a:r>
              <a:rPr lang="pt-PT" sz="1900" dirty="0"/>
              <a:t>XV </a:t>
            </a:r>
            <a:r>
              <a:rPr lang="pt-PT" sz="1900" dirty="0" smtClean="0"/>
              <a:t>e XVI ficaram, pois, marcados pelo aperfeiçoamento </a:t>
            </a:r>
            <a:r>
              <a:rPr lang="pt-PT" sz="1900" dirty="0"/>
              <a:t>e enriquecimento </a:t>
            </a:r>
            <a:r>
              <a:rPr lang="pt-PT" sz="1900" dirty="0" smtClean="0"/>
              <a:t>linguísticos do português, que entrou no seu </a:t>
            </a:r>
            <a:r>
              <a:rPr lang="pt-PT" sz="1900" b="1" dirty="0" smtClean="0">
                <a:solidFill>
                  <a:srgbClr val="618626"/>
                </a:solidFill>
              </a:rPr>
              <a:t>período clássico</a:t>
            </a:r>
            <a:r>
              <a:rPr lang="pt-PT" sz="1900" dirty="0" smtClean="0"/>
              <a:t>. </a:t>
            </a:r>
            <a:endParaRPr lang="pt-PT" sz="1900" b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794172" y="2268656"/>
            <a:ext cx="2325676" cy="3456776"/>
          </a:xfrm>
          <a:prstGeom prst="rect">
            <a:avLst/>
          </a:prstGeom>
          <a:ln>
            <a:noFill/>
          </a:ln>
          <a:effectLst>
            <a:outerShdw blurRad="190500" algn="tl" rotWithShape="0">
              <a:srgbClr val="000000">
                <a:alpha val="70000"/>
              </a:srgbClr>
            </a:outerShdw>
          </a:effectLst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5536" y="1207008"/>
            <a:ext cx="8280920" cy="52277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900" b="1" u="heavy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O português aperfeiçoa-se com os Humanistas</a:t>
            </a:r>
            <a:endParaRPr lang="pt-PT" sz="2900" u="heavy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19175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278679" y="1809604"/>
            <a:ext cx="5400600" cy="2448272"/>
          </a:xfrm>
        </p:spPr>
        <p:txBody>
          <a:bodyPr>
            <a:normAutofit/>
          </a:bodyPr>
          <a:lstStyle/>
          <a:p>
            <a:pPr marL="114300" indent="0">
              <a:buNone/>
            </a:pPr>
            <a:r>
              <a:rPr lang="pt-PT" sz="1900" b="1" u="heavy" dirty="0">
                <a:solidFill>
                  <a:schemeClr val="accent6">
                    <a:lumMod val="50000"/>
                  </a:schemeClr>
                </a:solidFill>
              </a:rPr>
              <a:t>Outras proveniências</a:t>
            </a:r>
            <a:r>
              <a:rPr lang="pt-PT" sz="1900" u="heavy" dirty="0">
                <a:solidFill>
                  <a:schemeClr val="accent6">
                    <a:lumMod val="50000"/>
                  </a:schemeClr>
                </a:solidFill>
              </a:rPr>
              <a:t> </a:t>
            </a:r>
            <a:endParaRPr lang="pt-PT" sz="1900" u="heavy" dirty="0" smtClean="0">
              <a:solidFill>
                <a:schemeClr val="accent6">
                  <a:lumMod val="50000"/>
                </a:schemeClr>
              </a:solidFill>
            </a:endParaRPr>
          </a:p>
          <a:p>
            <a:pPr marL="114300" indent="0">
              <a:buNone/>
            </a:pPr>
            <a:r>
              <a:rPr lang="pt-PT" sz="1900" dirty="0" smtClean="0"/>
              <a:t>O </a:t>
            </a:r>
            <a:r>
              <a:rPr lang="pt-PT" sz="1900" dirty="0"/>
              <a:t>século XVI foi também o século da expansão. Como designar costumes, animais, plantas, </a:t>
            </a:r>
            <a:r>
              <a:rPr lang="pt-PT" sz="1900" dirty="0" err="1"/>
              <a:t>objetos</a:t>
            </a:r>
            <a:r>
              <a:rPr lang="pt-PT" sz="1900" dirty="0"/>
              <a:t> característicos das novas regiões e desconhecidos até então? </a:t>
            </a:r>
            <a:r>
              <a:rPr lang="pt-PT" sz="1900" dirty="0" smtClean="0"/>
              <a:t>A solução foi introduzir </a:t>
            </a:r>
            <a:r>
              <a:rPr lang="pt-PT" sz="1900" dirty="0"/>
              <a:t>no português os termos com que </a:t>
            </a:r>
            <a:r>
              <a:rPr lang="pt-PT" sz="1900" dirty="0" smtClean="0"/>
              <a:t>as novas realidades eram denominadas </a:t>
            </a:r>
            <a:r>
              <a:rPr lang="pt-PT" sz="1900" dirty="0"/>
              <a:t>nos </a:t>
            </a:r>
            <a:r>
              <a:rPr lang="pt-PT" sz="1900" dirty="0" err="1"/>
              <a:t>respetivos</a:t>
            </a:r>
            <a:r>
              <a:rPr lang="pt-PT" sz="1900" dirty="0"/>
              <a:t> idiomas. </a:t>
            </a:r>
          </a:p>
          <a:p>
            <a:pPr marL="114300" indent="0">
              <a:buNone/>
            </a:pPr>
            <a:endParaRPr lang="pt-PT" sz="1900" b="1" u="sng" dirty="0" smtClean="0">
              <a:solidFill>
                <a:srgbClr val="69960E"/>
              </a:solidFill>
            </a:endParaRPr>
          </a:p>
        </p:txBody>
      </p:sp>
      <p:sp>
        <p:nvSpPr>
          <p:cNvPr id="4" name="Marcador de Posição de Conteúdo 2"/>
          <p:cNvSpPr txBox="1">
            <a:spLocks/>
          </p:cNvSpPr>
          <p:nvPr/>
        </p:nvSpPr>
        <p:spPr>
          <a:xfrm>
            <a:off x="539552" y="3982869"/>
            <a:ext cx="7620000" cy="216024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22860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2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40080" indent="-22860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005840" indent="-22860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280160" indent="-22860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554480" indent="-228600" algn="l" defTabSz="914400" rtl="0" eaLnBrk="1" latinLnBrk="0" hangingPunct="1">
              <a:spcBef>
                <a:spcPct val="20000"/>
              </a:spcBef>
              <a:buClr>
                <a:schemeClr val="accent5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37360" indent="-182880" algn="l" defTabSz="914400" rtl="0" eaLnBrk="1" latinLnBrk="0" hangingPunct="1">
              <a:spcBef>
                <a:spcPct val="20000"/>
              </a:spcBef>
              <a:buClr>
                <a:schemeClr val="accent1"/>
              </a:buClr>
              <a:buFont typeface="Arial" pitchFamily="34" charset="0"/>
              <a:buChar char="•"/>
              <a:defRPr sz="14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920240" indent="-182880" algn="l" defTabSz="914400" rtl="0" eaLnBrk="1" latinLnBrk="0" hangingPunct="1">
              <a:spcBef>
                <a:spcPct val="20000"/>
              </a:spcBef>
              <a:buClr>
                <a:schemeClr val="accent2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103120" indent="-182880" algn="l" defTabSz="914400" rtl="0" eaLnBrk="1" latinLnBrk="0" hangingPunct="1">
              <a:spcBef>
                <a:spcPct val="20000"/>
              </a:spcBef>
              <a:buClr>
                <a:schemeClr val="accent3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182880" algn="l" defTabSz="914400" rtl="0" eaLnBrk="1" latinLnBrk="0" hangingPunct="1">
              <a:spcBef>
                <a:spcPct val="20000"/>
              </a:spcBef>
              <a:buClr>
                <a:schemeClr val="accent4"/>
              </a:buClr>
              <a:buFont typeface="Arial" pitchFamily="34" charset="0"/>
              <a:buChar char="•"/>
              <a:defRPr sz="1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14300" indent="0">
              <a:buFont typeface="Arial" pitchFamily="34" charset="0"/>
              <a:buNone/>
            </a:pPr>
            <a:r>
              <a:rPr lang="pt-PT" sz="1700" b="1" u="heavy" dirty="0" smtClean="0">
                <a:solidFill>
                  <a:srgbClr val="618626"/>
                </a:solidFill>
              </a:rPr>
              <a:t>Exemplo de palavras de origem</a:t>
            </a:r>
            <a:r>
              <a:rPr lang="pt-PT" sz="1700" dirty="0" smtClean="0">
                <a:solidFill>
                  <a:srgbClr val="618626"/>
                </a:solidFill>
              </a:rPr>
              <a:t>:</a:t>
            </a:r>
          </a:p>
          <a:p>
            <a:pPr marL="228600" indent="-457200">
              <a:buFont typeface="Arial" pitchFamily="34" charset="0"/>
              <a:buNone/>
            </a:pPr>
            <a:r>
              <a:rPr lang="pt-PT" sz="1700" dirty="0" smtClean="0">
                <a:solidFill>
                  <a:srgbClr val="618626"/>
                </a:solidFill>
                <a:latin typeface="Arial Narrow" panose="020B0606020202030204" pitchFamily="34" charset="0"/>
                <a:ea typeface="Times New Roman"/>
              </a:rPr>
              <a:t>►</a:t>
            </a:r>
            <a:r>
              <a:rPr lang="pt-PT" sz="1700" dirty="0" smtClean="0">
                <a:solidFill>
                  <a:srgbClr val="678923"/>
                </a:solidFill>
                <a:latin typeface="Arial Narrow" panose="020B0606020202030204" pitchFamily="34" charset="0"/>
                <a:ea typeface="Times New Roman"/>
              </a:rPr>
              <a:t> </a:t>
            </a:r>
            <a:r>
              <a:rPr lang="pt-PT" sz="1700" b="1" dirty="0" smtClean="0"/>
              <a:t>africana</a:t>
            </a:r>
            <a:r>
              <a:rPr lang="pt-PT" sz="1700" dirty="0" smtClean="0"/>
              <a:t>: </a:t>
            </a:r>
            <a:r>
              <a:rPr lang="pt-PT" sz="1700" i="1" dirty="0" smtClean="0"/>
              <a:t>búzio, cachimbo, c</a:t>
            </a:r>
            <a:r>
              <a:rPr lang="en-GB" sz="1700" i="1" dirty="0" err="1" smtClean="0"/>
              <a:t>anga</a:t>
            </a:r>
            <a:r>
              <a:rPr lang="en-GB" sz="1700" i="1" dirty="0" smtClean="0"/>
              <a:t>, Congo, </a:t>
            </a:r>
            <a:r>
              <a:rPr lang="en-GB" sz="1700" i="1" dirty="0" err="1" smtClean="0"/>
              <a:t>cubata</a:t>
            </a:r>
            <a:r>
              <a:rPr lang="en-GB" sz="1700" i="1" dirty="0" smtClean="0"/>
              <a:t>, </a:t>
            </a:r>
            <a:r>
              <a:rPr lang="en-GB" sz="1700" i="1" dirty="0" err="1" smtClean="0"/>
              <a:t>dengoso</a:t>
            </a:r>
            <a:r>
              <a:rPr lang="en-GB" sz="1700" i="1" dirty="0" smtClean="0"/>
              <a:t>, </a:t>
            </a:r>
            <a:r>
              <a:rPr lang="en-GB" sz="1700" i="1" dirty="0" err="1" smtClean="0"/>
              <a:t>embalar</a:t>
            </a:r>
            <a:r>
              <a:rPr lang="en-GB" sz="1700" i="1" dirty="0" smtClean="0"/>
              <a:t>, </a:t>
            </a:r>
            <a:r>
              <a:rPr lang="en-GB" sz="1700" i="1" dirty="0" err="1" smtClean="0"/>
              <a:t>fulo</a:t>
            </a:r>
            <a:r>
              <a:rPr lang="en-GB" sz="1700" i="1" dirty="0" smtClean="0"/>
              <a:t>, </a:t>
            </a:r>
            <a:r>
              <a:rPr lang="en-GB" sz="1700" i="1" dirty="0" err="1" smtClean="0"/>
              <a:t>geringonça</a:t>
            </a:r>
            <a:r>
              <a:rPr lang="en-GB" sz="1700" i="1" dirty="0" smtClean="0"/>
              <a:t>,</a:t>
            </a:r>
            <a:r>
              <a:rPr lang="en-GB" sz="1700" b="1" i="1" dirty="0" smtClean="0"/>
              <a:t> </a:t>
            </a:r>
            <a:r>
              <a:rPr lang="en-GB" sz="1700" i="1" dirty="0" err="1" smtClean="0"/>
              <a:t>lengalenga</a:t>
            </a:r>
            <a:r>
              <a:rPr lang="en-GB" sz="1700" b="1" dirty="0" smtClean="0"/>
              <a:t>, </a:t>
            </a:r>
            <a:r>
              <a:rPr lang="pt-PT" sz="1700" i="1" dirty="0" smtClean="0"/>
              <a:t>macaco, manha, missanga, pipoca, tanga, t</a:t>
            </a:r>
            <a:r>
              <a:rPr lang="en-GB" sz="1700" i="1" dirty="0" err="1" smtClean="0"/>
              <a:t>ango</a:t>
            </a:r>
            <a:r>
              <a:rPr lang="pt-PT" sz="1700" dirty="0" smtClean="0"/>
              <a:t>;</a:t>
            </a:r>
          </a:p>
          <a:p>
            <a:pPr marL="228600" indent="-457200">
              <a:buNone/>
            </a:pPr>
            <a:r>
              <a:rPr lang="pt-PT" sz="1700" dirty="0" smtClean="0">
                <a:solidFill>
                  <a:srgbClr val="618626"/>
                </a:solidFill>
                <a:latin typeface="Arial Narrow" panose="020B0606020202030204" pitchFamily="34" charset="0"/>
                <a:ea typeface="Times New Roman"/>
              </a:rPr>
              <a:t>►</a:t>
            </a:r>
            <a:r>
              <a:rPr lang="pt-PT" sz="1700" b="1" dirty="0" smtClean="0"/>
              <a:t>asiática</a:t>
            </a:r>
            <a:r>
              <a:rPr lang="pt-PT" sz="1700" dirty="0" smtClean="0"/>
              <a:t>: </a:t>
            </a:r>
            <a:r>
              <a:rPr lang="pt-PT" sz="1700" i="1" dirty="0" smtClean="0"/>
              <a:t>bambu, </a:t>
            </a:r>
            <a:r>
              <a:rPr lang="pt-PT" sz="1700" i="1" dirty="0"/>
              <a:t>biombo, bule</a:t>
            </a:r>
            <a:r>
              <a:rPr lang="pt-PT" sz="1700" i="1" dirty="0" smtClean="0"/>
              <a:t>, canja, </a:t>
            </a:r>
            <a:r>
              <a:rPr lang="pt-PT" sz="1700" i="1" dirty="0"/>
              <a:t>caril, chá</a:t>
            </a:r>
            <a:r>
              <a:rPr lang="pt-PT" sz="1700" i="1" dirty="0" smtClean="0"/>
              <a:t>, chávena, </a:t>
            </a:r>
            <a:r>
              <a:rPr lang="pt-PT" sz="1700" i="1" dirty="0"/>
              <a:t>jangada, laranja</a:t>
            </a:r>
            <a:r>
              <a:rPr lang="pt-PT" sz="1700" i="1" dirty="0" smtClean="0"/>
              <a:t>, leque, </a:t>
            </a:r>
            <a:r>
              <a:rPr lang="pt-PT" sz="1700" i="1" dirty="0"/>
              <a:t>pagode, pires</a:t>
            </a:r>
            <a:r>
              <a:rPr lang="pt-PT" sz="1700" i="1" dirty="0" smtClean="0"/>
              <a:t>, soja, xaile;</a:t>
            </a:r>
            <a:endParaRPr lang="pt-PT" sz="1700" dirty="0" smtClean="0"/>
          </a:p>
          <a:p>
            <a:pPr marL="228600" indent="-457200">
              <a:buFont typeface="Arial" pitchFamily="34" charset="0"/>
              <a:buNone/>
            </a:pPr>
            <a:r>
              <a:rPr lang="pt-PT" sz="1700" dirty="0" smtClean="0">
                <a:solidFill>
                  <a:srgbClr val="618626"/>
                </a:solidFill>
                <a:latin typeface="Arial Narrow" panose="020B0606020202030204" pitchFamily="34" charset="0"/>
                <a:ea typeface="Times New Roman"/>
              </a:rPr>
              <a:t>►</a:t>
            </a:r>
            <a:r>
              <a:rPr lang="pt-PT" sz="1700" b="1" dirty="0" smtClean="0"/>
              <a:t>americana</a:t>
            </a:r>
            <a:r>
              <a:rPr lang="pt-PT" sz="1700" dirty="0" smtClean="0"/>
              <a:t>: </a:t>
            </a:r>
            <a:r>
              <a:rPr lang="pt-PT" sz="1700" i="1" dirty="0" smtClean="0"/>
              <a:t>ananás, amendoim, batata, cacau, cacique, caju, chocolate, cobaia, colibri, condor, furacão, jacarandá, jacaré, jaguar, tabaco, tomate, tubarão, xícara</a:t>
            </a:r>
            <a:r>
              <a:rPr lang="pt-PT" sz="1700" dirty="0" smtClean="0"/>
              <a:t>. </a:t>
            </a:r>
            <a:endParaRPr lang="pt-PT" sz="1700" dirty="0"/>
          </a:p>
        </p:txBody>
      </p:sp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60403" b="91751" l="55875" r="89426">
                        <a14:foregroundMark x1="69713" y1="91017" x2="69713" y2="91017"/>
                        <a14:foregroundMark x1="68668" y1="91201" x2="68668" y2="91201"/>
                        <a14:foregroundMark x1="67624" y1="91384" x2="67624" y2="91384"/>
                        <a14:foregroundMark x1="75065" y1="91292" x2="75065" y2="91292"/>
                        <a14:foregroundMark x1="71671" y1="91017" x2="71671" y2="91017"/>
                      </a14:backgroundRemoval>
                    </a14:imgEffect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2093" t="59236" r="9920" b="7387"/>
          <a:stretch/>
        </p:blipFill>
        <p:spPr>
          <a:xfrm>
            <a:off x="5940152" y="1541326"/>
            <a:ext cx="2046605" cy="2562283"/>
          </a:xfrm>
          <a:prstGeom prst="rect">
            <a:avLst/>
          </a:prstGeom>
        </p:spPr>
      </p:pic>
      <p:sp>
        <p:nvSpPr>
          <p:cNvPr id="6" name="Title 1"/>
          <p:cNvSpPr txBox="1">
            <a:spLocks/>
          </p:cNvSpPr>
          <p:nvPr/>
        </p:nvSpPr>
        <p:spPr>
          <a:xfrm>
            <a:off x="395536" y="1207008"/>
            <a:ext cx="8280920" cy="52277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900" b="1" u="heavy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O português enriquece-se com outras línguas</a:t>
            </a:r>
            <a:endParaRPr lang="pt-PT" sz="2900" u="heavy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12942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33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4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5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7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Posição de Conteúdo 2"/>
          <p:cNvSpPr>
            <a:spLocks noGrp="1"/>
          </p:cNvSpPr>
          <p:nvPr>
            <p:ph idx="1"/>
          </p:nvPr>
        </p:nvSpPr>
        <p:spPr>
          <a:xfrm>
            <a:off x="395536" y="1765176"/>
            <a:ext cx="7620000" cy="360804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pt-PT" sz="1900" dirty="0" smtClean="0"/>
              <a:t>Depois do século XVI, muitas outras palavras de origem estrangeira foram entrando no português, consoante as relações políticas e comerciais, a influência cultural e de costumes, o desenvolvimento tecnológico e científico, as modas. São os </a:t>
            </a:r>
            <a:r>
              <a:rPr lang="pt-PT" sz="1900" b="1" dirty="0" smtClean="0">
                <a:solidFill>
                  <a:srgbClr val="618626"/>
                </a:solidFill>
              </a:rPr>
              <a:t>empréstimos</a:t>
            </a:r>
            <a:r>
              <a:rPr lang="pt-PT" sz="1900" dirty="0" smtClean="0"/>
              <a:t> que não param de chegar.</a:t>
            </a:r>
          </a:p>
          <a:p>
            <a:r>
              <a:rPr lang="pt-PT" sz="1700" b="1" dirty="0" smtClean="0"/>
              <a:t>Galicismos</a:t>
            </a:r>
            <a:r>
              <a:rPr lang="pt-PT" sz="1700" dirty="0" smtClean="0"/>
              <a:t>: </a:t>
            </a:r>
            <a:r>
              <a:rPr lang="pt-PT" sz="1700" i="1" dirty="0" smtClean="0"/>
              <a:t>abajur, acordeão, ateliê, balé, batom, bidé, boné, cachê, cassetete, champanhe, chique, </a:t>
            </a:r>
            <a:r>
              <a:rPr lang="pt-PT" sz="1700" i="1" dirty="0"/>
              <a:t>chofer, creche</a:t>
            </a:r>
            <a:r>
              <a:rPr lang="pt-PT" sz="1700" i="1" dirty="0" smtClean="0"/>
              <a:t>, edredão, omeleta, pivô, tricô…</a:t>
            </a:r>
          </a:p>
          <a:p>
            <a:r>
              <a:rPr lang="pt-PT" sz="1700" b="1" dirty="0" smtClean="0"/>
              <a:t>Italianismos</a:t>
            </a:r>
            <a:r>
              <a:rPr lang="pt-PT" sz="1700" dirty="0" smtClean="0"/>
              <a:t>: </a:t>
            </a:r>
            <a:r>
              <a:rPr lang="pt-PT" sz="1700" i="1" dirty="0" smtClean="0"/>
              <a:t>adágio</a:t>
            </a:r>
            <a:r>
              <a:rPr lang="pt-PT" sz="1700" i="1" dirty="0"/>
              <a:t>, aguarela, ária, bandolim, camarim, cenário, concerto, dueto, maestro, </a:t>
            </a:r>
            <a:r>
              <a:rPr lang="pt-PT" sz="1700" i="1" dirty="0" smtClean="0"/>
              <a:t>piano</a:t>
            </a:r>
            <a:r>
              <a:rPr lang="pt-PT" sz="1700" i="1" dirty="0"/>
              <a:t>, serenata, solfejo, soneto, soprano, tenor, </a:t>
            </a:r>
            <a:r>
              <a:rPr lang="pt-PT" sz="1700" i="1" dirty="0" smtClean="0"/>
              <a:t>violoncelo…</a:t>
            </a:r>
          </a:p>
          <a:p>
            <a:r>
              <a:rPr lang="pt-PT" sz="1700" b="1" dirty="0" smtClean="0"/>
              <a:t>Germanismos</a:t>
            </a:r>
            <a:r>
              <a:rPr lang="pt-PT" sz="1700" dirty="0" smtClean="0"/>
              <a:t>: </a:t>
            </a:r>
            <a:r>
              <a:rPr lang="pt-PT" sz="1700" i="1" dirty="0" smtClean="0"/>
              <a:t>hambúrguer…</a:t>
            </a:r>
          </a:p>
          <a:p>
            <a:r>
              <a:rPr lang="pt-PT" sz="1700" b="1" dirty="0" smtClean="0"/>
              <a:t>Castelhanismos</a:t>
            </a:r>
            <a:r>
              <a:rPr lang="pt-PT" sz="1700" dirty="0" smtClean="0"/>
              <a:t>: </a:t>
            </a:r>
            <a:r>
              <a:rPr lang="pt-PT" sz="1700" i="1" dirty="0" smtClean="0"/>
              <a:t>caudilho, paelha, polibã, sombreiro…</a:t>
            </a:r>
            <a:r>
              <a:rPr lang="pt-PT" sz="1700" dirty="0" smtClean="0"/>
              <a:t> </a:t>
            </a:r>
          </a:p>
          <a:p>
            <a:r>
              <a:rPr lang="pt-PT" sz="1700" b="1" dirty="0" smtClean="0"/>
              <a:t>Anglicismos</a:t>
            </a:r>
            <a:r>
              <a:rPr lang="pt-PT" sz="1700" dirty="0" smtClean="0"/>
              <a:t>: </a:t>
            </a:r>
            <a:r>
              <a:rPr lang="pt-PT" sz="1700" i="1" dirty="0" smtClean="0"/>
              <a:t>bebé, biquíni, bódi, boxe, champô, chipe, fã, ferribote, gangue, jóquei, misse, motocrosse, penálti, póster, râguebi, sanduíche, treino…</a:t>
            </a:r>
            <a:endParaRPr lang="pt-PT" sz="1700" i="1" dirty="0"/>
          </a:p>
        </p:txBody>
      </p:sp>
      <p:pic>
        <p:nvPicPr>
          <p:cNvPr id="4" name="Imagem 3"/>
          <p:cNvPicPr>
            <a:picLocks noChangeAspect="1"/>
          </p:cNvPicPr>
          <p:nvPr/>
        </p:nvPicPr>
        <p:blipFill rotWithShape="1">
          <a:blip r:embed="rId2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36667" b="56667" l="23500" r="80500">
                        <a14:foregroundMark x1="31167" y1="40167" x2="31167" y2="40167"/>
                        <a14:foregroundMark x1="57333" y1="52167" x2="57333" y2="52167"/>
                        <a14:foregroundMark x1="57833" y1="41500" x2="57833" y2="41500"/>
                        <a14:foregroundMark x1="64000" y1="42500" x2="64000" y2="42500"/>
                        <a14:foregroundMark x1="76000" y1="48167" x2="76000" y2="48167"/>
                        <a14:foregroundMark x1="49000" y1="40833" x2="49000" y2="40833"/>
                        <a14:foregroundMark x1="42833" y1="42000" x2="42833" y2="42000"/>
                        <a14:foregroundMark x1="37500" y1="44000" x2="37500" y2="44000"/>
                        <a14:foregroundMark x1="34667" y1="44833" x2="34667" y2="44833"/>
                        <a14:foregroundMark x1="27000" y1="40167" x2="27000" y2="40167"/>
                        <a14:foregroundMark x1="28167" y1="47333" x2="28167" y2="47333"/>
                        <a14:foregroundMark x1="32667" y1="51167" x2="32667" y2="51167"/>
                        <a14:foregroundMark x1="29667" y1="49000" x2="29667" y2="49000"/>
                        <a14:foregroundMark x1="43333" y1="50833" x2="43333" y2="50833"/>
                        <a14:foregroundMark x1="49000" y1="51833" x2="49000" y2="51833"/>
                        <a14:foregroundMark x1="49000" y1="51833" x2="49000" y2="51833"/>
                        <a14:foregroundMark x1="60667" y1="46000" x2="60667" y2="46000"/>
                        <a14:foregroundMark x1="53667" y1="42833" x2="53667" y2="42833"/>
                        <a14:foregroundMark x1="69833" y1="42333" x2="69833" y2="42333"/>
                        <a14:foregroundMark x1="74667" y1="41000" x2="74667" y2="41000"/>
                        <a14:foregroundMark x1="77500" y1="40833" x2="77500" y2="40833"/>
                        <a14:foregroundMark x1="79667" y1="41000" x2="79667" y2="41000"/>
                        <a14:foregroundMark x1="66333" y1="55000" x2="66333" y2="55000"/>
                        <a14:foregroundMark x1="61167" y1="49667" x2="61167" y2="49667"/>
                        <a14:foregroundMark x1="60333" y1="54333" x2="60333" y2="54333"/>
                        <a14:foregroundMark x1="55167" y1="47000" x2="55167" y2="47000"/>
                        <a14:foregroundMark x1="50000" y1="53833" x2="50000" y2="53833"/>
                        <a14:foregroundMark x1="42500" y1="54500" x2="42500" y2="54500"/>
                        <a14:foregroundMark x1="38333" y1="54000" x2="38333" y2="54000"/>
                        <a14:foregroundMark x1="32333" y1="52833" x2="32333" y2="52833"/>
                        <a14:foregroundMark x1="26667" y1="55833" x2="26667" y2="55833"/>
                        <a14:foregroundMark x1="26333" y1="49333" x2="26333" y2="49333"/>
                        <a14:foregroundMark x1="26167" y1="43833" x2="26167" y2="43833"/>
                        <a14:foregroundMark x1="40667" y1="41833" x2="40667" y2="41833"/>
                        <a14:foregroundMark x1="44833" y1="40500" x2="44833" y2="40500"/>
                        <a14:foregroundMark x1="48833" y1="42333" x2="48833" y2="42333"/>
                        <a14:foregroundMark x1="49000" y1="42333" x2="49000" y2="42333"/>
                        <a14:foregroundMark x1="46667" y1="44167" x2="46667" y2="44167"/>
                        <a14:foregroundMark x1="43667" y1="43500" x2="43667" y2="43500"/>
                        <a14:foregroundMark x1="45500" y1="43500" x2="46833" y2="43500"/>
                        <a14:foregroundMark x1="55667" y1="42000" x2="55667" y2="42000"/>
                        <a14:foregroundMark x1="57667" y1="43167" x2="58500" y2="43500"/>
                        <a14:foregroundMark x1="61000" y1="44833" x2="61000" y2="44833"/>
                        <a14:foregroundMark x1="58333" y1="46333" x2="58333" y2="46333"/>
                        <a14:foregroundMark x1="53167" y1="49333" x2="53167" y2="49333"/>
                        <a14:foregroundMark x1="50833" y1="49500" x2="50833" y2="49500"/>
                        <a14:foregroundMark x1="48000" y1="49333" x2="48000" y2="49333"/>
                        <a14:foregroundMark x1="42500" y1="49667" x2="43000" y2="49333"/>
                        <a14:foregroundMark x1="62167" y1="48000" x2="62167" y2="48000"/>
                        <a14:foregroundMark x1="58000" y1="46833" x2="58000" y2="46833"/>
                        <a14:foregroundMark x1="54000" y1="44833" x2="54000" y2="44833"/>
                        <a14:foregroundMark x1="49333" y1="42667" x2="49333" y2="42667"/>
                        <a14:foregroundMark x1="51333" y1="42333" x2="51333" y2="42333"/>
                        <a14:foregroundMark x1="51833" y1="42000" x2="51833" y2="42000"/>
                        <a14:foregroundMark x1="53500" y1="41000" x2="53500" y2="41000"/>
                        <a14:foregroundMark x1="54333" y1="40333" x2="54333" y2="40333"/>
                        <a14:foregroundMark x1="59500" y1="39333" x2="59500" y2="39333"/>
                        <a14:foregroundMark x1="63000" y1="40667" x2="63000" y2="40667"/>
                        <a14:foregroundMark x1="62000" y1="44333" x2="62000" y2="44333"/>
                        <a14:foregroundMark x1="64167" y1="49000" x2="64167" y2="49000"/>
                        <a14:foregroundMark x1="62500" y1="52333" x2="62500" y2="52333"/>
                        <a14:foregroundMark x1="61333" y1="55333" x2="61333" y2="55333"/>
                        <a14:foregroundMark x1="38000" y1="46167" x2="38000" y2="46167"/>
                        <a14:foregroundMark x1="32833" y1="43167" x2="32833" y2="43167"/>
                        <a14:foregroundMark x1="32333" y1="43167" x2="32333" y2="43167"/>
                        <a14:foregroundMark x1="30833" y1="43667" x2="31167" y2="44500"/>
                        <a14:foregroundMark x1="33000" y1="49167" x2="33000" y2="49167"/>
                        <a14:foregroundMark x1="31833" y1="49333" x2="31833" y2="49333"/>
                        <a14:foregroundMark x1="31000" y1="49833" x2="31000" y2="49833"/>
                        <a14:foregroundMark x1="30500" y1="51500" x2="30500" y2="51500"/>
                        <a14:foregroundMark x1="27167" y1="48833" x2="27167" y2="48833"/>
                        <a14:foregroundMark x1="28000" y1="46833" x2="28000" y2="46833"/>
                        <a14:foregroundMark x1="26667" y1="45000" x2="26667" y2="45000"/>
                        <a14:foregroundMark x1="27333" y1="42500" x2="27333" y2="42500"/>
                        <a14:foregroundMark x1="28667" y1="40000" x2="28667" y2="40000"/>
                        <a14:foregroundMark x1="26167" y1="39000" x2="26167" y2="39000"/>
                        <a14:foregroundMark x1="26167" y1="41000" x2="26167" y2="41000"/>
                        <a14:foregroundMark x1="26333" y1="42000" x2="26333" y2="42000"/>
                        <a14:foregroundMark x1="26500" y1="48000" x2="26500" y2="48000"/>
                        <a14:foregroundMark x1="26333" y1="46833" x2="26333" y2="46833"/>
                        <a14:foregroundMark x1="26667" y1="53000" x2="26667" y2="53000"/>
                        <a14:foregroundMark x1="27000" y1="51833" x2="27000" y2="51833"/>
                        <a14:foregroundMark x1="26667" y1="51000" x2="26667" y2="51000"/>
                        <a14:foregroundMark x1="26500" y1="52833" x2="26500" y2="52833"/>
                        <a14:foregroundMark x1="75000" y1="42500" x2="75000" y2="42500"/>
                        <a14:foregroundMark x1="75500" y1="42500" x2="75500" y2="42500"/>
                        <a14:foregroundMark x1="76500" y1="42667" x2="76500" y2="42667"/>
                        <a14:foregroundMark x1="77333" y1="42833" x2="77333" y2="42833"/>
                        <a14:foregroundMark x1="77333" y1="42833" x2="77333" y2="42833"/>
                        <a14:foregroundMark x1="78667" y1="43333" x2="78667" y2="43333"/>
                        <a14:foregroundMark x1="78833" y1="44167" x2="78833" y2="44167"/>
                        <a14:foregroundMark x1="78667" y1="51167" x2="78667" y2="51167"/>
                        <a14:foregroundMark x1="77667" y1="45000" x2="77667" y2="45000"/>
                        <a14:foregroundMark x1="74333" y1="43167" x2="74333" y2="43167"/>
                        <a14:foregroundMark x1="70667" y1="41167" x2="70667" y2="41167"/>
                        <a14:foregroundMark x1="70000" y1="40667" x2="70000" y2="40667"/>
                        <a14:foregroundMark x1="69333" y1="40500" x2="69333" y2="40500"/>
                        <a14:foregroundMark x1="65833" y1="40333" x2="65833" y2="40333"/>
                        <a14:foregroundMark x1="65333" y1="40000" x2="65333" y2="40000"/>
                        <a14:foregroundMark x1="67333" y1="42167" x2="67833" y2="42500"/>
                        <a14:foregroundMark x1="68667" y1="43500" x2="68667" y2="43500"/>
                        <a14:foregroundMark x1="68667" y1="46833" x2="68667" y2="46833"/>
                        <a14:foregroundMark x1="67667" y1="49500" x2="67667" y2="49500"/>
                        <a14:foregroundMark x1="67833" y1="52833" x2="67833" y2="52833"/>
                        <a14:foregroundMark x1="72167" y1="52500" x2="72667" y2="52500"/>
                        <a14:foregroundMark x1="74167" y1="52000" x2="74167" y2="52000"/>
                        <a14:foregroundMark x1="74167" y1="52000" x2="74167" y2="52000"/>
                        <a14:foregroundMark x1="74167" y1="52000" x2="74167" y2="52000"/>
                        <a14:foregroundMark x1="73833" y1="49333" x2="73833" y2="49333"/>
                        <a14:foregroundMark x1="73667" y1="48833" x2="73667" y2="48833"/>
                        <a14:foregroundMark x1="62500" y1="44833" x2="62500" y2="44833"/>
                        <a14:foregroundMark x1="62500" y1="44833" x2="62500" y2="44833"/>
                        <a14:foregroundMark x1="43667" y1="40833" x2="43667" y2="40833"/>
                        <a14:foregroundMark x1="43667" y1="40833" x2="43667" y2="40833"/>
                        <a14:foregroundMark x1="43667" y1="40833" x2="43667" y2="40833"/>
                        <a14:foregroundMark x1="39167" y1="41167" x2="39167" y2="41167"/>
                        <a14:foregroundMark x1="38667" y1="41833" x2="38667" y2="41833"/>
                        <a14:foregroundMark x1="38833" y1="41500" x2="38833" y2="41500"/>
                        <a14:foregroundMark x1="38167" y1="40167" x2="38167" y2="40167"/>
                        <a14:foregroundMark x1="38167" y1="40167" x2="38167" y2="40167"/>
                        <a14:foregroundMark x1="37167" y1="39333" x2="37167" y2="39333"/>
                        <a14:foregroundMark x1="35500" y1="38833" x2="35500" y2="38833"/>
                        <a14:foregroundMark x1="34000" y1="39000" x2="34000" y2="39000"/>
                        <a14:foregroundMark x1="32000" y1="39000" x2="32000" y2="39000"/>
                        <a14:foregroundMark x1="30333" y1="39167" x2="30333" y2="39167"/>
                        <a14:foregroundMark x1="30000" y1="39333" x2="30000" y2="39333"/>
                        <a14:foregroundMark x1="28333" y1="38833" x2="28333" y2="38833"/>
                        <a14:foregroundMark x1="41833" y1="39333" x2="41833" y2="39333"/>
                        <a14:foregroundMark x1="45167" y1="39000" x2="45167" y2="39000"/>
                        <a14:foregroundMark x1="43500" y1="38833" x2="43500" y2="38833"/>
                        <a14:foregroundMark x1="38167" y1="38833" x2="38167" y2="38833"/>
                        <a14:foregroundMark x1="42167" y1="38333" x2="43500" y2="38500"/>
                        <a14:foregroundMark x1="48333" y1="39167" x2="48333" y2="39167"/>
                        <a14:foregroundMark x1="49167" y1="39167" x2="49167" y2="39167"/>
                        <a14:foregroundMark x1="49833" y1="39167" x2="49833" y2="39167"/>
                        <a14:foregroundMark x1="50167" y1="39167" x2="50167" y2="39167"/>
                        <a14:foregroundMark x1="52167" y1="39667" x2="52167" y2="39667"/>
                        <a14:foregroundMark x1="52833" y1="39833" x2="52833" y2="39833"/>
                        <a14:foregroundMark x1="53833" y1="39833" x2="53833" y2="39833"/>
                        <a14:foregroundMark x1="54667" y1="39667" x2="54667" y2="39667"/>
                        <a14:foregroundMark x1="55167" y1="39333" x2="55167" y2="39333"/>
                        <a14:foregroundMark x1="55500" y1="39333" x2="58000" y2="39167"/>
                        <a14:foregroundMark x1="60167" y1="38667" x2="60167" y2="38667"/>
                        <a14:foregroundMark x1="60833" y1="38667" x2="62333" y2="38667"/>
                        <a14:foregroundMark x1="64667" y1="38667" x2="65167" y2="38667"/>
                        <a14:foregroundMark x1="65667" y1="38667" x2="65667" y2="38667"/>
                        <a14:foregroundMark x1="67667" y1="38833" x2="68333" y2="39000"/>
                        <a14:foregroundMark x1="69333" y1="39000" x2="70500" y2="39000"/>
                        <a14:foregroundMark x1="71000" y1="39000" x2="71833" y2="39000"/>
                        <a14:foregroundMark x1="72833" y1="39000" x2="73333" y2="39000"/>
                        <a14:foregroundMark x1="74500" y1="38833" x2="74500" y2="38833"/>
                        <a14:foregroundMark x1="75500" y1="38667" x2="75500" y2="38667"/>
                        <a14:foregroundMark x1="76500" y1="38500" x2="76500" y2="38500"/>
                        <a14:foregroundMark x1="78167" y1="38333" x2="78167" y2="38333"/>
                        <a14:foregroundMark x1="78167" y1="38333" x2="78167" y2="38333"/>
                        <a14:foregroundMark x1="79167" y1="42333" x2="79333" y2="43167"/>
                        <a14:foregroundMark x1="78333" y1="48667" x2="78333" y2="48667"/>
                        <a14:foregroundMark x1="78333" y1="48667" x2="78333" y2="49667"/>
                        <a14:foregroundMark x1="78333" y1="49500" x2="78667" y2="52667"/>
                        <a14:foregroundMark x1="78500" y1="51500" x2="78667" y2="52833"/>
                        <a14:foregroundMark x1="78333" y1="54500" x2="78333" y2="54500"/>
                        <a14:foregroundMark x1="78167" y1="55333" x2="78167" y2="55333"/>
                        <a14:foregroundMark x1="77000" y1="55667" x2="77000" y2="55667"/>
                        <a14:foregroundMark x1="74500" y1="55667" x2="74500" y2="55667"/>
                        <a14:foregroundMark x1="69333" y1="55333" x2="69333" y2="55333"/>
                        <a14:foregroundMark x1="68000" y1="55333" x2="68000" y2="55333"/>
                        <a14:foregroundMark x1="68000" y1="55333" x2="68000" y2="55333"/>
                        <a14:foregroundMark x1="67833" y1="55333" x2="67833" y2="55333"/>
                        <a14:foregroundMark x1="66833" y1="55333" x2="66833" y2="55333"/>
                        <a14:foregroundMark x1="66333" y1="54833" x2="65833" y2="54833"/>
                        <a14:foregroundMark x1="63000" y1="54833" x2="63000" y2="54833"/>
                        <a14:foregroundMark x1="62167" y1="54833" x2="62167" y2="54833"/>
                        <a14:foregroundMark x1="61167" y1="55333" x2="58500" y2="55500"/>
                        <a14:foregroundMark x1="56167" y1="55000" x2="56167" y2="55000"/>
                        <a14:foregroundMark x1="56000" y1="54667" x2="56000" y2="54667"/>
                        <a14:foregroundMark x1="55833" y1="54333" x2="55833" y2="54333"/>
                        <a14:foregroundMark x1="55500" y1="54333" x2="55000" y2="54333"/>
                        <a14:foregroundMark x1="54667" y1="53333" x2="54667" y2="53333"/>
                        <a14:foregroundMark x1="54667" y1="53333" x2="54667" y2="53333"/>
                        <a14:foregroundMark x1="54333" y1="53333" x2="54333" y2="53333"/>
                        <a14:foregroundMark x1="50500" y1="54833" x2="50500" y2="54833"/>
                        <a14:foregroundMark x1="49833" y1="55333" x2="49833" y2="55333"/>
                        <a14:foregroundMark x1="45500" y1="55667" x2="45500" y2="55667"/>
                        <a14:foregroundMark x1="45167" y1="55667" x2="45167" y2="55667"/>
                        <a14:foregroundMark x1="42500" y1="56000" x2="42500" y2="56000"/>
                        <a14:foregroundMark x1="40333" y1="55833" x2="39833" y2="55833"/>
                        <a14:foregroundMark x1="37667" y1="55333" x2="37667" y2="55333"/>
                        <a14:foregroundMark x1="36500" y1="55000" x2="36500" y2="55000"/>
                        <a14:foregroundMark x1="34667" y1="55833" x2="34667" y2="55833"/>
                        <a14:foregroundMark x1="34333" y1="56000" x2="33000" y2="56167"/>
                        <a14:foregroundMark x1="31667" y1="55833" x2="31167" y2="55833"/>
                        <a14:foregroundMark x1="30000" y1="55833" x2="30000" y2="55833"/>
                        <a14:foregroundMark x1="28333" y1="55667" x2="28333" y2="55667"/>
                        <a14:foregroundMark x1="27500" y1="55667" x2="27500" y2="55667"/>
                        <a14:foregroundMark x1="26500" y1="54667" x2="26500" y2="54667"/>
                        <a14:foregroundMark x1="26000" y1="53167" x2="26000" y2="53167"/>
                        <a14:foregroundMark x1="27000" y1="53333" x2="27000" y2="53333"/>
                        <a14:foregroundMark x1="36500" y1="53333" x2="36500" y2="53333"/>
                        <a14:foregroundMark x1="37000" y1="56167" x2="37000" y2="56167"/>
                        <a14:foregroundMark x1="38333" y1="56167" x2="38333" y2="56167"/>
                        <a14:foregroundMark x1="39000" y1="56000" x2="39000" y2="56000"/>
                        <a14:foregroundMark x1="36167" y1="56167" x2="36167" y2="56167"/>
                        <a14:foregroundMark x1="53500" y1="55833" x2="53500" y2="55833"/>
                        <a14:foregroundMark x1="54167" y1="55833" x2="55167" y2="55833"/>
                        <a14:foregroundMark x1="56167" y1="55333" x2="56167" y2="55333"/>
                        <a14:foregroundMark x1="56333" y1="55333" x2="57000" y2="55333"/>
                        <a14:foregroundMark x1="60167" y1="55333" x2="60833" y2="55333"/>
                        <a14:foregroundMark x1="61667" y1="55333" x2="61667" y2="55333"/>
                        <a14:foregroundMark x1="62500" y1="55333" x2="65167" y2="54667"/>
                        <a14:foregroundMark x1="67167" y1="54500" x2="67667" y2="54667"/>
                        <a14:foregroundMark x1="78333" y1="47000" x2="78333" y2="47000"/>
                        <a14:foregroundMark x1="80500" y1="48667" x2="80500" y2="48667"/>
                        <a14:foregroundMark x1="80167" y1="48667" x2="80167" y2="48667"/>
                        <a14:foregroundMark x1="79833" y1="53333" x2="79833" y2="53333"/>
                        <a14:foregroundMark x1="79167" y1="55667" x2="79167" y2="55667"/>
                      </a14:backgroundRemoval>
                    </a14:imgEffect>
                    <a14:imgEffect>
                      <a14:artisticPhotocopy/>
                    </a14:imgEffect>
                    <a14:imgEffect>
                      <a14:saturation sat="66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5347" t="38166" r="19445" b="43032"/>
          <a:stretch/>
        </p:blipFill>
        <p:spPr>
          <a:xfrm>
            <a:off x="2915816" y="5498554"/>
            <a:ext cx="2884934" cy="925356"/>
          </a:xfrm>
          <a:prstGeom prst="rect">
            <a:avLst/>
          </a:prstGeom>
        </p:spPr>
      </p:pic>
      <p:sp>
        <p:nvSpPr>
          <p:cNvPr id="5" name="Title 1"/>
          <p:cNvSpPr txBox="1">
            <a:spLocks/>
          </p:cNvSpPr>
          <p:nvPr/>
        </p:nvSpPr>
        <p:spPr>
          <a:xfrm>
            <a:off x="395536" y="1207008"/>
            <a:ext cx="8280920" cy="522778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ctr">
            <a:noAutofit/>
          </a:bodyPr>
          <a:lstStyle>
            <a:lvl1pPr algn="l" defTabSz="914400" rtl="0" eaLnBrk="1" latinLnBrk="0" hangingPunct="1">
              <a:spcBef>
                <a:spcPct val="0"/>
              </a:spcBef>
              <a:buNone/>
              <a:defRPr sz="4600" kern="1200" cap="none" spc="-100" baseline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lang="pt-PT" sz="2900" b="1" u="heavy" spc="0" dirty="0" smtClean="0">
                <a:solidFill>
                  <a:schemeClr val="accent6">
                    <a:lumMod val="50000"/>
                  </a:schemeClr>
                </a:solidFill>
                <a:latin typeface="+mn-lt"/>
              </a:rPr>
              <a:t>O português continua a enriquecer-se</a:t>
            </a:r>
            <a:endParaRPr lang="pt-PT" sz="2900" u="heavy" spc="0" dirty="0">
              <a:solidFill>
                <a:schemeClr val="accent6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14263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RESOURCE_PATHS_HASH_2" val="e17d3c2dd6c49f91c56733f5c8ceaa537f2b0ec"/>
  <p:tag name="ISPRING_RESOURCE_PATHS_HASH_PRESENTER" val="28fb7fa87b8a93858f9dabae44f4f1f849abaa22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tiguidade">
  <a:themeElements>
    <a:clrScheme name="Austin">
      <a:dk1>
        <a:sysClr val="windowText" lastClr="000000"/>
      </a:dk1>
      <a:lt1>
        <a:sysClr val="window" lastClr="FFFFFF"/>
      </a:lt1>
      <a:dk2>
        <a:srgbClr val="3E3D2D"/>
      </a:dk2>
      <a:lt2>
        <a:srgbClr val="CAF278"/>
      </a:lt2>
      <a:accent1>
        <a:srgbClr val="94C600"/>
      </a:accent1>
      <a:accent2>
        <a:srgbClr val="71685A"/>
      </a:accent2>
      <a:accent3>
        <a:srgbClr val="FF6700"/>
      </a:accent3>
      <a:accent4>
        <a:srgbClr val="909465"/>
      </a:accent4>
      <a:accent5>
        <a:srgbClr val="956B43"/>
      </a:accent5>
      <a:accent6>
        <a:srgbClr val="FEA022"/>
      </a:accent6>
      <a:hlink>
        <a:srgbClr val="E68200"/>
      </a:hlink>
      <a:folHlink>
        <a:srgbClr val="FFA94A"/>
      </a:folHlink>
    </a:clrScheme>
    <a:fontScheme name="Office">
      <a:majorFont>
        <a:latin typeface="Cambria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明朝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75000">
              <a:schemeClr val="phClr">
                <a:shade val="100000"/>
                <a:satMod val="115000"/>
              </a:schemeClr>
            </a:gs>
            <a:gs pos="100000">
              <a:schemeClr val="phClr">
                <a:shade val="70000"/>
                <a:satMod val="130000"/>
              </a:schemeClr>
            </a:gs>
          </a:gsLst>
          <a:path path="circle">
            <a:fillToRect l="20000" t="50000" r="10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7000"/>
              </a:schemeClr>
              <a:schemeClr val="phClr">
                <a:shade val="96000"/>
              </a:schemeClr>
            </a:duotone>
          </a:blip>
          <a:tile tx="0" ty="0" sx="32000" sy="32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Adjacency</Template>
  <TotalTime>3326</TotalTime>
  <Words>1405</Words>
  <Application>Microsoft Office PowerPoint</Application>
  <PresentationFormat>On-screen Show (4:3)</PresentationFormat>
  <Paragraphs>78</Paragraphs>
  <Slides>15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24" baseType="lpstr">
      <vt:lpstr>Arial</vt:lpstr>
      <vt:lpstr>Arial Narrow</vt:lpstr>
      <vt:lpstr>Calibri</vt:lpstr>
      <vt:lpstr>Calibri (Body)</vt:lpstr>
      <vt:lpstr>Cambria</vt:lpstr>
      <vt:lpstr>Symbol</vt:lpstr>
      <vt:lpstr>Tempus Sans ITC</vt:lpstr>
      <vt:lpstr>Times New Roman</vt:lpstr>
      <vt:lpstr>Contiguidade</vt:lpstr>
      <vt:lpstr>História da Língua</vt:lpstr>
      <vt:lpstr>Línguas românicas</vt:lpstr>
      <vt:lpstr>Latim vulgar: língua-mãe do português </vt:lpstr>
      <vt:lpstr>Substrato e superstratos</vt:lpstr>
      <vt:lpstr>Substrato e superstratos</vt:lpstr>
      <vt:lpstr>Substrato e superstratos</vt:lpstr>
      <vt:lpstr>PowerPoint Presentation</vt:lpstr>
      <vt:lpstr>PowerPoint Presentation</vt:lpstr>
      <vt:lpstr>Os primeiros textos em português: Notícia de Fiadores (1175)</vt:lpstr>
      <vt:lpstr>Os primeiros textos em português: Testamento de D. Afonso II (1214)</vt:lpstr>
      <vt:lpstr>Os primeiros textos em português: Notícia de Torto (1211-1216)</vt:lpstr>
      <vt:lpstr>PowerPoint Presentation</vt:lpstr>
      <vt:lpstr>PowerPoint Presentation</vt:lpstr>
      <vt:lpstr>PowerPoint Presentation</vt:lpstr>
      <vt:lpstr>PowerPoint Presentation</vt:lpstr>
    </vt:vector>
  </TitlesOfParts>
  <Company>Bloco Gráfico, Lda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csmartins</dc:creator>
  <cp:lastModifiedBy>Rita Moura de Oliveira</cp:lastModifiedBy>
  <cp:revision>235</cp:revision>
  <cp:lastPrinted>2015-05-26T14:01:44Z</cp:lastPrinted>
  <dcterms:created xsi:type="dcterms:W3CDTF">2011-12-12T15:36:58Z</dcterms:created>
  <dcterms:modified xsi:type="dcterms:W3CDTF">2015-06-03T09:21:07Z</dcterms:modified>
</cp:coreProperties>
</file>