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60" r:id="rId1"/>
  </p:sldMasterIdLst>
  <p:notesMasterIdLst>
    <p:notesMasterId r:id="rId44"/>
  </p:notesMasterIdLst>
  <p:sldIdLst>
    <p:sldId id="257" r:id="rId2"/>
    <p:sldId id="256" r:id="rId3"/>
    <p:sldId id="258" r:id="rId4"/>
    <p:sldId id="259" r:id="rId5"/>
    <p:sldId id="260" r:id="rId6"/>
    <p:sldId id="261" r:id="rId7"/>
    <p:sldId id="262" r:id="rId8"/>
    <p:sldId id="264"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82" r:id="rId23"/>
    <p:sldId id="283" r:id="rId24"/>
    <p:sldId id="277" r:id="rId25"/>
    <p:sldId id="278" r:id="rId26"/>
    <p:sldId id="279" r:id="rId27"/>
    <p:sldId id="280" r:id="rId28"/>
    <p:sldId id="296" r:id="rId29"/>
    <p:sldId id="281" r:id="rId30"/>
    <p:sldId id="293" r:id="rId31"/>
    <p:sldId id="285" r:id="rId32"/>
    <p:sldId id="286" r:id="rId33"/>
    <p:sldId id="287" r:id="rId34"/>
    <p:sldId id="289" r:id="rId35"/>
    <p:sldId id="284" r:id="rId36"/>
    <p:sldId id="288" r:id="rId37"/>
    <p:sldId id="297" r:id="rId38"/>
    <p:sldId id="290" r:id="rId39"/>
    <p:sldId id="291" r:id="rId40"/>
    <p:sldId id="292" r:id="rId41"/>
    <p:sldId id="295" r:id="rId42"/>
    <p:sldId id="294" r:id="rId43"/>
  </p:sldIdLst>
  <p:sldSz cx="9144000" cy="6858000" type="screen4x3"/>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EF2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438" y="132"/>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F1BDF2-A750-44AF-8B36-F3A2805D39F1}" type="datetimeFigureOut">
              <a:rPr lang="pt-PT" smtClean="0"/>
              <a:pPr/>
              <a:t>02/06/2015</a:t>
            </a:fld>
            <a:endParaRPr lang="pt-PT"/>
          </a:p>
        </p:txBody>
      </p:sp>
      <p:sp>
        <p:nvSpPr>
          <p:cNvPr id="4" name="Marcador de Posição da Imagem do Diapositivo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6" name="Marcador de Posição do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EDC1FE-3075-46ED-AD18-C28484C7C280}" type="slidenum">
              <a:rPr lang="pt-PT" smtClean="0"/>
              <a:pPr/>
              <a:t>‹#›</a:t>
            </a:fld>
            <a:endParaRPr lang="pt-PT"/>
          </a:p>
        </p:txBody>
      </p:sp>
    </p:spTree>
    <p:extLst>
      <p:ext uri="{BB962C8B-B14F-4D97-AF65-F5344CB8AC3E}">
        <p14:creationId xmlns:p14="http://schemas.microsoft.com/office/powerpoint/2010/main" val="63704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11"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 name="Subtitle 2"/>
          <p:cNvSpPr>
            <a:spLocks noGrp="1"/>
          </p:cNvSpPr>
          <p:nvPr>
            <p:ph type="subTitle" idx="1"/>
          </p:nvPr>
        </p:nvSpPr>
        <p:spPr>
          <a:xfrm>
            <a:off x="3743323" y="3721473"/>
            <a:ext cx="5120640" cy="1581150"/>
          </a:xfrm>
        </p:spPr>
        <p:txBody>
          <a:bodyPr>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smtClean="0"/>
              <a:t>Faça clique para editar o estilo</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57924A77-0EDE-4078-9969-C6CD3D38D2D9}" type="datetimeFigureOut">
              <a:rPr lang="pt-PT" smtClean="0"/>
              <a:pPr/>
              <a:t>02/06/2015</a:t>
            </a:fld>
            <a:endParaRPr lang="pt-PT"/>
          </a:p>
        </p:txBody>
      </p:sp>
      <p:sp>
        <p:nvSpPr>
          <p:cNvPr id="5" name="Footer Placeholder 4"/>
          <p:cNvSpPr>
            <a:spLocks noGrp="1"/>
          </p:cNvSpPr>
          <p:nvPr>
            <p:ph type="ftr" sz="quarter" idx="11"/>
          </p:nvPr>
        </p:nvSpPr>
        <p:spPr/>
        <p:txBody>
          <a:bodyPr/>
          <a:lstStyle/>
          <a:p>
            <a:pPr algn="r"/>
            <a:r>
              <a:rPr lang="pt-PT" dirty="0" smtClean="0">
                <a:solidFill>
                  <a:srgbClr val="555555"/>
                </a:solidFill>
                <a:latin typeface="Arial" pitchFamily="34" charset="0"/>
                <a:cs typeface="Arial" pitchFamily="34" charset="0"/>
              </a:rPr>
              <a:t>Novo Plural | 10.º ano</a:t>
            </a:r>
          </a:p>
        </p:txBody>
      </p:sp>
      <p:sp>
        <p:nvSpPr>
          <p:cNvPr id="6" name="Slide Number Placeholder 5"/>
          <p:cNvSpPr>
            <a:spLocks noGrp="1"/>
          </p:cNvSpPr>
          <p:nvPr>
            <p:ph type="sldNum" sz="quarter" idx="12"/>
          </p:nvPr>
        </p:nvSpPr>
        <p:spPr>
          <a:xfrm>
            <a:off x="7991475" y="6429375"/>
            <a:ext cx="876300" cy="292100"/>
          </a:xfrm>
          <a:prstGeom prst="rect">
            <a:avLst/>
          </a:prstGeom>
        </p:spPr>
        <p:txBody>
          <a:bodyPr/>
          <a:lstStyle/>
          <a:p>
            <a:fld id="{1783FC3C-A249-4C7C-A635-1A1F83FB24EF}" type="slidenum">
              <a:rPr lang="pt-PT" smtClean="0"/>
              <a:pPr/>
              <a:t>‹#›</a:t>
            </a:fld>
            <a:endParaRPr lang="pt-PT"/>
          </a:p>
        </p:txBody>
      </p:sp>
      <p:sp>
        <p:nvSpPr>
          <p:cNvPr id="9"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pt-PT" smtClean="0"/>
              <a:t>Clique para editar o estilo</a:t>
            </a:r>
            <a:endParaRPr lang="en-US" dirty="0"/>
          </a:p>
        </p:txBody>
      </p:sp>
      <p:sp>
        <p:nvSpPr>
          <p:cNvPr id="13"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10"/>
          </p:nvPr>
        </p:nvSpPr>
        <p:spPr/>
        <p:txBody>
          <a:bodyPr/>
          <a:lstStyle/>
          <a:p>
            <a:fld id="{57924A77-0EDE-4078-9969-C6CD3D38D2D9}" type="datetimeFigureOut">
              <a:rPr lang="pt-PT" smtClean="0"/>
              <a:pPr/>
              <a:t>02/06/2015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a:xfrm>
            <a:off x="7991475" y="6429375"/>
            <a:ext cx="876300" cy="292100"/>
          </a:xfrm>
          <a:prstGeom prst="rect">
            <a:avLst/>
          </a:prstGeom>
        </p:spPr>
        <p:txBody>
          <a:bodyPr/>
          <a:lstStyle/>
          <a:p>
            <a:fld id="{1783FC3C-A249-4C7C-A635-1A1F83FB24EF}" type="slidenum">
              <a:rPr lang="pt-PT" smtClean="0"/>
              <a:pPr/>
              <a:t>‹#›</a:t>
            </a:fld>
            <a:endParaRPr lang="pt-PT"/>
          </a:p>
        </p:txBody>
      </p:sp>
      <p:sp>
        <p:nvSpPr>
          <p:cNvPr id="25" name="Title Placeholder 1"/>
          <p:cNvSpPr>
            <a:spLocks noGrp="1"/>
          </p:cNvSpPr>
          <p:nvPr>
            <p:ph type="title"/>
          </p:nvPr>
        </p:nvSpPr>
        <p:spPr>
          <a:xfrm>
            <a:off x="276225" y="228600"/>
            <a:ext cx="8591550" cy="1066801"/>
          </a:xfrm>
          <a:prstGeom prst="rect">
            <a:avLst/>
          </a:prstGeom>
        </p:spPr>
        <p:txBody>
          <a:bodyPr vert="horz" lIns="91440" tIns="45720" rIns="91440" bIns="45720" rtlCol="0" anchor="b" anchorCtr="0">
            <a:normAutofit/>
          </a:bodyPr>
          <a:lstStyle/>
          <a:p>
            <a:r>
              <a:rPr lang="pt-PT" smtClean="0"/>
              <a:t>Clique para editar o estilo</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9"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a:solidFill>
                  <a:schemeClr val="bg2"/>
                </a:solidFill>
              </a:defRPr>
            </a:lvl1pPr>
          </a:lstStyle>
          <a:p>
            <a:fld id="{57924A77-0EDE-4078-9969-C6CD3D38D2D9}" type="datetimeFigureOut">
              <a:rPr lang="pt-PT" smtClean="0"/>
              <a:pPr/>
              <a:t>02/06/2015</a:t>
            </a:fld>
            <a:endParaRPr lang="pt-PT"/>
          </a:p>
        </p:txBody>
      </p:sp>
      <p:sp>
        <p:nvSpPr>
          <p:cNvPr id="5" name="Footer Placeholder 4"/>
          <p:cNvSpPr>
            <a:spLocks noGrp="1"/>
          </p:cNvSpPr>
          <p:nvPr>
            <p:ph type="ftr" sz="quarter" idx="11"/>
          </p:nvPr>
        </p:nvSpPr>
        <p:spPr/>
        <p:txBody>
          <a:bodyPr>
            <a:normAutofit/>
          </a:bodyPr>
          <a:lstStyle>
            <a:lvl1pPr>
              <a:defRPr sz="1000" b="1"/>
            </a:lvl1pPr>
          </a:lstStyle>
          <a:p>
            <a:pPr algn="r"/>
            <a:r>
              <a:rPr lang="pt-PT" dirty="0" smtClean="0">
                <a:solidFill>
                  <a:srgbClr val="555555"/>
                </a:solidFill>
                <a:latin typeface="Arial" pitchFamily="34" charset="0"/>
                <a:cs typeface="Arial" pitchFamily="34" charset="0"/>
              </a:rPr>
              <a:t>Novo Plural | 10.º ano</a:t>
            </a:r>
          </a:p>
        </p:txBody>
      </p:sp>
      <p:sp>
        <p:nvSpPr>
          <p:cNvPr id="6" name="Slide Number Placeholder 5"/>
          <p:cNvSpPr>
            <a:spLocks noGrp="1"/>
          </p:cNvSpPr>
          <p:nvPr>
            <p:ph type="sldNum" sz="quarter" idx="12"/>
          </p:nvPr>
        </p:nvSpPr>
        <p:spPr>
          <a:xfrm>
            <a:off x="7991475" y="6429375"/>
            <a:ext cx="876300" cy="292100"/>
          </a:xfrm>
          <a:prstGeom prst="rect">
            <a:avLst/>
          </a:prstGeom>
        </p:spPr>
        <p:txBody>
          <a:bodyPr/>
          <a:lstStyle/>
          <a:p>
            <a:fld id="{1783FC3C-A249-4C7C-A635-1A1F83FB24EF}" type="slidenum">
              <a:rPr lang="pt-PT" smtClean="0"/>
              <a:pPr/>
              <a:t>‹#›</a:t>
            </a:fld>
            <a:endParaRPr lang="pt-PT"/>
          </a:p>
        </p:txBody>
      </p:sp>
      <p:sp>
        <p:nvSpPr>
          <p:cNvPr id="15" name="Subtitle 2"/>
          <p:cNvSpPr>
            <a:spLocks noGrp="1"/>
          </p:cNvSpPr>
          <p:nvPr>
            <p:ph type="subTitle" idx="1"/>
          </p:nvPr>
        </p:nvSpPr>
        <p:spPr>
          <a:xfrm>
            <a:off x="3743324" y="1400174"/>
            <a:ext cx="5120640" cy="1476375"/>
          </a:xfrm>
        </p:spPr>
        <p:txBody>
          <a:bodyPr anchor="b" anchorCtr="0">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smtClean="0"/>
              <a:t>Faça clique para editar o estilo</a:t>
            </a:r>
            <a:endParaRPr lang="en-US" dirty="0"/>
          </a:p>
        </p:txBody>
      </p:sp>
      <p:sp>
        <p:nvSpPr>
          <p:cNvPr id="10" name="Freeform 7"/>
          <p:cNvSpPr>
            <a:spLocks noChangeAspect="1" noEditPoints="1"/>
          </p:cNvSpPr>
          <p:nvPr/>
        </p:nvSpPr>
        <p:spPr bwMode="auto">
          <a:xfrm>
            <a:off x="34289" y="136641"/>
            <a:ext cx="3326149" cy="6721359"/>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pt-PT" smtClean="0"/>
              <a:t>Clique para editar o estilo</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7924A77-0EDE-4078-9969-C6CD3D38D2D9}" type="datetimeFigureOut">
              <a:rPr lang="pt-PT" smtClean="0"/>
              <a:pPr/>
              <a:t>02/06/2015</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a:xfrm>
            <a:off x="7991475" y="6429375"/>
            <a:ext cx="876300" cy="292100"/>
          </a:xfrm>
          <a:prstGeom prst="rect">
            <a:avLst/>
          </a:prstGeom>
        </p:spPr>
        <p:txBody>
          <a:bodyPr/>
          <a:lstStyle/>
          <a:p>
            <a:fld id="{1783FC3C-A249-4C7C-A635-1A1F83FB24EF}" type="slidenum">
              <a:rPr lang="pt-PT" smtClean="0"/>
              <a:pPr/>
              <a:t>‹#›</a:t>
            </a:fld>
            <a:endParaRPr lang="pt-PT"/>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pt-PT" smtClean="0"/>
              <a:t>Clique para editar o estilo</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13" name="Content Placeholder 11"/>
          <p:cNvSpPr>
            <a:spLocks noGrp="1"/>
          </p:cNvSpPr>
          <p:nvPr>
            <p:ph sz="quarter" idx="14"/>
          </p:nvPr>
        </p:nvSpPr>
        <p:spPr>
          <a:xfrm>
            <a:off x="461581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57924A77-0EDE-4078-9969-C6CD3D38D2D9}" type="datetimeFigureOut">
              <a:rPr lang="pt-PT" smtClean="0"/>
              <a:pPr/>
              <a:t>02/06/2015</a:t>
            </a:fld>
            <a:endParaRPr lang="pt-PT"/>
          </a:p>
        </p:txBody>
      </p:sp>
      <p:sp>
        <p:nvSpPr>
          <p:cNvPr id="8" name="Footer Placeholder 7"/>
          <p:cNvSpPr>
            <a:spLocks noGrp="1"/>
          </p:cNvSpPr>
          <p:nvPr>
            <p:ph type="ftr" sz="quarter" idx="11"/>
          </p:nvPr>
        </p:nvSpPr>
        <p:spPr/>
        <p:txBody>
          <a:bodyPr/>
          <a:lstStyle/>
          <a:p>
            <a:endParaRPr lang="pt-PT"/>
          </a:p>
        </p:txBody>
      </p:sp>
      <p:sp>
        <p:nvSpPr>
          <p:cNvPr id="9" name="Slide Number Placeholder 8"/>
          <p:cNvSpPr>
            <a:spLocks noGrp="1"/>
          </p:cNvSpPr>
          <p:nvPr>
            <p:ph type="sldNum" sz="quarter" idx="12"/>
          </p:nvPr>
        </p:nvSpPr>
        <p:spPr>
          <a:xfrm>
            <a:off x="7991475" y="6429375"/>
            <a:ext cx="876300" cy="292100"/>
          </a:xfrm>
          <a:prstGeom prst="rect">
            <a:avLst/>
          </a:prstGeom>
        </p:spPr>
        <p:txBody>
          <a:bodyPr/>
          <a:lstStyle/>
          <a:p>
            <a:fld id="{1783FC3C-A249-4C7C-A635-1A1F83FB24EF}" type="slidenum">
              <a:rPr lang="pt-PT" smtClean="0"/>
              <a:pPr/>
              <a:t>‹#›</a:t>
            </a:fld>
            <a:endParaRPr lang="pt-PT"/>
          </a:p>
        </p:txBody>
      </p:sp>
      <p:sp>
        <p:nvSpPr>
          <p:cNvPr id="1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pt-PT" smtClean="0"/>
              <a:t>Clique para editar o estilo</a:t>
            </a:r>
            <a:endParaRPr lang="en-US" dirty="0"/>
          </a:p>
        </p:txBody>
      </p:sp>
      <p:sp>
        <p:nvSpPr>
          <p:cNvPr id="14" name="Content Placeholder 11"/>
          <p:cNvSpPr>
            <a:spLocks noGrp="1"/>
          </p:cNvSpPr>
          <p:nvPr>
            <p:ph sz="quarter" idx="13"/>
          </p:nvPr>
        </p:nvSpPr>
        <p:spPr>
          <a:xfrm>
            <a:off x="27622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dirty="0"/>
          </a:p>
        </p:txBody>
      </p:sp>
      <p:sp>
        <p:nvSpPr>
          <p:cNvPr id="15" name="Content Placeholder 11"/>
          <p:cNvSpPr>
            <a:spLocks noGrp="1"/>
          </p:cNvSpPr>
          <p:nvPr>
            <p:ph sz="quarter" idx="14"/>
          </p:nvPr>
        </p:nvSpPr>
        <p:spPr>
          <a:xfrm>
            <a:off x="461581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20" name="Text Placeholder 3"/>
          <p:cNvSpPr>
            <a:spLocks noGrp="1"/>
          </p:cNvSpPr>
          <p:nvPr>
            <p:ph type="body" sz="half" idx="2"/>
          </p:nvPr>
        </p:nvSpPr>
        <p:spPr>
          <a:xfrm>
            <a:off x="276225" y="1298448"/>
            <a:ext cx="424815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21" name="Text Placeholder 3"/>
          <p:cNvSpPr>
            <a:spLocks noGrp="1"/>
          </p:cNvSpPr>
          <p:nvPr>
            <p:ph type="body" sz="half" idx="15"/>
          </p:nvPr>
        </p:nvSpPr>
        <p:spPr>
          <a:xfrm>
            <a:off x="4615815" y="1298448"/>
            <a:ext cx="424815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57924A77-0EDE-4078-9969-C6CD3D38D2D9}" type="datetimeFigureOut">
              <a:rPr lang="pt-PT" smtClean="0"/>
              <a:pPr/>
              <a:t>02/06/2015</a:t>
            </a:fld>
            <a:endParaRPr lang="pt-PT"/>
          </a:p>
        </p:txBody>
      </p:sp>
      <p:sp>
        <p:nvSpPr>
          <p:cNvPr id="4" name="Footer Placeholder 3"/>
          <p:cNvSpPr>
            <a:spLocks noGrp="1"/>
          </p:cNvSpPr>
          <p:nvPr>
            <p:ph type="ftr" sz="quarter" idx="11"/>
          </p:nvPr>
        </p:nvSpPr>
        <p:spPr/>
        <p:txBody>
          <a:bodyPr/>
          <a:lstStyle/>
          <a:p>
            <a:endParaRPr lang="pt-PT"/>
          </a:p>
        </p:txBody>
      </p:sp>
      <p:sp>
        <p:nvSpPr>
          <p:cNvPr id="5" name="Slide Number Placeholder 4"/>
          <p:cNvSpPr>
            <a:spLocks noGrp="1"/>
          </p:cNvSpPr>
          <p:nvPr>
            <p:ph type="sldNum" sz="quarter" idx="12"/>
          </p:nvPr>
        </p:nvSpPr>
        <p:spPr>
          <a:xfrm>
            <a:off x="7991475" y="6429375"/>
            <a:ext cx="876300" cy="292100"/>
          </a:xfrm>
          <a:prstGeom prst="rect">
            <a:avLst/>
          </a:prstGeom>
        </p:spPr>
        <p:txBody>
          <a:bodyPr/>
          <a:lstStyle/>
          <a:p>
            <a:fld id="{1783FC3C-A249-4C7C-A635-1A1F83FB24EF}" type="slidenum">
              <a:rPr lang="pt-PT" smtClean="0"/>
              <a:pPr/>
              <a:t>‹#›</a:t>
            </a:fld>
            <a:endParaRPr lang="pt-PT"/>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pt-PT" smtClean="0"/>
              <a:t>Clique para editar o estilo</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924A77-0EDE-4078-9969-C6CD3D38D2D9}" type="datetimeFigureOut">
              <a:rPr lang="pt-PT" smtClean="0"/>
              <a:pPr/>
              <a:t>02/06/2015</a:t>
            </a:fld>
            <a:endParaRPr lang="pt-PT"/>
          </a:p>
        </p:txBody>
      </p:sp>
      <p:sp>
        <p:nvSpPr>
          <p:cNvPr id="3" name="Footer Placeholder 2"/>
          <p:cNvSpPr>
            <a:spLocks noGrp="1"/>
          </p:cNvSpPr>
          <p:nvPr>
            <p:ph type="ftr" sz="quarter" idx="11"/>
          </p:nvPr>
        </p:nvSpPr>
        <p:spPr/>
        <p:txBody>
          <a:bodyPr/>
          <a:lstStyle/>
          <a:p>
            <a:endParaRPr lang="pt-PT"/>
          </a:p>
        </p:txBody>
      </p:sp>
      <p:sp>
        <p:nvSpPr>
          <p:cNvPr id="4" name="Slide Number Placeholder 3"/>
          <p:cNvSpPr>
            <a:spLocks noGrp="1"/>
          </p:cNvSpPr>
          <p:nvPr>
            <p:ph type="sldNum" sz="quarter" idx="12"/>
          </p:nvPr>
        </p:nvSpPr>
        <p:spPr>
          <a:xfrm>
            <a:off x="7991475" y="6429375"/>
            <a:ext cx="876300" cy="292100"/>
          </a:xfrm>
          <a:prstGeom prst="rect">
            <a:avLst/>
          </a:prstGeom>
        </p:spPr>
        <p:txBody>
          <a:bodyPr/>
          <a:lstStyle/>
          <a:p>
            <a:fld id="{1783FC3C-A249-4C7C-A635-1A1F83FB24EF}" type="slidenum">
              <a:rPr lang="pt-PT" smtClean="0"/>
              <a:pPr/>
              <a:t>‹#›</a:t>
            </a:fld>
            <a:endParaRPr lang="pt-P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8" name="Rectangle 7"/>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lvl1pPr>
              <a:defRPr>
                <a:solidFill>
                  <a:schemeClr val="bg2"/>
                </a:solidFill>
              </a:defRPr>
            </a:lvl1pPr>
          </a:lstStyle>
          <a:p>
            <a:fld id="{57924A77-0EDE-4078-9969-C6CD3D38D2D9}" type="datetimeFigureOut">
              <a:rPr lang="pt-PT" smtClean="0"/>
              <a:pPr/>
              <a:t>02/06/2015</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a:xfrm>
            <a:off x="7991475" y="6429375"/>
            <a:ext cx="876300" cy="292100"/>
          </a:xfrm>
          <a:prstGeom prst="rect">
            <a:avLst/>
          </a:prstGeom>
        </p:spPr>
        <p:txBody>
          <a:bodyPr/>
          <a:lstStyle/>
          <a:p>
            <a:fld id="{1783FC3C-A249-4C7C-A635-1A1F83FB24EF}" type="slidenum">
              <a:rPr lang="pt-PT" smtClean="0"/>
              <a:pPr/>
              <a:t>‹#›</a:t>
            </a:fld>
            <a:endParaRPr lang="pt-PT"/>
          </a:p>
        </p:txBody>
      </p:sp>
      <p:sp>
        <p:nvSpPr>
          <p:cNvPr id="9" name="Title Placeholder 1"/>
          <p:cNvSpPr>
            <a:spLocks noGrp="1"/>
          </p:cNvSpPr>
          <p:nvPr>
            <p:ph type="title"/>
          </p:nvPr>
        </p:nvSpPr>
        <p:spPr>
          <a:xfrm>
            <a:off x="276225" y="228601"/>
            <a:ext cx="2834640" cy="1298448"/>
          </a:xfrm>
          <a:prstGeom prst="rect">
            <a:avLst/>
          </a:prstGeom>
        </p:spPr>
        <p:txBody>
          <a:bodyPr vert="horz" lIns="91440" tIns="45720" rIns="91440" bIns="45720" rtlCol="0" anchor="b" anchorCtr="0">
            <a:normAutofit/>
          </a:bodyPr>
          <a:lstStyle>
            <a:lvl1pPr>
              <a:defRPr sz="2400">
                <a:solidFill>
                  <a:schemeClr val="bg2"/>
                </a:solidFill>
              </a:defRPr>
            </a:lvl1pPr>
          </a:lstStyle>
          <a:p>
            <a:r>
              <a:rPr lang="pt-PT" smtClean="0"/>
              <a:t>Clique para editar o estilo</a:t>
            </a:r>
            <a:endParaRPr lang="en-US" dirty="0"/>
          </a:p>
        </p:txBody>
      </p:sp>
      <p:sp>
        <p:nvSpPr>
          <p:cNvPr id="10" name="Content Placeholder 11"/>
          <p:cNvSpPr>
            <a:spLocks noGrp="1"/>
          </p:cNvSpPr>
          <p:nvPr>
            <p:ph sz="quarter" idx="14"/>
          </p:nvPr>
        </p:nvSpPr>
        <p:spPr>
          <a:xfrm>
            <a:off x="3775935" y="533400"/>
            <a:ext cx="5063266" cy="5702808"/>
          </a:xfrm>
        </p:spPr>
        <p:txBody>
          <a:bodyPr>
            <a:normAutofit/>
          </a:bodyPr>
          <a:lstStyle>
            <a:lvl1pPr>
              <a:defRPr sz="2000"/>
            </a:lvl1pPr>
            <a:lvl2pPr>
              <a:defRPr sz="1800"/>
            </a:lvl2pPr>
            <a:lvl3pPr>
              <a:defRPr sz="1600"/>
            </a:lvl3pPr>
            <a:lvl4pPr>
              <a:defRPr sz="1600"/>
            </a:lvl4pPr>
            <a:lvl5pPr>
              <a:defRPr sz="1600"/>
            </a:lvl5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dirty="0"/>
          </a:p>
        </p:txBody>
      </p:sp>
      <p:sp>
        <p:nvSpPr>
          <p:cNvPr id="11" name="Text Placeholder 3"/>
          <p:cNvSpPr>
            <a:spLocks noGrp="1"/>
          </p:cNvSpPr>
          <p:nvPr>
            <p:ph type="body" sz="half" idx="2"/>
          </p:nvPr>
        </p:nvSpPr>
        <p:spPr>
          <a:xfrm>
            <a:off x="276224" y="1539240"/>
            <a:ext cx="2834640" cy="4709160"/>
          </a:xfrm>
        </p:spPr>
        <p:txBody>
          <a:bodyPr>
            <a:normAutofit/>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600"/>
              </a:spcBef>
              <a:spcAft>
                <a:spcPts val="0"/>
              </a:spcAft>
              <a:buClr>
                <a:schemeClr val="accent1"/>
              </a:buClr>
              <a:buFont typeface="Arial" pitchFamily="34" charset="0"/>
              <a:buNone/>
            </a:pPr>
            <a:r>
              <a:rPr lang="pt-PT" smtClean="0"/>
              <a:t>Clique para editar os estilos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13" name="Rectangle 12"/>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PT" smtClean="0"/>
              <a:t>Clique no ícone para adicionar uma imagem</a:t>
            </a: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57924A77-0EDE-4078-9969-C6CD3D38D2D9}" type="datetimeFigureOut">
              <a:rPr lang="pt-PT" smtClean="0"/>
              <a:pPr/>
              <a:t>02/06/2015</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a:xfrm>
            <a:off x="7991475" y="6429375"/>
            <a:ext cx="876300" cy="292100"/>
          </a:xfrm>
          <a:prstGeom prst="rect">
            <a:avLst/>
          </a:prstGeom>
        </p:spPr>
        <p:txBody>
          <a:bodyPr/>
          <a:lstStyle/>
          <a:p>
            <a:fld id="{1783FC3C-A249-4C7C-A635-1A1F83FB24EF}" type="slidenum">
              <a:rPr lang="pt-PT" smtClean="0"/>
              <a:pPr/>
              <a:t>‹#›</a:t>
            </a:fld>
            <a:endParaRPr lang="pt-PT"/>
          </a:p>
        </p:txBody>
      </p:sp>
      <p:sp>
        <p:nvSpPr>
          <p:cNvPr id="21" name="Title Placeholder 1"/>
          <p:cNvSpPr>
            <a:spLocks noGrp="1"/>
          </p:cNvSpPr>
          <p:nvPr>
            <p:ph type="title"/>
          </p:nvPr>
        </p:nvSpPr>
        <p:spPr>
          <a:xfrm>
            <a:off x="276224" y="228600"/>
            <a:ext cx="2834640" cy="1295399"/>
          </a:xfrm>
          <a:prstGeom prst="rect">
            <a:avLst/>
          </a:prstGeom>
        </p:spPr>
        <p:txBody>
          <a:bodyPr vert="horz" lIns="91440" tIns="45720" rIns="91440" bIns="45720" rtlCol="0" anchor="b" anchorCtr="0">
            <a:normAutofit/>
          </a:bodyPr>
          <a:lstStyle>
            <a:lvl1pPr>
              <a:defRPr sz="2400">
                <a:solidFill>
                  <a:schemeClr val="bg2"/>
                </a:solidFill>
              </a:defRPr>
            </a:lvl1pPr>
          </a:lstStyle>
          <a:p>
            <a:r>
              <a:rPr lang="pt-PT" smtClean="0"/>
              <a:t>Clique para editar o estilo</a:t>
            </a:r>
            <a:endParaRPr lang="en-US" dirty="0"/>
          </a:p>
        </p:txBody>
      </p:sp>
      <p:sp>
        <p:nvSpPr>
          <p:cNvPr id="25" name="Text Placeholder 24"/>
          <p:cNvSpPr>
            <a:spLocks noGrp="1"/>
          </p:cNvSpPr>
          <p:nvPr>
            <p:ph type="body" sz="quarter" idx="13"/>
          </p:nvPr>
        </p:nvSpPr>
        <p:spPr>
          <a:xfrm>
            <a:off x="274320" y="1536192"/>
            <a:ext cx="2834640" cy="4712208"/>
          </a:xfrm>
        </p:spPr>
        <p:txBody>
          <a:bodyPr>
            <a:normAutofit/>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pt-PT" smtClean="0"/>
              <a:t>Clique para editar os estilos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smtClean="0"/>
              <a:t>Clique para editar o estilo</a:t>
            </a:r>
            <a:endParaRPr lang="en-US"/>
          </a:p>
        </p:txBody>
      </p:sp>
      <p:sp>
        <p:nvSpPr>
          <p:cNvPr id="3" name="Vertical Text Placeholder 2"/>
          <p:cNvSpPr>
            <a:spLocks noGrp="1"/>
          </p:cNvSpPr>
          <p:nvPr>
            <p:ph type="body" orient="vert" idx="1"/>
          </p:nvPr>
        </p:nvSpPr>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4" name="Date Placeholder 3"/>
          <p:cNvSpPr>
            <a:spLocks noGrp="1"/>
          </p:cNvSpPr>
          <p:nvPr>
            <p:ph type="dt" sz="half" idx="10"/>
          </p:nvPr>
        </p:nvSpPr>
        <p:spPr/>
        <p:txBody>
          <a:bodyPr/>
          <a:lstStyle/>
          <a:p>
            <a:fld id="{57924A77-0EDE-4078-9969-C6CD3D38D2D9}" type="datetimeFigureOut">
              <a:rPr lang="pt-PT" smtClean="0"/>
              <a:pPr/>
              <a:t>02/06/2015</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a:xfrm>
            <a:off x="7991475" y="6429375"/>
            <a:ext cx="876300" cy="292100"/>
          </a:xfrm>
          <a:prstGeom prst="rect">
            <a:avLst/>
          </a:prstGeom>
        </p:spPr>
        <p:txBody>
          <a:bodyPr/>
          <a:lstStyle/>
          <a:p>
            <a:fld id="{1783FC3C-A249-4C7C-A635-1A1F83FB24EF}" type="slidenum">
              <a:rPr lang="pt-PT" smtClean="0"/>
              <a:pPr/>
              <a:t>‹#›</a:t>
            </a:fld>
            <a:endParaRPr lang="pt-P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pt-PT" smtClean="0"/>
              <a:t>Clique para editar o estilo</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a:p>
        </p:txBody>
      </p:sp>
      <p:sp>
        <p:nvSpPr>
          <p:cNvPr id="4" name="Date Placeholder 3"/>
          <p:cNvSpPr>
            <a:spLocks noGrp="1"/>
          </p:cNvSpPr>
          <p:nvPr>
            <p:ph type="dt" sz="half" idx="10"/>
          </p:nvPr>
        </p:nvSpPr>
        <p:spPr/>
        <p:txBody>
          <a:bodyPr/>
          <a:lstStyle/>
          <a:p>
            <a:fld id="{57924A77-0EDE-4078-9969-C6CD3D38D2D9}" type="datetimeFigureOut">
              <a:rPr lang="pt-PT" smtClean="0"/>
              <a:pPr/>
              <a:t>02/06/2015</a:t>
            </a:fld>
            <a:endParaRPr lang="pt-PT"/>
          </a:p>
        </p:txBody>
      </p:sp>
      <p:sp>
        <p:nvSpPr>
          <p:cNvPr id="5" name="Footer Placeholder 4"/>
          <p:cNvSpPr>
            <a:spLocks noGrp="1"/>
          </p:cNvSpPr>
          <p:nvPr>
            <p:ph type="ftr" sz="quarter" idx="11"/>
          </p:nvPr>
        </p:nvSpPr>
        <p:spPr/>
        <p:txBody>
          <a:bodyPr/>
          <a:lstStyle/>
          <a:p>
            <a:r>
              <a:rPr lang="pt-PT" dirty="0" smtClean="0">
                <a:solidFill>
                  <a:srgbClr val="555555"/>
                </a:solidFill>
                <a:latin typeface="Arial" pitchFamily="34" charset="0"/>
                <a:cs typeface="Arial" pitchFamily="34" charset="0"/>
              </a:rPr>
              <a:t>Novo Plural | 10.º ano</a:t>
            </a:r>
          </a:p>
        </p:txBody>
      </p:sp>
      <p:sp>
        <p:nvSpPr>
          <p:cNvPr id="6" name="Slide Number Placeholder 5"/>
          <p:cNvSpPr>
            <a:spLocks noGrp="1"/>
          </p:cNvSpPr>
          <p:nvPr>
            <p:ph type="sldNum" sz="quarter" idx="12"/>
          </p:nvPr>
        </p:nvSpPr>
        <p:spPr>
          <a:xfrm>
            <a:off x="7991475" y="6429375"/>
            <a:ext cx="876300" cy="292100"/>
          </a:xfrm>
          <a:prstGeom prst="rect">
            <a:avLst/>
          </a:prstGeom>
        </p:spPr>
        <p:txBody>
          <a:bodyPr/>
          <a:lstStyle/>
          <a:p>
            <a:fld id="{1783FC3C-A249-4C7C-A635-1A1F83FB24EF}" type="slidenum">
              <a:rPr lang="pt-PT" smtClean="0"/>
              <a:pPr/>
              <a:t>‹#›</a:t>
            </a:fld>
            <a:endParaRPr lang="pt-P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pt-PT" smtClean="0"/>
              <a:t>Clique para editar o estilo</a:t>
            </a:r>
            <a:endParaRPr lang="en-US" dirty="0"/>
          </a:p>
        </p:txBody>
      </p:sp>
      <p:sp>
        <p:nvSpPr>
          <p:cNvPr id="3" name="Text Placeholder 2"/>
          <p:cNvSpPr>
            <a:spLocks noGrp="1"/>
          </p:cNvSpPr>
          <p:nvPr>
            <p:ph type="body" idx="1"/>
          </p:nvPr>
        </p:nvSpPr>
        <p:spPr>
          <a:xfrm>
            <a:off x="276225" y="1295400"/>
            <a:ext cx="8591550" cy="4933949"/>
          </a:xfrm>
          <a:prstGeom prst="rect">
            <a:avLst/>
          </a:prstGeom>
        </p:spPr>
        <p:txBody>
          <a:bodyPr vert="horz" lIns="91440" tIns="45720" rIns="91440" bIns="45720" rtlCol="0">
            <a:normAutofit/>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1050" b="1">
                <a:solidFill>
                  <a:schemeClr val="tx2"/>
                </a:solidFill>
              </a:defRPr>
            </a:lvl1pPr>
          </a:lstStyle>
          <a:p>
            <a:fld id="{57924A77-0EDE-4078-9969-C6CD3D38D2D9}" type="datetimeFigureOut">
              <a:rPr lang="pt-PT" smtClean="0"/>
              <a:pPr/>
              <a:t>02/06/2015</a:t>
            </a:fld>
            <a:endParaRPr lang="pt-PT"/>
          </a:p>
        </p:txBody>
      </p:sp>
      <p:sp>
        <p:nvSpPr>
          <p:cNvPr id="5" name="Footer Placeholder 4"/>
          <p:cNvSpPr>
            <a:spLocks noGrp="1"/>
          </p:cNvSpPr>
          <p:nvPr>
            <p:ph type="ftr" sz="quarter" idx="3"/>
          </p:nvPr>
        </p:nvSpPr>
        <p:spPr>
          <a:xfrm>
            <a:off x="4788024" y="6429375"/>
            <a:ext cx="4086225" cy="292100"/>
          </a:xfrm>
          <a:prstGeom prst="rect">
            <a:avLst/>
          </a:prstGeom>
        </p:spPr>
        <p:txBody>
          <a:bodyPr vert="horz" lIns="91440" tIns="45720" rIns="91440" bIns="45720" rtlCol="0" anchor="ctr">
            <a:normAutofit/>
          </a:bodyPr>
          <a:lstStyle>
            <a:lvl1pPr algn="l">
              <a:defRPr sz="1050" b="1">
                <a:solidFill>
                  <a:schemeClr val="tx2"/>
                </a:solidFill>
              </a:defRPr>
            </a:lvl1pPr>
          </a:lstStyle>
          <a:p>
            <a:pPr algn="r"/>
            <a:r>
              <a:rPr lang="pt-PT" dirty="0" smtClean="0">
                <a:solidFill>
                  <a:srgbClr val="555555"/>
                </a:solidFill>
                <a:latin typeface="Arial" pitchFamily="34" charset="0"/>
                <a:cs typeface="Arial" pitchFamily="34" charset="0"/>
              </a:rPr>
              <a:t>Novo Plural | 10.º ano</a:t>
            </a:r>
          </a:p>
        </p:txBody>
      </p:sp>
    </p:spTree>
  </p:cSld>
  <p:clrMap bg1="lt1" tx1="dk1" bg2="lt2" tx2="dk2" accent1="accent1" accent2="accent2" accent3="accent3" accent4="accent4" accent5="accent5" accent6="accent6" hlink="hlink" folHlink="folHlink"/>
  <p:sldLayoutIdLst>
    <p:sldLayoutId id="2147484861" r:id="rId1"/>
    <p:sldLayoutId id="2147484862" r:id="rId2"/>
    <p:sldLayoutId id="2147484863" r:id="rId3"/>
    <p:sldLayoutId id="2147484864" r:id="rId4"/>
    <p:sldLayoutId id="2147484865" r:id="rId5"/>
    <p:sldLayoutId id="2147484866" r:id="rId6"/>
    <p:sldLayoutId id="2147484867" r:id="rId7"/>
    <p:sldLayoutId id="2147484868" r:id="rId8"/>
    <p:sldLayoutId id="2147484869" r:id="rId9"/>
    <p:sldLayoutId id="2147484870" r:id="rId10"/>
    <p:sldLayoutId id="2147484871" r:id="rId11"/>
  </p:sldLayoutIdLst>
  <p:txStyles>
    <p:title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p:titleStyle>
    <p:body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png"/><Relationship Id="rId5" Type="http://schemas.microsoft.com/office/2007/relationships/hdphoto" Target="../media/hdphoto3.wdp"/><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png"/><Relationship Id="rId5" Type="http://schemas.microsoft.com/office/2007/relationships/hdphoto" Target="../media/hdphoto4.wdp"/><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png"/><Relationship Id="rId5" Type="http://schemas.microsoft.com/office/2007/relationships/hdphoto" Target="../media/hdphoto5.wdp"/><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png"/><Relationship Id="rId5" Type="http://schemas.microsoft.com/office/2007/relationships/hdphoto" Target="../media/hdphoto6.wdp"/><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png"/><Relationship Id="rId5" Type="http://schemas.microsoft.com/office/2007/relationships/hdphoto" Target="../media/hdphoto7.wdp"/><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png"/><Relationship Id="rId5" Type="http://schemas.microsoft.com/office/2007/relationships/hdphoto" Target="../media/hdphoto8.wdp"/><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png"/><Relationship Id="rId5" Type="http://schemas.microsoft.com/office/2007/relationships/hdphoto" Target="../media/hdphoto9.wdp"/><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themeOverride" Target="../theme/themeOverride1.xml"/><Relationship Id="rId6" Type="http://schemas.openxmlformats.org/officeDocument/2006/relationships/image" Target="../media/image4.png"/><Relationship Id="rId5" Type="http://schemas.openxmlformats.org/officeDocument/2006/relationships/image" Target="../media/image24.jpe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themeOverride" Target="../theme/themeOverride2.xml"/><Relationship Id="rId6" Type="http://schemas.openxmlformats.org/officeDocument/2006/relationships/image" Target="../media/image4.png"/><Relationship Id="rId5" Type="http://schemas.openxmlformats.org/officeDocument/2006/relationships/image" Target="../media/image25.jpe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27.jp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2.jpg"/></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3.jpeg"/></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4.jpeg"/></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5.jpeg"/></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6.jpeg"/></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7.jpeg"/></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png"/><Relationship Id="rId5" Type="http://schemas.microsoft.com/office/2007/relationships/hdphoto" Target="../media/hdphoto10.wdp"/><Relationship Id="rId4" Type="http://schemas.openxmlformats.org/officeDocument/2006/relationships/image" Target="../media/image38.jpeg"/></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9.jpeg"/></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40.jpeg"/></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png"/><Relationship Id="rId5" Type="http://schemas.microsoft.com/office/2007/relationships/hdphoto" Target="../media/hdphoto11.wdp"/><Relationship Id="rId4" Type="http://schemas.openxmlformats.org/officeDocument/2006/relationships/image" Target="../media/image41.jpeg"/></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42.jpeg"/></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png"/><Relationship Id="rId5" Type="http://schemas.microsoft.com/office/2007/relationships/hdphoto" Target="../media/hdphoto12.wdp"/><Relationship Id="rId4" Type="http://schemas.openxmlformats.org/officeDocument/2006/relationships/image" Target="../media/image43.jpeg"/></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44.jpeg"/></Relationships>
</file>

<file path=ppt/slides/_rels/slide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png"/><Relationship Id="rId5" Type="http://schemas.microsoft.com/office/2007/relationships/hdphoto" Target="../media/hdphoto13.wdp"/><Relationship Id="rId4" Type="http://schemas.openxmlformats.org/officeDocument/2006/relationships/image" Target="../media/image45.jpeg"/></Relationships>
</file>

<file path=ppt/slides/_rels/slide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47.jpeg"/><Relationship Id="rId4"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ítulo 3"/>
          <p:cNvSpPr>
            <a:spLocks noGrp="1"/>
          </p:cNvSpPr>
          <p:nvPr>
            <p:ph type="title"/>
          </p:nvPr>
        </p:nvSpPr>
        <p:spPr>
          <a:xfrm>
            <a:off x="3563938" y="1557338"/>
            <a:ext cx="5400675" cy="1584325"/>
          </a:xfrm>
        </p:spPr>
        <p:txBody>
          <a:bodyPr>
            <a:normAutofit fontScale="90000"/>
          </a:bodyPr>
          <a:lstStyle/>
          <a:p>
            <a:pPr>
              <a:spcBef>
                <a:spcPts val="0"/>
              </a:spcBef>
            </a:pPr>
            <a:r>
              <a:rPr lang="pt-PT" sz="1800" i="1" cap="none" dirty="0">
                <a:latin typeface="Calibri" panose="020F0502020204030204" pitchFamily="34" charset="0"/>
              </a:rPr>
              <a:t>«</a:t>
            </a:r>
            <a:r>
              <a:rPr lang="pt-PT" sz="1800" cap="none" dirty="0" smtClean="0">
                <a:latin typeface="Calibri" panose="020F0502020204030204" pitchFamily="34" charset="0"/>
              </a:rPr>
              <a:t>Fora </a:t>
            </a:r>
            <a:r>
              <a:rPr lang="pt-PT" sz="1800" cap="none" dirty="0" smtClean="0">
                <a:latin typeface="Calibri" panose="020F0502020204030204" pitchFamily="34" charset="0"/>
              </a:rPr>
              <a:t>do nosso coração, não sabemos onde Camões nasceu; nem o ano ou o dia em que saiu da </a:t>
            </a:r>
            <a:r>
              <a:rPr lang="pt-PT" sz="1800" cap="none" dirty="0" smtClean="0">
                <a:latin typeface="Calibri" panose="020F0502020204030204" pitchFamily="34" charset="0"/>
              </a:rPr>
              <a:t>“</a:t>
            </a:r>
            <a:r>
              <a:rPr lang="pt-PT" sz="1800" cap="none" dirty="0" smtClean="0">
                <a:latin typeface="Calibri" panose="020F0502020204030204" pitchFamily="34" charset="0"/>
              </a:rPr>
              <a:t>materna sepultura” </a:t>
            </a:r>
            <a:r>
              <a:rPr lang="pt-PT" sz="1800" cap="none" dirty="0" smtClean="0">
                <a:latin typeface="Calibri" panose="020F0502020204030204" pitchFamily="34" charset="0"/>
              </a:rPr>
              <a:t>para o primeiro amanhecer. Como não sabemos onde estudou ou quem lhe ensinou o muito que sabia. Nem isso importa</a:t>
            </a:r>
            <a:r>
              <a:rPr lang="pt-PT" sz="1800" cap="none" dirty="0" smtClean="0">
                <a:latin typeface="Calibri" panose="020F0502020204030204" pitchFamily="34" charset="0"/>
              </a:rPr>
              <a:t>.»</a:t>
            </a:r>
            <a:r>
              <a:rPr lang="pt-PT" sz="1800" i="1" cap="none" dirty="0" smtClean="0">
                <a:latin typeface="Calibri" panose="020F0502020204030204" pitchFamily="34" charset="0"/>
              </a:rPr>
              <a:t/>
            </a:r>
            <a:br>
              <a:rPr lang="pt-PT" sz="1800" i="1" cap="none" dirty="0" smtClean="0">
                <a:latin typeface="Calibri" panose="020F0502020204030204" pitchFamily="34" charset="0"/>
              </a:rPr>
            </a:br>
            <a:r>
              <a:rPr lang="pt-PT" sz="1000" i="1" cap="none" dirty="0" smtClean="0">
                <a:latin typeface="Calibri" panose="020F0502020204030204" pitchFamily="34" charset="0"/>
              </a:rPr>
              <a:t/>
            </a:r>
            <a:br>
              <a:rPr lang="pt-PT" sz="1000" i="1" cap="none" dirty="0" smtClean="0">
                <a:latin typeface="Calibri" panose="020F0502020204030204" pitchFamily="34" charset="0"/>
              </a:rPr>
            </a:br>
            <a:r>
              <a:rPr lang="pt-PT" sz="1000" i="1" cap="none" dirty="0">
                <a:latin typeface="Calibri" panose="020F0502020204030204" pitchFamily="34" charset="0"/>
              </a:rPr>
              <a:t> </a:t>
            </a:r>
            <a:r>
              <a:rPr lang="pt-PT" sz="1000" i="1" cap="none" dirty="0" smtClean="0">
                <a:latin typeface="Calibri" panose="020F0502020204030204" pitchFamily="34" charset="0"/>
              </a:rPr>
              <a:t>                                                                                                                                   </a:t>
            </a:r>
            <a:r>
              <a:rPr lang="pt-PT" sz="1800" cap="none" dirty="0" smtClean="0">
                <a:latin typeface="Calibri" panose="020F0502020204030204" pitchFamily="34" charset="0"/>
              </a:rPr>
              <a:t>Eugénio de Andrade</a:t>
            </a:r>
            <a:endParaRPr lang="pt-PT" sz="1800" b="1" cap="none" dirty="0">
              <a:solidFill>
                <a:srgbClr val="C00000"/>
              </a:solidFill>
              <a:latin typeface="Calibri" panose="020F0502020204030204" pitchFamily="34" charset="0"/>
            </a:endParaRPr>
          </a:p>
        </p:txBody>
      </p:sp>
      <p:sp>
        <p:nvSpPr>
          <p:cNvPr id="8" name="CaixaDeTexto 7"/>
          <p:cNvSpPr txBox="1"/>
          <p:nvPr/>
        </p:nvSpPr>
        <p:spPr>
          <a:xfrm>
            <a:off x="224821" y="4404965"/>
            <a:ext cx="3017520" cy="2246769"/>
          </a:xfrm>
          <a:prstGeom prst="rect">
            <a:avLst/>
          </a:prstGeom>
          <a:noFill/>
        </p:spPr>
        <p:txBody>
          <a:bodyPr wrap="square" rtlCol="0">
            <a:spAutoFit/>
          </a:bodyPr>
          <a:lstStyle/>
          <a:p>
            <a:r>
              <a:rPr lang="pt-PT" sz="2000" dirty="0">
                <a:solidFill>
                  <a:schemeClr val="bg1"/>
                </a:solidFill>
                <a:latin typeface="Calibri" panose="020F0502020204030204" pitchFamily="34" charset="0"/>
              </a:rPr>
              <a:t>Luís Vaz de Camões </a:t>
            </a:r>
            <a:r>
              <a:rPr lang="pt-PT" sz="2000" dirty="0" smtClean="0">
                <a:solidFill>
                  <a:schemeClr val="bg1"/>
                </a:solidFill>
                <a:latin typeface="Calibri" panose="020F0502020204030204" pitchFamily="34" charset="0"/>
              </a:rPr>
              <a:t>terá nascido </a:t>
            </a:r>
            <a:r>
              <a:rPr lang="pt-PT" sz="2000" dirty="0">
                <a:solidFill>
                  <a:schemeClr val="bg1"/>
                </a:solidFill>
                <a:latin typeface="Calibri" panose="020F0502020204030204" pitchFamily="34" charset="0"/>
              </a:rPr>
              <a:t>por volta de 1525, </a:t>
            </a:r>
            <a:r>
              <a:rPr lang="pt-PT" sz="2000" dirty="0" smtClean="0">
                <a:solidFill>
                  <a:schemeClr val="bg1"/>
                </a:solidFill>
                <a:latin typeface="Calibri" panose="020F0502020204030204" pitchFamily="34" charset="0"/>
              </a:rPr>
              <a:t>possivelmente </a:t>
            </a:r>
            <a:r>
              <a:rPr lang="pt-PT" sz="2000" dirty="0">
                <a:solidFill>
                  <a:schemeClr val="bg1"/>
                </a:solidFill>
                <a:latin typeface="Calibri" panose="020F0502020204030204" pitchFamily="34" charset="0"/>
              </a:rPr>
              <a:t>em </a:t>
            </a:r>
            <a:r>
              <a:rPr lang="pt-PT" sz="2000" dirty="0" smtClean="0">
                <a:solidFill>
                  <a:schemeClr val="bg1"/>
                </a:solidFill>
                <a:latin typeface="Calibri" panose="020F0502020204030204" pitchFamily="34" charset="0"/>
              </a:rPr>
              <a:t>Lisboa. </a:t>
            </a:r>
            <a:r>
              <a:rPr lang="pt-PT" sz="2000" dirty="0">
                <a:solidFill>
                  <a:schemeClr val="bg1"/>
                </a:solidFill>
                <a:latin typeface="Calibri" panose="020F0502020204030204" pitchFamily="34" charset="0"/>
              </a:rPr>
              <a:t>Pensa-se que </a:t>
            </a:r>
            <a:r>
              <a:rPr lang="pt-PT" sz="2000" dirty="0" smtClean="0">
                <a:solidFill>
                  <a:schemeClr val="bg1"/>
                </a:solidFill>
                <a:latin typeface="Calibri" panose="020F0502020204030204" pitchFamily="34" charset="0"/>
              </a:rPr>
              <a:t>era filho </a:t>
            </a:r>
            <a:r>
              <a:rPr lang="pt-PT" sz="2000" dirty="0">
                <a:solidFill>
                  <a:schemeClr val="bg1"/>
                </a:solidFill>
                <a:latin typeface="Calibri" panose="020F0502020204030204" pitchFamily="34" charset="0"/>
              </a:rPr>
              <a:t>de Simão Vaz de Camões </a:t>
            </a:r>
            <a:r>
              <a:rPr lang="pt-PT" sz="2000" dirty="0" smtClean="0">
                <a:solidFill>
                  <a:schemeClr val="bg1"/>
                </a:solidFill>
                <a:latin typeface="Calibri" panose="020F0502020204030204" pitchFamily="34" charset="0"/>
              </a:rPr>
              <a:t>e sabe-se que sua mãe se chamava </a:t>
            </a:r>
            <a:r>
              <a:rPr lang="pt-PT" sz="2000" dirty="0">
                <a:solidFill>
                  <a:schemeClr val="bg1"/>
                </a:solidFill>
                <a:latin typeface="Calibri" panose="020F0502020204030204" pitchFamily="34" charset="0"/>
              </a:rPr>
              <a:t>Ana de Sá</a:t>
            </a:r>
            <a:r>
              <a:rPr lang="pt-PT" sz="2000" dirty="0" smtClean="0">
                <a:solidFill>
                  <a:schemeClr val="bg1"/>
                </a:solidFill>
                <a:latin typeface="Calibri" panose="020F0502020204030204" pitchFamily="34" charset="0"/>
              </a:rPr>
              <a:t>.</a:t>
            </a:r>
            <a:endParaRPr lang="pt-PT" sz="2000" dirty="0">
              <a:solidFill>
                <a:schemeClr val="bg1"/>
              </a:solidFill>
              <a:latin typeface="Calibri" panose="020F0502020204030204" pitchFamily="34" charset="0"/>
            </a:endParaRPr>
          </a:p>
        </p:txBody>
      </p:sp>
      <p:pic>
        <p:nvPicPr>
          <p:cNvPr id="9" name="Image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3" y="3617047"/>
            <a:ext cx="5720128" cy="2404241"/>
          </a:xfrm>
          <a:prstGeom prst="rect">
            <a:avLst/>
          </a:prstGeom>
          <a:ln>
            <a:noFill/>
          </a:ln>
          <a:effectLst>
            <a:outerShdw blurRad="292100" dist="139700" dir="2700000" algn="tl" rotWithShape="0">
              <a:srgbClr val="333333">
                <a:alpha val="65000"/>
              </a:srgbClr>
            </a:outerShdw>
          </a:effectLst>
        </p:spPr>
      </p:pic>
      <p:sp>
        <p:nvSpPr>
          <p:cNvPr id="10" name="Título 3"/>
          <p:cNvSpPr txBox="1">
            <a:spLocks/>
          </p:cNvSpPr>
          <p:nvPr/>
        </p:nvSpPr>
        <p:spPr>
          <a:xfrm>
            <a:off x="3419872" y="6093296"/>
            <a:ext cx="5760640" cy="288032"/>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smtClean="0">
                <a:solidFill>
                  <a:schemeClr val="accent6">
                    <a:lumMod val="50000"/>
                  </a:schemeClr>
                </a:solidFill>
                <a:latin typeface="Calibri" panose="020F0502020204030204" pitchFamily="34" charset="0"/>
              </a:rPr>
              <a:t>Lisboa no </a:t>
            </a:r>
            <a:r>
              <a:rPr lang="pt-PT" sz="1000" cap="none" dirty="0" smtClean="0">
                <a:solidFill>
                  <a:schemeClr val="accent6">
                    <a:lumMod val="50000"/>
                  </a:schemeClr>
                </a:solidFill>
                <a:latin typeface="Calibri" panose="020F0502020204030204" pitchFamily="34" charset="0"/>
              </a:rPr>
              <a:t>século XVI.</a:t>
            </a:r>
            <a:endParaRPr lang="pt-PT" sz="1000" cap="none" dirty="0">
              <a:solidFill>
                <a:schemeClr val="accent6">
                  <a:lumMod val="50000"/>
                </a:schemeClr>
              </a:solidFill>
              <a:latin typeface="Calibri" panose="020F0502020204030204" pitchFamily="34" charset="0"/>
            </a:endParaRPr>
          </a:p>
        </p:txBody>
      </p:sp>
      <p:sp>
        <p:nvSpPr>
          <p:cNvPr id="13" name="TextBox 12"/>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Tree>
    <p:extLst>
      <p:ext uri="{BB962C8B-B14F-4D97-AF65-F5344CB8AC3E}">
        <p14:creationId xmlns:p14="http://schemas.microsoft.com/office/powerpoint/2010/main" val="2533490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ítulo 3"/>
          <p:cNvSpPr>
            <a:spLocks noGrp="1"/>
          </p:cNvSpPr>
          <p:nvPr>
            <p:ph type="title"/>
          </p:nvPr>
        </p:nvSpPr>
        <p:spPr>
          <a:xfrm>
            <a:off x="6444208" y="4581128"/>
            <a:ext cx="2448272" cy="1656184"/>
          </a:xfrm>
        </p:spPr>
        <p:txBody>
          <a:bodyPr>
            <a:normAutofit/>
          </a:bodyPr>
          <a:lstStyle/>
          <a:p>
            <a:pPr>
              <a:spcBef>
                <a:spcPts val="0"/>
              </a:spcBef>
            </a:pPr>
            <a:r>
              <a:rPr lang="pt-PT" sz="1800" b="1" cap="none" dirty="0" smtClean="0">
                <a:solidFill>
                  <a:schemeClr val="accent6">
                    <a:lumMod val="50000"/>
                  </a:schemeClr>
                </a:solidFill>
                <a:latin typeface="Calibri" panose="020F0502020204030204" pitchFamily="34" charset="0"/>
              </a:rPr>
              <a:t>O filme </a:t>
            </a:r>
            <a:r>
              <a:rPr lang="pt-PT" sz="1800" b="1" i="1" cap="none" dirty="0" smtClean="0">
                <a:solidFill>
                  <a:schemeClr val="accent6">
                    <a:lumMod val="50000"/>
                  </a:schemeClr>
                </a:solidFill>
                <a:latin typeface="Calibri" panose="020F0502020204030204" pitchFamily="34" charset="0"/>
              </a:rPr>
              <a:t>Camões</a:t>
            </a:r>
            <a:r>
              <a:rPr lang="pt-PT" sz="1800" b="1" cap="none" dirty="0" smtClean="0">
                <a:solidFill>
                  <a:schemeClr val="accent6">
                    <a:lumMod val="50000"/>
                  </a:schemeClr>
                </a:solidFill>
                <a:latin typeface="Calibri" panose="020F0502020204030204" pitchFamily="34" charset="0"/>
              </a:rPr>
              <a:t>, de Leitão de Barros (1946), alude à vida boémia de Camões, enquanto estudante de Coimbra.</a:t>
            </a:r>
            <a:endParaRPr lang="pt-PT" sz="1800" b="1" cap="none" dirty="0">
              <a:solidFill>
                <a:schemeClr val="accent6">
                  <a:lumMod val="50000"/>
                </a:schemeClr>
              </a:solidFill>
              <a:latin typeface="Calibri" panose="020F0502020204030204" pitchFamily="34" charset="0"/>
            </a:endParaRPr>
          </a:p>
        </p:txBody>
      </p:sp>
      <p:sp>
        <p:nvSpPr>
          <p:cNvPr id="8" name="CaixaDeTexto 7"/>
          <p:cNvSpPr txBox="1"/>
          <p:nvPr/>
        </p:nvSpPr>
        <p:spPr>
          <a:xfrm>
            <a:off x="276019" y="2526404"/>
            <a:ext cx="3017520" cy="4093428"/>
          </a:xfrm>
          <a:prstGeom prst="rect">
            <a:avLst/>
          </a:prstGeom>
          <a:noFill/>
        </p:spPr>
        <p:txBody>
          <a:bodyPr wrap="square" rtlCol="0">
            <a:spAutoFit/>
          </a:bodyPr>
          <a:lstStyle/>
          <a:p>
            <a:r>
              <a:rPr lang="pt-PT" sz="2000" dirty="0" smtClean="0">
                <a:solidFill>
                  <a:schemeClr val="bg1"/>
                </a:solidFill>
                <a:latin typeface="Calibri" panose="020F0502020204030204" pitchFamily="34" charset="0"/>
              </a:rPr>
              <a:t>Admite-se </a:t>
            </a:r>
            <a:r>
              <a:rPr lang="pt-PT" sz="2000" dirty="0">
                <a:solidFill>
                  <a:schemeClr val="bg1"/>
                </a:solidFill>
                <a:latin typeface="Calibri" panose="020F0502020204030204" pitchFamily="34" charset="0"/>
              </a:rPr>
              <a:t>que </a:t>
            </a:r>
            <a:r>
              <a:rPr lang="pt-PT" sz="2000" dirty="0" smtClean="0">
                <a:solidFill>
                  <a:schemeClr val="bg1"/>
                </a:solidFill>
                <a:latin typeface="Calibri" panose="020F0502020204030204" pitchFamily="34" charset="0"/>
              </a:rPr>
              <a:t>Camões tenha </a:t>
            </a:r>
            <a:r>
              <a:rPr lang="pt-PT" sz="2000" dirty="0">
                <a:solidFill>
                  <a:schemeClr val="bg1"/>
                </a:solidFill>
                <a:latin typeface="Calibri" panose="020F0502020204030204" pitchFamily="34" charset="0"/>
              </a:rPr>
              <a:t>estudado em Coimbra, pois a vasta </a:t>
            </a:r>
            <a:r>
              <a:rPr lang="pt-PT" sz="2000" dirty="0" smtClean="0">
                <a:solidFill>
                  <a:schemeClr val="bg1"/>
                </a:solidFill>
                <a:latin typeface="Calibri" panose="020F0502020204030204" pitchFamily="34" charset="0"/>
              </a:rPr>
              <a:t>cultura evidenciada </a:t>
            </a:r>
            <a:r>
              <a:rPr lang="pt-PT" sz="2000" dirty="0">
                <a:solidFill>
                  <a:schemeClr val="bg1"/>
                </a:solidFill>
                <a:latin typeface="Calibri" panose="020F0502020204030204" pitchFamily="34" charset="0"/>
              </a:rPr>
              <a:t>na sua obra só se justifica se tiver frequentado estudos superiores que apenas existiam naquela cidade. </a:t>
            </a:r>
            <a:endParaRPr lang="pt-PT" sz="2000" dirty="0" smtClean="0">
              <a:solidFill>
                <a:schemeClr val="bg1"/>
              </a:solidFill>
              <a:latin typeface="Calibri" panose="020F0502020204030204" pitchFamily="34" charset="0"/>
            </a:endParaRPr>
          </a:p>
          <a:p>
            <a:r>
              <a:rPr lang="pt-PT" sz="2000" dirty="0" smtClean="0">
                <a:solidFill>
                  <a:schemeClr val="bg1"/>
                </a:solidFill>
                <a:latin typeface="Calibri" panose="020F0502020204030204" pitchFamily="34" charset="0"/>
              </a:rPr>
              <a:t>Contudo, </a:t>
            </a:r>
            <a:r>
              <a:rPr lang="pt-PT" sz="2000" dirty="0">
                <a:solidFill>
                  <a:schemeClr val="bg1"/>
                </a:solidFill>
                <a:latin typeface="Calibri" panose="020F0502020204030204" pitchFamily="34" charset="0"/>
              </a:rPr>
              <a:t>não </a:t>
            </a:r>
            <a:r>
              <a:rPr lang="pt-PT" sz="2000" dirty="0" smtClean="0">
                <a:solidFill>
                  <a:schemeClr val="bg1"/>
                </a:solidFill>
                <a:latin typeface="Calibri" panose="020F0502020204030204" pitchFamily="34" charset="0"/>
              </a:rPr>
              <a:t>existe qualquer </a:t>
            </a:r>
            <a:r>
              <a:rPr lang="pt-PT" sz="2000" dirty="0">
                <a:solidFill>
                  <a:schemeClr val="bg1"/>
                </a:solidFill>
                <a:latin typeface="Calibri" panose="020F0502020204030204" pitchFamily="34" charset="0"/>
              </a:rPr>
              <a:t>documento comprovativo da sua passagem pela universidade</a:t>
            </a:r>
            <a:r>
              <a:rPr lang="pt-PT" sz="2000" dirty="0" smtClean="0">
                <a:solidFill>
                  <a:schemeClr val="bg1"/>
                </a:solidFill>
                <a:latin typeface="Calibri" panose="020F0502020204030204" pitchFamily="34" charset="0"/>
              </a:rPr>
              <a:t>.</a:t>
            </a:r>
            <a:endParaRPr lang="pt-PT" sz="2000" dirty="0">
              <a:solidFill>
                <a:schemeClr val="bg1"/>
              </a:solidFill>
              <a:latin typeface="Calibri" panose="020F0502020204030204" pitchFamily="34" charset="0"/>
            </a:endParaRPr>
          </a:p>
        </p:txBody>
      </p:sp>
      <p:pic>
        <p:nvPicPr>
          <p:cNvPr id="13" name="Image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6299" y="1077423"/>
            <a:ext cx="4131668" cy="2592288"/>
          </a:xfrm>
          <a:prstGeom prst="rect">
            <a:avLst/>
          </a:prstGeom>
          <a:ln>
            <a:noFill/>
          </a:ln>
          <a:effectLst>
            <a:outerShdw blurRad="292100" dist="139700" dir="2700000" algn="tl" rotWithShape="0">
              <a:srgbClr val="333333">
                <a:alpha val="65000"/>
              </a:srgbClr>
            </a:outerShdw>
          </a:effectLst>
        </p:spPr>
      </p:pic>
      <p:pic>
        <p:nvPicPr>
          <p:cNvPr id="14" name="Imagem 13"/>
          <p:cNvPicPr>
            <a:picLocks noChangeAspect="1"/>
          </p:cNvPicPr>
          <p:nvPr/>
        </p:nvPicPr>
        <p:blipFill rotWithShape="1">
          <a:blip r:embed="rId5" cstate="print">
            <a:duotone>
              <a:prstClr val="black"/>
              <a:schemeClr val="accent5">
                <a:tint val="45000"/>
                <a:satMod val="400000"/>
              </a:schemeClr>
            </a:duotone>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l="-1" r="-1236"/>
          <a:stretch/>
        </p:blipFill>
        <p:spPr>
          <a:xfrm>
            <a:off x="3600937" y="4081982"/>
            <a:ext cx="2672442" cy="2424215"/>
          </a:xfrm>
          <a:prstGeom prst="rect">
            <a:avLst/>
          </a:prstGeom>
          <a:ln>
            <a:noFill/>
          </a:ln>
          <a:effectLst>
            <a:outerShdw blurRad="190500" algn="tl" rotWithShape="0">
              <a:srgbClr val="000000">
                <a:alpha val="70000"/>
              </a:srgbClr>
            </a:outerShdw>
          </a:effectLst>
        </p:spPr>
      </p:pic>
      <p:sp>
        <p:nvSpPr>
          <p:cNvPr id="15" name="Título 3"/>
          <p:cNvSpPr txBox="1">
            <a:spLocks/>
          </p:cNvSpPr>
          <p:nvPr/>
        </p:nvSpPr>
        <p:spPr>
          <a:xfrm>
            <a:off x="7777468" y="3347939"/>
            <a:ext cx="1012158" cy="192362"/>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spcBef>
                <a:spcPts val="0"/>
              </a:spcBef>
            </a:pPr>
            <a:r>
              <a:rPr lang="pt-PT" sz="1000" cap="none" dirty="0" smtClean="0">
                <a:solidFill>
                  <a:schemeClr val="accent6">
                    <a:lumMod val="50000"/>
                  </a:schemeClr>
                </a:solidFill>
                <a:latin typeface="Calibri" panose="020F0502020204030204" pitchFamily="34" charset="0"/>
              </a:rPr>
              <a:t>Coimbra no </a:t>
            </a:r>
            <a:r>
              <a:rPr lang="pt-PT" sz="1000" cap="none" dirty="0" smtClean="0">
                <a:solidFill>
                  <a:schemeClr val="accent6">
                    <a:lumMod val="50000"/>
                  </a:schemeClr>
                </a:solidFill>
                <a:latin typeface="Calibri" panose="020F0502020204030204" pitchFamily="34" charset="0"/>
              </a:rPr>
              <a:t>século XVI.</a:t>
            </a:r>
            <a:endParaRPr lang="pt-PT" sz="1000" cap="none" dirty="0">
              <a:solidFill>
                <a:schemeClr val="accent6">
                  <a:lumMod val="50000"/>
                </a:schemeClr>
              </a:solidFill>
              <a:latin typeface="Calibri" panose="020F0502020204030204" pitchFamily="34" charset="0"/>
            </a:endParaRPr>
          </a:p>
        </p:txBody>
      </p:sp>
      <p:sp>
        <p:nvSpPr>
          <p:cNvPr id="17" name="TextBox 16"/>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Tree>
    <p:extLst>
      <p:ext uri="{BB962C8B-B14F-4D97-AF65-F5344CB8AC3E}">
        <p14:creationId xmlns:p14="http://schemas.microsoft.com/office/powerpoint/2010/main" val="1414369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ítulo 3"/>
          <p:cNvSpPr>
            <a:spLocks noGrp="1"/>
          </p:cNvSpPr>
          <p:nvPr>
            <p:ph type="title"/>
          </p:nvPr>
        </p:nvSpPr>
        <p:spPr>
          <a:xfrm>
            <a:off x="3564445" y="1368303"/>
            <a:ext cx="5328036" cy="1152128"/>
          </a:xfrm>
        </p:spPr>
        <p:txBody>
          <a:bodyPr>
            <a:noAutofit/>
          </a:bodyPr>
          <a:lstStyle/>
          <a:p>
            <a:pPr>
              <a:spcBef>
                <a:spcPts val="0"/>
              </a:spcBef>
            </a:pPr>
            <a:r>
              <a:rPr lang="pt-PT" sz="1800" b="1" cap="none" dirty="0" smtClean="0">
                <a:solidFill>
                  <a:schemeClr val="accent6">
                    <a:lumMod val="50000"/>
                  </a:schemeClr>
                </a:solidFill>
                <a:latin typeface="Calibri" panose="020F0502020204030204" pitchFamily="34" charset="0"/>
              </a:rPr>
              <a:t>O conta</a:t>
            </a:r>
            <a:r>
              <a:rPr lang="pt-PT" sz="1800" b="1" cap="none" dirty="0" smtClean="0">
                <a:solidFill>
                  <a:schemeClr val="tx1"/>
                </a:solidFill>
                <a:latin typeface="Calibri" panose="020F0502020204030204" pitchFamily="34" charset="0"/>
              </a:rPr>
              <a:t>c</a:t>
            </a:r>
            <a:r>
              <a:rPr lang="pt-PT" sz="1800" b="1" cap="none" dirty="0" smtClean="0">
                <a:solidFill>
                  <a:schemeClr val="accent6">
                    <a:lumMod val="50000"/>
                  </a:schemeClr>
                </a:solidFill>
                <a:latin typeface="Calibri" panose="020F0502020204030204" pitchFamily="34" charset="0"/>
              </a:rPr>
              <a:t>to com o ambiente da corte permitiu a Camões apurar a sua técnica poética, competindo com outros poetas, nas festas palacianas em que o seu talento terá brilhado.</a:t>
            </a:r>
            <a:endParaRPr lang="pt-PT" sz="1800" b="1" cap="none" dirty="0">
              <a:solidFill>
                <a:schemeClr val="accent6">
                  <a:lumMod val="50000"/>
                </a:schemeClr>
              </a:solidFill>
              <a:latin typeface="Calibri" panose="020F0502020204030204" pitchFamily="34" charset="0"/>
            </a:endParaRPr>
          </a:p>
        </p:txBody>
      </p:sp>
      <p:sp>
        <p:nvSpPr>
          <p:cNvPr id="9" name="CaixaDeTexto 8"/>
          <p:cNvSpPr txBox="1"/>
          <p:nvPr/>
        </p:nvSpPr>
        <p:spPr>
          <a:xfrm>
            <a:off x="197618" y="3635696"/>
            <a:ext cx="3017520" cy="2862322"/>
          </a:xfrm>
          <a:prstGeom prst="rect">
            <a:avLst/>
          </a:prstGeom>
          <a:noFill/>
        </p:spPr>
        <p:txBody>
          <a:bodyPr wrap="square" rtlCol="0">
            <a:spAutoFit/>
          </a:bodyPr>
          <a:lstStyle/>
          <a:p>
            <a:r>
              <a:rPr lang="pt-PT" sz="2000" dirty="0">
                <a:solidFill>
                  <a:schemeClr val="bg1"/>
                </a:solidFill>
                <a:latin typeface="Calibri" panose="020F0502020204030204" pitchFamily="34" charset="0"/>
              </a:rPr>
              <a:t>Presume-se que era fidalgo da pequena </a:t>
            </a:r>
            <a:r>
              <a:rPr lang="pt-PT" sz="2000" dirty="0" smtClean="0">
                <a:solidFill>
                  <a:schemeClr val="bg1"/>
                </a:solidFill>
                <a:latin typeface="Calibri" panose="020F0502020204030204" pitchFamily="34" charset="0"/>
              </a:rPr>
              <a:t>nobreza.</a:t>
            </a:r>
          </a:p>
          <a:p>
            <a:r>
              <a:rPr lang="pt-PT" sz="2000" dirty="0" smtClean="0">
                <a:solidFill>
                  <a:schemeClr val="bg1"/>
                </a:solidFill>
                <a:latin typeface="Calibri" panose="020F0502020204030204" pitchFamily="34" charset="0"/>
              </a:rPr>
              <a:t>Numa carta de perdão, de 1553, é designado por </a:t>
            </a:r>
            <a:r>
              <a:rPr lang="pt-PT" sz="2000" dirty="0" smtClean="0">
                <a:solidFill>
                  <a:schemeClr val="bg1"/>
                </a:solidFill>
                <a:latin typeface="Calibri" panose="020F0502020204030204" pitchFamily="34" charset="0"/>
              </a:rPr>
              <a:t>«Cavaleiro Fidalgo» </a:t>
            </a:r>
            <a:r>
              <a:rPr lang="pt-PT" sz="2000" dirty="0">
                <a:solidFill>
                  <a:schemeClr val="bg1"/>
                </a:solidFill>
                <a:latin typeface="Calibri" panose="020F0502020204030204" pitchFamily="34" charset="0"/>
              </a:rPr>
              <a:t>da Casa </a:t>
            </a:r>
            <a:r>
              <a:rPr lang="pt-PT" sz="2000" dirty="0" smtClean="0">
                <a:solidFill>
                  <a:schemeClr val="bg1"/>
                </a:solidFill>
                <a:latin typeface="Calibri" panose="020F0502020204030204" pitchFamily="34" charset="0"/>
              </a:rPr>
              <a:t>Real.</a:t>
            </a:r>
          </a:p>
          <a:p>
            <a:r>
              <a:rPr lang="pt-PT" sz="2000" dirty="0" smtClean="0">
                <a:solidFill>
                  <a:schemeClr val="bg1"/>
                </a:solidFill>
                <a:latin typeface="Calibri" panose="020F0502020204030204" pitchFamily="34" charset="0"/>
              </a:rPr>
              <a:t>Essa condição permitiu-</a:t>
            </a:r>
          </a:p>
          <a:p>
            <a:r>
              <a:rPr lang="pt-PT" sz="2000" dirty="0" smtClean="0">
                <a:solidFill>
                  <a:schemeClr val="bg1"/>
                </a:solidFill>
                <a:latin typeface="Calibri" panose="020F0502020204030204" pitchFamily="34" charset="0"/>
              </a:rPr>
              <a:t>-lhe frequentar a </a:t>
            </a:r>
            <a:r>
              <a:rPr lang="pt-PT" sz="2000" dirty="0">
                <a:solidFill>
                  <a:schemeClr val="bg1"/>
                </a:solidFill>
                <a:latin typeface="Calibri" panose="020F0502020204030204" pitchFamily="34" charset="0"/>
              </a:rPr>
              <a:t>corte, enquanto viveu em Lisboa</a:t>
            </a:r>
            <a:r>
              <a:rPr lang="pt-PT" sz="2000" dirty="0" smtClean="0">
                <a:solidFill>
                  <a:schemeClr val="bg1"/>
                </a:solidFill>
                <a:latin typeface="Calibri" panose="020F0502020204030204" pitchFamily="34" charset="0"/>
              </a:rPr>
              <a:t>. </a:t>
            </a:r>
            <a:endParaRPr lang="pt-PT" sz="2000" dirty="0">
              <a:solidFill>
                <a:schemeClr val="bg1"/>
              </a:solidFill>
              <a:latin typeface="Calibri" panose="020F0502020204030204" pitchFamily="34" charset="0"/>
            </a:endParaRPr>
          </a:p>
        </p:txBody>
      </p:sp>
      <p:pic>
        <p:nvPicPr>
          <p:cNvPr id="6" name="Imagem 5"/>
          <p:cNvPicPr>
            <a:picLocks noChangeAspect="1"/>
          </p:cNvPicPr>
          <p:nvPr/>
        </p:nvPicPr>
        <p:blipFill rotWithShape="1">
          <a:blip r:embed="rId4" cstate="print">
            <a:duotone>
              <a:prstClr val="black"/>
              <a:schemeClr val="accent6">
                <a:tint val="45000"/>
                <a:satMod val="400000"/>
              </a:schemeClr>
            </a:duotone>
            <a:extLst>
              <a:ext uri="{BEBA8EAE-BF5A-486C-A8C5-ECC9F3942E4B}">
                <a14:imgProps xmlns:a14="http://schemas.microsoft.com/office/drawing/2010/main">
                  <a14:imgLayer r:embed="rId5">
                    <a14:imgEffect>
                      <a14:sharpenSoften amount="25000"/>
                    </a14:imgEffect>
                    <a14:imgEffect>
                      <a14:saturation sat="400000"/>
                    </a14:imgEffect>
                    <a14:imgEffect>
                      <a14:brightnessContrast bright="-20000"/>
                    </a14:imgEffect>
                  </a14:imgLayer>
                </a14:imgProps>
              </a:ext>
              <a:ext uri="{28A0092B-C50C-407E-A947-70E740481C1C}">
                <a14:useLocalDpi xmlns:a14="http://schemas.microsoft.com/office/drawing/2010/main" val="0"/>
              </a:ext>
            </a:extLst>
          </a:blip>
          <a:srcRect l="1398" r="1480" b="1943"/>
          <a:stretch/>
        </p:blipFill>
        <p:spPr>
          <a:xfrm>
            <a:off x="3637085" y="2636912"/>
            <a:ext cx="5255395" cy="3513631"/>
          </a:xfrm>
          <a:prstGeom prst="rect">
            <a:avLst/>
          </a:prstGeom>
          <a:ln>
            <a:noFill/>
          </a:ln>
          <a:effectLst>
            <a:outerShdw blurRad="292100" dist="139700" dir="2700000" algn="tl" rotWithShape="0">
              <a:srgbClr val="333333">
                <a:alpha val="65000"/>
              </a:srgbClr>
            </a:outerShdw>
          </a:effectLst>
        </p:spPr>
      </p:pic>
      <p:sp>
        <p:nvSpPr>
          <p:cNvPr id="10" name="Título 3"/>
          <p:cNvSpPr txBox="1">
            <a:spLocks/>
          </p:cNvSpPr>
          <p:nvPr/>
        </p:nvSpPr>
        <p:spPr>
          <a:xfrm>
            <a:off x="3602667" y="6237312"/>
            <a:ext cx="5289813" cy="21602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smtClean="0">
                <a:solidFill>
                  <a:schemeClr val="accent6">
                    <a:lumMod val="50000"/>
                  </a:schemeClr>
                </a:solidFill>
                <a:latin typeface="Calibri" panose="020F0502020204030204" pitchFamily="34" charset="0"/>
              </a:rPr>
              <a:t>Filme </a:t>
            </a:r>
            <a:r>
              <a:rPr lang="pt-PT" sz="1000" i="1" cap="none" dirty="0" smtClean="0">
                <a:solidFill>
                  <a:schemeClr val="accent6">
                    <a:lumMod val="50000"/>
                  </a:schemeClr>
                </a:solidFill>
                <a:latin typeface="Calibri" panose="020F0502020204030204" pitchFamily="34" charset="0"/>
              </a:rPr>
              <a:t>Camões</a:t>
            </a:r>
            <a:r>
              <a:rPr lang="pt-PT" sz="1000" cap="none" dirty="0" smtClean="0">
                <a:solidFill>
                  <a:schemeClr val="accent6">
                    <a:lumMod val="50000"/>
                  </a:schemeClr>
                </a:solidFill>
                <a:latin typeface="Calibri" panose="020F0502020204030204" pitchFamily="34" charset="0"/>
              </a:rPr>
              <a:t>, de Leitão de Barros (1946</a:t>
            </a:r>
            <a:r>
              <a:rPr lang="pt-PT" sz="1000" cap="none" dirty="0" smtClean="0">
                <a:solidFill>
                  <a:schemeClr val="accent6">
                    <a:lumMod val="50000"/>
                  </a:schemeClr>
                </a:solidFill>
                <a:latin typeface="Calibri" panose="020F0502020204030204" pitchFamily="34" charset="0"/>
              </a:rPr>
              <a:t>).</a:t>
            </a:r>
            <a:endParaRPr lang="pt-PT" sz="1000" cap="none" dirty="0">
              <a:solidFill>
                <a:schemeClr val="accent6">
                  <a:lumMod val="50000"/>
                </a:schemeClr>
              </a:solidFill>
              <a:latin typeface="Calibri" panose="020F0502020204030204" pitchFamily="34" charset="0"/>
            </a:endParaRPr>
          </a:p>
        </p:txBody>
      </p:sp>
      <p:sp>
        <p:nvSpPr>
          <p:cNvPr id="11" name="TextBox 10"/>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Tree>
    <p:extLst>
      <p:ext uri="{BB962C8B-B14F-4D97-AF65-F5344CB8AC3E}">
        <p14:creationId xmlns:p14="http://schemas.microsoft.com/office/powerpoint/2010/main" val="1848597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ítulo 3"/>
          <p:cNvSpPr>
            <a:spLocks noGrp="1"/>
          </p:cNvSpPr>
          <p:nvPr>
            <p:ph type="title"/>
          </p:nvPr>
        </p:nvSpPr>
        <p:spPr>
          <a:xfrm>
            <a:off x="3760290" y="1408875"/>
            <a:ext cx="5044059" cy="936104"/>
          </a:xfrm>
        </p:spPr>
        <p:txBody>
          <a:bodyPr>
            <a:noAutofit/>
          </a:bodyPr>
          <a:lstStyle/>
          <a:p>
            <a:pPr>
              <a:spcBef>
                <a:spcPts val="0"/>
              </a:spcBef>
            </a:pPr>
            <a:r>
              <a:rPr lang="pt-PT" sz="1800" b="1" cap="none" dirty="0" smtClean="0">
                <a:solidFill>
                  <a:schemeClr val="accent6">
                    <a:lumMod val="50000"/>
                  </a:schemeClr>
                </a:solidFill>
                <a:latin typeface="Calibri" panose="020F0502020204030204" pitchFamily="34" charset="0"/>
              </a:rPr>
              <a:t>A mutilação sofrida é raramente referida na obra do poeta, mas a sua representação passa a ser a marca de todos os retratos, até aos nossos dias. </a:t>
            </a:r>
            <a:endParaRPr lang="pt-PT" sz="1800" b="1" cap="none" dirty="0">
              <a:solidFill>
                <a:schemeClr val="accent6">
                  <a:lumMod val="50000"/>
                </a:schemeClr>
              </a:solidFill>
              <a:latin typeface="Calibri" panose="020F0502020204030204" pitchFamily="34" charset="0"/>
            </a:endParaRPr>
          </a:p>
        </p:txBody>
      </p:sp>
      <p:sp>
        <p:nvSpPr>
          <p:cNvPr id="9" name="CaixaDeTexto 8"/>
          <p:cNvSpPr txBox="1"/>
          <p:nvPr/>
        </p:nvSpPr>
        <p:spPr>
          <a:xfrm>
            <a:off x="233414" y="4608397"/>
            <a:ext cx="3017520" cy="1938992"/>
          </a:xfrm>
          <a:prstGeom prst="rect">
            <a:avLst/>
          </a:prstGeom>
          <a:noFill/>
        </p:spPr>
        <p:txBody>
          <a:bodyPr wrap="square" rtlCol="0">
            <a:spAutoFit/>
          </a:bodyPr>
          <a:lstStyle/>
          <a:p>
            <a:r>
              <a:rPr lang="pt-PT" sz="2000" dirty="0" smtClean="0">
                <a:solidFill>
                  <a:schemeClr val="bg1"/>
                </a:solidFill>
                <a:latin typeface="Calibri" panose="020F0502020204030204" pitchFamily="34" charset="0"/>
              </a:rPr>
              <a:t>Entre </a:t>
            </a:r>
            <a:r>
              <a:rPr lang="pt-PT" sz="2000" dirty="0">
                <a:solidFill>
                  <a:schemeClr val="bg1"/>
                </a:solidFill>
                <a:latin typeface="Calibri" panose="020F0502020204030204" pitchFamily="34" charset="0"/>
              </a:rPr>
              <a:t>1549 e 1551, participou numa expedição militar ao </a:t>
            </a:r>
            <a:r>
              <a:rPr lang="pt-PT" sz="2000" dirty="0" smtClean="0">
                <a:solidFill>
                  <a:schemeClr val="bg1"/>
                </a:solidFill>
                <a:latin typeface="Calibri" panose="020F0502020204030204" pitchFamily="34" charset="0"/>
              </a:rPr>
              <a:t>norte </a:t>
            </a:r>
            <a:r>
              <a:rPr lang="pt-PT" sz="2000" dirty="0">
                <a:solidFill>
                  <a:schemeClr val="bg1"/>
                </a:solidFill>
                <a:latin typeface="Calibri" panose="020F0502020204030204" pitchFamily="34" charset="0"/>
              </a:rPr>
              <a:t>de África onde, num acidente de guerra, perdeu o olho direito.</a:t>
            </a:r>
          </a:p>
        </p:txBody>
      </p:sp>
      <p:sp>
        <p:nvSpPr>
          <p:cNvPr id="10" name="Título 3"/>
          <p:cNvSpPr txBox="1">
            <a:spLocks/>
          </p:cNvSpPr>
          <p:nvPr/>
        </p:nvSpPr>
        <p:spPr>
          <a:xfrm>
            <a:off x="3807799" y="6330033"/>
            <a:ext cx="5012673" cy="21602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smtClean="0">
                <a:solidFill>
                  <a:schemeClr val="accent6">
                    <a:lumMod val="50000"/>
                  </a:schemeClr>
                </a:solidFill>
                <a:latin typeface="Calibri" panose="020F0502020204030204" pitchFamily="34" charset="0"/>
              </a:rPr>
              <a:t>Filme </a:t>
            </a:r>
            <a:r>
              <a:rPr lang="pt-PT" sz="1000" i="1" cap="none" dirty="0" smtClean="0">
                <a:solidFill>
                  <a:schemeClr val="accent6">
                    <a:lumMod val="50000"/>
                  </a:schemeClr>
                </a:solidFill>
                <a:latin typeface="Calibri" panose="020F0502020204030204" pitchFamily="34" charset="0"/>
              </a:rPr>
              <a:t>Camões</a:t>
            </a:r>
            <a:r>
              <a:rPr lang="pt-PT" sz="1000" cap="none" dirty="0" smtClean="0">
                <a:solidFill>
                  <a:schemeClr val="accent6">
                    <a:lumMod val="50000"/>
                  </a:schemeClr>
                </a:solidFill>
                <a:latin typeface="Calibri" panose="020F0502020204030204" pitchFamily="34" charset="0"/>
              </a:rPr>
              <a:t>, de Leitão de Barros (1946</a:t>
            </a:r>
            <a:r>
              <a:rPr lang="pt-PT" sz="1000" cap="none" dirty="0" smtClean="0">
                <a:solidFill>
                  <a:schemeClr val="accent6">
                    <a:lumMod val="50000"/>
                  </a:schemeClr>
                </a:solidFill>
                <a:latin typeface="Calibri" panose="020F0502020204030204" pitchFamily="34" charset="0"/>
              </a:rPr>
              <a:t>).</a:t>
            </a:r>
            <a:endParaRPr lang="pt-PT" sz="1000" cap="none" dirty="0">
              <a:solidFill>
                <a:schemeClr val="accent6">
                  <a:lumMod val="50000"/>
                </a:schemeClr>
              </a:solidFill>
              <a:latin typeface="Calibri" panose="020F0502020204030204" pitchFamily="34" charset="0"/>
            </a:endParaRPr>
          </a:p>
        </p:txBody>
      </p:sp>
      <p:pic>
        <p:nvPicPr>
          <p:cNvPr id="4" name="Image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51920" y="2532109"/>
            <a:ext cx="4952429" cy="3711779"/>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Tree>
    <p:extLst>
      <p:ext uri="{BB962C8B-B14F-4D97-AF65-F5344CB8AC3E}">
        <p14:creationId xmlns:p14="http://schemas.microsoft.com/office/powerpoint/2010/main" val="1013736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CaixaDeTexto 8"/>
          <p:cNvSpPr txBox="1"/>
          <p:nvPr/>
        </p:nvSpPr>
        <p:spPr>
          <a:xfrm>
            <a:off x="179512" y="4658360"/>
            <a:ext cx="3017520" cy="1938992"/>
          </a:xfrm>
          <a:prstGeom prst="rect">
            <a:avLst/>
          </a:prstGeom>
          <a:noFill/>
        </p:spPr>
        <p:txBody>
          <a:bodyPr wrap="square" rtlCol="0">
            <a:spAutoFit/>
          </a:bodyPr>
          <a:lstStyle/>
          <a:p>
            <a:r>
              <a:rPr lang="pt-PT" sz="2000" dirty="0">
                <a:solidFill>
                  <a:schemeClr val="bg1"/>
                </a:solidFill>
                <a:latin typeface="Calibri" panose="020F0502020204030204" pitchFamily="34" charset="0"/>
              </a:rPr>
              <a:t>Em 1552, </a:t>
            </a:r>
            <a:r>
              <a:rPr lang="pt-PT" sz="2000" dirty="0" smtClean="0">
                <a:solidFill>
                  <a:schemeClr val="bg1"/>
                </a:solidFill>
                <a:latin typeface="Calibri" panose="020F0502020204030204" pitchFamily="34" charset="0"/>
              </a:rPr>
              <a:t>Camões </a:t>
            </a:r>
            <a:r>
              <a:rPr lang="pt-PT" sz="2000" dirty="0" smtClean="0">
                <a:solidFill>
                  <a:schemeClr val="bg1"/>
                </a:solidFill>
                <a:latin typeface="Calibri" panose="020F0502020204030204" pitchFamily="34" charset="0"/>
              </a:rPr>
              <a:t>esteve, </a:t>
            </a:r>
            <a:r>
              <a:rPr lang="pt-PT" sz="2000" dirty="0" smtClean="0">
                <a:solidFill>
                  <a:schemeClr val="bg1"/>
                </a:solidFill>
                <a:latin typeface="Calibri" panose="020F0502020204030204" pitchFamily="34" charset="0"/>
              </a:rPr>
              <a:t>de novo, em </a:t>
            </a:r>
            <a:r>
              <a:rPr lang="pt-PT" sz="2000" dirty="0">
                <a:solidFill>
                  <a:schemeClr val="bg1"/>
                </a:solidFill>
                <a:latin typeface="Calibri" panose="020F0502020204030204" pitchFamily="34" charset="0"/>
              </a:rPr>
              <a:t>Lisboa </a:t>
            </a:r>
            <a:r>
              <a:rPr lang="pt-PT" sz="2000" dirty="0" smtClean="0">
                <a:solidFill>
                  <a:schemeClr val="bg1"/>
                </a:solidFill>
                <a:latin typeface="Calibri" panose="020F0502020204030204" pitchFamily="34" charset="0"/>
              </a:rPr>
              <a:t>e </a:t>
            </a:r>
            <a:r>
              <a:rPr lang="pt-PT" sz="2000" dirty="0" smtClean="0">
                <a:solidFill>
                  <a:schemeClr val="bg1"/>
                </a:solidFill>
                <a:latin typeface="Calibri" panose="020F0502020204030204" pitchFamily="34" charset="0"/>
              </a:rPr>
              <a:t>retomou </a:t>
            </a:r>
            <a:r>
              <a:rPr lang="pt-PT" sz="2000" dirty="0" smtClean="0">
                <a:solidFill>
                  <a:schemeClr val="bg1"/>
                </a:solidFill>
                <a:latin typeface="Calibri" panose="020F0502020204030204" pitchFamily="34" charset="0"/>
              </a:rPr>
              <a:t>a frequência do paço,</a:t>
            </a:r>
            <a:r>
              <a:rPr lang="pt-PT" sz="2000" dirty="0" smtClean="0">
                <a:solidFill>
                  <a:srgbClr val="FF0000"/>
                </a:solidFill>
                <a:latin typeface="Calibri" panose="020F0502020204030204" pitchFamily="34" charset="0"/>
              </a:rPr>
              <a:t> </a:t>
            </a:r>
            <a:r>
              <a:rPr lang="pt-PT" sz="2000" dirty="0">
                <a:solidFill>
                  <a:schemeClr val="bg1"/>
                </a:solidFill>
                <a:latin typeface="Calibri" panose="020F0502020204030204" pitchFamily="34" charset="0"/>
              </a:rPr>
              <a:t>onde se </a:t>
            </a:r>
            <a:r>
              <a:rPr lang="pt-PT" sz="2000" dirty="0" smtClean="0">
                <a:solidFill>
                  <a:schemeClr val="bg1"/>
                </a:solidFill>
                <a:latin typeface="Calibri" panose="020F0502020204030204" pitchFamily="34" charset="0"/>
              </a:rPr>
              <a:t>relacionava </a:t>
            </a:r>
            <a:r>
              <a:rPr lang="pt-PT" sz="2000" dirty="0">
                <a:solidFill>
                  <a:schemeClr val="bg1"/>
                </a:solidFill>
                <a:latin typeface="Calibri" panose="020F0502020204030204" pitchFamily="34" charset="0"/>
              </a:rPr>
              <a:t>com </a:t>
            </a:r>
            <a:r>
              <a:rPr lang="pt-PT" sz="2000" dirty="0" smtClean="0">
                <a:solidFill>
                  <a:schemeClr val="bg1"/>
                </a:solidFill>
                <a:latin typeface="Calibri" panose="020F0502020204030204" pitchFamily="34" charset="0"/>
              </a:rPr>
              <a:t>os fidalgos e as damas </a:t>
            </a:r>
            <a:r>
              <a:rPr lang="pt-PT" sz="2000" dirty="0">
                <a:solidFill>
                  <a:schemeClr val="bg1"/>
                </a:solidFill>
                <a:latin typeface="Calibri" panose="020F0502020204030204" pitchFamily="34" charset="0"/>
              </a:rPr>
              <a:t>da </a:t>
            </a:r>
            <a:r>
              <a:rPr lang="pt-PT" sz="2000" dirty="0" smtClean="0">
                <a:solidFill>
                  <a:schemeClr val="bg1"/>
                </a:solidFill>
                <a:latin typeface="Calibri" panose="020F0502020204030204" pitchFamily="34" charset="0"/>
              </a:rPr>
              <a:t>corte. </a:t>
            </a:r>
            <a:endParaRPr lang="pt-PT" sz="2000" dirty="0">
              <a:solidFill>
                <a:schemeClr val="bg1"/>
              </a:solidFill>
              <a:latin typeface="Calibri" panose="020F0502020204030204" pitchFamily="34" charset="0"/>
            </a:endParaRPr>
          </a:p>
        </p:txBody>
      </p:sp>
      <p:sp>
        <p:nvSpPr>
          <p:cNvPr id="10" name="Título 3"/>
          <p:cNvSpPr txBox="1">
            <a:spLocks/>
          </p:cNvSpPr>
          <p:nvPr/>
        </p:nvSpPr>
        <p:spPr>
          <a:xfrm>
            <a:off x="4376501" y="6309320"/>
            <a:ext cx="3660644" cy="244934"/>
          </a:xfrm>
          <a:prstGeom prst="rect">
            <a:avLst/>
          </a:prstGeom>
        </p:spPr>
        <p:txBody>
          <a:bodyPr vert="horz" lIns="91440" tIns="45720" rIns="91440" bIns="45720" rtlCol="0" anchor="t" anchorCtr="0">
            <a:norm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smtClean="0">
                <a:solidFill>
                  <a:schemeClr val="accent6">
                    <a:lumMod val="50000"/>
                  </a:schemeClr>
                </a:solidFill>
                <a:latin typeface="Calibri" panose="020F0502020204030204" pitchFamily="34" charset="0"/>
              </a:rPr>
              <a:t>Pintura de </a:t>
            </a:r>
            <a:r>
              <a:rPr lang="pt-PT" sz="1000" cap="none" dirty="0" smtClean="0">
                <a:solidFill>
                  <a:schemeClr val="accent6">
                    <a:lumMod val="50000"/>
                  </a:schemeClr>
                </a:solidFill>
                <a:latin typeface="Calibri" panose="020F0502020204030204" pitchFamily="34" charset="0"/>
              </a:rPr>
              <a:t>Francisco Relógio </a:t>
            </a:r>
            <a:r>
              <a:rPr lang="pt-PT" sz="1000" cap="none" dirty="0" smtClean="0">
                <a:solidFill>
                  <a:schemeClr val="accent6">
                    <a:lumMod val="50000"/>
                  </a:schemeClr>
                </a:solidFill>
                <a:latin typeface="Calibri" panose="020F0502020204030204" pitchFamily="34" charset="0"/>
              </a:rPr>
              <a:t>(1946</a:t>
            </a:r>
            <a:r>
              <a:rPr lang="pt-PT" sz="1000" cap="none" dirty="0" smtClean="0">
                <a:solidFill>
                  <a:schemeClr val="accent6">
                    <a:lumMod val="50000"/>
                  </a:schemeClr>
                </a:solidFill>
                <a:latin typeface="Calibri" panose="020F0502020204030204" pitchFamily="34" charset="0"/>
              </a:rPr>
              <a:t>).</a:t>
            </a:r>
            <a:endParaRPr lang="pt-PT" sz="1000" cap="none" dirty="0">
              <a:solidFill>
                <a:schemeClr val="accent6">
                  <a:lumMod val="50000"/>
                </a:schemeClr>
              </a:solidFill>
              <a:latin typeface="Calibri" panose="020F0502020204030204" pitchFamily="34" charset="0"/>
            </a:endParaRPr>
          </a:p>
        </p:txBody>
      </p:sp>
      <p:pic>
        <p:nvPicPr>
          <p:cNvPr id="6" name="Imagem 5"/>
          <p:cNvPicPr>
            <a:picLocks noChangeAspect="1"/>
          </p:cNvPicPr>
          <p:nvPr/>
        </p:nvPicPr>
        <p:blipFill rotWithShape="1">
          <a:blip r:embed="rId4" cstate="print">
            <a:extLst>
              <a:ext uri="{28A0092B-C50C-407E-A947-70E740481C1C}">
                <a14:useLocalDpi xmlns:a14="http://schemas.microsoft.com/office/drawing/2010/main" val="0"/>
              </a:ext>
            </a:extLst>
          </a:blip>
          <a:srcRect l="4718" t="10106" r="9749" b="10316"/>
          <a:stretch/>
        </p:blipFill>
        <p:spPr>
          <a:xfrm>
            <a:off x="4376501" y="1268760"/>
            <a:ext cx="3718082" cy="4960359"/>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Tree>
    <p:extLst>
      <p:ext uri="{BB962C8B-B14F-4D97-AF65-F5344CB8AC3E}">
        <p14:creationId xmlns:p14="http://schemas.microsoft.com/office/powerpoint/2010/main" val="391899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ítulo 3"/>
          <p:cNvSpPr>
            <a:spLocks noGrp="1"/>
          </p:cNvSpPr>
          <p:nvPr>
            <p:ph type="title"/>
          </p:nvPr>
        </p:nvSpPr>
        <p:spPr>
          <a:xfrm>
            <a:off x="3635821" y="1312171"/>
            <a:ext cx="5400675" cy="1296144"/>
          </a:xfrm>
        </p:spPr>
        <p:txBody>
          <a:bodyPr>
            <a:noAutofit/>
          </a:bodyPr>
          <a:lstStyle/>
          <a:p>
            <a:pPr>
              <a:spcBef>
                <a:spcPts val="0"/>
              </a:spcBef>
            </a:pPr>
            <a:r>
              <a:rPr lang="pt-PT" sz="1800" b="1" cap="none" dirty="0" smtClean="0">
                <a:solidFill>
                  <a:schemeClr val="accent6">
                    <a:lumMod val="50000"/>
                  </a:schemeClr>
                </a:solidFill>
                <a:latin typeface="Calibri" panose="020F0502020204030204" pitchFamily="34" charset="0"/>
              </a:rPr>
              <a:t>A </a:t>
            </a:r>
            <a:r>
              <a:rPr lang="pt-PT" sz="1800" b="1" cap="none" dirty="0" smtClean="0">
                <a:solidFill>
                  <a:schemeClr val="accent6">
                    <a:lumMod val="50000"/>
                  </a:schemeClr>
                </a:solidFill>
                <a:latin typeface="Calibri" panose="020F0502020204030204" pitchFamily="34" charset="0"/>
              </a:rPr>
              <a:t>infanta </a:t>
            </a:r>
            <a:r>
              <a:rPr lang="pt-PT" sz="1800" b="1" cap="none" dirty="0" smtClean="0">
                <a:solidFill>
                  <a:schemeClr val="accent6">
                    <a:lumMod val="50000"/>
                  </a:schemeClr>
                </a:solidFill>
                <a:latin typeface="Calibri" panose="020F0502020204030204" pitchFamily="34" charset="0"/>
              </a:rPr>
              <a:t>D. Maria era uma mulher excecionalmente culta e reunia, nos seus paços, poetas e artistas. Diz a tradição que Camões se terá apaixonado por ela, ganhando, com isso, importantes inimigos. Haverá algum fundo de verdade nestes amores? </a:t>
            </a:r>
            <a:endParaRPr lang="pt-PT" sz="1800" b="1" cap="none" dirty="0">
              <a:solidFill>
                <a:schemeClr val="accent6">
                  <a:lumMod val="50000"/>
                </a:schemeClr>
              </a:solidFill>
              <a:latin typeface="Calibri" panose="020F0502020204030204" pitchFamily="34" charset="0"/>
            </a:endParaRPr>
          </a:p>
        </p:txBody>
      </p:sp>
      <p:sp>
        <p:nvSpPr>
          <p:cNvPr id="9" name="CaixaDeTexto 8"/>
          <p:cNvSpPr txBox="1"/>
          <p:nvPr/>
        </p:nvSpPr>
        <p:spPr>
          <a:xfrm>
            <a:off x="251520" y="2814535"/>
            <a:ext cx="3026664" cy="3785652"/>
          </a:xfrm>
          <a:prstGeom prst="rect">
            <a:avLst/>
          </a:prstGeom>
          <a:noFill/>
        </p:spPr>
        <p:txBody>
          <a:bodyPr wrap="square" rtlCol="0">
            <a:spAutoFit/>
          </a:bodyPr>
          <a:lstStyle/>
          <a:p>
            <a:r>
              <a:rPr lang="pt-PT" sz="2000" dirty="0" smtClean="0">
                <a:solidFill>
                  <a:schemeClr val="bg1"/>
                </a:solidFill>
                <a:latin typeface="Calibri" panose="020F0502020204030204" pitchFamily="34" charset="0"/>
              </a:rPr>
              <a:t>De Camões, que tanto escreveu sobre o AMOR, ficou a tradição de galante conquistador dos corações femininos.</a:t>
            </a:r>
          </a:p>
          <a:p>
            <a:r>
              <a:rPr lang="pt-BR" sz="2000" dirty="0" smtClean="0">
                <a:solidFill>
                  <a:schemeClr val="bg1"/>
                </a:solidFill>
                <a:latin typeface="Calibri" panose="020F0502020204030204" pitchFamily="34" charset="0"/>
              </a:rPr>
              <a:t>Mas </a:t>
            </a:r>
            <a:r>
              <a:rPr lang="pt-BR" sz="2000" dirty="0">
                <a:solidFill>
                  <a:schemeClr val="bg1"/>
                </a:solidFill>
                <a:latin typeface="Calibri" panose="020F0502020204030204" pitchFamily="34" charset="0"/>
              </a:rPr>
              <a:t>nenhum documento confirma a relação com </a:t>
            </a:r>
            <a:endParaRPr lang="pt-BR" sz="2000" dirty="0" smtClean="0">
              <a:solidFill>
                <a:schemeClr val="bg1"/>
              </a:solidFill>
              <a:latin typeface="Calibri" panose="020F0502020204030204" pitchFamily="34" charset="0"/>
            </a:endParaRPr>
          </a:p>
          <a:p>
            <a:r>
              <a:rPr lang="pt-BR" sz="2000" dirty="0" smtClean="0">
                <a:solidFill>
                  <a:schemeClr val="bg1"/>
                </a:solidFill>
                <a:latin typeface="Calibri" panose="020F0502020204030204" pitchFamily="34" charset="0"/>
              </a:rPr>
              <a:t>D</a:t>
            </a:r>
            <a:r>
              <a:rPr lang="pt-BR" sz="2000" dirty="0">
                <a:solidFill>
                  <a:schemeClr val="bg1"/>
                </a:solidFill>
                <a:latin typeface="Calibri" panose="020F0502020204030204" pitchFamily="34" charset="0"/>
              </a:rPr>
              <a:t>. Catarina de Ataíde, dama da corte que morreu muito jovem, ou com a </a:t>
            </a:r>
            <a:r>
              <a:rPr lang="pt-BR" sz="2000" dirty="0" smtClean="0">
                <a:solidFill>
                  <a:schemeClr val="bg1"/>
                </a:solidFill>
                <a:latin typeface="Calibri" panose="020F0502020204030204" pitchFamily="34" charset="0"/>
              </a:rPr>
              <a:t>infanta </a:t>
            </a:r>
            <a:r>
              <a:rPr lang="pt-BR" sz="2000" dirty="0">
                <a:solidFill>
                  <a:schemeClr val="bg1"/>
                </a:solidFill>
                <a:latin typeface="Calibri" panose="020F0502020204030204" pitchFamily="34" charset="0"/>
              </a:rPr>
              <a:t>D. Maria, irmã de </a:t>
            </a:r>
            <a:endParaRPr lang="pt-BR" sz="2000" dirty="0" smtClean="0">
              <a:solidFill>
                <a:schemeClr val="bg1"/>
              </a:solidFill>
              <a:latin typeface="Calibri" panose="020F0502020204030204" pitchFamily="34" charset="0"/>
            </a:endParaRPr>
          </a:p>
          <a:p>
            <a:r>
              <a:rPr lang="pt-BR" sz="2000" dirty="0" smtClean="0">
                <a:solidFill>
                  <a:schemeClr val="bg1"/>
                </a:solidFill>
                <a:latin typeface="Calibri" panose="020F0502020204030204" pitchFamily="34" charset="0"/>
              </a:rPr>
              <a:t>D</a:t>
            </a:r>
            <a:r>
              <a:rPr lang="pt-BR" sz="2000" dirty="0">
                <a:solidFill>
                  <a:schemeClr val="bg1"/>
                </a:solidFill>
                <a:latin typeface="Calibri" panose="020F0502020204030204" pitchFamily="34" charset="0"/>
              </a:rPr>
              <a:t>. João </a:t>
            </a:r>
            <a:r>
              <a:rPr lang="pt-BR" sz="2000" dirty="0" smtClean="0">
                <a:solidFill>
                  <a:schemeClr val="bg1"/>
                </a:solidFill>
                <a:latin typeface="Calibri" panose="020F0502020204030204" pitchFamily="34" charset="0"/>
              </a:rPr>
              <a:t>III.</a:t>
            </a:r>
            <a:endParaRPr lang="pt-PT" sz="2000" dirty="0">
              <a:solidFill>
                <a:schemeClr val="bg1"/>
              </a:solidFill>
              <a:latin typeface="Calibri" panose="020F0502020204030204" pitchFamily="34" charset="0"/>
            </a:endParaRPr>
          </a:p>
        </p:txBody>
      </p:sp>
      <p:sp>
        <p:nvSpPr>
          <p:cNvPr id="10" name="Título 3"/>
          <p:cNvSpPr txBox="1">
            <a:spLocks/>
          </p:cNvSpPr>
          <p:nvPr/>
        </p:nvSpPr>
        <p:spPr>
          <a:xfrm>
            <a:off x="3707904" y="6254429"/>
            <a:ext cx="5160054" cy="244934"/>
          </a:xfrm>
          <a:prstGeom prst="rect">
            <a:avLst/>
          </a:prstGeom>
        </p:spPr>
        <p:txBody>
          <a:bodyPr vert="horz" lIns="91440" tIns="45720" rIns="91440" bIns="45720" rtlCol="0" anchor="t" anchorCtr="0">
            <a:norm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smtClean="0">
                <a:solidFill>
                  <a:schemeClr val="accent6">
                    <a:lumMod val="50000"/>
                  </a:schemeClr>
                </a:solidFill>
                <a:latin typeface="Calibri" panose="020F0502020204030204" pitchFamily="34" charset="0"/>
              </a:rPr>
              <a:t>Representação da </a:t>
            </a:r>
            <a:r>
              <a:rPr lang="pt-PT" sz="1000" cap="none" dirty="0" smtClean="0">
                <a:solidFill>
                  <a:schemeClr val="accent6">
                    <a:lumMod val="50000"/>
                  </a:schemeClr>
                </a:solidFill>
                <a:latin typeface="Calibri" panose="020F0502020204030204" pitchFamily="34" charset="0"/>
              </a:rPr>
              <a:t>infanta </a:t>
            </a:r>
            <a:r>
              <a:rPr lang="pt-PT" sz="1000" cap="none" dirty="0" smtClean="0">
                <a:solidFill>
                  <a:schemeClr val="accent6">
                    <a:lumMod val="50000"/>
                  </a:schemeClr>
                </a:solidFill>
                <a:latin typeface="Calibri" panose="020F0502020204030204" pitchFamily="34" charset="0"/>
              </a:rPr>
              <a:t>D. Maria, numa nota de 50 escudos, de </a:t>
            </a:r>
            <a:r>
              <a:rPr lang="pt-PT" sz="1000" cap="none" dirty="0" smtClean="0">
                <a:solidFill>
                  <a:schemeClr val="accent6">
                    <a:lumMod val="50000"/>
                  </a:schemeClr>
                </a:solidFill>
                <a:latin typeface="Calibri" panose="020F0502020204030204" pitchFamily="34" charset="0"/>
              </a:rPr>
              <a:t>1968.</a:t>
            </a:r>
            <a:endParaRPr lang="pt-PT" sz="1000" cap="none" dirty="0">
              <a:solidFill>
                <a:schemeClr val="accent6">
                  <a:lumMod val="50000"/>
                </a:schemeClr>
              </a:solidFill>
              <a:latin typeface="Calibri" panose="020F0502020204030204" pitchFamily="34" charset="0"/>
            </a:endParaRPr>
          </a:p>
        </p:txBody>
      </p:sp>
      <p:pic>
        <p:nvPicPr>
          <p:cNvPr id="4" name="Imagem 3"/>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l="25207" t="7858" r="7387" b="6776"/>
          <a:stretch/>
        </p:blipFill>
        <p:spPr>
          <a:xfrm>
            <a:off x="3890877" y="2916145"/>
            <a:ext cx="4818629" cy="3265796"/>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Tree>
    <p:extLst>
      <p:ext uri="{BB962C8B-B14F-4D97-AF65-F5344CB8AC3E}">
        <p14:creationId xmlns:p14="http://schemas.microsoft.com/office/powerpoint/2010/main" val="2217996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ítulo 3"/>
          <p:cNvSpPr>
            <a:spLocks noGrp="1"/>
          </p:cNvSpPr>
          <p:nvPr>
            <p:ph type="title"/>
          </p:nvPr>
        </p:nvSpPr>
        <p:spPr>
          <a:xfrm>
            <a:off x="4808961" y="1097956"/>
            <a:ext cx="3096344" cy="936104"/>
          </a:xfrm>
        </p:spPr>
        <p:txBody>
          <a:bodyPr>
            <a:noAutofit/>
          </a:bodyPr>
          <a:lstStyle/>
          <a:p>
            <a:pPr>
              <a:spcBef>
                <a:spcPts val="0"/>
              </a:spcBef>
            </a:pPr>
            <a:r>
              <a:rPr lang="pt-PT" sz="1400" b="1" i="1" cap="none" dirty="0" smtClean="0"/>
              <a:t>Alma minha gentil, que te partiste,</a:t>
            </a:r>
            <a:br>
              <a:rPr lang="pt-PT" sz="1400" b="1" i="1" cap="none" dirty="0" smtClean="0"/>
            </a:br>
            <a:r>
              <a:rPr lang="pt-PT" sz="1400" b="1" i="1" cap="none" dirty="0" smtClean="0"/>
              <a:t>tão cedo desta vida descontente:</a:t>
            </a:r>
            <a:br>
              <a:rPr lang="pt-PT" sz="1400" b="1" i="1" cap="none" dirty="0" smtClean="0"/>
            </a:br>
            <a:r>
              <a:rPr lang="pt-PT" sz="1400" b="1" i="1" cap="none" dirty="0" smtClean="0"/>
              <a:t>repousa lá no céu eternamente</a:t>
            </a:r>
            <a:br>
              <a:rPr lang="pt-PT" sz="1400" b="1" i="1" cap="none" dirty="0" smtClean="0"/>
            </a:br>
            <a:r>
              <a:rPr lang="pt-PT" sz="1400" b="1" i="1" cap="none" dirty="0" smtClean="0"/>
              <a:t>E viva eu cá na terra sempre triste!</a:t>
            </a:r>
            <a:br>
              <a:rPr lang="pt-PT" sz="1400" b="1" i="1" cap="none" dirty="0" smtClean="0"/>
            </a:br>
            <a:endParaRPr lang="pt-PT" sz="1600" b="1" cap="none" dirty="0">
              <a:solidFill>
                <a:schemeClr val="accent6">
                  <a:lumMod val="50000"/>
                </a:schemeClr>
              </a:solidFill>
              <a:latin typeface="Calibri" panose="020F0502020204030204" pitchFamily="34" charset="0"/>
            </a:endParaRPr>
          </a:p>
        </p:txBody>
      </p:sp>
      <p:sp>
        <p:nvSpPr>
          <p:cNvPr id="9" name="CaixaDeTexto 8"/>
          <p:cNvSpPr txBox="1"/>
          <p:nvPr/>
        </p:nvSpPr>
        <p:spPr>
          <a:xfrm>
            <a:off x="251520" y="2813634"/>
            <a:ext cx="3017520" cy="3785652"/>
          </a:xfrm>
          <a:prstGeom prst="rect">
            <a:avLst/>
          </a:prstGeom>
          <a:noFill/>
        </p:spPr>
        <p:txBody>
          <a:bodyPr wrap="square" rtlCol="0">
            <a:spAutoFit/>
          </a:bodyPr>
          <a:lstStyle/>
          <a:p>
            <a:r>
              <a:rPr lang="pt-PT" sz="2000" dirty="0">
                <a:solidFill>
                  <a:schemeClr val="bg1"/>
                </a:solidFill>
                <a:latin typeface="Calibri" panose="020F0502020204030204" pitchFamily="34" charset="0"/>
              </a:rPr>
              <a:t>Sobre D. Catarina de Ataíde, outra provável amada de Camões, sabe-se que era filha de um fidalgo do paço e que morreu muito </a:t>
            </a:r>
            <a:r>
              <a:rPr lang="pt-PT" sz="2000" dirty="0" smtClean="0">
                <a:solidFill>
                  <a:schemeClr val="bg1"/>
                </a:solidFill>
                <a:latin typeface="Calibri" panose="020F0502020204030204" pitchFamily="34" charset="0"/>
              </a:rPr>
              <a:t>jovem.</a:t>
            </a:r>
            <a:r>
              <a:rPr lang="pt-PT" sz="2000" dirty="0">
                <a:solidFill>
                  <a:schemeClr val="bg1"/>
                </a:solidFill>
                <a:latin typeface="Calibri" panose="020F0502020204030204" pitchFamily="34" charset="0"/>
              </a:rPr>
              <a:t> </a:t>
            </a:r>
            <a:endParaRPr lang="pt-PT" sz="2000" dirty="0" smtClean="0">
              <a:solidFill>
                <a:schemeClr val="bg1"/>
              </a:solidFill>
              <a:latin typeface="Calibri" panose="020F0502020204030204" pitchFamily="34" charset="0"/>
            </a:endParaRPr>
          </a:p>
          <a:p>
            <a:r>
              <a:rPr lang="pt-PT" sz="2000" dirty="0" smtClean="0">
                <a:solidFill>
                  <a:schemeClr val="bg1"/>
                </a:solidFill>
                <a:latin typeface="Calibri" panose="020F0502020204030204" pitchFamily="34" charset="0"/>
              </a:rPr>
              <a:t>Segundo alguns investigadores, era </a:t>
            </a:r>
            <a:r>
              <a:rPr lang="pt-PT" sz="2000" dirty="0">
                <a:solidFill>
                  <a:schemeClr val="bg1"/>
                </a:solidFill>
                <a:latin typeface="Calibri" panose="020F0502020204030204" pitchFamily="34" charset="0"/>
              </a:rPr>
              <a:t>ela a </a:t>
            </a:r>
            <a:r>
              <a:rPr lang="pt-PT" sz="2000" dirty="0" smtClean="0">
                <a:solidFill>
                  <a:schemeClr val="bg1"/>
                </a:solidFill>
                <a:latin typeface="Calibri" panose="020F0502020204030204" pitchFamily="34" charset="0"/>
              </a:rPr>
              <a:t>Natércia (anagrama de Catarina) da </a:t>
            </a:r>
            <a:r>
              <a:rPr lang="pt-PT" sz="2000" dirty="0">
                <a:solidFill>
                  <a:schemeClr val="bg1"/>
                </a:solidFill>
                <a:latin typeface="Calibri" panose="020F0502020204030204" pitchFamily="34" charset="0"/>
              </a:rPr>
              <a:t>lírica de Luís de </a:t>
            </a:r>
            <a:r>
              <a:rPr lang="pt-PT" sz="2000" dirty="0" smtClean="0">
                <a:solidFill>
                  <a:schemeClr val="bg1"/>
                </a:solidFill>
                <a:latin typeface="Calibri" panose="020F0502020204030204" pitchFamily="34" charset="0"/>
              </a:rPr>
              <a:t>Camões, sua paixão de</a:t>
            </a:r>
            <a:r>
              <a:rPr lang="pt-PT" sz="2000" dirty="0" smtClean="0">
                <a:solidFill>
                  <a:srgbClr val="FF0000"/>
                </a:solidFill>
                <a:latin typeface="Calibri" panose="020F0502020204030204" pitchFamily="34" charset="0"/>
              </a:rPr>
              <a:t> </a:t>
            </a:r>
            <a:r>
              <a:rPr lang="pt-PT" sz="2000" dirty="0" smtClean="0">
                <a:solidFill>
                  <a:schemeClr val="bg1"/>
                </a:solidFill>
                <a:latin typeface="Calibri" panose="020F0502020204030204" pitchFamily="34" charset="0"/>
              </a:rPr>
              <a:t> juventude.</a:t>
            </a:r>
          </a:p>
        </p:txBody>
      </p:sp>
      <p:sp>
        <p:nvSpPr>
          <p:cNvPr id="10" name="Título 3"/>
          <p:cNvSpPr txBox="1">
            <a:spLocks/>
          </p:cNvSpPr>
          <p:nvPr/>
        </p:nvSpPr>
        <p:spPr>
          <a:xfrm>
            <a:off x="4067944" y="6313121"/>
            <a:ext cx="4386580" cy="244934"/>
          </a:xfrm>
          <a:prstGeom prst="rect">
            <a:avLst/>
          </a:prstGeom>
        </p:spPr>
        <p:txBody>
          <a:bodyPr vert="horz" lIns="91440" tIns="45720" rIns="91440" bIns="45720" rtlCol="0" anchor="t" anchorCtr="0">
            <a:norm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spcBef>
                <a:spcPts val="0"/>
              </a:spcBef>
            </a:pPr>
            <a:r>
              <a:rPr lang="pt-PT" sz="1000" cap="none" dirty="0" smtClean="0">
                <a:solidFill>
                  <a:schemeClr val="accent6">
                    <a:lumMod val="50000"/>
                  </a:schemeClr>
                </a:solidFill>
                <a:latin typeface="Calibri" panose="020F0502020204030204" pitchFamily="34" charset="0"/>
              </a:rPr>
              <a:t>Camões junto ao túmulo de D. Catarina de Ataíde, pintura de Acácio Lima (1940</a:t>
            </a:r>
            <a:r>
              <a:rPr lang="pt-PT" sz="1000" cap="none" dirty="0" smtClean="0">
                <a:solidFill>
                  <a:schemeClr val="accent6">
                    <a:lumMod val="50000"/>
                  </a:schemeClr>
                </a:solidFill>
                <a:latin typeface="Calibri" panose="020F0502020204030204" pitchFamily="34" charset="0"/>
              </a:rPr>
              <a:t>).</a:t>
            </a:r>
            <a:endParaRPr lang="pt-PT" sz="1000" cap="none" dirty="0">
              <a:solidFill>
                <a:schemeClr val="accent6">
                  <a:lumMod val="50000"/>
                </a:schemeClr>
              </a:solidFill>
              <a:latin typeface="Calibri" panose="020F0502020204030204" pitchFamily="34" charset="0"/>
            </a:endParaRPr>
          </a:p>
        </p:txBody>
      </p:sp>
      <p:pic>
        <p:nvPicPr>
          <p:cNvPr id="2" name="Imagem 1"/>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r="2070" b="1677"/>
          <a:stretch/>
        </p:blipFill>
        <p:spPr>
          <a:xfrm>
            <a:off x="4549483" y="2144033"/>
            <a:ext cx="3384842" cy="4090321"/>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Tree>
    <p:extLst>
      <p:ext uri="{BB962C8B-B14F-4D97-AF65-F5344CB8AC3E}">
        <p14:creationId xmlns:p14="http://schemas.microsoft.com/office/powerpoint/2010/main" val="3358996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ítulo 3"/>
          <p:cNvSpPr>
            <a:spLocks noGrp="1"/>
          </p:cNvSpPr>
          <p:nvPr>
            <p:ph type="title"/>
          </p:nvPr>
        </p:nvSpPr>
        <p:spPr>
          <a:xfrm>
            <a:off x="3524466" y="1454953"/>
            <a:ext cx="5400675" cy="1512168"/>
          </a:xfrm>
        </p:spPr>
        <p:txBody>
          <a:bodyPr>
            <a:noAutofit/>
          </a:bodyPr>
          <a:lstStyle/>
          <a:p>
            <a:pPr>
              <a:spcBef>
                <a:spcPts val="0"/>
              </a:spcBef>
            </a:pPr>
            <a:r>
              <a:rPr lang="pt-PT" sz="1800" b="1" cap="none" dirty="0" smtClean="0">
                <a:solidFill>
                  <a:schemeClr val="accent6">
                    <a:lumMod val="50000"/>
                  </a:schemeClr>
                </a:solidFill>
                <a:latin typeface="Calibri" panose="020F0502020204030204" pitchFamily="34" charset="0"/>
              </a:rPr>
              <a:t>Ao mesmo tempo que frequentava o paço e aspirava a </a:t>
            </a:r>
            <a:r>
              <a:rPr lang="pt-PT" sz="1800" b="1" cap="none" dirty="0" smtClean="0">
                <a:solidFill>
                  <a:schemeClr val="accent6">
                    <a:lumMod val="50000"/>
                  </a:schemeClr>
                </a:solidFill>
                <a:latin typeface="Calibri" panose="020F0502020204030204" pitchFamily="34" charset="0"/>
              </a:rPr>
              <a:t>«altas torres», </a:t>
            </a:r>
            <a:r>
              <a:rPr lang="pt-PT" sz="1800" b="1" cap="none" dirty="0" smtClean="0">
                <a:solidFill>
                  <a:schemeClr val="accent6">
                    <a:lumMod val="50000"/>
                  </a:schemeClr>
                </a:solidFill>
                <a:latin typeface="Calibri" panose="020F0502020204030204" pitchFamily="34" charset="0"/>
              </a:rPr>
              <a:t>Camões tinha um lado aventureiro que alimentava numa vida boémia confirmada por alguns documentos. Fosse por razões decorrentes dessa boémi</a:t>
            </a:r>
            <a:r>
              <a:rPr lang="pt-PT" sz="1800" b="1" cap="none" dirty="0">
                <a:solidFill>
                  <a:schemeClr val="tx1"/>
                </a:solidFill>
                <a:latin typeface="Calibri" panose="020F0502020204030204" pitchFamily="34" charset="0"/>
              </a:rPr>
              <a:t>a</a:t>
            </a:r>
            <a:r>
              <a:rPr lang="pt-PT" sz="1800" b="1" cap="none" dirty="0" smtClean="0">
                <a:solidFill>
                  <a:schemeClr val="accent6">
                    <a:lumMod val="50000"/>
                  </a:schemeClr>
                </a:solidFill>
                <a:latin typeface="Calibri" panose="020F0502020204030204" pitchFamily="34" charset="0"/>
              </a:rPr>
              <a:t>, fosse por invejas de que era vítima, a sua vida em Lisboa conheceu momentos atribulados.</a:t>
            </a:r>
            <a:endParaRPr lang="pt-PT" sz="1800" b="1" cap="none" dirty="0">
              <a:solidFill>
                <a:schemeClr val="accent6">
                  <a:lumMod val="50000"/>
                </a:schemeClr>
              </a:solidFill>
              <a:latin typeface="Calibri" panose="020F0502020204030204" pitchFamily="34" charset="0"/>
            </a:endParaRPr>
          </a:p>
        </p:txBody>
      </p:sp>
      <p:sp>
        <p:nvSpPr>
          <p:cNvPr id="9" name="CaixaDeTexto 8"/>
          <p:cNvSpPr txBox="1"/>
          <p:nvPr/>
        </p:nvSpPr>
        <p:spPr>
          <a:xfrm>
            <a:off x="251520" y="4293096"/>
            <a:ext cx="3017520" cy="2246769"/>
          </a:xfrm>
          <a:prstGeom prst="rect">
            <a:avLst/>
          </a:prstGeom>
          <a:noFill/>
        </p:spPr>
        <p:txBody>
          <a:bodyPr wrap="square" rtlCol="0">
            <a:spAutoFit/>
          </a:bodyPr>
          <a:lstStyle/>
          <a:p>
            <a:r>
              <a:rPr lang="pt-PT" sz="2000" dirty="0" smtClean="0">
                <a:solidFill>
                  <a:schemeClr val="bg1"/>
                </a:solidFill>
                <a:latin typeface="Calibri" panose="020F0502020204030204" pitchFamily="34" charset="0"/>
              </a:rPr>
              <a:t>Em </a:t>
            </a:r>
            <a:r>
              <a:rPr lang="pt-PT" sz="2000" dirty="0">
                <a:solidFill>
                  <a:schemeClr val="bg1"/>
                </a:solidFill>
                <a:latin typeface="Calibri" panose="020F0502020204030204" pitchFamily="34" charset="0"/>
              </a:rPr>
              <a:t>1552, </a:t>
            </a:r>
            <a:r>
              <a:rPr lang="pt-PT" sz="2000" dirty="0" smtClean="0">
                <a:solidFill>
                  <a:schemeClr val="bg1"/>
                </a:solidFill>
                <a:latin typeface="Calibri" panose="020F0502020204030204" pitchFamily="34" charset="0"/>
              </a:rPr>
              <a:t>Camões envolveu-se numa briga e feriu um </a:t>
            </a:r>
            <a:r>
              <a:rPr lang="pt-PT" sz="2000" dirty="0">
                <a:solidFill>
                  <a:schemeClr val="bg1"/>
                </a:solidFill>
                <a:latin typeface="Calibri" panose="020F0502020204030204" pitchFamily="34" charset="0"/>
              </a:rPr>
              <a:t>arrieiro do Rei, Gonçalo Borges, pelo que </a:t>
            </a:r>
            <a:r>
              <a:rPr lang="pt-PT" sz="2000" dirty="0" smtClean="0">
                <a:solidFill>
                  <a:schemeClr val="bg1"/>
                </a:solidFill>
                <a:latin typeface="Calibri" panose="020F0502020204030204" pitchFamily="34" charset="0"/>
              </a:rPr>
              <a:t>foi </a:t>
            </a:r>
            <a:r>
              <a:rPr lang="pt-PT" sz="2000" dirty="0">
                <a:solidFill>
                  <a:schemeClr val="bg1"/>
                </a:solidFill>
                <a:latin typeface="Calibri" panose="020F0502020204030204" pitchFamily="34" charset="0"/>
              </a:rPr>
              <a:t>preso na Cadeia do </a:t>
            </a:r>
            <a:r>
              <a:rPr lang="pt-PT" sz="2000" dirty="0" smtClean="0">
                <a:solidFill>
                  <a:schemeClr val="bg1"/>
                </a:solidFill>
                <a:latin typeface="Calibri" panose="020F0502020204030204" pitchFamily="34" charset="0"/>
              </a:rPr>
              <a:t>Tronco, </a:t>
            </a:r>
            <a:r>
              <a:rPr lang="pt-PT" sz="2000" dirty="0">
                <a:solidFill>
                  <a:schemeClr val="bg1"/>
                </a:solidFill>
                <a:latin typeface="Calibri" panose="020F0502020204030204" pitchFamily="34" charset="0"/>
              </a:rPr>
              <a:t>onde </a:t>
            </a:r>
            <a:r>
              <a:rPr lang="pt-PT" sz="2000" dirty="0" smtClean="0">
                <a:solidFill>
                  <a:schemeClr val="bg1"/>
                </a:solidFill>
                <a:latin typeface="Calibri" panose="020F0502020204030204" pitchFamily="34" charset="0"/>
              </a:rPr>
              <a:t>permaneceu </a:t>
            </a:r>
            <a:r>
              <a:rPr lang="pt-PT" sz="2000" dirty="0">
                <a:solidFill>
                  <a:schemeClr val="bg1"/>
                </a:solidFill>
                <a:latin typeface="Calibri" panose="020F0502020204030204" pitchFamily="34" charset="0"/>
              </a:rPr>
              <a:t>até </a:t>
            </a:r>
            <a:r>
              <a:rPr lang="pt-PT" sz="2000" dirty="0" smtClean="0">
                <a:solidFill>
                  <a:schemeClr val="bg1"/>
                </a:solidFill>
                <a:latin typeface="Calibri" panose="020F0502020204030204" pitchFamily="34" charset="0"/>
              </a:rPr>
              <a:t>março </a:t>
            </a:r>
            <a:r>
              <a:rPr lang="pt-PT" sz="2000" dirty="0">
                <a:solidFill>
                  <a:schemeClr val="bg1"/>
                </a:solidFill>
                <a:latin typeface="Calibri" panose="020F0502020204030204" pitchFamily="34" charset="0"/>
              </a:rPr>
              <a:t>de 1553. </a:t>
            </a:r>
            <a:endParaRPr lang="pt-PT" sz="2000" dirty="0" smtClean="0">
              <a:solidFill>
                <a:schemeClr val="bg1"/>
              </a:solidFill>
              <a:latin typeface="Calibri" panose="020F0502020204030204" pitchFamily="34" charset="0"/>
            </a:endParaRPr>
          </a:p>
        </p:txBody>
      </p:sp>
      <p:pic>
        <p:nvPicPr>
          <p:cNvPr id="2" name="Imagem 1"/>
          <p:cNvPicPr>
            <a:picLocks noChangeAspect="1"/>
          </p:cNvPicPr>
          <p:nvPr/>
        </p:nvPicPr>
        <p:blipFill rotWithShape="1">
          <a:blip r:embed="rId4" cstate="print">
            <a:extLst>
              <a:ext uri="{28A0092B-C50C-407E-A947-70E740481C1C}">
                <a14:useLocalDpi xmlns:a14="http://schemas.microsoft.com/office/drawing/2010/main" val="0"/>
              </a:ext>
            </a:extLst>
          </a:blip>
          <a:srcRect l="12060"/>
          <a:stretch/>
        </p:blipFill>
        <p:spPr>
          <a:xfrm>
            <a:off x="3583556" y="3301252"/>
            <a:ext cx="5346202" cy="3179619"/>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Tree>
    <p:extLst>
      <p:ext uri="{BB962C8B-B14F-4D97-AF65-F5344CB8AC3E}">
        <p14:creationId xmlns:p14="http://schemas.microsoft.com/office/powerpoint/2010/main" val="352887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ítulo 3"/>
          <p:cNvSpPr>
            <a:spLocks noGrp="1"/>
          </p:cNvSpPr>
          <p:nvPr>
            <p:ph type="title"/>
          </p:nvPr>
        </p:nvSpPr>
        <p:spPr>
          <a:xfrm>
            <a:off x="4860032" y="1196752"/>
            <a:ext cx="3240360" cy="1008112"/>
          </a:xfrm>
        </p:spPr>
        <p:txBody>
          <a:bodyPr>
            <a:noAutofit/>
          </a:bodyPr>
          <a:lstStyle/>
          <a:p>
            <a:pPr>
              <a:spcBef>
                <a:spcPts val="0"/>
              </a:spcBef>
            </a:pPr>
            <a:r>
              <a:rPr lang="pt-PT" sz="1400" b="1" i="1" cap="none" dirty="0" smtClean="0">
                <a:latin typeface="Calibri" panose="020F0502020204030204" pitchFamily="34" charset="0"/>
              </a:rPr>
              <a:t>Eu me aparto de vós, ninfas do Tejo, </a:t>
            </a:r>
            <a:br>
              <a:rPr lang="pt-PT" sz="1400" b="1" i="1" cap="none" dirty="0" smtClean="0">
                <a:latin typeface="Calibri" panose="020F0502020204030204" pitchFamily="34" charset="0"/>
              </a:rPr>
            </a:br>
            <a:r>
              <a:rPr lang="pt-PT" sz="1400" b="1" i="1" cap="none" dirty="0" smtClean="0">
                <a:latin typeface="Calibri" panose="020F0502020204030204" pitchFamily="34" charset="0"/>
              </a:rPr>
              <a:t>quando menos temia esta partida; </a:t>
            </a:r>
            <a:br>
              <a:rPr lang="pt-PT" sz="1400" b="1" i="1" cap="none" dirty="0" smtClean="0">
                <a:latin typeface="Calibri" panose="020F0502020204030204" pitchFamily="34" charset="0"/>
              </a:rPr>
            </a:br>
            <a:r>
              <a:rPr lang="pt-PT" sz="1400" b="1" i="1" cap="none" dirty="0" smtClean="0">
                <a:latin typeface="Calibri" panose="020F0502020204030204" pitchFamily="34" charset="0"/>
              </a:rPr>
              <a:t>e se a minha alma vai entristecida, </a:t>
            </a:r>
            <a:br>
              <a:rPr lang="pt-PT" sz="1400" b="1" i="1" cap="none" dirty="0" smtClean="0">
                <a:latin typeface="Calibri" panose="020F0502020204030204" pitchFamily="34" charset="0"/>
              </a:rPr>
            </a:br>
            <a:r>
              <a:rPr lang="pt-PT" sz="1400" b="1" i="1" cap="none" dirty="0" smtClean="0">
                <a:latin typeface="Calibri" panose="020F0502020204030204" pitchFamily="34" charset="0"/>
              </a:rPr>
              <a:t>nos olhos o vereis com que vos vejo.</a:t>
            </a:r>
            <a:endParaRPr lang="pt-PT" sz="1400" b="1" i="1" cap="none" dirty="0">
              <a:solidFill>
                <a:schemeClr val="accent6">
                  <a:lumMod val="50000"/>
                </a:schemeClr>
              </a:solidFill>
              <a:latin typeface="Calibri" panose="020F0502020204030204" pitchFamily="34" charset="0"/>
            </a:endParaRPr>
          </a:p>
        </p:txBody>
      </p:sp>
      <p:sp>
        <p:nvSpPr>
          <p:cNvPr id="9" name="CaixaDeTexto 8"/>
          <p:cNvSpPr txBox="1"/>
          <p:nvPr/>
        </p:nvSpPr>
        <p:spPr>
          <a:xfrm>
            <a:off x="251520" y="4074239"/>
            <a:ext cx="3017520" cy="2554545"/>
          </a:xfrm>
          <a:prstGeom prst="rect">
            <a:avLst/>
          </a:prstGeom>
          <a:noFill/>
        </p:spPr>
        <p:txBody>
          <a:bodyPr wrap="square" rtlCol="0">
            <a:spAutoFit/>
          </a:bodyPr>
          <a:lstStyle/>
          <a:p>
            <a:r>
              <a:rPr lang="pt-PT" sz="2000" dirty="0" smtClean="0">
                <a:solidFill>
                  <a:schemeClr val="bg1"/>
                </a:solidFill>
                <a:latin typeface="Calibri" panose="020F0502020204030204" pitchFamily="34" charset="0"/>
              </a:rPr>
              <a:t>Foi </a:t>
            </a:r>
            <a:r>
              <a:rPr lang="pt-PT" sz="2000" dirty="0" smtClean="0">
                <a:solidFill>
                  <a:schemeClr val="bg1"/>
                </a:solidFill>
                <a:latin typeface="Calibri" panose="020F0502020204030204" pitchFamily="34" charset="0"/>
              </a:rPr>
              <a:t>libertado depois de ter obtido o perdão do </a:t>
            </a:r>
            <a:r>
              <a:rPr lang="pt-PT" sz="2000" dirty="0">
                <a:solidFill>
                  <a:schemeClr val="bg1"/>
                </a:solidFill>
                <a:latin typeface="Calibri" panose="020F0502020204030204" pitchFamily="34" charset="0"/>
              </a:rPr>
              <a:t>ferido, </a:t>
            </a:r>
            <a:r>
              <a:rPr lang="pt-PT" sz="2000" dirty="0" smtClean="0">
                <a:solidFill>
                  <a:schemeClr val="bg1"/>
                </a:solidFill>
                <a:latin typeface="Calibri" panose="020F0502020204030204" pitchFamily="34" charset="0"/>
              </a:rPr>
              <a:t>e de ter enviado ao </a:t>
            </a:r>
            <a:r>
              <a:rPr lang="pt-PT" sz="2000" dirty="0">
                <a:solidFill>
                  <a:schemeClr val="bg1"/>
                </a:solidFill>
                <a:latin typeface="Calibri" panose="020F0502020204030204" pitchFamily="34" charset="0"/>
              </a:rPr>
              <a:t>Rei </a:t>
            </a:r>
            <a:r>
              <a:rPr lang="pt-PT" sz="2000" dirty="0" smtClean="0">
                <a:solidFill>
                  <a:schemeClr val="bg1"/>
                </a:solidFill>
                <a:latin typeface="Calibri" panose="020F0502020204030204" pitchFamily="34" charset="0"/>
              </a:rPr>
              <a:t>uma carta de perdão.</a:t>
            </a:r>
          </a:p>
          <a:p>
            <a:r>
              <a:rPr lang="pt-PT" sz="2000" dirty="0" smtClean="0">
                <a:solidFill>
                  <a:schemeClr val="bg1"/>
                </a:solidFill>
                <a:latin typeface="Calibri" panose="020F0502020204030204" pitchFamily="34" charset="0"/>
              </a:rPr>
              <a:t>Como remissão da culpa, </a:t>
            </a:r>
            <a:r>
              <a:rPr lang="pt-PT" sz="2000" dirty="0" smtClean="0">
                <a:solidFill>
                  <a:schemeClr val="bg1"/>
                </a:solidFill>
                <a:latin typeface="Calibri" panose="020F0502020204030204" pitchFamily="34" charset="0"/>
              </a:rPr>
              <a:t>partiu </a:t>
            </a:r>
            <a:r>
              <a:rPr lang="pt-PT" sz="2000" dirty="0" smtClean="0">
                <a:solidFill>
                  <a:schemeClr val="bg1"/>
                </a:solidFill>
                <a:latin typeface="Calibri" panose="020F0502020204030204" pitchFamily="34" charset="0"/>
              </a:rPr>
              <a:t>para a Índia</a:t>
            </a:r>
            <a:r>
              <a:rPr lang="pt-PT" sz="2000" dirty="0">
                <a:solidFill>
                  <a:schemeClr val="bg1"/>
                </a:solidFill>
                <a:latin typeface="Calibri" panose="020F0502020204030204" pitchFamily="34" charset="0"/>
              </a:rPr>
              <a:t>, ao serviço do Rei, nesse mesmo ano de 1553.</a:t>
            </a:r>
          </a:p>
        </p:txBody>
      </p:sp>
      <p:sp>
        <p:nvSpPr>
          <p:cNvPr id="10" name="Título 3"/>
          <p:cNvSpPr txBox="1">
            <a:spLocks/>
          </p:cNvSpPr>
          <p:nvPr/>
        </p:nvSpPr>
        <p:spPr>
          <a:xfrm>
            <a:off x="4421928" y="6309736"/>
            <a:ext cx="4109267" cy="24493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spcBef>
                <a:spcPts val="0"/>
              </a:spcBef>
            </a:pPr>
            <a:r>
              <a:rPr lang="pt-PT" sz="1000" cap="none" dirty="0" smtClean="0">
                <a:solidFill>
                  <a:schemeClr val="accent6">
                    <a:lumMod val="50000"/>
                  </a:schemeClr>
                </a:solidFill>
                <a:latin typeface="Calibri" panose="020F0502020204030204" pitchFamily="34" charset="0"/>
              </a:rPr>
              <a:t>Camões pintado por Luiz </a:t>
            </a:r>
            <a:r>
              <a:rPr lang="pt-PT" sz="1000" cap="none" dirty="0" err="1" smtClean="0">
                <a:solidFill>
                  <a:schemeClr val="accent6">
                    <a:lumMod val="50000"/>
                  </a:schemeClr>
                </a:solidFill>
                <a:latin typeface="Calibri" panose="020F0502020204030204" pitchFamily="34" charset="0"/>
              </a:rPr>
              <a:t>Duran</a:t>
            </a:r>
            <a:r>
              <a:rPr lang="pt-PT" sz="1000" cap="none" dirty="0" smtClean="0">
                <a:solidFill>
                  <a:schemeClr val="accent6">
                    <a:lumMod val="50000"/>
                  </a:schemeClr>
                </a:solidFill>
                <a:latin typeface="Calibri" panose="020F0502020204030204" pitchFamily="34" charset="0"/>
              </a:rPr>
              <a:t> (capa de </a:t>
            </a:r>
            <a:r>
              <a:rPr lang="pt-PT" sz="1000" i="1" cap="none" dirty="0" smtClean="0">
                <a:solidFill>
                  <a:schemeClr val="accent6">
                    <a:lumMod val="50000"/>
                  </a:schemeClr>
                </a:solidFill>
                <a:latin typeface="Calibri" panose="020F0502020204030204" pitchFamily="34" charset="0"/>
              </a:rPr>
              <a:t>Os Lusíadas</a:t>
            </a:r>
            <a:r>
              <a:rPr lang="pt-PT" sz="1000" cap="none" dirty="0" smtClean="0">
                <a:solidFill>
                  <a:schemeClr val="accent6">
                    <a:lumMod val="50000"/>
                  </a:schemeClr>
                </a:solidFill>
                <a:latin typeface="Calibri" panose="020F0502020204030204" pitchFamily="34" charset="0"/>
              </a:rPr>
              <a:t>, Ulisseia, 1993</a:t>
            </a:r>
            <a:r>
              <a:rPr lang="pt-PT" sz="1000" cap="none" dirty="0" smtClean="0">
                <a:solidFill>
                  <a:schemeClr val="accent6">
                    <a:lumMod val="50000"/>
                  </a:schemeClr>
                </a:solidFill>
                <a:latin typeface="Calibri" panose="020F0502020204030204" pitchFamily="34" charset="0"/>
              </a:rPr>
              <a:t>).</a:t>
            </a:r>
            <a:endParaRPr lang="pt-PT" sz="1000" cap="none" dirty="0">
              <a:solidFill>
                <a:schemeClr val="accent6">
                  <a:lumMod val="50000"/>
                </a:schemeClr>
              </a:solidFill>
              <a:latin typeface="Calibri" panose="020F0502020204030204" pitchFamily="34" charset="0"/>
            </a:endParaRPr>
          </a:p>
        </p:txBody>
      </p:sp>
      <p:pic>
        <p:nvPicPr>
          <p:cNvPr id="2" name="Imagem 1"/>
          <p:cNvPicPr>
            <a:picLocks noChangeAspect="1"/>
          </p:cNvPicPr>
          <p:nvPr/>
        </p:nvPicPr>
        <p:blipFill rotWithShape="1">
          <a:blip r:embed="rId4" cstate="print">
            <a:extLst>
              <a:ext uri="{28A0092B-C50C-407E-A947-70E740481C1C}">
                <a14:useLocalDpi xmlns:a14="http://schemas.microsoft.com/office/drawing/2010/main" val="0"/>
              </a:ext>
            </a:extLst>
          </a:blip>
          <a:srcRect l="8859" t="32562"/>
          <a:stretch/>
        </p:blipFill>
        <p:spPr>
          <a:xfrm>
            <a:off x="4572000" y="2277288"/>
            <a:ext cx="3380547" cy="3979517"/>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Tree>
    <p:extLst>
      <p:ext uri="{BB962C8B-B14F-4D97-AF65-F5344CB8AC3E}">
        <p14:creationId xmlns:p14="http://schemas.microsoft.com/office/powerpoint/2010/main" val="75716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7" name="Título 3"/>
          <p:cNvSpPr>
            <a:spLocks noGrp="1"/>
          </p:cNvSpPr>
          <p:nvPr>
            <p:ph type="title"/>
          </p:nvPr>
        </p:nvSpPr>
        <p:spPr>
          <a:xfrm>
            <a:off x="3671867" y="1407922"/>
            <a:ext cx="5364629" cy="792088"/>
          </a:xfrm>
        </p:spPr>
        <p:txBody>
          <a:bodyPr>
            <a:noAutofit/>
          </a:bodyPr>
          <a:lstStyle/>
          <a:p>
            <a:pPr>
              <a:spcBef>
                <a:spcPts val="0"/>
              </a:spcBef>
            </a:pPr>
            <a:r>
              <a:rPr lang="pt-PT" sz="1800" b="1" cap="none" dirty="0" smtClean="0">
                <a:solidFill>
                  <a:schemeClr val="accent6">
                    <a:lumMod val="50000"/>
                  </a:schemeClr>
                </a:solidFill>
                <a:latin typeface="Calibri" panose="020F0502020204030204" pitchFamily="34" charset="0"/>
              </a:rPr>
              <a:t>A </a:t>
            </a:r>
            <a:r>
              <a:rPr lang="pt-PT" sz="1800" b="1" cap="none" dirty="0" smtClean="0">
                <a:solidFill>
                  <a:schemeClr val="accent6">
                    <a:lumMod val="50000"/>
                  </a:schemeClr>
                </a:solidFill>
                <a:latin typeface="Calibri" panose="020F0502020204030204" pitchFamily="34" charset="0"/>
              </a:rPr>
              <a:t>vida no Oriente foi uma desilusão para Camões, levando-o a escrever, n’</a:t>
            </a:r>
            <a:r>
              <a:rPr lang="pt-PT" sz="1800" b="1" i="1" cap="none" dirty="0" smtClean="0">
                <a:solidFill>
                  <a:schemeClr val="accent6">
                    <a:lumMod val="50000"/>
                  </a:schemeClr>
                </a:solidFill>
                <a:latin typeface="Calibri" panose="020F0502020204030204" pitchFamily="34" charset="0"/>
              </a:rPr>
              <a:t>Os Lusíadas, </a:t>
            </a:r>
            <a:r>
              <a:rPr lang="pt-PT" sz="1800" b="1" cap="none" dirty="0" smtClean="0">
                <a:solidFill>
                  <a:schemeClr val="accent6">
                    <a:lumMod val="50000"/>
                  </a:schemeClr>
                </a:solidFill>
                <a:latin typeface="Calibri" panose="020F0502020204030204" pitchFamily="34" charset="0"/>
              </a:rPr>
              <a:t>duras críticas aos portugueses que, sob a capa do serviço à pátria, apenas queriam enriquecer. </a:t>
            </a:r>
            <a:endParaRPr lang="pt-PT" sz="1800" b="1" i="1" cap="none" dirty="0">
              <a:solidFill>
                <a:schemeClr val="accent6">
                  <a:lumMod val="50000"/>
                </a:schemeClr>
              </a:solidFill>
              <a:latin typeface="Calibri" panose="020F0502020204030204" pitchFamily="34" charset="0"/>
            </a:endParaRPr>
          </a:p>
        </p:txBody>
      </p:sp>
      <p:sp>
        <p:nvSpPr>
          <p:cNvPr id="9" name="CaixaDeTexto 8"/>
          <p:cNvSpPr txBox="1"/>
          <p:nvPr/>
        </p:nvSpPr>
        <p:spPr>
          <a:xfrm>
            <a:off x="251520" y="3717340"/>
            <a:ext cx="3017520" cy="2862322"/>
          </a:xfrm>
          <a:prstGeom prst="rect">
            <a:avLst/>
          </a:prstGeom>
          <a:noFill/>
        </p:spPr>
        <p:txBody>
          <a:bodyPr wrap="square" rtlCol="0">
            <a:spAutoFit/>
          </a:bodyPr>
          <a:lstStyle/>
          <a:p>
            <a:r>
              <a:rPr lang="pt-PT" sz="2000" dirty="0">
                <a:solidFill>
                  <a:schemeClr val="bg1"/>
                </a:solidFill>
                <a:latin typeface="Calibri" panose="020F0502020204030204" pitchFamily="34" charset="0"/>
              </a:rPr>
              <a:t>Durante três anos, prestou serviço militar na Índia e posteriormente </a:t>
            </a:r>
            <a:r>
              <a:rPr lang="pt-PT" sz="2000" dirty="0" smtClean="0">
                <a:solidFill>
                  <a:schemeClr val="bg1"/>
                </a:solidFill>
                <a:latin typeface="Calibri" panose="020F0502020204030204" pitchFamily="34" charset="0"/>
              </a:rPr>
              <a:t>aí desempenhou </a:t>
            </a:r>
            <a:r>
              <a:rPr lang="pt-PT" sz="2000" dirty="0">
                <a:solidFill>
                  <a:schemeClr val="bg1"/>
                </a:solidFill>
                <a:latin typeface="Calibri" panose="020F0502020204030204" pitchFamily="34" charset="0"/>
              </a:rPr>
              <a:t>cargos administrativos. </a:t>
            </a:r>
            <a:endParaRPr lang="pt-PT" sz="2000" dirty="0" smtClean="0">
              <a:solidFill>
                <a:schemeClr val="bg1"/>
              </a:solidFill>
              <a:latin typeface="Calibri" panose="020F0502020204030204" pitchFamily="34" charset="0"/>
            </a:endParaRPr>
          </a:p>
          <a:p>
            <a:r>
              <a:rPr lang="pt-PT" sz="2000" dirty="0" smtClean="0">
                <a:solidFill>
                  <a:schemeClr val="bg1"/>
                </a:solidFill>
                <a:latin typeface="Calibri" panose="020F0502020204030204" pitchFamily="34" charset="0"/>
              </a:rPr>
              <a:t>Apesar </a:t>
            </a:r>
            <a:r>
              <a:rPr lang="pt-PT" sz="2000" dirty="0">
                <a:solidFill>
                  <a:schemeClr val="bg1"/>
                </a:solidFill>
                <a:latin typeface="Calibri" panose="020F0502020204030204" pitchFamily="34" charset="0"/>
              </a:rPr>
              <a:t>da </a:t>
            </a:r>
            <a:r>
              <a:rPr lang="pt-PT" sz="2000" dirty="0" smtClean="0">
                <a:solidFill>
                  <a:schemeClr val="bg1"/>
                </a:solidFill>
                <a:latin typeface="Calibri" panose="020F0502020204030204" pitchFamily="34" charset="0"/>
              </a:rPr>
              <a:t>proteção </a:t>
            </a:r>
            <a:r>
              <a:rPr lang="pt-PT" sz="2000" dirty="0">
                <a:solidFill>
                  <a:schemeClr val="bg1"/>
                </a:solidFill>
                <a:latin typeface="Calibri" panose="020F0502020204030204" pitchFamily="34" charset="0"/>
              </a:rPr>
              <a:t>e amizade do vice-rei, </a:t>
            </a:r>
            <a:endParaRPr lang="pt-PT" sz="2000" dirty="0" smtClean="0">
              <a:solidFill>
                <a:schemeClr val="bg1"/>
              </a:solidFill>
              <a:latin typeface="Calibri" panose="020F0502020204030204" pitchFamily="34" charset="0"/>
            </a:endParaRPr>
          </a:p>
          <a:p>
            <a:r>
              <a:rPr lang="pt-PT" sz="2000" dirty="0" smtClean="0">
                <a:solidFill>
                  <a:schemeClr val="bg1"/>
                </a:solidFill>
                <a:latin typeface="Calibri" panose="020F0502020204030204" pitchFamily="34" charset="0"/>
              </a:rPr>
              <a:t>D</a:t>
            </a:r>
            <a:r>
              <a:rPr lang="pt-PT" sz="2000" dirty="0">
                <a:solidFill>
                  <a:schemeClr val="bg1"/>
                </a:solidFill>
                <a:latin typeface="Calibri" panose="020F0502020204030204" pitchFamily="34" charset="0"/>
              </a:rPr>
              <a:t>. Francisco Coutinho, esteve preso por dívidas.</a:t>
            </a:r>
          </a:p>
        </p:txBody>
      </p:sp>
      <p:sp>
        <p:nvSpPr>
          <p:cNvPr id="10" name="Título 3"/>
          <p:cNvSpPr txBox="1">
            <a:spLocks/>
          </p:cNvSpPr>
          <p:nvPr/>
        </p:nvSpPr>
        <p:spPr>
          <a:xfrm>
            <a:off x="4643943" y="6316622"/>
            <a:ext cx="3312433" cy="244934"/>
          </a:xfrm>
          <a:prstGeom prst="rect">
            <a:avLst/>
          </a:prstGeom>
        </p:spPr>
        <p:txBody>
          <a:bodyPr vert="horz" lIns="91440" tIns="45720" rIns="91440" bIns="45720" rtlCol="0" anchor="t" anchorCtr="0">
            <a:norm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smtClean="0">
                <a:solidFill>
                  <a:schemeClr val="accent6">
                    <a:lumMod val="50000"/>
                  </a:schemeClr>
                </a:solidFill>
                <a:latin typeface="Calibri" panose="020F0502020204030204" pitchFamily="34" charset="0"/>
              </a:rPr>
              <a:t>Camões na prisão de Goa, pintura anónima do século </a:t>
            </a:r>
            <a:r>
              <a:rPr lang="pt-PT" sz="1000" cap="none" dirty="0" smtClean="0">
                <a:solidFill>
                  <a:schemeClr val="accent6">
                    <a:lumMod val="50000"/>
                  </a:schemeClr>
                </a:solidFill>
                <a:latin typeface="Calibri" panose="020F0502020204030204" pitchFamily="34" charset="0"/>
              </a:rPr>
              <a:t>XVI.</a:t>
            </a:r>
            <a:endParaRPr lang="pt-PT" sz="1000" cap="none" dirty="0">
              <a:solidFill>
                <a:schemeClr val="accent6">
                  <a:lumMod val="50000"/>
                </a:schemeClr>
              </a:solidFill>
              <a:latin typeface="Calibri" panose="020F0502020204030204" pitchFamily="34" charset="0"/>
            </a:endParaRPr>
          </a:p>
        </p:txBody>
      </p:sp>
      <p:pic>
        <p:nvPicPr>
          <p:cNvPr id="4" name="Imagem 3"/>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896019" y="2695729"/>
            <a:ext cx="2808345" cy="3574623"/>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Tree>
    <p:extLst>
      <p:ext uri="{BB962C8B-B14F-4D97-AF65-F5344CB8AC3E}">
        <p14:creationId xmlns:p14="http://schemas.microsoft.com/office/powerpoint/2010/main" val="1052234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ítulo 3"/>
          <p:cNvSpPr>
            <a:spLocks noGrp="1"/>
          </p:cNvSpPr>
          <p:nvPr>
            <p:ph type="title"/>
          </p:nvPr>
        </p:nvSpPr>
        <p:spPr>
          <a:xfrm>
            <a:off x="4839053" y="1030908"/>
            <a:ext cx="3024336" cy="792088"/>
          </a:xfrm>
        </p:spPr>
        <p:txBody>
          <a:bodyPr>
            <a:noAutofit/>
          </a:bodyPr>
          <a:lstStyle/>
          <a:p>
            <a:pPr>
              <a:spcBef>
                <a:spcPts val="0"/>
              </a:spcBef>
            </a:pPr>
            <a:r>
              <a:rPr lang="pt-PT" sz="1400" b="1" i="1" cap="none" dirty="0" smtClean="0"/>
              <a:t>Cá, neste escuro caos de confusão,</a:t>
            </a:r>
            <a:br>
              <a:rPr lang="pt-PT" sz="1400" b="1" i="1" cap="none" dirty="0" smtClean="0"/>
            </a:br>
            <a:r>
              <a:rPr lang="pt-PT" sz="1400" b="1" i="1" cap="none" dirty="0" smtClean="0"/>
              <a:t>cumprindo o curso estou da natureza.</a:t>
            </a:r>
            <a:br>
              <a:rPr lang="pt-PT" sz="1400" b="1" i="1" cap="none" dirty="0" smtClean="0"/>
            </a:br>
            <a:r>
              <a:rPr lang="pt-PT" sz="1400" b="1" i="1" cap="none" dirty="0" smtClean="0"/>
              <a:t>Vê se me esquecerei de ti, Sião</a:t>
            </a:r>
            <a:r>
              <a:rPr lang="pt-PT" sz="1400" b="1" cap="none" dirty="0" smtClean="0">
                <a:solidFill>
                  <a:srgbClr val="C00000"/>
                </a:solidFill>
              </a:rPr>
              <a:t>*</a:t>
            </a:r>
            <a:r>
              <a:rPr lang="pt-PT" sz="1400" b="1" i="1" cap="none" dirty="0" smtClean="0"/>
              <a:t>!</a:t>
            </a:r>
            <a:r>
              <a:rPr lang="pt-PT" sz="1400" b="1" dirty="0"/>
              <a:t/>
            </a:r>
            <a:br>
              <a:rPr lang="pt-PT" sz="1400" b="1" dirty="0"/>
            </a:br>
            <a:endParaRPr lang="pt-PT" sz="1400" b="1" i="1" cap="none" dirty="0">
              <a:solidFill>
                <a:schemeClr val="accent6">
                  <a:lumMod val="50000"/>
                </a:schemeClr>
              </a:solidFill>
              <a:latin typeface="Calibri" panose="020F0502020204030204" pitchFamily="34" charset="0"/>
            </a:endParaRPr>
          </a:p>
        </p:txBody>
      </p:sp>
      <p:sp>
        <p:nvSpPr>
          <p:cNvPr id="9" name="CaixaDeTexto 8"/>
          <p:cNvSpPr txBox="1"/>
          <p:nvPr/>
        </p:nvSpPr>
        <p:spPr>
          <a:xfrm>
            <a:off x="251520" y="3717032"/>
            <a:ext cx="3017520" cy="2862322"/>
          </a:xfrm>
          <a:prstGeom prst="rect">
            <a:avLst/>
          </a:prstGeom>
          <a:noFill/>
        </p:spPr>
        <p:txBody>
          <a:bodyPr wrap="square" rtlCol="0">
            <a:spAutoFit/>
          </a:bodyPr>
          <a:lstStyle/>
          <a:p>
            <a:r>
              <a:rPr lang="pt-PT" sz="2000" dirty="0" smtClean="0">
                <a:solidFill>
                  <a:schemeClr val="bg1"/>
                </a:solidFill>
                <a:latin typeface="Calibri" panose="020F0502020204030204" pitchFamily="34" charset="0"/>
              </a:rPr>
              <a:t>Júlio Pomar, um dos maiores pintores portugueses de sempre, usou o tema da prisão de Camões em Goa, para recriar, em 1983, o quadro que um pintor anónimo tinha criado em vida do poeta.</a:t>
            </a:r>
            <a:endParaRPr lang="pt-PT" sz="2000" dirty="0">
              <a:solidFill>
                <a:schemeClr val="bg1"/>
              </a:solidFill>
              <a:latin typeface="Calibri" panose="020F0502020204030204" pitchFamily="34" charset="0"/>
            </a:endParaRPr>
          </a:p>
        </p:txBody>
      </p:sp>
      <p:pic>
        <p:nvPicPr>
          <p:cNvPr id="2" name="Imagem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1916832"/>
            <a:ext cx="3058753" cy="4731618"/>
          </a:xfrm>
          <a:prstGeom prst="rect">
            <a:avLst/>
          </a:prstGeom>
          <a:ln>
            <a:noFill/>
          </a:ln>
          <a:effectLst>
            <a:outerShdw blurRad="292100" dist="139700" dir="2700000" algn="tl" rotWithShape="0">
              <a:srgbClr val="333333">
                <a:alpha val="65000"/>
              </a:srgbClr>
            </a:outerShdw>
          </a:effectLst>
        </p:spPr>
      </p:pic>
      <p:sp>
        <p:nvSpPr>
          <p:cNvPr id="11" name="Título 3"/>
          <p:cNvSpPr txBox="1">
            <a:spLocks/>
          </p:cNvSpPr>
          <p:nvPr/>
        </p:nvSpPr>
        <p:spPr>
          <a:xfrm>
            <a:off x="7881069" y="5787576"/>
            <a:ext cx="1073621" cy="1008112"/>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spcBef>
                <a:spcPts val="0"/>
              </a:spcBef>
            </a:pPr>
            <a:r>
              <a:rPr lang="pt-PT" sz="900" b="1" cap="none" dirty="0" smtClean="0">
                <a:solidFill>
                  <a:srgbClr val="C00000"/>
                </a:solidFill>
              </a:rPr>
              <a:t>* </a:t>
            </a:r>
            <a:r>
              <a:rPr lang="pt-PT" sz="900" cap="none" dirty="0" smtClean="0">
                <a:solidFill>
                  <a:schemeClr val="tx1"/>
                </a:solidFill>
                <a:latin typeface="Calibri" panose="020F0502020204030204" pitchFamily="34" charset="0"/>
              </a:rPr>
              <a:t>Expressão da Bíblia que representa a pátria distante e saudosa, onde se sonha regressar. </a:t>
            </a:r>
            <a:endParaRPr lang="pt-PT" sz="900" cap="none" dirty="0">
              <a:solidFill>
                <a:schemeClr val="tx1"/>
              </a:solidFill>
              <a:latin typeface="Calibri" panose="020F0502020204030204" pitchFamily="34" charset="0"/>
            </a:endParaRPr>
          </a:p>
        </p:txBody>
      </p:sp>
    </p:spTree>
    <p:extLst>
      <p:ext uri="{BB962C8B-B14F-4D97-AF65-F5344CB8AC3E}">
        <p14:creationId xmlns:p14="http://schemas.microsoft.com/office/powerpoint/2010/main" val="1596831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7" name="Título 3"/>
          <p:cNvSpPr>
            <a:spLocks noGrp="1"/>
          </p:cNvSpPr>
          <p:nvPr>
            <p:ph type="title"/>
          </p:nvPr>
        </p:nvSpPr>
        <p:spPr>
          <a:xfrm>
            <a:off x="4891987" y="1045759"/>
            <a:ext cx="3096344" cy="1152128"/>
          </a:xfrm>
        </p:spPr>
        <p:txBody>
          <a:bodyPr>
            <a:noAutofit/>
          </a:bodyPr>
          <a:lstStyle/>
          <a:p>
            <a:r>
              <a:rPr lang="pt-BR" sz="1400" b="1" i="1" cap="none" dirty="0" smtClean="0"/>
              <a:t>Este receberá, plácido e brando,</a:t>
            </a:r>
            <a:r>
              <a:rPr lang="pt-PT" sz="1400" b="1" i="1" cap="none" dirty="0" smtClean="0"/>
              <a:t/>
            </a:r>
            <a:br>
              <a:rPr lang="pt-PT" sz="1400" b="1" i="1" cap="none" dirty="0" smtClean="0"/>
            </a:br>
            <a:r>
              <a:rPr lang="pt-BR" sz="1400" b="1" i="1" cap="none" dirty="0" smtClean="0"/>
              <a:t>no seu regaço o canto que molhado</a:t>
            </a:r>
            <a:r>
              <a:rPr lang="pt-PT" sz="1400" b="1" i="1" cap="none" dirty="0" smtClean="0"/>
              <a:t/>
            </a:r>
            <a:br>
              <a:rPr lang="pt-PT" sz="1400" b="1" i="1" cap="none" dirty="0" smtClean="0"/>
            </a:br>
            <a:r>
              <a:rPr lang="pt-BR" sz="1400" b="1" i="1" cap="none" dirty="0" smtClean="0"/>
              <a:t>vem do naufrágio triste e miserando,</a:t>
            </a:r>
            <a:r>
              <a:rPr lang="pt-PT" sz="1400" b="1" i="1" cap="none" dirty="0" smtClean="0"/>
              <a:t/>
            </a:r>
            <a:br>
              <a:rPr lang="pt-PT" sz="1400" b="1" i="1" cap="none" dirty="0" smtClean="0"/>
            </a:br>
            <a:r>
              <a:rPr lang="pt-BR" sz="1400" b="1" i="1" cap="none" dirty="0" smtClean="0"/>
              <a:t>dos procelosos baxos escapado.</a:t>
            </a:r>
            <a:r>
              <a:rPr lang="pt-PT" sz="1400" b="1" i="1" cap="none" dirty="0" smtClean="0">
                <a:solidFill>
                  <a:schemeClr val="accent6">
                    <a:lumMod val="50000"/>
                  </a:schemeClr>
                </a:solidFill>
                <a:latin typeface="Calibri" panose="020F0502020204030204" pitchFamily="34" charset="0"/>
              </a:rPr>
              <a:t> </a:t>
            </a:r>
            <a:br>
              <a:rPr lang="pt-PT" sz="1400" b="1" i="1" cap="none" dirty="0" smtClean="0">
                <a:solidFill>
                  <a:schemeClr val="accent6">
                    <a:lumMod val="50000"/>
                  </a:schemeClr>
                </a:solidFill>
                <a:latin typeface="Calibri" panose="020F0502020204030204" pitchFamily="34" charset="0"/>
              </a:rPr>
            </a:br>
            <a:r>
              <a:rPr lang="pt-PT" sz="1400" b="1" i="1" cap="none" dirty="0" smtClean="0">
                <a:solidFill>
                  <a:schemeClr val="accent6">
                    <a:lumMod val="50000"/>
                  </a:schemeClr>
                </a:solidFill>
                <a:latin typeface="Calibri" panose="020F0502020204030204" pitchFamily="34" charset="0"/>
              </a:rPr>
              <a:t>                                       </a:t>
            </a:r>
            <a:r>
              <a:rPr lang="pt-PT" sz="1000" b="1" i="1" cap="none" dirty="0" smtClean="0"/>
              <a:t>Os </a:t>
            </a:r>
            <a:r>
              <a:rPr lang="pt-PT" sz="1000" b="1" i="1" cap="none" dirty="0"/>
              <a:t>Lusíadas</a:t>
            </a:r>
            <a:r>
              <a:rPr lang="pt-PT" sz="1000" b="1" cap="none" dirty="0"/>
              <a:t>, C. X, est. </a:t>
            </a:r>
            <a:r>
              <a:rPr lang="pt-PT" sz="1000" b="1" cap="none" dirty="0" smtClean="0"/>
              <a:t>128</a:t>
            </a:r>
            <a:endParaRPr lang="pt-PT" sz="1000" b="1" i="1" cap="none" dirty="0">
              <a:solidFill>
                <a:schemeClr val="accent6">
                  <a:lumMod val="50000"/>
                </a:schemeClr>
              </a:solidFill>
              <a:latin typeface="Calibri" panose="020F0502020204030204" pitchFamily="34" charset="0"/>
            </a:endParaRPr>
          </a:p>
        </p:txBody>
      </p:sp>
      <p:sp>
        <p:nvSpPr>
          <p:cNvPr id="9" name="CaixaDeTexto 8"/>
          <p:cNvSpPr txBox="1"/>
          <p:nvPr/>
        </p:nvSpPr>
        <p:spPr>
          <a:xfrm>
            <a:off x="251520" y="3713401"/>
            <a:ext cx="3017520" cy="2862322"/>
          </a:xfrm>
          <a:prstGeom prst="rect">
            <a:avLst/>
          </a:prstGeom>
          <a:noFill/>
        </p:spPr>
        <p:txBody>
          <a:bodyPr wrap="square" rtlCol="0">
            <a:spAutoFit/>
          </a:bodyPr>
          <a:lstStyle/>
          <a:p>
            <a:r>
              <a:rPr lang="pt-PT" sz="2000" dirty="0" smtClean="0">
                <a:solidFill>
                  <a:schemeClr val="bg1"/>
                </a:solidFill>
                <a:latin typeface="Calibri" panose="020F0502020204030204" pitchFamily="34" charset="0"/>
              </a:rPr>
              <a:t>Terá também estado </a:t>
            </a:r>
            <a:r>
              <a:rPr lang="pt-PT" sz="2000" dirty="0">
                <a:solidFill>
                  <a:schemeClr val="bg1"/>
                </a:solidFill>
                <a:latin typeface="Calibri" panose="020F0502020204030204" pitchFamily="34" charset="0"/>
              </a:rPr>
              <a:t>em </a:t>
            </a:r>
            <a:r>
              <a:rPr lang="pt-PT" sz="2000" dirty="0" smtClean="0">
                <a:solidFill>
                  <a:schemeClr val="bg1"/>
                </a:solidFill>
                <a:latin typeface="Calibri" panose="020F0502020204030204" pitchFamily="34" charset="0"/>
              </a:rPr>
              <a:t>Macau, tendo, no </a:t>
            </a:r>
            <a:r>
              <a:rPr lang="pt-PT" sz="2000" dirty="0">
                <a:solidFill>
                  <a:schemeClr val="bg1"/>
                </a:solidFill>
                <a:latin typeface="Calibri" panose="020F0502020204030204" pitchFamily="34" charset="0"/>
              </a:rPr>
              <a:t>regresso à Índia, </a:t>
            </a:r>
            <a:r>
              <a:rPr lang="pt-PT" sz="2000" dirty="0" smtClean="0">
                <a:solidFill>
                  <a:schemeClr val="bg1"/>
                </a:solidFill>
                <a:latin typeface="Calibri" panose="020F0502020204030204" pitchFamily="34" charset="0"/>
              </a:rPr>
              <a:t>sofrido </a:t>
            </a:r>
            <a:r>
              <a:rPr lang="pt-PT" sz="2000" dirty="0">
                <a:solidFill>
                  <a:schemeClr val="bg1"/>
                </a:solidFill>
                <a:latin typeface="Calibri" panose="020F0502020204030204" pitchFamily="34" charset="0"/>
              </a:rPr>
              <a:t>um naufrágio, no qual perdeu todos os bens, salvando-se, a nado, com o manuscrito de </a:t>
            </a:r>
            <a:r>
              <a:rPr lang="pt-PT" sz="2000" i="1" dirty="0">
                <a:solidFill>
                  <a:schemeClr val="bg1"/>
                </a:solidFill>
                <a:latin typeface="Calibri" panose="020F0502020204030204" pitchFamily="34" charset="0"/>
              </a:rPr>
              <a:t>Os Lusíadas</a:t>
            </a:r>
            <a:r>
              <a:rPr lang="pt-PT" sz="2000" dirty="0">
                <a:solidFill>
                  <a:schemeClr val="bg1"/>
                </a:solidFill>
                <a:latin typeface="Calibri" panose="020F0502020204030204" pitchFamily="34" charset="0"/>
              </a:rPr>
              <a:t>, como revela na estrofe 128, Canto X.</a:t>
            </a:r>
          </a:p>
        </p:txBody>
      </p:sp>
      <p:sp>
        <p:nvSpPr>
          <p:cNvPr id="10" name="Título 3"/>
          <p:cNvSpPr txBox="1">
            <a:spLocks/>
          </p:cNvSpPr>
          <p:nvPr/>
        </p:nvSpPr>
        <p:spPr>
          <a:xfrm>
            <a:off x="4409053" y="6352418"/>
            <a:ext cx="3958198" cy="244934"/>
          </a:xfrm>
          <a:prstGeom prst="rect">
            <a:avLst/>
          </a:prstGeom>
        </p:spPr>
        <p:txBody>
          <a:bodyPr vert="horz" lIns="91440" tIns="45720" rIns="91440" bIns="45720" rtlCol="0" anchor="t" anchorCtr="0">
            <a:norm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i="1" cap="none" dirty="0">
                <a:solidFill>
                  <a:schemeClr val="accent6">
                    <a:lumMod val="50000"/>
                  </a:schemeClr>
                </a:solidFill>
                <a:latin typeface="Calibri" panose="020F0502020204030204" pitchFamily="34" charset="0"/>
              </a:rPr>
              <a:t>Camões </a:t>
            </a:r>
            <a:r>
              <a:rPr lang="pt-PT" sz="1000" i="1" cap="none" dirty="0" smtClean="0">
                <a:solidFill>
                  <a:schemeClr val="accent6">
                    <a:lumMod val="50000"/>
                  </a:schemeClr>
                </a:solidFill>
                <a:latin typeface="Calibri" panose="020F0502020204030204" pitchFamily="34" charset="0"/>
              </a:rPr>
              <a:t>salva </a:t>
            </a:r>
            <a:r>
              <a:rPr lang="pt-PT" sz="1000" cap="none" dirty="0" smtClean="0">
                <a:solidFill>
                  <a:schemeClr val="accent6">
                    <a:lumMod val="50000"/>
                  </a:schemeClr>
                </a:solidFill>
                <a:latin typeface="Calibri" panose="020F0502020204030204" pitchFamily="34" charset="0"/>
              </a:rPr>
              <a:t>Os Lusíadas, cromo de Carlos Alberto </a:t>
            </a:r>
            <a:r>
              <a:rPr lang="pt-PT" sz="1000" cap="none" dirty="0" smtClean="0">
                <a:solidFill>
                  <a:schemeClr val="accent6">
                    <a:lumMod val="50000"/>
                  </a:schemeClr>
                </a:solidFill>
                <a:latin typeface="Calibri" panose="020F0502020204030204" pitchFamily="34" charset="0"/>
              </a:rPr>
              <a:t>Santos (1966).</a:t>
            </a:r>
            <a:endParaRPr lang="pt-PT" sz="1000" cap="none" dirty="0">
              <a:solidFill>
                <a:schemeClr val="accent6">
                  <a:lumMod val="50000"/>
                </a:schemeClr>
              </a:solidFill>
              <a:latin typeface="Calibri" panose="020F0502020204030204" pitchFamily="34" charset="0"/>
            </a:endParaRPr>
          </a:p>
        </p:txBody>
      </p:sp>
      <p:pic>
        <p:nvPicPr>
          <p:cNvPr id="2" name="Imagem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2568" y="2321495"/>
            <a:ext cx="3721926" cy="3983331"/>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Tree>
    <p:extLst>
      <p:ext uri="{BB962C8B-B14F-4D97-AF65-F5344CB8AC3E}">
        <p14:creationId xmlns:p14="http://schemas.microsoft.com/office/powerpoint/2010/main" val="2714481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7" name="Título 3"/>
          <p:cNvSpPr>
            <a:spLocks noGrp="1"/>
          </p:cNvSpPr>
          <p:nvPr>
            <p:ph type="title"/>
          </p:nvPr>
        </p:nvSpPr>
        <p:spPr>
          <a:xfrm>
            <a:off x="4556048" y="1061025"/>
            <a:ext cx="3184304" cy="943141"/>
          </a:xfrm>
        </p:spPr>
        <p:txBody>
          <a:bodyPr>
            <a:noAutofit/>
          </a:bodyPr>
          <a:lstStyle/>
          <a:p>
            <a:r>
              <a:rPr lang="pt-PT" sz="1400" b="1" i="1" cap="none" dirty="0" smtClean="0"/>
              <a:t>Ah! Minha Dinamene! Assim deixaste Quem não deixara nunca de querer-te! Ah! Ninfa minha, já não posso ver-te, </a:t>
            </a:r>
            <a:br>
              <a:rPr lang="pt-PT" sz="1400" b="1" i="1" cap="none" dirty="0" smtClean="0"/>
            </a:br>
            <a:r>
              <a:rPr lang="pt-PT" sz="1400" b="1" i="1" cap="none" dirty="0" smtClean="0"/>
              <a:t>Tão asinha esta vida desprezaste! </a:t>
            </a:r>
            <a:endParaRPr lang="pt-PT" sz="1400" b="1" i="1" cap="none" dirty="0">
              <a:solidFill>
                <a:schemeClr val="accent6">
                  <a:lumMod val="50000"/>
                </a:schemeClr>
              </a:solidFill>
              <a:latin typeface="Calibri" panose="020F0502020204030204" pitchFamily="34" charset="0"/>
            </a:endParaRPr>
          </a:p>
        </p:txBody>
      </p:sp>
      <p:sp>
        <p:nvSpPr>
          <p:cNvPr id="9" name="CaixaDeTexto 8"/>
          <p:cNvSpPr txBox="1"/>
          <p:nvPr/>
        </p:nvSpPr>
        <p:spPr>
          <a:xfrm>
            <a:off x="251520" y="4966136"/>
            <a:ext cx="3017520" cy="1631216"/>
          </a:xfrm>
          <a:prstGeom prst="rect">
            <a:avLst/>
          </a:prstGeom>
          <a:noFill/>
        </p:spPr>
        <p:txBody>
          <a:bodyPr wrap="square" rtlCol="0">
            <a:spAutoFit/>
          </a:bodyPr>
          <a:lstStyle/>
          <a:p>
            <a:r>
              <a:rPr lang="pt-PT" sz="2000" dirty="0" smtClean="0">
                <a:solidFill>
                  <a:schemeClr val="bg1"/>
                </a:solidFill>
                <a:latin typeface="Calibri" panose="020F0502020204030204" pitchFamily="34" charset="0"/>
              </a:rPr>
              <a:t>No naufrágio, terá também perdido a sua amada oriental, a quem dedicou três belíssimos sonetos elegíacos.</a:t>
            </a:r>
            <a:endParaRPr lang="pt-PT" sz="2000" dirty="0">
              <a:solidFill>
                <a:schemeClr val="bg1"/>
              </a:solidFill>
              <a:latin typeface="Calibri" panose="020F0502020204030204" pitchFamily="34" charset="0"/>
            </a:endParaRPr>
          </a:p>
        </p:txBody>
      </p:sp>
      <p:sp>
        <p:nvSpPr>
          <p:cNvPr id="10" name="Título 3"/>
          <p:cNvSpPr txBox="1">
            <a:spLocks/>
          </p:cNvSpPr>
          <p:nvPr/>
        </p:nvSpPr>
        <p:spPr>
          <a:xfrm>
            <a:off x="3419873" y="6345116"/>
            <a:ext cx="5724128" cy="244934"/>
          </a:xfrm>
          <a:prstGeom prst="rect">
            <a:avLst/>
          </a:prstGeom>
        </p:spPr>
        <p:txBody>
          <a:bodyPr vert="horz" lIns="91440" tIns="45720" rIns="91440" bIns="45720" rtlCol="0" anchor="t" anchorCtr="0">
            <a:norm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smtClean="0">
                <a:solidFill>
                  <a:schemeClr val="accent6">
                    <a:lumMod val="50000"/>
                  </a:schemeClr>
                </a:solidFill>
                <a:latin typeface="Calibri" panose="020F0502020204030204" pitchFamily="34" charset="0"/>
              </a:rPr>
              <a:t>Fotograma do filme </a:t>
            </a:r>
            <a:r>
              <a:rPr lang="pt-PT" sz="1000" i="1" cap="none" dirty="0" smtClean="0">
                <a:solidFill>
                  <a:schemeClr val="accent6">
                    <a:lumMod val="50000"/>
                  </a:schemeClr>
                </a:solidFill>
                <a:latin typeface="Calibri" panose="020F0502020204030204" pitchFamily="34" charset="0"/>
              </a:rPr>
              <a:t>Taprobana</a:t>
            </a:r>
            <a:r>
              <a:rPr lang="pt-PT" sz="1000" cap="none" dirty="0" smtClean="0">
                <a:solidFill>
                  <a:schemeClr val="accent6">
                    <a:lumMod val="50000"/>
                  </a:schemeClr>
                </a:solidFill>
                <a:latin typeface="Calibri" panose="020F0502020204030204" pitchFamily="34" charset="0"/>
              </a:rPr>
              <a:t>, de </a:t>
            </a:r>
            <a:r>
              <a:rPr lang="pt-PT" sz="1000" cap="none" dirty="0" smtClean="0">
                <a:solidFill>
                  <a:schemeClr val="accent6">
                    <a:lumMod val="50000"/>
                  </a:schemeClr>
                </a:solidFill>
                <a:latin typeface="Calibri" panose="020F0502020204030204" pitchFamily="34" charset="0"/>
              </a:rPr>
              <a:t>Gabriel </a:t>
            </a:r>
            <a:r>
              <a:rPr lang="pt-PT" sz="1000" cap="none" dirty="0" smtClean="0">
                <a:solidFill>
                  <a:schemeClr val="accent6">
                    <a:lumMod val="50000"/>
                  </a:schemeClr>
                </a:solidFill>
                <a:latin typeface="Calibri" panose="020F0502020204030204" pitchFamily="34" charset="0"/>
              </a:rPr>
              <a:t>Abrantes (2013).</a:t>
            </a:r>
            <a:endParaRPr lang="pt-PT" sz="1000" cap="none" dirty="0">
              <a:solidFill>
                <a:schemeClr val="accent6">
                  <a:lumMod val="50000"/>
                </a:schemeClr>
              </a:solidFill>
              <a:latin typeface="Calibri" panose="020F0502020204030204" pitchFamily="34" charset="0"/>
            </a:endParaRPr>
          </a:p>
        </p:txBody>
      </p:sp>
      <p:pic>
        <p:nvPicPr>
          <p:cNvPr id="4" name="Imagem 3"/>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l="36019" t="26858" r="8696"/>
          <a:stretch/>
        </p:blipFill>
        <p:spPr>
          <a:xfrm>
            <a:off x="3419872" y="2136808"/>
            <a:ext cx="5724128" cy="4166196"/>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Tree>
    <p:extLst>
      <p:ext uri="{BB962C8B-B14F-4D97-AF65-F5344CB8AC3E}">
        <p14:creationId xmlns:p14="http://schemas.microsoft.com/office/powerpoint/2010/main" val="1172260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7" name="Título 3"/>
          <p:cNvSpPr>
            <a:spLocks noGrp="1"/>
          </p:cNvSpPr>
          <p:nvPr>
            <p:ph type="title"/>
          </p:nvPr>
        </p:nvSpPr>
        <p:spPr>
          <a:xfrm>
            <a:off x="4813213" y="1171549"/>
            <a:ext cx="3600400" cy="936104"/>
          </a:xfrm>
        </p:spPr>
        <p:txBody>
          <a:bodyPr>
            <a:noAutofit/>
          </a:bodyPr>
          <a:lstStyle/>
          <a:p>
            <a:r>
              <a:rPr lang="pt-PT" sz="1400" b="1" i="1" cap="none" dirty="0" smtClean="0"/>
              <a:t>Oh! Como se me alonga de ano em ano</a:t>
            </a:r>
            <a:br>
              <a:rPr lang="pt-PT" sz="1400" b="1" i="1" cap="none" dirty="0" smtClean="0"/>
            </a:br>
            <a:r>
              <a:rPr lang="pt-PT" sz="1400" b="1" i="1" cap="none" dirty="0" smtClean="0"/>
              <a:t>A peregrinação cansada minha!</a:t>
            </a:r>
            <a:br>
              <a:rPr lang="pt-PT" sz="1400" b="1" i="1" cap="none" dirty="0" smtClean="0"/>
            </a:br>
            <a:r>
              <a:rPr lang="pt-PT" sz="1400" b="1" i="1" cap="none" dirty="0" smtClean="0"/>
              <a:t>Como se encurta, e como ao fim caminha,</a:t>
            </a:r>
            <a:br>
              <a:rPr lang="pt-PT" sz="1400" b="1" i="1" cap="none" dirty="0" smtClean="0"/>
            </a:br>
            <a:r>
              <a:rPr lang="pt-PT" sz="1400" b="1" i="1" cap="none" dirty="0" smtClean="0"/>
              <a:t>Este meu breve e vão discurso humano!</a:t>
            </a:r>
            <a:endParaRPr lang="pt-PT" sz="1400" b="1" i="1" cap="none" dirty="0">
              <a:solidFill>
                <a:schemeClr val="accent6">
                  <a:lumMod val="50000"/>
                </a:schemeClr>
              </a:solidFill>
              <a:latin typeface="Calibri" panose="020F0502020204030204" pitchFamily="34" charset="0"/>
            </a:endParaRPr>
          </a:p>
        </p:txBody>
      </p:sp>
      <p:sp>
        <p:nvSpPr>
          <p:cNvPr id="9" name="CaixaDeTexto 8"/>
          <p:cNvSpPr txBox="1"/>
          <p:nvPr/>
        </p:nvSpPr>
        <p:spPr>
          <a:xfrm>
            <a:off x="251520" y="2500618"/>
            <a:ext cx="3026664" cy="4093428"/>
          </a:xfrm>
          <a:prstGeom prst="rect">
            <a:avLst/>
          </a:prstGeom>
          <a:noFill/>
        </p:spPr>
        <p:txBody>
          <a:bodyPr wrap="square" rtlCol="0">
            <a:spAutoFit/>
          </a:bodyPr>
          <a:lstStyle/>
          <a:p>
            <a:r>
              <a:rPr lang="pt-PT" sz="2000" dirty="0" smtClean="0">
                <a:solidFill>
                  <a:schemeClr val="bg1"/>
                </a:solidFill>
                <a:latin typeface="Calibri" panose="020F0502020204030204" pitchFamily="34" charset="0"/>
              </a:rPr>
              <a:t>A vida no Oriente correu sempre mal a Camões. </a:t>
            </a:r>
          </a:p>
          <a:p>
            <a:r>
              <a:rPr lang="pt-PT" sz="2000" dirty="0" smtClean="0">
                <a:solidFill>
                  <a:schemeClr val="bg1"/>
                </a:solidFill>
                <a:latin typeface="Calibri" panose="020F0502020204030204" pitchFamily="34" charset="0"/>
              </a:rPr>
              <a:t>Em </a:t>
            </a:r>
            <a:r>
              <a:rPr lang="pt-PT" sz="2000" dirty="0">
                <a:solidFill>
                  <a:schemeClr val="bg1"/>
                </a:solidFill>
                <a:latin typeface="Calibri" panose="020F0502020204030204" pitchFamily="34" charset="0"/>
              </a:rPr>
              <a:t>1568, ajudado pelo capitão Pero Barreto Rolim, </a:t>
            </a:r>
            <a:r>
              <a:rPr lang="pt-PT" sz="2000" dirty="0" smtClean="0">
                <a:solidFill>
                  <a:schemeClr val="bg1"/>
                </a:solidFill>
                <a:latin typeface="Calibri" panose="020F0502020204030204" pitchFamily="34" charset="0"/>
              </a:rPr>
              <a:t>partiu </a:t>
            </a:r>
            <a:r>
              <a:rPr lang="pt-PT" sz="2000" dirty="0">
                <a:solidFill>
                  <a:schemeClr val="bg1"/>
                </a:solidFill>
                <a:latin typeface="Calibri" panose="020F0502020204030204" pitchFamily="34" charset="0"/>
              </a:rPr>
              <a:t>para Moçambique, onde vários amigos o </a:t>
            </a:r>
            <a:r>
              <a:rPr lang="pt-PT" sz="2000" dirty="0" smtClean="0">
                <a:solidFill>
                  <a:schemeClr val="bg1"/>
                </a:solidFill>
                <a:latin typeface="Calibri" panose="020F0502020204030204" pitchFamily="34" charset="0"/>
              </a:rPr>
              <a:t>encontraram </a:t>
            </a:r>
            <a:r>
              <a:rPr lang="pt-PT" sz="2000" dirty="0">
                <a:solidFill>
                  <a:schemeClr val="bg1"/>
                </a:solidFill>
                <a:latin typeface="Calibri" panose="020F0502020204030204" pitchFamily="34" charset="0"/>
              </a:rPr>
              <a:t>na miséria e </a:t>
            </a:r>
            <a:r>
              <a:rPr lang="pt-PT" sz="2000" dirty="0" smtClean="0">
                <a:solidFill>
                  <a:schemeClr val="bg1"/>
                </a:solidFill>
                <a:latin typeface="Calibri" panose="020F0502020204030204" pitchFamily="34" charset="0"/>
              </a:rPr>
              <a:t>lhe </a:t>
            </a:r>
            <a:r>
              <a:rPr lang="pt-PT" sz="2000" dirty="0" smtClean="0">
                <a:solidFill>
                  <a:schemeClr val="bg1"/>
                </a:solidFill>
                <a:latin typeface="Calibri" panose="020F0502020204030204" pitchFamily="34" charset="0"/>
              </a:rPr>
              <a:t>pagaram </a:t>
            </a:r>
            <a:r>
              <a:rPr lang="pt-PT" sz="2000" dirty="0">
                <a:solidFill>
                  <a:schemeClr val="bg1"/>
                </a:solidFill>
                <a:latin typeface="Calibri" panose="020F0502020204030204" pitchFamily="34" charset="0"/>
              </a:rPr>
              <a:t>a viagem de regresso a Portugal. </a:t>
            </a:r>
            <a:endParaRPr lang="pt-PT" sz="2000" dirty="0" smtClean="0">
              <a:solidFill>
                <a:schemeClr val="bg1"/>
              </a:solidFill>
              <a:latin typeface="Calibri" panose="020F0502020204030204" pitchFamily="34" charset="0"/>
            </a:endParaRPr>
          </a:p>
          <a:p>
            <a:r>
              <a:rPr lang="pt-PT" sz="2000" dirty="0" smtClean="0">
                <a:solidFill>
                  <a:schemeClr val="bg1"/>
                </a:solidFill>
                <a:latin typeface="Calibri" panose="020F0502020204030204" pitchFamily="34" charset="0"/>
              </a:rPr>
              <a:t>Chegou </a:t>
            </a:r>
            <a:r>
              <a:rPr lang="pt-PT" sz="2000" dirty="0">
                <a:solidFill>
                  <a:schemeClr val="bg1"/>
                </a:solidFill>
                <a:latin typeface="Calibri" panose="020F0502020204030204" pitchFamily="34" charset="0"/>
              </a:rPr>
              <a:t>a Lisboa em </a:t>
            </a:r>
            <a:r>
              <a:rPr lang="pt-PT" sz="2000" dirty="0" smtClean="0">
                <a:solidFill>
                  <a:schemeClr val="bg1"/>
                </a:solidFill>
                <a:latin typeface="Calibri" panose="020F0502020204030204" pitchFamily="34" charset="0"/>
              </a:rPr>
              <a:t>abril </a:t>
            </a:r>
            <a:r>
              <a:rPr lang="pt-PT" sz="2000" dirty="0">
                <a:solidFill>
                  <a:schemeClr val="bg1"/>
                </a:solidFill>
                <a:latin typeface="Calibri" panose="020F0502020204030204" pitchFamily="34" charset="0"/>
              </a:rPr>
              <a:t>de </a:t>
            </a:r>
            <a:r>
              <a:rPr lang="pt-PT" sz="2000" dirty="0" smtClean="0">
                <a:solidFill>
                  <a:schemeClr val="bg1"/>
                </a:solidFill>
                <a:latin typeface="Calibri" panose="020F0502020204030204" pitchFamily="34" charset="0"/>
              </a:rPr>
              <a:t>1570, envelhecido e cansado da sua longa </a:t>
            </a:r>
            <a:r>
              <a:rPr lang="pt-PT" sz="2000" dirty="0">
                <a:solidFill>
                  <a:schemeClr val="bg1"/>
                </a:solidFill>
                <a:latin typeface="Calibri" panose="020F0502020204030204" pitchFamily="34" charset="0"/>
              </a:rPr>
              <a:t>«</a:t>
            </a:r>
            <a:r>
              <a:rPr lang="pt-PT" sz="2000" dirty="0" smtClean="0">
                <a:solidFill>
                  <a:schemeClr val="bg1"/>
                </a:solidFill>
                <a:latin typeface="Calibri" panose="020F0502020204030204" pitchFamily="34" charset="0"/>
              </a:rPr>
              <a:t>peregrinação</a:t>
            </a:r>
            <a:r>
              <a:rPr lang="pt-PT" sz="2000" dirty="0">
                <a:solidFill>
                  <a:schemeClr val="bg1"/>
                </a:solidFill>
                <a:latin typeface="Calibri" panose="020F0502020204030204" pitchFamily="34" charset="0"/>
              </a:rPr>
              <a:t>»</a:t>
            </a:r>
            <a:r>
              <a:rPr lang="pt-PT" sz="2000" dirty="0" smtClean="0">
                <a:solidFill>
                  <a:schemeClr val="bg1"/>
                </a:solidFill>
                <a:latin typeface="Calibri" panose="020F0502020204030204" pitchFamily="34" charset="0"/>
              </a:rPr>
              <a:t>.</a:t>
            </a:r>
            <a:endParaRPr lang="pt-PT" sz="2000" dirty="0">
              <a:solidFill>
                <a:schemeClr val="bg1"/>
              </a:solidFill>
              <a:latin typeface="Calibri" panose="020F0502020204030204" pitchFamily="34" charset="0"/>
            </a:endParaRPr>
          </a:p>
        </p:txBody>
      </p:sp>
      <p:sp>
        <p:nvSpPr>
          <p:cNvPr id="10" name="Título 3"/>
          <p:cNvSpPr txBox="1">
            <a:spLocks/>
          </p:cNvSpPr>
          <p:nvPr/>
        </p:nvSpPr>
        <p:spPr>
          <a:xfrm>
            <a:off x="4019699" y="6349112"/>
            <a:ext cx="4705003" cy="24493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smtClean="0">
                <a:solidFill>
                  <a:schemeClr val="accent6">
                    <a:lumMod val="50000"/>
                  </a:schemeClr>
                </a:solidFill>
                <a:latin typeface="Calibri" panose="020F0502020204030204" pitchFamily="34" charset="0"/>
              </a:rPr>
              <a:t>Pintura de </a:t>
            </a:r>
            <a:r>
              <a:rPr lang="pt-PT" sz="1000" cap="none" dirty="0" smtClean="0">
                <a:solidFill>
                  <a:schemeClr val="accent6">
                    <a:lumMod val="50000"/>
                  </a:schemeClr>
                </a:solidFill>
                <a:latin typeface="Calibri" panose="020F0502020204030204" pitchFamily="34" charset="0"/>
              </a:rPr>
              <a:t>Francisco </a:t>
            </a:r>
            <a:r>
              <a:rPr lang="pt-PT" sz="1000" cap="none" dirty="0" smtClean="0">
                <a:solidFill>
                  <a:schemeClr val="accent6">
                    <a:lumMod val="50000"/>
                  </a:schemeClr>
                </a:solidFill>
                <a:latin typeface="Calibri" panose="020F0502020204030204" pitchFamily="34" charset="0"/>
              </a:rPr>
              <a:t>Relógio </a:t>
            </a:r>
            <a:r>
              <a:rPr lang="pt-PT" sz="1000" cap="none" dirty="0" smtClean="0">
                <a:solidFill>
                  <a:schemeClr val="accent6">
                    <a:lumMod val="50000"/>
                  </a:schemeClr>
                </a:solidFill>
                <a:latin typeface="Calibri" panose="020F0502020204030204" pitchFamily="34" charset="0"/>
              </a:rPr>
              <a:t>para o soneto </a:t>
            </a:r>
            <a:r>
              <a:rPr lang="pt-PT" sz="1000" cap="none" dirty="0" smtClean="0">
                <a:solidFill>
                  <a:schemeClr val="accent6">
                    <a:lumMod val="50000"/>
                  </a:schemeClr>
                </a:solidFill>
                <a:latin typeface="Calibri" panose="020F0502020204030204" pitchFamily="34" charset="0"/>
              </a:rPr>
              <a:t>«Oh</a:t>
            </a:r>
            <a:r>
              <a:rPr lang="pt-PT" sz="1000" cap="none" dirty="0" smtClean="0">
                <a:solidFill>
                  <a:schemeClr val="accent6">
                    <a:lumMod val="50000"/>
                  </a:schemeClr>
                </a:solidFill>
                <a:latin typeface="Calibri" panose="020F0502020204030204" pitchFamily="34" charset="0"/>
              </a:rPr>
              <a:t>! Como se me alonga </a:t>
            </a:r>
            <a:r>
              <a:rPr lang="pt-PT" sz="1000" cap="none" dirty="0" smtClean="0">
                <a:solidFill>
                  <a:schemeClr val="accent6">
                    <a:lumMod val="50000"/>
                  </a:schemeClr>
                </a:solidFill>
                <a:latin typeface="Calibri" panose="020F0502020204030204" pitchFamily="34" charset="0"/>
              </a:rPr>
              <a:t>(…)» (1980).</a:t>
            </a:r>
            <a:endParaRPr lang="pt-PT" sz="1000" cap="none" dirty="0">
              <a:solidFill>
                <a:schemeClr val="accent6">
                  <a:lumMod val="50000"/>
                </a:schemeClr>
              </a:solidFill>
              <a:latin typeface="Calibri" panose="020F0502020204030204" pitchFamily="34" charset="0"/>
            </a:endParaRPr>
          </a:p>
        </p:txBody>
      </p:sp>
      <p:pic>
        <p:nvPicPr>
          <p:cNvPr id="4" name="Imagem 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797805" y="2230804"/>
            <a:ext cx="3148789" cy="4082708"/>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Tree>
    <p:extLst>
      <p:ext uri="{BB962C8B-B14F-4D97-AF65-F5344CB8AC3E}">
        <p14:creationId xmlns:p14="http://schemas.microsoft.com/office/powerpoint/2010/main" val="1735621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7" name="Título 3"/>
          <p:cNvSpPr>
            <a:spLocks noGrp="1"/>
          </p:cNvSpPr>
          <p:nvPr>
            <p:ph type="title"/>
          </p:nvPr>
        </p:nvSpPr>
        <p:spPr>
          <a:xfrm>
            <a:off x="4355976" y="1006887"/>
            <a:ext cx="3312368" cy="2016224"/>
          </a:xfrm>
        </p:spPr>
        <p:txBody>
          <a:bodyPr>
            <a:noAutofit/>
          </a:bodyPr>
          <a:lstStyle/>
          <a:p>
            <a:r>
              <a:rPr lang="pt-BR" sz="1400" b="1" i="1" cap="none" dirty="0" smtClean="0"/>
              <a:t>Mas eu que falo, humilde, baxo e rudo,</a:t>
            </a:r>
            <a:r>
              <a:rPr lang="pt-PT" sz="1400" b="1" i="1" cap="none" dirty="0" smtClean="0"/>
              <a:t/>
            </a:r>
            <a:br>
              <a:rPr lang="pt-PT" sz="1400" b="1" i="1" cap="none" dirty="0" smtClean="0"/>
            </a:br>
            <a:r>
              <a:rPr lang="pt-PT" sz="1400" b="1" i="1" cap="none" dirty="0" smtClean="0"/>
              <a:t>D</a:t>
            </a:r>
            <a:r>
              <a:rPr lang="pt-BR" sz="1400" b="1" i="1" cap="none" dirty="0" smtClean="0"/>
              <a:t>e vós não conhecido nem sonhado?</a:t>
            </a:r>
            <a:r>
              <a:rPr lang="pt-PT" sz="1400" b="1" i="1" cap="none" dirty="0" smtClean="0"/>
              <a:t/>
            </a:r>
            <a:br>
              <a:rPr lang="pt-PT" sz="1400" b="1" i="1" cap="none" dirty="0" smtClean="0"/>
            </a:br>
            <a:r>
              <a:rPr lang="pt-BR" sz="1400" b="1" i="1" cap="none" dirty="0" smtClean="0"/>
              <a:t>Da boca dos pequenos sei, contudo,</a:t>
            </a:r>
            <a:r>
              <a:rPr lang="pt-PT" sz="1400" b="1" i="1" cap="none" dirty="0" smtClean="0"/>
              <a:t/>
            </a:r>
            <a:br>
              <a:rPr lang="pt-PT" sz="1400" b="1" i="1" cap="none" dirty="0" smtClean="0"/>
            </a:br>
            <a:r>
              <a:rPr lang="pt-PT" sz="1400" b="1" i="1" cap="none" dirty="0" smtClean="0"/>
              <a:t>Q</a:t>
            </a:r>
            <a:r>
              <a:rPr lang="pt-BR" sz="1400" b="1" i="1" cap="none" dirty="0" smtClean="0"/>
              <a:t>ue o louvor sai às vezes acabado.</a:t>
            </a:r>
            <a:r>
              <a:rPr lang="pt-PT" sz="1400" b="1" i="1" cap="none" dirty="0" smtClean="0"/>
              <a:t/>
            </a:r>
            <a:br>
              <a:rPr lang="pt-PT" sz="1400" b="1" i="1" cap="none" dirty="0" smtClean="0"/>
            </a:br>
            <a:r>
              <a:rPr lang="pt-PT" sz="1400" b="1" i="1" cap="none" dirty="0" smtClean="0"/>
              <a:t>N</a:t>
            </a:r>
            <a:r>
              <a:rPr lang="pt-BR" sz="1400" b="1" i="1" cap="none" dirty="0" smtClean="0"/>
              <a:t>em me falta na vida honesto estudo,</a:t>
            </a:r>
            <a:r>
              <a:rPr lang="pt-PT" sz="1400" b="1" i="1" cap="none" dirty="0" smtClean="0"/>
              <a:t/>
            </a:r>
            <a:br>
              <a:rPr lang="pt-PT" sz="1400" b="1" i="1" cap="none" dirty="0" smtClean="0"/>
            </a:br>
            <a:r>
              <a:rPr lang="pt-BR" sz="1400" b="1" i="1" cap="none" dirty="0" smtClean="0"/>
              <a:t>Com longa esperiencia misturado,</a:t>
            </a:r>
            <a:r>
              <a:rPr lang="pt-PT" sz="1400" b="1" i="1" cap="none" dirty="0" smtClean="0"/>
              <a:t/>
            </a:r>
            <a:br>
              <a:rPr lang="pt-PT" sz="1400" b="1" i="1" cap="none" dirty="0" smtClean="0"/>
            </a:br>
            <a:r>
              <a:rPr lang="pt-PT" sz="1400" b="1" i="1" cap="none" dirty="0" smtClean="0"/>
              <a:t>N</a:t>
            </a:r>
            <a:r>
              <a:rPr lang="pt-BR" sz="1400" b="1" i="1" cap="none" dirty="0" smtClean="0"/>
              <a:t>em engenho, que aqui vereis presente,</a:t>
            </a:r>
            <a:r>
              <a:rPr lang="pt-PT" sz="1400" b="1" i="1" cap="none" dirty="0" smtClean="0"/>
              <a:t/>
            </a:r>
            <a:br>
              <a:rPr lang="pt-PT" sz="1400" b="1" i="1" cap="none" dirty="0" smtClean="0"/>
            </a:br>
            <a:r>
              <a:rPr lang="pt-PT" sz="1400" b="1" i="1" cap="none" dirty="0" smtClean="0"/>
              <a:t>C</a:t>
            </a:r>
            <a:r>
              <a:rPr lang="pt-BR" sz="1400" b="1" i="1" cap="none" dirty="0" smtClean="0"/>
              <a:t>ousas que juntas se acham raramente.</a:t>
            </a:r>
            <a:r>
              <a:rPr lang="pt-PT" sz="1400" b="1" i="1" cap="none" dirty="0" smtClean="0"/>
              <a:t/>
            </a:r>
            <a:br>
              <a:rPr lang="pt-PT" sz="1400" b="1" i="1" cap="none" dirty="0" smtClean="0"/>
            </a:br>
            <a:r>
              <a:rPr lang="pt-PT" sz="1400" b="1" cap="none" dirty="0" smtClean="0"/>
              <a:t>                                               </a:t>
            </a:r>
            <a:r>
              <a:rPr lang="pt-PT" sz="1000" b="1" i="1" cap="none" dirty="0" smtClean="0"/>
              <a:t>Os Lusíadas</a:t>
            </a:r>
            <a:r>
              <a:rPr lang="pt-PT" sz="1000" b="1" cap="none" dirty="0" smtClean="0"/>
              <a:t>, C. X, est. 154</a:t>
            </a:r>
            <a:endParaRPr lang="pt-PT" sz="1000" b="1" cap="none" dirty="0">
              <a:solidFill>
                <a:schemeClr val="accent6">
                  <a:lumMod val="50000"/>
                </a:schemeClr>
              </a:solidFill>
              <a:latin typeface="Calibri" panose="020F0502020204030204" pitchFamily="34" charset="0"/>
            </a:endParaRPr>
          </a:p>
        </p:txBody>
      </p:sp>
      <p:sp>
        <p:nvSpPr>
          <p:cNvPr id="9" name="CaixaDeTexto 8"/>
          <p:cNvSpPr txBox="1"/>
          <p:nvPr/>
        </p:nvSpPr>
        <p:spPr>
          <a:xfrm>
            <a:off x="251520" y="3119477"/>
            <a:ext cx="3017520" cy="3477875"/>
          </a:xfrm>
          <a:prstGeom prst="rect">
            <a:avLst/>
          </a:prstGeom>
          <a:noFill/>
        </p:spPr>
        <p:txBody>
          <a:bodyPr wrap="square" rtlCol="0">
            <a:spAutoFit/>
          </a:bodyPr>
          <a:lstStyle/>
          <a:p>
            <a:r>
              <a:rPr lang="pt-PT" sz="2000" dirty="0" smtClean="0">
                <a:solidFill>
                  <a:schemeClr val="bg1"/>
                </a:solidFill>
                <a:latin typeface="Calibri" panose="020F0502020204030204" pitchFamily="34" charset="0"/>
              </a:rPr>
              <a:t>Em Lisboa, o poeta </a:t>
            </a:r>
            <a:r>
              <a:rPr lang="pt-PT" sz="2000" dirty="0" smtClean="0">
                <a:solidFill>
                  <a:schemeClr val="bg1"/>
                </a:solidFill>
                <a:latin typeface="Calibri" panose="020F0502020204030204" pitchFamily="34" charset="0"/>
              </a:rPr>
              <a:t>preparou </a:t>
            </a:r>
            <a:r>
              <a:rPr lang="pt-PT" sz="2000" dirty="0" smtClean="0">
                <a:solidFill>
                  <a:schemeClr val="bg1"/>
                </a:solidFill>
                <a:latin typeface="Calibri" panose="020F0502020204030204" pitchFamily="34" charset="0"/>
              </a:rPr>
              <a:t>a </a:t>
            </a:r>
            <a:r>
              <a:rPr lang="pt-PT" sz="2000" dirty="0">
                <a:solidFill>
                  <a:schemeClr val="bg1"/>
                </a:solidFill>
                <a:latin typeface="Calibri" panose="020F0502020204030204" pitchFamily="34" charset="0"/>
              </a:rPr>
              <a:t>publicação de </a:t>
            </a:r>
            <a:r>
              <a:rPr lang="pt-PT" sz="2000" i="1" dirty="0">
                <a:solidFill>
                  <a:schemeClr val="bg1"/>
                </a:solidFill>
                <a:latin typeface="Calibri" panose="020F0502020204030204" pitchFamily="34" charset="0"/>
              </a:rPr>
              <a:t>Os Lusíadas</a:t>
            </a:r>
            <a:r>
              <a:rPr lang="pt-PT" sz="2000" dirty="0">
                <a:solidFill>
                  <a:schemeClr val="bg1"/>
                </a:solidFill>
                <a:latin typeface="Calibri" panose="020F0502020204030204" pitchFamily="34" charset="0"/>
              </a:rPr>
              <a:t>, poema épico dedicado ao </a:t>
            </a:r>
            <a:r>
              <a:rPr lang="pt-PT" sz="2000" dirty="0" smtClean="0">
                <a:solidFill>
                  <a:schemeClr val="bg1"/>
                </a:solidFill>
                <a:latin typeface="Calibri" panose="020F0502020204030204" pitchFamily="34" charset="0"/>
              </a:rPr>
              <a:t>rei </a:t>
            </a:r>
          </a:p>
          <a:p>
            <a:r>
              <a:rPr lang="pt-PT" sz="2000" dirty="0" smtClean="0">
                <a:solidFill>
                  <a:schemeClr val="bg1"/>
                </a:solidFill>
                <a:latin typeface="Calibri" panose="020F0502020204030204" pitchFamily="34" charset="0"/>
              </a:rPr>
              <a:t>D</a:t>
            </a:r>
            <a:r>
              <a:rPr lang="pt-PT" sz="2000" dirty="0">
                <a:solidFill>
                  <a:schemeClr val="bg1"/>
                </a:solidFill>
                <a:latin typeface="Calibri" panose="020F0502020204030204" pitchFamily="34" charset="0"/>
              </a:rPr>
              <a:t>. Sebastião, que </a:t>
            </a:r>
            <a:r>
              <a:rPr lang="pt-PT" sz="2000" dirty="0" smtClean="0">
                <a:solidFill>
                  <a:schemeClr val="bg1"/>
                </a:solidFill>
                <a:latin typeface="Calibri" panose="020F0502020204030204" pitchFamily="34" charset="0"/>
              </a:rPr>
              <a:t>lhe </a:t>
            </a:r>
            <a:r>
              <a:rPr lang="pt-PT" sz="2000" dirty="0" smtClean="0">
                <a:solidFill>
                  <a:schemeClr val="bg1"/>
                </a:solidFill>
                <a:latin typeface="Calibri" panose="020F0502020204030204" pitchFamily="34" charset="0"/>
              </a:rPr>
              <a:t>concedeu </a:t>
            </a:r>
            <a:r>
              <a:rPr lang="pt-PT" sz="2000" dirty="0">
                <a:solidFill>
                  <a:schemeClr val="bg1"/>
                </a:solidFill>
                <a:latin typeface="Calibri" panose="020F0502020204030204" pitchFamily="34" charset="0"/>
              </a:rPr>
              <a:t>uma tença anual de </a:t>
            </a:r>
            <a:r>
              <a:rPr lang="pt-PT" sz="2000" dirty="0" smtClean="0">
                <a:solidFill>
                  <a:schemeClr val="bg1"/>
                </a:solidFill>
                <a:latin typeface="Calibri" panose="020F0502020204030204" pitchFamily="34" charset="0"/>
              </a:rPr>
              <a:t>15 000 </a:t>
            </a:r>
            <a:r>
              <a:rPr lang="pt-PT" sz="2000" dirty="0">
                <a:solidFill>
                  <a:schemeClr val="bg1"/>
                </a:solidFill>
                <a:latin typeface="Calibri" panose="020F0502020204030204" pitchFamily="34" charset="0"/>
              </a:rPr>
              <a:t>reais brancos, </a:t>
            </a:r>
            <a:r>
              <a:rPr lang="pt-PT" sz="2000" dirty="0" smtClean="0">
                <a:solidFill>
                  <a:schemeClr val="bg1"/>
                </a:solidFill>
                <a:latin typeface="Calibri" panose="020F0502020204030204" pitchFamily="34" charset="0"/>
              </a:rPr>
              <a:t>nem </a:t>
            </a:r>
            <a:r>
              <a:rPr lang="pt-PT" sz="2000" dirty="0">
                <a:solidFill>
                  <a:schemeClr val="bg1"/>
                </a:solidFill>
                <a:latin typeface="Calibri" panose="020F0502020204030204" pitchFamily="34" charset="0"/>
              </a:rPr>
              <a:t>sempre </a:t>
            </a:r>
            <a:r>
              <a:rPr lang="pt-PT" sz="2000" dirty="0" smtClean="0">
                <a:solidFill>
                  <a:schemeClr val="bg1"/>
                </a:solidFill>
                <a:latin typeface="Calibri" panose="020F0502020204030204" pitchFamily="34" charset="0"/>
              </a:rPr>
              <a:t>paga </a:t>
            </a:r>
            <a:r>
              <a:rPr lang="pt-PT" sz="2000" dirty="0">
                <a:solidFill>
                  <a:schemeClr val="bg1"/>
                </a:solidFill>
                <a:latin typeface="Calibri" panose="020F0502020204030204" pitchFamily="34" charset="0"/>
              </a:rPr>
              <a:t>com regularidade. </a:t>
            </a:r>
            <a:endParaRPr lang="pt-PT" sz="2000" dirty="0" smtClean="0">
              <a:solidFill>
                <a:schemeClr val="bg1"/>
              </a:solidFill>
              <a:latin typeface="Calibri" panose="020F0502020204030204" pitchFamily="34" charset="0"/>
            </a:endParaRPr>
          </a:p>
          <a:p>
            <a:r>
              <a:rPr lang="pt-PT" sz="2000" dirty="0" smtClean="0">
                <a:solidFill>
                  <a:schemeClr val="bg1"/>
                </a:solidFill>
                <a:latin typeface="Calibri" panose="020F0502020204030204" pitchFamily="34" charset="0"/>
              </a:rPr>
              <a:t>Em </a:t>
            </a:r>
            <a:r>
              <a:rPr lang="pt-PT" sz="2000" dirty="0">
                <a:solidFill>
                  <a:schemeClr val="bg1"/>
                </a:solidFill>
                <a:latin typeface="Calibri" panose="020F0502020204030204" pitchFamily="34" charset="0"/>
              </a:rPr>
              <a:t>1572</a:t>
            </a:r>
            <a:r>
              <a:rPr lang="pt-PT" sz="2000" dirty="0" smtClean="0">
                <a:solidFill>
                  <a:schemeClr val="bg1"/>
                </a:solidFill>
                <a:latin typeface="Calibri" panose="020F0502020204030204" pitchFamily="34" charset="0"/>
              </a:rPr>
              <a:t>, </a:t>
            </a:r>
            <a:r>
              <a:rPr lang="pt-PT" sz="2000" i="1" dirty="0" smtClean="0">
                <a:solidFill>
                  <a:schemeClr val="bg1"/>
                </a:solidFill>
                <a:latin typeface="Calibri" panose="020F0502020204030204" pitchFamily="34" charset="0"/>
              </a:rPr>
              <a:t>Os </a:t>
            </a:r>
            <a:r>
              <a:rPr lang="pt-PT" sz="2000" i="1" dirty="0">
                <a:solidFill>
                  <a:schemeClr val="bg1"/>
                </a:solidFill>
                <a:latin typeface="Calibri" panose="020F0502020204030204" pitchFamily="34" charset="0"/>
              </a:rPr>
              <a:t>Lusíadas</a:t>
            </a:r>
            <a:r>
              <a:rPr lang="pt-PT" sz="2000" dirty="0">
                <a:solidFill>
                  <a:schemeClr val="bg1"/>
                </a:solidFill>
                <a:latin typeface="Calibri" panose="020F0502020204030204" pitchFamily="34" charset="0"/>
              </a:rPr>
              <a:t> </a:t>
            </a:r>
            <a:r>
              <a:rPr lang="pt-PT" sz="2000" dirty="0" smtClean="0">
                <a:solidFill>
                  <a:schemeClr val="bg1"/>
                </a:solidFill>
                <a:latin typeface="Calibri" panose="020F0502020204030204" pitchFamily="34" charset="0"/>
              </a:rPr>
              <a:t>foram publicados</a:t>
            </a:r>
            <a:r>
              <a:rPr lang="pt-PT" sz="2000" dirty="0" smtClean="0">
                <a:solidFill>
                  <a:schemeClr val="bg1"/>
                </a:solidFill>
                <a:latin typeface="Calibri" panose="020F0502020204030204" pitchFamily="34" charset="0"/>
              </a:rPr>
              <a:t>.</a:t>
            </a:r>
            <a:endParaRPr lang="pt-PT" sz="2000" dirty="0">
              <a:solidFill>
                <a:schemeClr val="bg1"/>
              </a:solidFill>
              <a:latin typeface="Calibri" panose="020F0502020204030204" pitchFamily="34" charset="0"/>
            </a:endParaRPr>
          </a:p>
        </p:txBody>
      </p:sp>
      <p:sp>
        <p:nvSpPr>
          <p:cNvPr id="10" name="Título 3"/>
          <p:cNvSpPr txBox="1">
            <a:spLocks/>
          </p:cNvSpPr>
          <p:nvPr/>
        </p:nvSpPr>
        <p:spPr>
          <a:xfrm>
            <a:off x="3413339" y="6277104"/>
            <a:ext cx="5730661" cy="248240"/>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smtClean="0">
                <a:solidFill>
                  <a:schemeClr val="accent6">
                    <a:lumMod val="50000"/>
                  </a:schemeClr>
                </a:solidFill>
                <a:latin typeface="Calibri" panose="020F0502020204030204" pitchFamily="34" charset="0"/>
              </a:rPr>
              <a:t>Pintura de António Ramalho: </a:t>
            </a:r>
            <a:r>
              <a:rPr lang="pt-PT" sz="1000" i="1" cap="none" dirty="0" smtClean="0">
                <a:solidFill>
                  <a:schemeClr val="accent6">
                    <a:lumMod val="50000"/>
                  </a:schemeClr>
                </a:solidFill>
                <a:latin typeface="Calibri" panose="020F0502020204030204" pitchFamily="34" charset="0"/>
              </a:rPr>
              <a:t>Camões lê </a:t>
            </a:r>
            <a:r>
              <a:rPr lang="pt-PT" sz="1000" cap="none" dirty="0" smtClean="0">
                <a:solidFill>
                  <a:schemeClr val="accent6">
                    <a:lumMod val="50000"/>
                  </a:schemeClr>
                </a:solidFill>
                <a:latin typeface="Calibri" panose="020F0502020204030204" pitchFamily="34" charset="0"/>
              </a:rPr>
              <a:t>Os Lusíadas </a:t>
            </a:r>
            <a:r>
              <a:rPr lang="pt-PT" sz="1000" i="1" cap="none" dirty="0" smtClean="0">
                <a:solidFill>
                  <a:schemeClr val="accent6">
                    <a:lumMod val="50000"/>
                  </a:schemeClr>
                </a:solidFill>
                <a:latin typeface="Calibri" panose="020F0502020204030204" pitchFamily="34" charset="0"/>
              </a:rPr>
              <a:t>a D. Sebastião </a:t>
            </a:r>
            <a:r>
              <a:rPr lang="pt-PT" sz="1000" cap="none" dirty="0" smtClean="0">
                <a:solidFill>
                  <a:schemeClr val="accent6">
                    <a:lumMod val="50000"/>
                  </a:schemeClr>
                </a:solidFill>
                <a:latin typeface="Calibri" panose="020F0502020204030204" pitchFamily="34" charset="0"/>
              </a:rPr>
              <a:t>(</a:t>
            </a:r>
            <a:r>
              <a:rPr lang="pt-PT" sz="1000" dirty="0" smtClean="0">
                <a:solidFill>
                  <a:schemeClr val="accent6">
                    <a:lumMod val="50000"/>
                  </a:schemeClr>
                </a:solidFill>
                <a:latin typeface="Calibri" panose="020F0502020204030204" pitchFamily="34" charset="0"/>
              </a:rPr>
              <a:t>1893-1916</a:t>
            </a:r>
            <a:r>
              <a:rPr lang="pt-PT" sz="1000" dirty="0" smtClean="0">
                <a:solidFill>
                  <a:schemeClr val="accent6">
                    <a:lumMod val="50000"/>
                  </a:schemeClr>
                </a:solidFill>
                <a:latin typeface="Calibri" panose="020F0502020204030204" pitchFamily="34" charset="0"/>
              </a:rPr>
              <a:t>). </a:t>
            </a:r>
            <a:endParaRPr lang="pt-PT" sz="1000" cap="none" dirty="0">
              <a:solidFill>
                <a:schemeClr val="accent6">
                  <a:lumMod val="50000"/>
                </a:schemeClr>
              </a:solidFill>
              <a:latin typeface="Calibri" panose="020F0502020204030204" pitchFamily="34" charset="0"/>
            </a:endParaRPr>
          </a:p>
        </p:txBody>
      </p:sp>
      <p:pic>
        <p:nvPicPr>
          <p:cNvPr id="2" name="Imagem 1"/>
          <p:cNvPicPr>
            <a:picLocks noChangeAspect="1"/>
          </p:cNvPicPr>
          <p:nvPr/>
        </p:nvPicPr>
        <p:blipFill rotWithShape="1">
          <a:blip r:embed="rId4" cstate="print">
            <a:extLst>
              <a:ext uri="{28A0092B-C50C-407E-A947-70E740481C1C}">
                <a14:useLocalDpi xmlns:a14="http://schemas.microsoft.com/office/drawing/2010/main" val="0"/>
              </a:ext>
            </a:extLst>
          </a:blip>
          <a:srcRect l="3685" t="4221" r="5473" b="18506"/>
          <a:stretch/>
        </p:blipFill>
        <p:spPr>
          <a:xfrm>
            <a:off x="3439936" y="3018911"/>
            <a:ext cx="5586645" cy="3280818"/>
          </a:xfrm>
          <a:prstGeom prst="rect">
            <a:avLst/>
          </a:prstGeom>
          <a:ln>
            <a:noFill/>
          </a:ln>
          <a:effectLst>
            <a:softEdge rad="112500"/>
          </a:effectLst>
        </p:spPr>
      </p:pic>
      <p:sp>
        <p:nvSpPr>
          <p:cNvPr id="11" name="TextBox 10"/>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Tree>
    <p:extLst>
      <p:ext uri="{BB962C8B-B14F-4D97-AF65-F5344CB8AC3E}">
        <p14:creationId xmlns:p14="http://schemas.microsoft.com/office/powerpoint/2010/main" val="870618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7" name="Título 3"/>
          <p:cNvSpPr>
            <a:spLocks noGrp="1"/>
          </p:cNvSpPr>
          <p:nvPr>
            <p:ph type="title"/>
          </p:nvPr>
        </p:nvSpPr>
        <p:spPr>
          <a:xfrm>
            <a:off x="4716016" y="1120822"/>
            <a:ext cx="3482269" cy="820485"/>
          </a:xfrm>
        </p:spPr>
        <p:txBody>
          <a:bodyPr>
            <a:noAutofit/>
          </a:bodyPr>
          <a:lstStyle/>
          <a:p>
            <a:r>
              <a:rPr lang="pt-BR" sz="1400" b="1" i="1" cap="none" dirty="0" smtClean="0"/>
              <a:t>Nem me falta na vida honesto estudo,</a:t>
            </a:r>
            <a:r>
              <a:rPr lang="pt-PT" sz="1400" i="1" cap="none" dirty="0" smtClean="0"/>
              <a:t/>
            </a:r>
            <a:br>
              <a:rPr lang="pt-PT" sz="1400" i="1" cap="none" dirty="0" smtClean="0"/>
            </a:br>
            <a:r>
              <a:rPr lang="pt-BR" sz="1400" b="1" i="1" cap="none" dirty="0" smtClean="0"/>
              <a:t>Com longa experiência misturado</a:t>
            </a:r>
            <a:br>
              <a:rPr lang="pt-BR" sz="1400" b="1" i="1" cap="none" dirty="0" smtClean="0"/>
            </a:br>
            <a:endParaRPr lang="pt-PT" sz="1400" b="1" i="1" cap="none" dirty="0">
              <a:solidFill>
                <a:schemeClr val="accent6">
                  <a:lumMod val="50000"/>
                </a:schemeClr>
              </a:solidFill>
              <a:latin typeface="Calibri" panose="020F0502020204030204" pitchFamily="34" charset="0"/>
            </a:endParaRPr>
          </a:p>
        </p:txBody>
      </p:sp>
      <p:sp>
        <p:nvSpPr>
          <p:cNvPr id="9" name="CaixaDeTexto 8"/>
          <p:cNvSpPr txBox="1"/>
          <p:nvPr/>
        </p:nvSpPr>
        <p:spPr>
          <a:xfrm>
            <a:off x="251520" y="2250529"/>
            <a:ext cx="3017520" cy="4401205"/>
          </a:xfrm>
          <a:prstGeom prst="rect">
            <a:avLst/>
          </a:prstGeom>
          <a:noFill/>
        </p:spPr>
        <p:txBody>
          <a:bodyPr wrap="square" rtlCol="0">
            <a:spAutoFit/>
          </a:bodyPr>
          <a:lstStyle/>
          <a:p>
            <a:r>
              <a:rPr lang="pt-PT" sz="2000" dirty="0" smtClean="0">
                <a:solidFill>
                  <a:schemeClr val="bg1"/>
                </a:solidFill>
                <a:latin typeface="Calibri" panose="020F0502020204030204" pitchFamily="34" charset="0"/>
              </a:rPr>
              <a:t>A publicação de </a:t>
            </a:r>
            <a:r>
              <a:rPr lang="pt-PT" sz="2000" i="1" dirty="0" smtClean="0">
                <a:solidFill>
                  <a:schemeClr val="bg1"/>
                </a:solidFill>
                <a:latin typeface="Calibri" panose="020F0502020204030204" pitchFamily="34" charset="0"/>
              </a:rPr>
              <a:t>Os Lusíadas</a:t>
            </a:r>
            <a:r>
              <a:rPr lang="pt-PT" sz="2000" dirty="0" smtClean="0">
                <a:solidFill>
                  <a:schemeClr val="bg1"/>
                </a:solidFill>
                <a:latin typeface="Calibri" panose="020F0502020204030204" pitchFamily="34" charset="0"/>
              </a:rPr>
              <a:t> foi possível graças a alguns apoios de pessoas influentes. </a:t>
            </a:r>
          </a:p>
          <a:p>
            <a:r>
              <a:rPr lang="pt-PT" sz="2000" dirty="0" smtClean="0">
                <a:solidFill>
                  <a:schemeClr val="bg1"/>
                </a:solidFill>
                <a:latin typeface="Calibri" panose="020F0502020204030204" pitchFamily="34" charset="0"/>
              </a:rPr>
              <a:t>Além </a:t>
            </a:r>
            <a:r>
              <a:rPr lang="pt-PT" sz="2000" dirty="0">
                <a:solidFill>
                  <a:schemeClr val="bg1"/>
                </a:solidFill>
                <a:latin typeface="Calibri" panose="020F0502020204030204" pitchFamily="34" charset="0"/>
              </a:rPr>
              <a:t>desta </a:t>
            </a:r>
            <a:r>
              <a:rPr lang="pt-PT" sz="2000" dirty="0" smtClean="0">
                <a:solidFill>
                  <a:schemeClr val="bg1"/>
                </a:solidFill>
                <a:latin typeface="Calibri" panose="020F0502020204030204" pitchFamily="34" charset="0"/>
              </a:rPr>
              <a:t>grandiosa </a:t>
            </a:r>
            <a:r>
              <a:rPr lang="pt-PT" sz="2000" b="1" dirty="0" smtClean="0">
                <a:solidFill>
                  <a:srgbClr val="FF6600"/>
                </a:solidFill>
                <a:latin typeface="Calibri" panose="020F0502020204030204" pitchFamily="34" charset="0"/>
              </a:rPr>
              <a:t>epopeia</a:t>
            </a:r>
            <a:r>
              <a:rPr lang="pt-PT" sz="2000" dirty="0" smtClean="0">
                <a:solidFill>
                  <a:schemeClr val="bg1"/>
                </a:solidFill>
                <a:latin typeface="Calibri" panose="020F0502020204030204" pitchFamily="34" charset="0"/>
              </a:rPr>
              <a:t>, </a:t>
            </a:r>
            <a:r>
              <a:rPr lang="pt-PT" sz="2000" dirty="0">
                <a:solidFill>
                  <a:schemeClr val="bg1"/>
                </a:solidFill>
                <a:latin typeface="Calibri" panose="020F0502020204030204" pitchFamily="34" charset="0"/>
              </a:rPr>
              <a:t>Camões é autor de uma vasta obra lírica que foi escrevendo ao longo da sua vida e de que ressaltam os </a:t>
            </a:r>
            <a:r>
              <a:rPr lang="pt-PT" sz="2000" b="1" dirty="0">
                <a:solidFill>
                  <a:srgbClr val="FF6600"/>
                </a:solidFill>
                <a:latin typeface="Calibri" panose="020F0502020204030204" pitchFamily="34" charset="0"/>
              </a:rPr>
              <a:t>sonetos</a:t>
            </a:r>
            <a:r>
              <a:rPr lang="pt-PT" sz="2000" dirty="0">
                <a:solidFill>
                  <a:schemeClr val="bg1"/>
                </a:solidFill>
                <a:latin typeface="Calibri" panose="020F0502020204030204" pitchFamily="34" charset="0"/>
              </a:rPr>
              <a:t>, as </a:t>
            </a:r>
            <a:r>
              <a:rPr lang="pt-PT" sz="2000" b="1" dirty="0">
                <a:solidFill>
                  <a:srgbClr val="FF6600"/>
                </a:solidFill>
                <a:latin typeface="Calibri" panose="020F0502020204030204" pitchFamily="34" charset="0"/>
              </a:rPr>
              <a:t>canções</a:t>
            </a:r>
            <a:r>
              <a:rPr lang="pt-PT" sz="2000" dirty="0">
                <a:solidFill>
                  <a:schemeClr val="bg1"/>
                </a:solidFill>
                <a:latin typeface="Calibri" panose="020F0502020204030204" pitchFamily="34" charset="0"/>
              </a:rPr>
              <a:t>, as </a:t>
            </a:r>
            <a:r>
              <a:rPr lang="pt-PT" sz="2000" b="1" dirty="0">
                <a:solidFill>
                  <a:srgbClr val="FF6600"/>
                </a:solidFill>
                <a:latin typeface="Calibri" panose="020F0502020204030204" pitchFamily="34" charset="0"/>
              </a:rPr>
              <a:t>redondilhas</a:t>
            </a:r>
            <a:r>
              <a:rPr lang="pt-PT" sz="2000" dirty="0">
                <a:solidFill>
                  <a:schemeClr val="bg1"/>
                </a:solidFill>
                <a:latin typeface="Calibri" panose="020F0502020204030204" pitchFamily="34" charset="0"/>
              </a:rPr>
              <a:t>. Escreveu também três </a:t>
            </a:r>
            <a:r>
              <a:rPr lang="pt-PT" sz="2000" b="1" dirty="0">
                <a:solidFill>
                  <a:srgbClr val="FF6600"/>
                </a:solidFill>
                <a:latin typeface="Calibri" panose="020F0502020204030204" pitchFamily="34" charset="0"/>
              </a:rPr>
              <a:t>comédias</a:t>
            </a:r>
            <a:r>
              <a:rPr lang="pt-PT" sz="2000" dirty="0">
                <a:solidFill>
                  <a:srgbClr val="FF6600"/>
                </a:solidFill>
                <a:latin typeface="Calibri" panose="020F0502020204030204" pitchFamily="34" charset="0"/>
              </a:rPr>
              <a:t> </a:t>
            </a:r>
            <a:r>
              <a:rPr lang="pt-PT" sz="2000" dirty="0">
                <a:solidFill>
                  <a:schemeClr val="bg1"/>
                </a:solidFill>
                <a:latin typeface="Calibri" panose="020F0502020204030204" pitchFamily="34" charset="0"/>
              </a:rPr>
              <a:t>– </a:t>
            </a:r>
            <a:r>
              <a:rPr lang="pt-PT" sz="2000" i="1" dirty="0">
                <a:solidFill>
                  <a:schemeClr val="bg1"/>
                </a:solidFill>
                <a:latin typeface="Calibri" panose="020F0502020204030204" pitchFamily="34" charset="0"/>
              </a:rPr>
              <a:t>El Rei Seleuco</a:t>
            </a:r>
            <a:r>
              <a:rPr lang="pt-PT" sz="2000" dirty="0">
                <a:solidFill>
                  <a:schemeClr val="bg1"/>
                </a:solidFill>
                <a:latin typeface="Calibri" panose="020F0502020204030204" pitchFamily="34" charset="0"/>
              </a:rPr>
              <a:t>, </a:t>
            </a:r>
            <a:r>
              <a:rPr lang="pt-PT" sz="2000" i="1" dirty="0">
                <a:solidFill>
                  <a:schemeClr val="bg1"/>
                </a:solidFill>
                <a:latin typeface="Calibri" panose="020F0502020204030204" pitchFamily="34" charset="0"/>
              </a:rPr>
              <a:t>Filodemo </a:t>
            </a:r>
            <a:r>
              <a:rPr lang="pt-PT" sz="2000" dirty="0">
                <a:solidFill>
                  <a:schemeClr val="bg1"/>
                </a:solidFill>
                <a:latin typeface="Calibri" panose="020F0502020204030204" pitchFamily="34" charset="0"/>
              </a:rPr>
              <a:t>e </a:t>
            </a:r>
            <a:r>
              <a:rPr lang="pt-PT" sz="2000" i="1" dirty="0">
                <a:solidFill>
                  <a:schemeClr val="bg1"/>
                </a:solidFill>
                <a:latin typeface="Calibri" panose="020F0502020204030204" pitchFamily="34" charset="0"/>
              </a:rPr>
              <a:t>Anfitriões</a:t>
            </a:r>
            <a:r>
              <a:rPr lang="pt-PT" sz="2000" dirty="0">
                <a:solidFill>
                  <a:schemeClr val="bg1"/>
                </a:solidFill>
                <a:latin typeface="Calibri" panose="020F0502020204030204" pitchFamily="34" charset="0"/>
              </a:rPr>
              <a:t>.</a:t>
            </a:r>
          </a:p>
        </p:txBody>
      </p:sp>
      <p:sp>
        <p:nvSpPr>
          <p:cNvPr id="10" name="Título 3"/>
          <p:cNvSpPr txBox="1">
            <a:spLocks/>
          </p:cNvSpPr>
          <p:nvPr/>
        </p:nvSpPr>
        <p:spPr>
          <a:xfrm>
            <a:off x="4467312" y="6309320"/>
            <a:ext cx="3600400" cy="248240"/>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smtClean="0">
                <a:solidFill>
                  <a:schemeClr val="accent6">
                    <a:lumMod val="50000"/>
                  </a:schemeClr>
                </a:solidFill>
                <a:latin typeface="Calibri" panose="020F0502020204030204" pitchFamily="34" charset="0"/>
              </a:rPr>
              <a:t>Pintura de António Soares (</a:t>
            </a:r>
            <a:r>
              <a:rPr lang="pt-PT" sz="1000" dirty="0" smtClean="0">
                <a:solidFill>
                  <a:schemeClr val="accent6">
                    <a:lumMod val="50000"/>
                  </a:schemeClr>
                </a:solidFill>
                <a:latin typeface="Calibri" panose="020F0502020204030204" pitchFamily="34" charset="0"/>
              </a:rPr>
              <a:t>1930</a:t>
            </a:r>
            <a:r>
              <a:rPr lang="pt-PT" sz="1000" dirty="0" smtClean="0">
                <a:solidFill>
                  <a:schemeClr val="accent6">
                    <a:lumMod val="50000"/>
                  </a:schemeClr>
                </a:solidFill>
                <a:latin typeface="Calibri" panose="020F0502020204030204" pitchFamily="34" charset="0"/>
              </a:rPr>
              <a:t>). </a:t>
            </a:r>
            <a:endParaRPr lang="pt-PT" sz="1000" cap="none" dirty="0">
              <a:solidFill>
                <a:schemeClr val="accent6">
                  <a:lumMod val="50000"/>
                </a:schemeClr>
              </a:solidFill>
              <a:latin typeface="Calibri" panose="020F0502020204030204" pitchFamily="34" charset="0"/>
            </a:endParaRPr>
          </a:p>
        </p:txBody>
      </p:sp>
      <p:pic>
        <p:nvPicPr>
          <p:cNvPr id="4" name="Image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72827" y="1745253"/>
            <a:ext cx="3489064" cy="4548018"/>
          </a:xfrm>
          <a:prstGeom prst="rect">
            <a:avLst/>
          </a:prstGeom>
        </p:spPr>
      </p:pic>
      <p:sp>
        <p:nvSpPr>
          <p:cNvPr id="11" name="TextBox 10"/>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Tree>
    <p:extLst>
      <p:ext uri="{BB962C8B-B14F-4D97-AF65-F5344CB8AC3E}">
        <p14:creationId xmlns:p14="http://schemas.microsoft.com/office/powerpoint/2010/main" val="652219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7" name="Título 3"/>
          <p:cNvSpPr>
            <a:spLocks noGrp="1"/>
          </p:cNvSpPr>
          <p:nvPr>
            <p:ph type="title"/>
          </p:nvPr>
        </p:nvSpPr>
        <p:spPr>
          <a:xfrm>
            <a:off x="4657588" y="1124744"/>
            <a:ext cx="3816424" cy="936104"/>
          </a:xfrm>
        </p:spPr>
        <p:txBody>
          <a:bodyPr>
            <a:noAutofit/>
          </a:bodyPr>
          <a:lstStyle/>
          <a:p>
            <a:r>
              <a:rPr lang="pt-PT" sz="1400" b="1" i="1" cap="none" dirty="0" smtClean="0"/>
              <a:t>Erros meus, má fortuna, amor ardente </a:t>
            </a:r>
            <a:br>
              <a:rPr lang="pt-PT" sz="1400" b="1" i="1" cap="none" dirty="0" smtClean="0"/>
            </a:br>
            <a:r>
              <a:rPr lang="pt-PT" sz="1400" b="1" i="1" cap="none" dirty="0" smtClean="0"/>
              <a:t>Em minha perdição se conjuraram; </a:t>
            </a:r>
            <a:br>
              <a:rPr lang="pt-PT" sz="1400" b="1" i="1" cap="none" dirty="0" smtClean="0"/>
            </a:br>
            <a:r>
              <a:rPr lang="pt-PT" sz="1400" b="1" i="1" cap="none" dirty="0" smtClean="0"/>
              <a:t>Os erros e a fortuna sobejaram, </a:t>
            </a:r>
            <a:br>
              <a:rPr lang="pt-PT" sz="1400" b="1" i="1" cap="none" dirty="0" smtClean="0"/>
            </a:br>
            <a:r>
              <a:rPr lang="pt-PT" sz="1400" b="1" i="1" cap="none" dirty="0" smtClean="0"/>
              <a:t>Que para mim bastava amor somente. </a:t>
            </a:r>
            <a:endParaRPr lang="pt-PT" sz="1400" b="1" i="1" cap="none" dirty="0">
              <a:solidFill>
                <a:schemeClr val="accent6">
                  <a:lumMod val="50000"/>
                </a:schemeClr>
              </a:solidFill>
              <a:latin typeface="Calibri" panose="020F0502020204030204" pitchFamily="34" charset="0"/>
            </a:endParaRPr>
          </a:p>
        </p:txBody>
      </p:sp>
      <p:sp>
        <p:nvSpPr>
          <p:cNvPr id="9" name="CaixaDeTexto 8"/>
          <p:cNvSpPr txBox="1"/>
          <p:nvPr/>
        </p:nvSpPr>
        <p:spPr>
          <a:xfrm>
            <a:off x="251520" y="3444775"/>
            <a:ext cx="3017520" cy="3170099"/>
          </a:xfrm>
          <a:prstGeom prst="rect">
            <a:avLst/>
          </a:prstGeom>
          <a:noFill/>
        </p:spPr>
        <p:txBody>
          <a:bodyPr wrap="square" rtlCol="0">
            <a:spAutoFit/>
          </a:bodyPr>
          <a:lstStyle/>
          <a:p>
            <a:r>
              <a:rPr lang="pt-BR" sz="2000" dirty="0" smtClean="0">
                <a:solidFill>
                  <a:schemeClr val="bg1"/>
                </a:solidFill>
                <a:latin typeface="Calibri" panose="020F0502020204030204" pitchFamily="34" charset="0"/>
              </a:rPr>
              <a:t>Camões </a:t>
            </a:r>
            <a:r>
              <a:rPr lang="pt-BR" sz="2000" dirty="0">
                <a:solidFill>
                  <a:schemeClr val="bg1"/>
                </a:solidFill>
                <a:latin typeface="Calibri" panose="020F0502020204030204" pitchFamily="34" charset="0"/>
              </a:rPr>
              <a:t>viveu quase sempre com grandes dificuldades financeiras, mas </a:t>
            </a:r>
            <a:r>
              <a:rPr lang="pt-BR" sz="2000" dirty="0" smtClean="0">
                <a:solidFill>
                  <a:schemeClr val="bg1"/>
                </a:solidFill>
                <a:latin typeface="Calibri" panose="020F0502020204030204" pitchFamily="34" charset="0"/>
              </a:rPr>
              <a:t>não </a:t>
            </a:r>
            <a:r>
              <a:rPr lang="pt-BR" sz="2000" dirty="0">
                <a:solidFill>
                  <a:schemeClr val="bg1"/>
                </a:solidFill>
                <a:latin typeface="Calibri" panose="020F0502020204030204" pitchFamily="34" charset="0"/>
              </a:rPr>
              <a:t>é certo que tenha vivido os últimos anos da sua vida graças à ajuda de um criado, Jau, que trouxe do Oriente e que, segundo a tradição, por ele mendigava por Lisboa</a:t>
            </a:r>
            <a:r>
              <a:rPr lang="pt-BR" sz="2000" dirty="0" smtClean="0">
                <a:solidFill>
                  <a:schemeClr val="bg1"/>
                </a:solidFill>
                <a:latin typeface="Calibri" panose="020F0502020204030204" pitchFamily="34" charset="0"/>
              </a:rPr>
              <a:t>.</a:t>
            </a:r>
            <a:endParaRPr lang="pt-PT" sz="2000" dirty="0">
              <a:solidFill>
                <a:schemeClr val="bg1"/>
              </a:solidFill>
              <a:latin typeface="Calibri" panose="020F0502020204030204" pitchFamily="34" charset="0"/>
            </a:endParaRPr>
          </a:p>
        </p:txBody>
      </p:sp>
      <p:sp>
        <p:nvSpPr>
          <p:cNvPr id="10" name="Título 3"/>
          <p:cNvSpPr txBox="1">
            <a:spLocks/>
          </p:cNvSpPr>
          <p:nvPr/>
        </p:nvSpPr>
        <p:spPr>
          <a:xfrm>
            <a:off x="4012921" y="6352418"/>
            <a:ext cx="4522423" cy="244934"/>
          </a:xfrm>
          <a:prstGeom prst="rect">
            <a:avLst/>
          </a:prstGeom>
        </p:spPr>
        <p:txBody>
          <a:bodyPr vert="horz" lIns="91440" tIns="45720" rIns="91440" bIns="45720" rtlCol="0" anchor="t" anchorCtr="0">
            <a:norm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smtClean="0">
                <a:solidFill>
                  <a:schemeClr val="accent6">
                    <a:lumMod val="50000"/>
                  </a:schemeClr>
                </a:solidFill>
                <a:latin typeface="Calibri" panose="020F0502020204030204" pitchFamily="34" charset="0"/>
              </a:rPr>
              <a:t>Pintura de Francisco </a:t>
            </a:r>
            <a:r>
              <a:rPr lang="pt-PT" sz="1000" cap="none" dirty="0" err="1" smtClean="0">
                <a:solidFill>
                  <a:schemeClr val="accent6">
                    <a:lumMod val="50000"/>
                  </a:schemeClr>
                </a:solidFill>
                <a:latin typeface="Calibri" panose="020F0502020204030204" pitchFamily="34" charset="0"/>
              </a:rPr>
              <a:t>Metrass</a:t>
            </a:r>
            <a:r>
              <a:rPr lang="pt-PT" sz="1000" cap="none" dirty="0" smtClean="0">
                <a:solidFill>
                  <a:schemeClr val="accent6">
                    <a:lumMod val="50000"/>
                  </a:schemeClr>
                </a:solidFill>
                <a:latin typeface="Calibri" panose="020F0502020204030204" pitchFamily="34" charset="0"/>
              </a:rPr>
              <a:t>, representando Camões com o criado Jau (1880</a:t>
            </a:r>
            <a:r>
              <a:rPr lang="pt-PT" sz="1000" cap="none" dirty="0" smtClean="0">
                <a:solidFill>
                  <a:schemeClr val="accent6">
                    <a:lumMod val="50000"/>
                  </a:schemeClr>
                </a:solidFill>
                <a:latin typeface="Calibri" panose="020F0502020204030204" pitchFamily="34" charset="0"/>
              </a:rPr>
              <a:t>).</a:t>
            </a:r>
            <a:endParaRPr lang="pt-PT" sz="1000" cap="none" dirty="0">
              <a:solidFill>
                <a:schemeClr val="accent6">
                  <a:lumMod val="50000"/>
                </a:schemeClr>
              </a:solidFill>
              <a:latin typeface="Calibri" panose="020F0502020204030204" pitchFamily="34" charset="0"/>
            </a:endParaRPr>
          </a:p>
        </p:txBody>
      </p:sp>
      <p:pic>
        <p:nvPicPr>
          <p:cNvPr id="2" name="Imagem 1"/>
          <p:cNvPicPr>
            <a:picLocks noChangeAspect="1"/>
          </p:cNvPicPr>
          <p:nvPr/>
        </p:nvPicPr>
        <p:blipFill rotWithShape="1">
          <a:blip r:embed="rId4" cstate="print">
            <a:extLst>
              <a:ext uri="{BEBA8EAE-BF5A-486C-A8C5-ECC9F3942E4B}">
                <a14:imgProps xmlns:a14="http://schemas.microsoft.com/office/drawing/2010/main">
                  <a14:imgLayer r:embed="rId5">
                    <a14:imgEffect>
                      <a14:colorTemperature colorTemp="11200"/>
                    </a14:imgEffect>
                    <a14:imgEffect>
                      <a14:brightnessContrast bright="-20000" contrast="40000"/>
                    </a14:imgEffect>
                  </a14:imgLayer>
                </a14:imgProps>
              </a:ext>
              <a:ext uri="{28A0092B-C50C-407E-A947-70E740481C1C}">
                <a14:useLocalDpi xmlns:a14="http://schemas.microsoft.com/office/drawing/2010/main" val="0"/>
              </a:ext>
            </a:extLst>
          </a:blip>
          <a:srcRect t="2145" r="2064" b="1608"/>
          <a:stretch/>
        </p:blipFill>
        <p:spPr>
          <a:xfrm>
            <a:off x="4158388" y="2192099"/>
            <a:ext cx="4231487" cy="4125558"/>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Tree>
    <p:extLst>
      <p:ext uri="{BB962C8B-B14F-4D97-AF65-F5344CB8AC3E}">
        <p14:creationId xmlns:p14="http://schemas.microsoft.com/office/powerpoint/2010/main" val="2616081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7" name="Título 3"/>
          <p:cNvSpPr>
            <a:spLocks noGrp="1"/>
          </p:cNvSpPr>
          <p:nvPr>
            <p:ph type="title"/>
          </p:nvPr>
        </p:nvSpPr>
        <p:spPr>
          <a:xfrm>
            <a:off x="4572000" y="1004341"/>
            <a:ext cx="3816424" cy="504056"/>
          </a:xfrm>
        </p:spPr>
        <p:txBody>
          <a:bodyPr>
            <a:noAutofit/>
          </a:bodyPr>
          <a:lstStyle/>
          <a:p>
            <a:r>
              <a:rPr lang="pt-PT" sz="1400" b="1" i="1" cap="none" dirty="0" smtClean="0"/>
              <a:t>Tudo passei; mas tenho tão presente </a:t>
            </a:r>
            <a:br>
              <a:rPr lang="pt-PT" sz="1400" b="1" i="1" cap="none" dirty="0" smtClean="0"/>
            </a:br>
            <a:r>
              <a:rPr lang="pt-PT" sz="1400" b="1" i="1" cap="none" dirty="0" smtClean="0"/>
              <a:t>A grande dor das cousas que passaram</a:t>
            </a:r>
            <a:endParaRPr lang="pt-PT" sz="1400" b="1" i="1" cap="none" dirty="0">
              <a:solidFill>
                <a:schemeClr val="accent6">
                  <a:lumMod val="50000"/>
                </a:schemeClr>
              </a:solidFill>
              <a:latin typeface="Calibri" panose="020F0502020204030204" pitchFamily="34" charset="0"/>
            </a:endParaRPr>
          </a:p>
        </p:txBody>
      </p:sp>
      <p:sp>
        <p:nvSpPr>
          <p:cNvPr id="9" name="CaixaDeTexto 8"/>
          <p:cNvSpPr txBox="1"/>
          <p:nvPr/>
        </p:nvSpPr>
        <p:spPr>
          <a:xfrm>
            <a:off x="251520" y="3396842"/>
            <a:ext cx="3017520" cy="3170099"/>
          </a:xfrm>
          <a:prstGeom prst="rect">
            <a:avLst/>
          </a:prstGeom>
          <a:noFill/>
        </p:spPr>
        <p:txBody>
          <a:bodyPr wrap="square" rtlCol="0">
            <a:spAutoFit/>
          </a:bodyPr>
          <a:lstStyle/>
          <a:p>
            <a:r>
              <a:rPr lang="pt-BR" sz="2000" dirty="0" smtClean="0">
                <a:solidFill>
                  <a:schemeClr val="bg1"/>
                </a:solidFill>
                <a:latin typeface="Calibri" panose="020F0502020204030204" pitchFamily="34" charset="0"/>
              </a:rPr>
              <a:t>A verdade é que os </a:t>
            </a:r>
            <a:r>
              <a:rPr lang="pt-PT" sz="2000" dirty="0" smtClean="0">
                <a:solidFill>
                  <a:schemeClr val="bg1"/>
                </a:solidFill>
                <a:latin typeface="Calibri" panose="020F0502020204030204" pitchFamily="34" charset="0"/>
              </a:rPr>
              <a:t>últimos </a:t>
            </a:r>
            <a:r>
              <a:rPr lang="pt-PT" sz="2000" dirty="0">
                <a:solidFill>
                  <a:schemeClr val="bg1"/>
                </a:solidFill>
                <a:latin typeface="Calibri" panose="020F0502020204030204" pitchFamily="34" charset="0"/>
              </a:rPr>
              <a:t>anos </a:t>
            </a:r>
            <a:r>
              <a:rPr lang="pt-PT" sz="2000" dirty="0" smtClean="0">
                <a:solidFill>
                  <a:schemeClr val="bg1"/>
                </a:solidFill>
                <a:latin typeface="Calibri" panose="020F0502020204030204" pitchFamily="34" charset="0"/>
              </a:rPr>
              <a:t>da vida do grande poeta de Portugal ficaram</a:t>
            </a:r>
            <a:r>
              <a:rPr lang="pt-PT" sz="2000" dirty="0">
                <a:solidFill>
                  <a:schemeClr val="bg1"/>
                </a:solidFill>
                <a:latin typeface="Calibri" panose="020F0502020204030204" pitchFamily="34" charset="0"/>
              </a:rPr>
              <a:t>, na tradição, como anos de miséria. </a:t>
            </a:r>
            <a:endParaRPr lang="pt-PT" sz="2000" dirty="0" smtClean="0">
              <a:solidFill>
                <a:schemeClr val="bg1"/>
              </a:solidFill>
              <a:latin typeface="Calibri" panose="020F0502020204030204" pitchFamily="34" charset="0"/>
            </a:endParaRPr>
          </a:p>
          <a:p>
            <a:endParaRPr lang="pt-PT" sz="2000" dirty="0">
              <a:solidFill>
                <a:schemeClr val="bg1"/>
              </a:solidFill>
              <a:latin typeface="Calibri" panose="020F0502020204030204" pitchFamily="34" charset="0"/>
            </a:endParaRPr>
          </a:p>
          <a:p>
            <a:r>
              <a:rPr lang="pt-PT" sz="2000" dirty="0" smtClean="0">
                <a:solidFill>
                  <a:schemeClr val="bg1"/>
                </a:solidFill>
                <a:latin typeface="Calibri" panose="020F0502020204030204" pitchFamily="34" charset="0"/>
              </a:rPr>
              <a:t>Morreu </a:t>
            </a:r>
            <a:r>
              <a:rPr lang="pt-PT" sz="2000" dirty="0">
                <a:solidFill>
                  <a:schemeClr val="bg1"/>
                </a:solidFill>
                <a:latin typeface="Calibri" panose="020F0502020204030204" pitchFamily="34" charset="0"/>
              </a:rPr>
              <a:t>no dia </a:t>
            </a:r>
            <a:r>
              <a:rPr lang="pt-PT" sz="2000" dirty="0" smtClean="0">
                <a:solidFill>
                  <a:schemeClr val="bg1"/>
                </a:solidFill>
                <a:latin typeface="Calibri" panose="020F0502020204030204" pitchFamily="34" charset="0"/>
              </a:rPr>
              <a:t>10 </a:t>
            </a:r>
            <a:r>
              <a:rPr lang="pt-PT" sz="2000" dirty="0">
                <a:solidFill>
                  <a:schemeClr val="bg1"/>
                </a:solidFill>
                <a:latin typeface="Calibri" panose="020F0502020204030204" pitchFamily="34" charset="0"/>
              </a:rPr>
              <a:t>de </a:t>
            </a:r>
            <a:r>
              <a:rPr lang="pt-PT" sz="2000" dirty="0" smtClean="0">
                <a:solidFill>
                  <a:schemeClr val="bg1"/>
                </a:solidFill>
                <a:latin typeface="Calibri" panose="020F0502020204030204" pitchFamily="34" charset="0"/>
              </a:rPr>
              <a:t>junho </a:t>
            </a:r>
            <a:r>
              <a:rPr lang="pt-PT" sz="2000" dirty="0">
                <a:solidFill>
                  <a:schemeClr val="bg1"/>
                </a:solidFill>
                <a:latin typeface="Calibri" panose="020F0502020204030204" pitchFamily="34" charset="0"/>
              </a:rPr>
              <a:t>de 1580 </a:t>
            </a:r>
            <a:r>
              <a:rPr lang="pt-PT" sz="2000" dirty="0" smtClean="0">
                <a:solidFill>
                  <a:schemeClr val="bg1"/>
                </a:solidFill>
                <a:latin typeface="Calibri" panose="020F0502020204030204" pitchFamily="34" charset="0"/>
              </a:rPr>
              <a:t>– </a:t>
            </a:r>
            <a:r>
              <a:rPr lang="pt-PT" sz="2000" dirty="0">
                <a:solidFill>
                  <a:schemeClr val="bg1"/>
                </a:solidFill>
                <a:latin typeface="Calibri" panose="020F0502020204030204" pitchFamily="34" charset="0"/>
              </a:rPr>
              <a:t>no mesmo ano em que Portugal perdeu a </a:t>
            </a:r>
            <a:r>
              <a:rPr lang="pt-PT" sz="2000" dirty="0" smtClean="0">
                <a:solidFill>
                  <a:schemeClr val="bg1"/>
                </a:solidFill>
                <a:latin typeface="Calibri" panose="020F0502020204030204" pitchFamily="34" charset="0"/>
              </a:rPr>
              <a:t>independência.</a:t>
            </a:r>
            <a:endParaRPr lang="pt-PT" sz="2000" dirty="0">
              <a:solidFill>
                <a:schemeClr val="bg1"/>
              </a:solidFill>
              <a:latin typeface="Calibri" panose="020F0502020204030204" pitchFamily="34" charset="0"/>
            </a:endParaRPr>
          </a:p>
        </p:txBody>
      </p:sp>
      <p:sp>
        <p:nvSpPr>
          <p:cNvPr id="10" name="Título 3"/>
          <p:cNvSpPr txBox="1">
            <a:spLocks/>
          </p:cNvSpPr>
          <p:nvPr/>
        </p:nvSpPr>
        <p:spPr>
          <a:xfrm>
            <a:off x="3707904" y="6237312"/>
            <a:ext cx="4824536" cy="32979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spcBef>
                <a:spcPts val="0"/>
              </a:spcBef>
            </a:pPr>
            <a:r>
              <a:rPr lang="pt-PT" sz="1000" cap="none" dirty="0" smtClean="0">
                <a:solidFill>
                  <a:schemeClr val="accent6">
                    <a:lumMod val="50000"/>
                  </a:schemeClr>
                </a:solidFill>
                <a:latin typeface="Calibri" panose="020F0502020204030204" pitchFamily="34" charset="0"/>
              </a:rPr>
              <a:t>Pintura de Columbano Bordalo Pinheiro, representando Camões no leito de morte (1880</a:t>
            </a:r>
            <a:r>
              <a:rPr lang="pt-PT" sz="1000" cap="none" dirty="0" smtClean="0">
                <a:solidFill>
                  <a:schemeClr val="accent6">
                    <a:lumMod val="50000"/>
                  </a:schemeClr>
                </a:solidFill>
                <a:latin typeface="Calibri" panose="020F0502020204030204" pitchFamily="34" charset="0"/>
              </a:rPr>
              <a:t>).</a:t>
            </a:r>
            <a:endParaRPr lang="pt-PT" sz="1000" cap="none" dirty="0">
              <a:solidFill>
                <a:schemeClr val="accent6">
                  <a:lumMod val="50000"/>
                </a:schemeClr>
              </a:solidFill>
              <a:latin typeface="Calibri" panose="020F0502020204030204" pitchFamily="34" charset="0"/>
            </a:endParaRPr>
          </a:p>
        </p:txBody>
      </p:sp>
      <p:pic>
        <p:nvPicPr>
          <p:cNvPr id="4" name="Imagem 3"/>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325491" y="1592689"/>
            <a:ext cx="3589361" cy="4590241"/>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Tree>
    <p:extLst>
      <p:ext uri="{BB962C8B-B14F-4D97-AF65-F5344CB8AC3E}">
        <p14:creationId xmlns:p14="http://schemas.microsoft.com/office/powerpoint/2010/main" val="61210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9" name="CaixaDeTexto 8"/>
          <p:cNvSpPr txBox="1"/>
          <p:nvPr/>
        </p:nvSpPr>
        <p:spPr>
          <a:xfrm>
            <a:off x="323528" y="2728056"/>
            <a:ext cx="3017520" cy="3862596"/>
          </a:xfrm>
          <a:prstGeom prst="rect">
            <a:avLst/>
          </a:prstGeom>
          <a:noFill/>
        </p:spPr>
        <p:txBody>
          <a:bodyPr wrap="square" rtlCol="0">
            <a:spAutoFit/>
          </a:bodyPr>
          <a:lstStyle/>
          <a:p>
            <a:r>
              <a:rPr lang="pt-PT" sz="2000" dirty="0" smtClean="0">
                <a:solidFill>
                  <a:schemeClr val="bg1"/>
                </a:solidFill>
                <a:latin typeface="Calibri" panose="020F0502020204030204" pitchFamily="34" charset="0"/>
              </a:rPr>
              <a:t>Camões foi </a:t>
            </a:r>
            <a:r>
              <a:rPr lang="pt-PT" sz="2000" dirty="0">
                <a:solidFill>
                  <a:schemeClr val="bg1"/>
                </a:solidFill>
                <a:latin typeface="Calibri" panose="020F0502020204030204" pitchFamily="34" charset="0"/>
              </a:rPr>
              <a:t>enterrado no Convento de Sant'Ana, onde o amigo D. Gonçalo Coutinho mandou reservar uma sepultura, com a lápide: </a:t>
            </a:r>
          </a:p>
          <a:p>
            <a:pPr>
              <a:spcBef>
                <a:spcPts val="600"/>
              </a:spcBef>
            </a:pPr>
            <a:r>
              <a:rPr lang="pt-PT" sz="2000" b="1" i="1" dirty="0" smtClean="0">
                <a:solidFill>
                  <a:schemeClr val="bg1"/>
                </a:solidFill>
                <a:latin typeface="Calibri" panose="020F0502020204030204" pitchFamily="34" charset="0"/>
              </a:rPr>
              <a:t>Aqui </a:t>
            </a:r>
            <a:r>
              <a:rPr lang="pt-PT" sz="2000" b="1" i="1" dirty="0">
                <a:solidFill>
                  <a:schemeClr val="bg1"/>
                </a:solidFill>
                <a:latin typeface="Calibri" panose="020F0502020204030204" pitchFamily="34" charset="0"/>
              </a:rPr>
              <a:t>jaz Luís Vaz de Camões, príncipe dos  poetas do seu tempo. </a:t>
            </a:r>
            <a:endParaRPr lang="pt-PT" sz="2000" b="1" dirty="0">
              <a:solidFill>
                <a:schemeClr val="bg1"/>
              </a:solidFill>
              <a:latin typeface="Calibri" panose="020F0502020204030204" pitchFamily="34" charset="0"/>
            </a:endParaRPr>
          </a:p>
          <a:p>
            <a:r>
              <a:rPr lang="pt-PT" sz="2000" b="1" i="1" dirty="0" smtClean="0">
                <a:solidFill>
                  <a:schemeClr val="bg1"/>
                </a:solidFill>
                <a:latin typeface="Calibri" panose="020F0502020204030204" pitchFamily="34" charset="0"/>
              </a:rPr>
              <a:t>Viveu  </a:t>
            </a:r>
            <a:r>
              <a:rPr lang="pt-PT" sz="2000" b="1" i="1" dirty="0">
                <a:solidFill>
                  <a:schemeClr val="bg1"/>
                </a:solidFill>
                <a:latin typeface="Calibri" panose="020F0502020204030204" pitchFamily="34" charset="0"/>
              </a:rPr>
              <a:t>pobre e miseravelmente e assim morreu</a:t>
            </a:r>
            <a:r>
              <a:rPr lang="pt-PT" sz="2000" b="1" dirty="0" smtClean="0">
                <a:solidFill>
                  <a:schemeClr val="bg1"/>
                </a:solidFill>
                <a:latin typeface="Calibri" panose="020F0502020204030204" pitchFamily="34" charset="0"/>
              </a:rPr>
              <a:t>.</a:t>
            </a:r>
            <a:endParaRPr lang="pt-PT" sz="2000" dirty="0">
              <a:solidFill>
                <a:schemeClr val="bg1"/>
              </a:solidFill>
              <a:latin typeface="Calibri" panose="020F0502020204030204" pitchFamily="34" charset="0"/>
            </a:endParaRPr>
          </a:p>
        </p:txBody>
      </p:sp>
      <p:sp>
        <p:nvSpPr>
          <p:cNvPr id="10" name="Título 3"/>
          <p:cNvSpPr txBox="1">
            <a:spLocks/>
          </p:cNvSpPr>
          <p:nvPr/>
        </p:nvSpPr>
        <p:spPr>
          <a:xfrm>
            <a:off x="3659899" y="4659354"/>
            <a:ext cx="5340085" cy="1368152"/>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spcBef>
                <a:spcPts val="0"/>
              </a:spcBef>
            </a:pPr>
            <a:r>
              <a:rPr lang="pt-PT" sz="1600" b="1" cap="none" dirty="0" smtClean="0">
                <a:latin typeface="Calibri" panose="020F0502020204030204" pitchFamily="34" charset="0"/>
              </a:rPr>
              <a:t>Em 1880, ano do terceiro centenário da morte do poeta, os seus restos mortais foram trasladados para o Mosteiro dos Jerónimos, num túmulo da autoria de Costa Mota (tio). Não se pode garantir, contudo, que  as ossadas que aí repousam sejam, de facto, de Camões, em virtude dos estragos que o terramoto de 1755 provocou na igreja de Sant’Ana. Essa circunstância não diminui o valor simbólico do monumento.  </a:t>
            </a:r>
            <a:endParaRPr lang="pt-PT" sz="1600" b="1" cap="none" dirty="0">
              <a:solidFill>
                <a:srgbClr val="2E2224"/>
              </a:solidFill>
              <a:latin typeface="Calibri" panose="020F0502020204030204" pitchFamily="34" charset="0"/>
            </a:endParaRPr>
          </a:p>
        </p:txBody>
      </p:sp>
      <p:pic>
        <p:nvPicPr>
          <p:cNvPr id="2" name="Imagem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66954" y="1336846"/>
            <a:ext cx="4266476" cy="3199858"/>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Tree>
    <p:extLst>
      <p:ext uri="{BB962C8B-B14F-4D97-AF65-F5344CB8AC3E}">
        <p14:creationId xmlns:p14="http://schemas.microsoft.com/office/powerpoint/2010/main" val="2972325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sp>
        <p:nvSpPr>
          <p:cNvPr id="7" name="Título 3"/>
          <p:cNvSpPr>
            <a:spLocks noGrp="1"/>
          </p:cNvSpPr>
          <p:nvPr>
            <p:ph type="title"/>
          </p:nvPr>
        </p:nvSpPr>
        <p:spPr>
          <a:xfrm>
            <a:off x="4387760" y="908720"/>
            <a:ext cx="3618876" cy="576064"/>
          </a:xfrm>
        </p:spPr>
        <p:txBody>
          <a:bodyPr>
            <a:noAutofit/>
          </a:bodyPr>
          <a:lstStyle/>
          <a:p>
            <a:r>
              <a:rPr lang="pt-PT" sz="3200" b="1" cap="none" dirty="0" err="1" smtClean="0">
                <a:solidFill>
                  <a:schemeClr val="accent6">
                    <a:lumMod val="50000"/>
                  </a:schemeClr>
                </a:solidFill>
                <a:latin typeface="Calibri" panose="020F0502020204030204" pitchFamily="34" charset="0"/>
              </a:rPr>
              <a:t>Retratos</a:t>
            </a:r>
            <a:r>
              <a:rPr lang="pt-PT" sz="3200" b="1" cap="none" dirty="0" smtClean="0">
                <a:solidFill>
                  <a:schemeClr val="accent6">
                    <a:lumMod val="50000"/>
                  </a:schemeClr>
                </a:solidFill>
                <a:latin typeface="Calibri" panose="020F0502020204030204" pitchFamily="34" charset="0"/>
              </a:rPr>
              <a:t> de Camões</a:t>
            </a:r>
            <a:endParaRPr lang="pt-PT" sz="3200" b="1" cap="none" dirty="0">
              <a:solidFill>
                <a:schemeClr val="accent6">
                  <a:lumMod val="50000"/>
                </a:schemeClr>
              </a:solidFill>
              <a:latin typeface="Calibri" panose="020F0502020204030204" pitchFamily="34" charset="0"/>
            </a:endParaRPr>
          </a:p>
        </p:txBody>
      </p:sp>
      <p:pic>
        <p:nvPicPr>
          <p:cNvPr id="3" name="Marcador de Posição de Conteúdo 2"/>
          <p:cNvPicPr>
            <a:picLocks noGrp="1" noChangeAspect="1"/>
          </p:cNvPicPr>
          <p:nvPr>
            <p:ph sz="quarter" idx="4294967295"/>
          </p:nvPr>
        </p:nvPicPr>
        <p:blipFill rotWithShape="1">
          <a:blip r:embed="rId3" cstate="print">
            <a:extLst>
              <a:ext uri="{BEBA8EAE-BF5A-486C-A8C5-ECC9F3942E4B}">
                <a14:imgProps xmlns:a14="http://schemas.microsoft.com/office/drawing/2010/main">
                  <a14:imgLayer r:embed="rId4">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8029575" y="115888"/>
            <a:ext cx="1114425" cy="1004887"/>
          </a:xfrm>
          <a:prstGeom prst="rect">
            <a:avLst/>
          </a:prstGeom>
          <a:ln>
            <a:noFill/>
          </a:ln>
          <a:effectLst>
            <a:outerShdw blurRad="292100" dist="139700" dir="2700000" algn="tl" rotWithShape="0">
              <a:srgbClr val="333333">
                <a:alpha val="65000"/>
              </a:srgbClr>
            </a:outerShdw>
          </a:effectLst>
        </p:spPr>
      </p:pic>
      <p:sp>
        <p:nvSpPr>
          <p:cNvPr id="9" name="CaixaDeTexto 8"/>
          <p:cNvSpPr txBox="1"/>
          <p:nvPr/>
        </p:nvSpPr>
        <p:spPr>
          <a:xfrm>
            <a:off x="251520" y="1832196"/>
            <a:ext cx="3017520" cy="4708981"/>
          </a:xfrm>
          <a:prstGeom prst="rect">
            <a:avLst/>
          </a:prstGeom>
          <a:noFill/>
        </p:spPr>
        <p:txBody>
          <a:bodyPr wrap="square" rtlCol="0">
            <a:spAutoFit/>
          </a:bodyPr>
          <a:lstStyle/>
          <a:p>
            <a:r>
              <a:rPr lang="pt-BR" sz="2000" dirty="0" smtClean="0">
                <a:solidFill>
                  <a:schemeClr val="bg1"/>
                </a:solidFill>
                <a:latin typeface="Calibri" panose="020F0502020204030204" pitchFamily="34" charset="0"/>
              </a:rPr>
              <a:t>A importância de Luís de Camões, </a:t>
            </a:r>
            <a:r>
              <a:rPr lang="pt-BR" sz="2000" dirty="0" smtClean="0">
                <a:solidFill>
                  <a:schemeClr val="bg1"/>
                </a:solidFill>
                <a:latin typeface="Calibri" panose="020F0502020204030204" pitchFamily="34" charset="0"/>
              </a:rPr>
              <a:t>«Príncipe </a:t>
            </a:r>
            <a:r>
              <a:rPr lang="pt-BR" sz="2000" dirty="0" smtClean="0">
                <a:solidFill>
                  <a:schemeClr val="bg1"/>
                </a:solidFill>
                <a:latin typeface="Calibri" panose="020F0502020204030204" pitchFamily="34" charset="0"/>
              </a:rPr>
              <a:t>dos Poetas de </a:t>
            </a:r>
            <a:r>
              <a:rPr lang="pt-BR" sz="2000" dirty="0" smtClean="0">
                <a:solidFill>
                  <a:schemeClr val="bg1"/>
                </a:solidFill>
                <a:latin typeface="Calibri" panose="020F0502020204030204" pitchFamily="34" charset="0"/>
              </a:rPr>
              <a:t>Portugal», </a:t>
            </a:r>
            <a:r>
              <a:rPr lang="pt-BR" sz="2000" dirty="0" smtClean="0">
                <a:solidFill>
                  <a:schemeClr val="bg1"/>
                </a:solidFill>
                <a:latin typeface="Calibri" panose="020F0502020204030204" pitchFamily="34" charset="0"/>
              </a:rPr>
              <a:t>fez dele, ao longo dos séculos, o mais homenageado e retratado dos escritores portugueses, nas diversas formas de expressão.</a:t>
            </a:r>
          </a:p>
          <a:p>
            <a:r>
              <a:rPr lang="pt-BR" sz="2000" dirty="0" smtClean="0">
                <a:solidFill>
                  <a:schemeClr val="bg1"/>
                </a:solidFill>
                <a:latin typeface="Calibri" panose="020F0502020204030204" pitchFamily="34" charset="0"/>
              </a:rPr>
              <a:t>Como guerreiro ou como poeta apaixonado e infeliz, Camões é representado de acordo com momentos </a:t>
            </a:r>
            <a:r>
              <a:rPr lang="pt-BR" sz="2000" dirty="0" smtClean="0">
                <a:solidFill>
                  <a:schemeClr val="bg1"/>
                </a:solidFill>
                <a:latin typeface="Calibri" panose="020F0502020204030204" pitchFamily="34" charset="0"/>
              </a:rPr>
              <a:t>histórico-políticos </a:t>
            </a:r>
            <a:r>
              <a:rPr lang="pt-BR" sz="2000" dirty="0" smtClean="0">
                <a:solidFill>
                  <a:schemeClr val="bg1"/>
                </a:solidFill>
                <a:latin typeface="Calibri" panose="020F0502020204030204" pitchFamily="34" charset="0"/>
              </a:rPr>
              <a:t>do país, com correntes estéticas, com modas do momento.</a:t>
            </a:r>
            <a:endParaRPr lang="pt-PT" sz="2000" dirty="0">
              <a:solidFill>
                <a:schemeClr val="bg1"/>
              </a:solidFill>
              <a:latin typeface="Calibri" panose="020F0502020204030204" pitchFamily="34" charset="0"/>
            </a:endParaRPr>
          </a:p>
        </p:txBody>
      </p:sp>
      <p:sp>
        <p:nvSpPr>
          <p:cNvPr id="10" name="Título 3"/>
          <p:cNvSpPr txBox="1">
            <a:spLocks/>
          </p:cNvSpPr>
          <p:nvPr/>
        </p:nvSpPr>
        <p:spPr>
          <a:xfrm>
            <a:off x="4387759" y="5953390"/>
            <a:ext cx="3721685" cy="57606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100" cap="none" dirty="0" smtClean="0">
                <a:solidFill>
                  <a:schemeClr val="accent6">
                    <a:lumMod val="50000"/>
                  </a:schemeClr>
                </a:solidFill>
                <a:latin typeface="Calibri" panose="020F0502020204030204" pitchFamily="34" charset="0"/>
              </a:rPr>
              <a:t>Do pintor Fernão Gomes, este é o único retrato pintado em vida do poeta. (Excetua-se o retrato da prisão de Goa, sem o valor artístico deste.)</a:t>
            </a:r>
            <a:endParaRPr lang="pt-PT" sz="1100" cap="none" dirty="0">
              <a:solidFill>
                <a:schemeClr val="accent6">
                  <a:lumMod val="50000"/>
                </a:schemeClr>
              </a:solidFill>
              <a:latin typeface="Calibri" panose="020F0502020204030204" pitchFamily="34" charset="0"/>
            </a:endParaRPr>
          </a:p>
        </p:txBody>
      </p:sp>
      <p:pic>
        <p:nvPicPr>
          <p:cNvPr id="4" name="Imagem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39538" y="1535072"/>
            <a:ext cx="3915320" cy="4368029"/>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Tree>
    <p:extLst>
      <p:ext uri="{BB962C8B-B14F-4D97-AF65-F5344CB8AC3E}">
        <p14:creationId xmlns:p14="http://schemas.microsoft.com/office/powerpoint/2010/main" val="215725807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sp>
        <p:nvSpPr>
          <p:cNvPr id="7" name="Título 3"/>
          <p:cNvSpPr>
            <a:spLocks noGrp="1"/>
          </p:cNvSpPr>
          <p:nvPr>
            <p:ph type="title"/>
          </p:nvPr>
        </p:nvSpPr>
        <p:spPr>
          <a:xfrm>
            <a:off x="4896035" y="937784"/>
            <a:ext cx="2448272" cy="396044"/>
          </a:xfrm>
        </p:spPr>
        <p:txBody>
          <a:bodyPr>
            <a:noAutofit/>
          </a:bodyPr>
          <a:lstStyle/>
          <a:p>
            <a:r>
              <a:rPr lang="pt-PT" sz="2000" b="1" cap="none" dirty="0" err="1" smtClean="0">
                <a:solidFill>
                  <a:schemeClr val="accent6">
                    <a:lumMod val="50000"/>
                  </a:schemeClr>
                </a:solidFill>
                <a:latin typeface="Calibri" panose="020F0502020204030204" pitchFamily="34" charset="0"/>
              </a:rPr>
              <a:t>Retratos</a:t>
            </a:r>
            <a:r>
              <a:rPr lang="pt-PT" sz="2000" b="1" cap="none" dirty="0" smtClean="0">
                <a:solidFill>
                  <a:schemeClr val="accent6">
                    <a:lumMod val="50000"/>
                  </a:schemeClr>
                </a:solidFill>
                <a:latin typeface="Calibri" panose="020F0502020204030204" pitchFamily="34" charset="0"/>
              </a:rPr>
              <a:t> de Camões</a:t>
            </a:r>
            <a:endParaRPr lang="pt-PT" sz="2000" b="1" cap="none" dirty="0">
              <a:solidFill>
                <a:schemeClr val="accent6">
                  <a:lumMod val="50000"/>
                </a:schemeClr>
              </a:solidFill>
              <a:latin typeface="Calibri" panose="020F0502020204030204" pitchFamily="34" charset="0"/>
            </a:endParaRPr>
          </a:p>
        </p:txBody>
      </p:sp>
      <p:pic>
        <p:nvPicPr>
          <p:cNvPr id="3" name="Marcador de Posição de Conteúdo 2"/>
          <p:cNvPicPr>
            <a:picLocks noGrp="1" noChangeAspect="1"/>
          </p:cNvPicPr>
          <p:nvPr>
            <p:ph sz="quarter" idx="4294967295"/>
          </p:nvPr>
        </p:nvPicPr>
        <p:blipFill rotWithShape="1">
          <a:blip r:embed="rId3" cstate="print">
            <a:extLst>
              <a:ext uri="{BEBA8EAE-BF5A-486C-A8C5-ECC9F3942E4B}">
                <a14:imgProps xmlns:a14="http://schemas.microsoft.com/office/drawing/2010/main">
                  <a14:imgLayer r:embed="rId4">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93778" y="115888"/>
            <a:ext cx="1114425" cy="1004887"/>
          </a:xfrm>
          <a:prstGeom prst="rect">
            <a:avLst/>
          </a:prstGeom>
          <a:ln>
            <a:noFill/>
          </a:ln>
          <a:effectLst>
            <a:outerShdw blurRad="292100" dist="139700" dir="2700000" algn="tl" rotWithShape="0">
              <a:srgbClr val="333333">
                <a:alpha val="65000"/>
              </a:srgbClr>
            </a:outerShdw>
          </a:effectLst>
        </p:spPr>
      </p:pic>
      <p:sp>
        <p:nvSpPr>
          <p:cNvPr id="10" name="Título 3"/>
          <p:cNvSpPr txBox="1">
            <a:spLocks/>
          </p:cNvSpPr>
          <p:nvPr/>
        </p:nvSpPr>
        <p:spPr>
          <a:xfrm>
            <a:off x="4644009" y="6355005"/>
            <a:ext cx="2952328" cy="288032"/>
          </a:xfrm>
          <a:prstGeom prst="rect">
            <a:avLst/>
          </a:prstGeom>
        </p:spPr>
        <p:txBody>
          <a:bodyPr vert="horz" lIns="91440" tIns="45720" rIns="91440" bIns="45720" rtlCol="0" anchor="t" anchorCtr="0">
            <a:norm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smtClean="0">
                <a:solidFill>
                  <a:schemeClr val="accent6">
                    <a:lumMod val="50000"/>
                  </a:schemeClr>
                </a:solidFill>
                <a:latin typeface="Calibri" panose="020F0502020204030204" pitchFamily="34" charset="0"/>
              </a:rPr>
              <a:t>Retrato de pintor desconhecido de </a:t>
            </a:r>
            <a:r>
              <a:rPr lang="pt-PT" sz="1000" cap="none" dirty="0" smtClean="0">
                <a:solidFill>
                  <a:schemeClr val="accent6">
                    <a:lumMod val="50000"/>
                  </a:schemeClr>
                </a:solidFill>
                <a:latin typeface="Calibri" panose="020F0502020204030204" pitchFamily="34" charset="0"/>
              </a:rPr>
              <a:t>Goa </a:t>
            </a:r>
            <a:r>
              <a:rPr lang="pt-PT" sz="1000" cap="none" dirty="0" smtClean="0">
                <a:solidFill>
                  <a:schemeClr val="accent6">
                    <a:lumMod val="50000"/>
                  </a:schemeClr>
                </a:solidFill>
                <a:latin typeface="Calibri" panose="020F0502020204030204" pitchFamily="34" charset="0"/>
              </a:rPr>
              <a:t>(1581</a:t>
            </a:r>
            <a:r>
              <a:rPr lang="pt-PT" sz="1000" cap="none" dirty="0" smtClean="0">
                <a:solidFill>
                  <a:schemeClr val="accent6">
                    <a:lumMod val="50000"/>
                  </a:schemeClr>
                </a:solidFill>
                <a:latin typeface="Calibri" panose="020F0502020204030204" pitchFamily="34" charset="0"/>
              </a:rPr>
              <a:t>).</a:t>
            </a:r>
            <a:endParaRPr lang="pt-PT" sz="1000" cap="none" dirty="0">
              <a:solidFill>
                <a:schemeClr val="accent6">
                  <a:lumMod val="50000"/>
                </a:schemeClr>
              </a:solidFill>
              <a:latin typeface="Calibri" panose="020F0502020204030204" pitchFamily="34" charset="0"/>
            </a:endParaRPr>
          </a:p>
        </p:txBody>
      </p:sp>
      <p:pic>
        <p:nvPicPr>
          <p:cNvPr id="2" name="Imagem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81467" y="1480183"/>
            <a:ext cx="3193127" cy="4815839"/>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Tree>
    <p:extLst>
      <p:ext uri="{BB962C8B-B14F-4D97-AF65-F5344CB8AC3E}">
        <p14:creationId xmlns:p14="http://schemas.microsoft.com/office/powerpoint/2010/main" val="127274783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10" name="Título 3"/>
          <p:cNvSpPr txBox="1">
            <a:spLocks/>
          </p:cNvSpPr>
          <p:nvPr/>
        </p:nvSpPr>
        <p:spPr>
          <a:xfrm>
            <a:off x="4211960" y="6318619"/>
            <a:ext cx="4030863" cy="288032"/>
          </a:xfrm>
          <a:prstGeom prst="rect">
            <a:avLst/>
          </a:prstGeom>
        </p:spPr>
        <p:txBody>
          <a:bodyPr vert="horz" lIns="91440" tIns="45720" rIns="91440" bIns="45720" rtlCol="0" anchor="t" anchorCtr="0">
            <a:norm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a:solidFill>
                  <a:schemeClr val="accent6">
                    <a:lumMod val="50000"/>
                  </a:schemeClr>
                </a:solidFill>
                <a:latin typeface="Calibri" panose="020F0502020204030204" pitchFamily="34" charset="0"/>
              </a:rPr>
              <a:t>Retrato </a:t>
            </a:r>
            <a:r>
              <a:rPr lang="pt-PT" sz="1000" cap="none" dirty="0" smtClean="0">
                <a:solidFill>
                  <a:schemeClr val="accent6">
                    <a:lumMod val="50000"/>
                  </a:schemeClr>
                </a:solidFill>
                <a:latin typeface="Calibri" panose="020F0502020204030204" pitchFamily="34" charset="0"/>
              </a:rPr>
              <a:t>de Jacques </a:t>
            </a:r>
            <a:r>
              <a:rPr lang="pt-PT" sz="1000" cap="none" dirty="0" err="1" smtClean="0">
                <a:solidFill>
                  <a:schemeClr val="accent6">
                    <a:lumMod val="50000"/>
                  </a:schemeClr>
                </a:solidFill>
                <a:latin typeface="Calibri" panose="020F0502020204030204" pitchFamily="34" charset="0"/>
              </a:rPr>
              <a:t>Laudin</a:t>
            </a:r>
            <a:r>
              <a:rPr lang="pt-PT" sz="1000" cap="none" dirty="0" smtClean="0">
                <a:solidFill>
                  <a:schemeClr val="accent6">
                    <a:lumMod val="50000"/>
                  </a:schemeClr>
                </a:solidFill>
                <a:latin typeface="Calibri" panose="020F0502020204030204" pitchFamily="34" charset="0"/>
              </a:rPr>
              <a:t> (1655</a:t>
            </a:r>
            <a:r>
              <a:rPr lang="pt-PT" sz="1000" cap="none" dirty="0" smtClean="0">
                <a:solidFill>
                  <a:schemeClr val="accent6">
                    <a:lumMod val="50000"/>
                  </a:schemeClr>
                </a:solidFill>
                <a:latin typeface="Calibri" panose="020F0502020204030204" pitchFamily="34" charset="0"/>
              </a:rPr>
              <a:t>).</a:t>
            </a:r>
            <a:endParaRPr lang="pt-PT" sz="1000" cap="none" dirty="0">
              <a:solidFill>
                <a:schemeClr val="accent6">
                  <a:lumMod val="50000"/>
                </a:schemeClr>
              </a:solidFill>
              <a:latin typeface="Calibri" panose="020F0502020204030204" pitchFamily="34" charset="0"/>
            </a:endParaRPr>
          </a:p>
        </p:txBody>
      </p:sp>
      <p:pic>
        <p:nvPicPr>
          <p:cNvPr id="4" name="Imagem 3"/>
          <p:cNvPicPr>
            <a:picLocks noChangeAspect="1"/>
          </p:cNvPicPr>
          <p:nvPr/>
        </p:nvPicPr>
        <p:blipFill rotWithShape="1">
          <a:blip r:embed="rId4" cstate="print">
            <a:extLst>
              <a:ext uri="{28A0092B-C50C-407E-A947-70E740481C1C}">
                <a14:useLocalDpi xmlns:a14="http://schemas.microsoft.com/office/drawing/2010/main" val="0"/>
              </a:ext>
            </a:extLst>
          </a:blip>
          <a:srcRect l="1673" t="1772" r="3202"/>
          <a:stretch/>
        </p:blipFill>
        <p:spPr>
          <a:xfrm>
            <a:off x="4211960" y="1375050"/>
            <a:ext cx="4030863" cy="4902346"/>
          </a:xfrm>
          <a:prstGeom prst="rect">
            <a:avLst/>
          </a:prstGeom>
        </p:spPr>
      </p:pic>
      <p:sp>
        <p:nvSpPr>
          <p:cNvPr id="9" name="TextBox 8"/>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
        <p:nvSpPr>
          <p:cNvPr id="14" name="Título 3"/>
          <p:cNvSpPr>
            <a:spLocks noGrp="1"/>
          </p:cNvSpPr>
          <p:nvPr>
            <p:ph type="title"/>
          </p:nvPr>
        </p:nvSpPr>
        <p:spPr>
          <a:xfrm>
            <a:off x="4896035" y="937784"/>
            <a:ext cx="2448272" cy="396044"/>
          </a:xfrm>
        </p:spPr>
        <p:txBody>
          <a:bodyPr>
            <a:noAutofit/>
          </a:bodyPr>
          <a:lstStyle/>
          <a:p>
            <a:r>
              <a:rPr lang="pt-PT" sz="2000" b="1" cap="none" dirty="0" err="1" smtClean="0">
                <a:solidFill>
                  <a:schemeClr val="accent6">
                    <a:lumMod val="50000"/>
                  </a:schemeClr>
                </a:solidFill>
                <a:latin typeface="Calibri" panose="020F0502020204030204" pitchFamily="34" charset="0"/>
              </a:rPr>
              <a:t>Retratos</a:t>
            </a:r>
            <a:r>
              <a:rPr lang="pt-PT" sz="2000" b="1" cap="none" dirty="0" smtClean="0">
                <a:solidFill>
                  <a:schemeClr val="accent6">
                    <a:lumMod val="50000"/>
                  </a:schemeClr>
                </a:solidFill>
                <a:latin typeface="Calibri" panose="020F0502020204030204" pitchFamily="34" charset="0"/>
              </a:rPr>
              <a:t> de Camões</a:t>
            </a:r>
            <a:endParaRPr lang="pt-PT" sz="2000" b="1" cap="none" dirty="0">
              <a:solidFill>
                <a:schemeClr val="accent6">
                  <a:lumMod val="50000"/>
                </a:schemeClr>
              </a:solidFill>
              <a:latin typeface="Calibri" panose="020F0502020204030204" pitchFamily="34" charset="0"/>
            </a:endParaRPr>
          </a:p>
        </p:txBody>
      </p:sp>
    </p:spTree>
    <p:extLst>
      <p:ext uri="{BB962C8B-B14F-4D97-AF65-F5344CB8AC3E}">
        <p14:creationId xmlns:p14="http://schemas.microsoft.com/office/powerpoint/2010/main" val="96985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10" name="Título 3"/>
          <p:cNvSpPr txBox="1">
            <a:spLocks/>
          </p:cNvSpPr>
          <p:nvPr/>
        </p:nvSpPr>
        <p:spPr>
          <a:xfrm>
            <a:off x="1987917" y="6309320"/>
            <a:ext cx="6724035" cy="288032"/>
          </a:xfrm>
          <a:prstGeom prst="rect">
            <a:avLst/>
          </a:prstGeom>
        </p:spPr>
        <p:txBody>
          <a:bodyPr vert="horz" lIns="91440" tIns="45720" rIns="91440" bIns="45720" rtlCol="0" anchor="t" anchorCtr="0">
            <a:norm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a:solidFill>
                  <a:schemeClr val="accent6">
                    <a:lumMod val="50000"/>
                  </a:schemeClr>
                </a:solidFill>
                <a:latin typeface="Calibri" panose="020F0502020204030204" pitchFamily="34" charset="0"/>
              </a:rPr>
              <a:t>Retrato </a:t>
            </a:r>
            <a:r>
              <a:rPr lang="pt-PT" sz="1000" cap="none" dirty="0" smtClean="0">
                <a:solidFill>
                  <a:schemeClr val="accent6">
                    <a:lumMod val="50000"/>
                  </a:schemeClr>
                </a:solidFill>
                <a:latin typeface="Calibri" panose="020F0502020204030204" pitchFamily="34" charset="0"/>
              </a:rPr>
              <a:t>de Camões numa edição de </a:t>
            </a:r>
            <a:r>
              <a:rPr lang="pt-PT" sz="1000" i="1" cap="none" dirty="0" smtClean="0">
                <a:solidFill>
                  <a:schemeClr val="accent6">
                    <a:lumMod val="50000"/>
                  </a:schemeClr>
                </a:solidFill>
                <a:latin typeface="Calibri" panose="020F0502020204030204" pitchFamily="34" charset="0"/>
              </a:rPr>
              <a:t>Os Lusíadas</a:t>
            </a:r>
            <a:r>
              <a:rPr lang="pt-PT" sz="1000" cap="none" dirty="0" smtClean="0">
                <a:solidFill>
                  <a:schemeClr val="accent6">
                    <a:lumMod val="50000"/>
                  </a:schemeClr>
                </a:solidFill>
                <a:latin typeface="Calibri" panose="020F0502020204030204" pitchFamily="34" charset="0"/>
              </a:rPr>
              <a:t>, de </a:t>
            </a:r>
            <a:r>
              <a:rPr lang="pt-PT" sz="1000" cap="none" dirty="0" smtClean="0">
                <a:solidFill>
                  <a:schemeClr val="accent6">
                    <a:lumMod val="50000"/>
                  </a:schemeClr>
                </a:solidFill>
                <a:latin typeface="Calibri" panose="020F0502020204030204" pitchFamily="34" charset="0"/>
              </a:rPr>
              <a:t>1817.</a:t>
            </a:r>
            <a:endParaRPr lang="pt-PT" sz="1000" cap="none" dirty="0">
              <a:solidFill>
                <a:schemeClr val="accent6">
                  <a:lumMod val="50000"/>
                </a:schemeClr>
              </a:solidFill>
              <a:latin typeface="Calibri" panose="020F0502020204030204" pitchFamily="34" charset="0"/>
            </a:endParaRPr>
          </a:p>
        </p:txBody>
      </p:sp>
      <p:pic>
        <p:nvPicPr>
          <p:cNvPr id="4" name="Imagem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7917" y="1412776"/>
            <a:ext cx="6724035" cy="4734841"/>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
        <p:nvSpPr>
          <p:cNvPr id="12" name="Título 3"/>
          <p:cNvSpPr txBox="1">
            <a:spLocks/>
          </p:cNvSpPr>
          <p:nvPr/>
        </p:nvSpPr>
        <p:spPr>
          <a:xfrm>
            <a:off x="4896035" y="937784"/>
            <a:ext cx="2448272" cy="39604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pt-PT" sz="2000" b="1" cap="none" smtClean="0">
                <a:solidFill>
                  <a:schemeClr val="accent6">
                    <a:lumMod val="50000"/>
                  </a:schemeClr>
                </a:solidFill>
                <a:latin typeface="Calibri" panose="020F0502020204030204" pitchFamily="34" charset="0"/>
              </a:rPr>
              <a:t>Retratos de Camões</a:t>
            </a:r>
            <a:endParaRPr lang="pt-PT" sz="2000" b="1" cap="none">
              <a:solidFill>
                <a:schemeClr val="accent6">
                  <a:lumMod val="50000"/>
                </a:schemeClr>
              </a:solidFill>
              <a:latin typeface="Calibri" panose="020F0502020204030204" pitchFamily="34" charset="0"/>
            </a:endParaRPr>
          </a:p>
        </p:txBody>
      </p:sp>
    </p:spTree>
    <p:extLst>
      <p:ext uri="{BB962C8B-B14F-4D97-AF65-F5344CB8AC3E}">
        <p14:creationId xmlns:p14="http://schemas.microsoft.com/office/powerpoint/2010/main" val="2641679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10" name="Título 3"/>
          <p:cNvSpPr txBox="1">
            <a:spLocks/>
          </p:cNvSpPr>
          <p:nvPr/>
        </p:nvSpPr>
        <p:spPr>
          <a:xfrm>
            <a:off x="7512493" y="6190263"/>
            <a:ext cx="1224135" cy="371547"/>
          </a:xfrm>
          <a:prstGeom prst="rect">
            <a:avLst/>
          </a:prstGeom>
        </p:spPr>
        <p:txBody>
          <a:bodyPr vert="horz" lIns="91440" tIns="45720" rIns="91440" bIns="45720" rtlCol="0" anchor="t" anchorCtr="0">
            <a:normAutofit lnSpcReduction="10000"/>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spcBef>
                <a:spcPts val="0"/>
              </a:spcBef>
            </a:pPr>
            <a:r>
              <a:rPr lang="pt-PT" sz="1000" cap="none" dirty="0" smtClean="0">
                <a:solidFill>
                  <a:schemeClr val="accent6">
                    <a:lumMod val="50000"/>
                  </a:schemeClr>
                </a:solidFill>
                <a:latin typeface="Calibri" panose="020F0502020204030204" pitchFamily="34" charset="0"/>
              </a:rPr>
              <a:t>Retrato de </a:t>
            </a:r>
            <a:r>
              <a:rPr lang="pt-PT" sz="1000" cap="none" dirty="0" smtClean="0">
                <a:solidFill>
                  <a:schemeClr val="accent6">
                    <a:lumMod val="50000"/>
                  </a:schemeClr>
                </a:solidFill>
                <a:latin typeface="Calibri" panose="020F0502020204030204" pitchFamily="34" charset="0"/>
              </a:rPr>
              <a:t>José Malhoa </a:t>
            </a:r>
            <a:r>
              <a:rPr lang="pt-PT" sz="1000" cap="none" dirty="0" smtClean="0">
                <a:solidFill>
                  <a:schemeClr val="accent6">
                    <a:lumMod val="50000"/>
                  </a:schemeClr>
                </a:solidFill>
                <a:latin typeface="Calibri" panose="020F0502020204030204" pitchFamily="34" charset="0"/>
              </a:rPr>
              <a:t>(1907</a:t>
            </a:r>
            <a:r>
              <a:rPr lang="pt-PT" sz="1000" cap="none" dirty="0" smtClean="0">
                <a:solidFill>
                  <a:schemeClr val="accent6">
                    <a:lumMod val="50000"/>
                  </a:schemeClr>
                </a:solidFill>
                <a:latin typeface="Calibri" panose="020F0502020204030204" pitchFamily="34" charset="0"/>
              </a:rPr>
              <a:t>).</a:t>
            </a:r>
            <a:endParaRPr lang="pt-PT" sz="1000" cap="none" dirty="0">
              <a:solidFill>
                <a:schemeClr val="accent6">
                  <a:lumMod val="50000"/>
                </a:schemeClr>
              </a:solidFill>
              <a:latin typeface="Calibri" panose="020F0502020204030204" pitchFamily="34" charset="0"/>
            </a:endParaRPr>
          </a:p>
        </p:txBody>
      </p:sp>
      <p:pic>
        <p:nvPicPr>
          <p:cNvPr id="4" name="Image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95375" y="1388210"/>
            <a:ext cx="2817118" cy="5083764"/>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
        <p:nvSpPr>
          <p:cNvPr id="12" name="Título 3"/>
          <p:cNvSpPr txBox="1">
            <a:spLocks/>
          </p:cNvSpPr>
          <p:nvPr/>
        </p:nvSpPr>
        <p:spPr>
          <a:xfrm>
            <a:off x="4896035" y="937784"/>
            <a:ext cx="2448272" cy="39604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pt-PT" sz="2000" b="1" cap="none" smtClean="0">
                <a:solidFill>
                  <a:schemeClr val="accent6">
                    <a:lumMod val="50000"/>
                  </a:schemeClr>
                </a:solidFill>
                <a:latin typeface="Calibri" panose="020F0502020204030204" pitchFamily="34" charset="0"/>
              </a:rPr>
              <a:t>Retratos de Camões</a:t>
            </a:r>
            <a:endParaRPr lang="pt-PT" sz="2000" b="1" cap="none">
              <a:solidFill>
                <a:schemeClr val="accent6">
                  <a:lumMod val="50000"/>
                </a:schemeClr>
              </a:solidFill>
              <a:latin typeface="Calibri" panose="020F0502020204030204" pitchFamily="34" charset="0"/>
            </a:endParaRPr>
          </a:p>
        </p:txBody>
      </p:sp>
    </p:spTree>
    <p:extLst>
      <p:ext uri="{BB962C8B-B14F-4D97-AF65-F5344CB8AC3E}">
        <p14:creationId xmlns:p14="http://schemas.microsoft.com/office/powerpoint/2010/main" val="2547053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10" name="Título 3"/>
          <p:cNvSpPr txBox="1">
            <a:spLocks/>
          </p:cNvSpPr>
          <p:nvPr/>
        </p:nvSpPr>
        <p:spPr>
          <a:xfrm>
            <a:off x="3491880" y="5949280"/>
            <a:ext cx="5549827" cy="288032"/>
          </a:xfrm>
          <a:prstGeom prst="rect">
            <a:avLst/>
          </a:prstGeom>
        </p:spPr>
        <p:txBody>
          <a:bodyPr vert="horz" lIns="91440" tIns="45720" rIns="91440" bIns="45720" rtlCol="0" anchor="t" anchorCtr="0">
            <a:norm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a:solidFill>
                  <a:schemeClr val="accent6">
                    <a:lumMod val="50000"/>
                  </a:schemeClr>
                </a:solidFill>
                <a:latin typeface="Calibri" panose="020F0502020204030204" pitchFamily="34" charset="0"/>
              </a:rPr>
              <a:t>Retrato de </a:t>
            </a:r>
            <a:r>
              <a:rPr lang="pt-PT" sz="1000" cap="none" dirty="0" smtClean="0">
                <a:solidFill>
                  <a:schemeClr val="accent6">
                    <a:lumMod val="50000"/>
                  </a:schemeClr>
                </a:solidFill>
                <a:latin typeface="Calibri" panose="020F0502020204030204" pitchFamily="34" charset="0"/>
              </a:rPr>
              <a:t>Almada Negreiros </a:t>
            </a:r>
            <a:r>
              <a:rPr lang="pt-PT" sz="1000" cap="none" dirty="0">
                <a:solidFill>
                  <a:schemeClr val="accent6">
                    <a:lumMod val="50000"/>
                  </a:schemeClr>
                </a:solidFill>
                <a:latin typeface="Calibri" panose="020F0502020204030204" pitchFamily="34" charset="0"/>
              </a:rPr>
              <a:t>(</a:t>
            </a:r>
            <a:r>
              <a:rPr lang="pt-PT" sz="1000" cap="none" dirty="0" smtClean="0">
                <a:solidFill>
                  <a:schemeClr val="accent6">
                    <a:lumMod val="50000"/>
                  </a:schemeClr>
                </a:solidFill>
                <a:latin typeface="Calibri" panose="020F0502020204030204" pitchFamily="34" charset="0"/>
              </a:rPr>
              <a:t>1934</a:t>
            </a:r>
            <a:r>
              <a:rPr lang="pt-PT" sz="1000" cap="none" dirty="0" smtClean="0">
                <a:solidFill>
                  <a:schemeClr val="accent6">
                    <a:lumMod val="50000"/>
                  </a:schemeClr>
                </a:solidFill>
                <a:latin typeface="Calibri" panose="020F0502020204030204" pitchFamily="34" charset="0"/>
              </a:rPr>
              <a:t>).</a:t>
            </a:r>
            <a:endParaRPr lang="pt-PT" sz="1000" cap="none" dirty="0">
              <a:solidFill>
                <a:schemeClr val="accent6">
                  <a:lumMod val="50000"/>
                </a:schemeClr>
              </a:solidFill>
              <a:latin typeface="Calibri" panose="020F0502020204030204" pitchFamily="34" charset="0"/>
            </a:endParaRPr>
          </a:p>
        </p:txBody>
      </p:sp>
      <p:pic>
        <p:nvPicPr>
          <p:cNvPr id="4" name="Image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06398" y="2116823"/>
            <a:ext cx="5400600" cy="3761482"/>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
        <p:nvSpPr>
          <p:cNvPr id="13" name="Título 3"/>
          <p:cNvSpPr txBox="1">
            <a:spLocks/>
          </p:cNvSpPr>
          <p:nvPr/>
        </p:nvSpPr>
        <p:spPr>
          <a:xfrm>
            <a:off x="4896035" y="937784"/>
            <a:ext cx="2448272" cy="39604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pt-PT" sz="2000" b="1" cap="none" smtClean="0">
                <a:solidFill>
                  <a:schemeClr val="accent6">
                    <a:lumMod val="50000"/>
                  </a:schemeClr>
                </a:solidFill>
                <a:latin typeface="Calibri" panose="020F0502020204030204" pitchFamily="34" charset="0"/>
              </a:rPr>
              <a:t>Retratos de Camões</a:t>
            </a:r>
            <a:endParaRPr lang="pt-PT" sz="2000" b="1" cap="none">
              <a:solidFill>
                <a:schemeClr val="accent6">
                  <a:lumMod val="50000"/>
                </a:schemeClr>
              </a:solidFill>
              <a:latin typeface="Calibri" panose="020F0502020204030204" pitchFamily="34" charset="0"/>
            </a:endParaRPr>
          </a:p>
        </p:txBody>
      </p:sp>
    </p:spTree>
    <p:extLst>
      <p:ext uri="{BB962C8B-B14F-4D97-AF65-F5344CB8AC3E}">
        <p14:creationId xmlns:p14="http://schemas.microsoft.com/office/powerpoint/2010/main" val="1647849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10" name="Título 3"/>
          <p:cNvSpPr txBox="1">
            <a:spLocks/>
          </p:cNvSpPr>
          <p:nvPr/>
        </p:nvSpPr>
        <p:spPr>
          <a:xfrm>
            <a:off x="4434340" y="6273076"/>
            <a:ext cx="3305175" cy="288032"/>
          </a:xfrm>
          <a:prstGeom prst="rect">
            <a:avLst/>
          </a:prstGeom>
        </p:spPr>
        <p:txBody>
          <a:bodyPr vert="horz" lIns="91440" tIns="45720" rIns="91440" bIns="45720" rtlCol="0" anchor="t" anchorCtr="0">
            <a:norm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a:solidFill>
                  <a:schemeClr val="accent6">
                    <a:lumMod val="50000"/>
                  </a:schemeClr>
                </a:solidFill>
                <a:latin typeface="Calibri" panose="020F0502020204030204" pitchFamily="34" charset="0"/>
              </a:rPr>
              <a:t>Retrato de </a:t>
            </a:r>
            <a:r>
              <a:rPr lang="pt-PT" sz="1000" cap="none" dirty="0" smtClean="0">
                <a:solidFill>
                  <a:schemeClr val="accent6">
                    <a:lumMod val="50000"/>
                  </a:schemeClr>
                </a:solidFill>
                <a:latin typeface="Calibri" panose="020F0502020204030204" pitchFamily="34" charset="0"/>
              </a:rPr>
              <a:t>Júlio Pomar </a:t>
            </a:r>
            <a:r>
              <a:rPr lang="pt-PT" sz="1000" cap="none" dirty="0">
                <a:solidFill>
                  <a:schemeClr val="accent6">
                    <a:lumMod val="50000"/>
                  </a:schemeClr>
                </a:solidFill>
                <a:latin typeface="Calibri" panose="020F0502020204030204" pitchFamily="34" charset="0"/>
              </a:rPr>
              <a:t>(</a:t>
            </a:r>
            <a:r>
              <a:rPr lang="pt-PT" sz="1000" cap="none" dirty="0" smtClean="0">
                <a:solidFill>
                  <a:schemeClr val="accent6">
                    <a:lumMod val="50000"/>
                  </a:schemeClr>
                </a:solidFill>
                <a:latin typeface="Calibri" panose="020F0502020204030204" pitchFamily="34" charset="0"/>
              </a:rPr>
              <a:t>1973</a:t>
            </a:r>
            <a:r>
              <a:rPr lang="pt-PT" sz="1000" cap="none" dirty="0" smtClean="0">
                <a:solidFill>
                  <a:schemeClr val="accent6">
                    <a:lumMod val="50000"/>
                  </a:schemeClr>
                </a:solidFill>
                <a:latin typeface="Calibri" panose="020F0502020204030204" pitchFamily="34" charset="0"/>
              </a:rPr>
              <a:t>).</a:t>
            </a:r>
            <a:endParaRPr lang="pt-PT" sz="1000" cap="none" dirty="0">
              <a:solidFill>
                <a:schemeClr val="accent6">
                  <a:lumMod val="50000"/>
                </a:schemeClr>
              </a:solidFill>
              <a:latin typeface="Calibri" panose="020F0502020204030204" pitchFamily="34" charset="0"/>
            </a:endParaRPr>
          </a:p>
        </p:txBody>
      </p:sp>
      <p:pic>
        <p:nvPicPr>
          <p:cNvPr id="2" name="Imagem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5139" y="1441587"/>
            <a:ext cx="3446929" cy="4768086"/>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
        <p:nvSpPr>
          <p:cNvPr id="12" name="Título 3"/>
          <p:cNvSpPr txBox="1">
            <a:spLocks/>
          </p:cNvSpPr>
          <p:nvPr/>
        </p:nvSpPr>
        <p:spPr>
          <a:xfrm>
            <a:off x="4896035" y="937784"/>
            <a:ext cx="2448272" cy="39604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pt-PT" sz="2000" b="1" cap="none" smtClean="0">
                <a:solidFill>
                  <a:schemeClr val="accent6">
                    <a:lumMod val="50000"/>
                  </a:schemeClr>
                </a:solidFill>
                <a:latin typeface="Calibri" panose="020F0502020204030204" pitchFamily="34" charset="0"/>
              </a:rPr>
              <a:t>Retratos de Camões</a:t>
            </a:r>
            <a:endParaRPr lang="pt-PT" sz="2000" b="1" cap="none">
              <a:solidFill>
                <a:schemeClr val="accent6">
                  <a:lumMod val="50000"/>
                </a:schemeClr>
              </a:solidFill>
              <a:latin typeface="Calibri" panose="020F0502020204030204" pitchFamily="34" charset="0"/>
            </a:endParaRPr>
          </a:p>
        </p:txBody>
      </p:sp>
    </p:spTree>
    <p:extLst>
      <p:ext uri="{BB962C8B-B14F-4D97-AF65-F5344CB8AC3E}">
        <p14:creationId xmlns:p14="http://schemas.microsoft.com/office/powerpoint/2010/main" val="786753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10" name="Título 3"/>
          <p:cNvSpPr txBox="1">
            <a:spLocks/>
          </p:cNvSpPr>
          <p:nvPr/>
        </p:nvSpPr>
        <p:spPr>
          <a:xfrm>
            <a:off x="4428503" y="6309320"/>
            <a:ext cx="3283434" cy="288032"/>
          </a:xfrm>
          <a:prstGeom prst="rect">
            <a:avLst/>
          </a:prstGeom>
        </p:spPr>
        <p:txBody>
          <a:bodyPr vert="horz" lIns="91440" tIns="45720" rIns="91440" bIns="45720" rtlCol="0" anchor="t" anchorCtr="0">
            <a:norm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a:solidFill>
                  <a:schemeClr val="accent6">
                    <a:lumMod val="50000"/>
                  </a:schemeClr>
                </a:solidFill>
                <a:latin typeface="Calibri" panose="020F0502020204030204" pitchFamily="34" charset="0"/>
              </a:rPr>
              <a:t>Retrato de </a:t>
            </a:r>
            <a:r>
              <a:rPr lang="pt-PT" sz="1000" cap="none" dirty="0" smtClean="0">
                <a:solidFill>
                  <a:schemeClr val="accent6">
                    <a:lumMod val="50000"/>
                  </a:schemeClr>
                </a:solidFill>
                <a:latin typeface="Calibri" panose="020F0502020204030204" pitchFamily="34" charset="0"/>
              </a:rPr>
              <a:t>José de Guimarães </a:t>
            </a:r>
            <a:r>
              <a:rPr lang="pt-PT" sz="1000" cap="none" dirty="0">
                <a:solidFill>
                  <a:schemeClr val="accent6">
                    <a:lumMod val="50000"/>
                  </a:schemeClr>
                </a:solidFill>
                <a:latin typeface="Calibri" panose="020F0502020204030204" pitchFamily="34" charset="0"/>
              </a:rPr>
              <a:t>(</a:t>
            </a:r>
            <a:r>
              <a:rPr lang="pt-PT" sz="1000" cap="none" dirty="0" smtClean="0">
                <a:solidFill>
                  <a:schemeClr val="accent6">
                    <a:lumMod val="50000"/>
                  </a:schemeClr>
                </a:solidFill>
                <a:latin typeface="Calibri" panose="020F0502020204030204" pitchFamily="34" charset="0"/>
              </a:rPr>
              <a:t>1980</a:t>
            </a:r>
            <a:r>
              <a:rPr lang="pt-PT" sz="1000" cap="none" dirty="0" smtClean="0">
                <a:solidFill>
                  <a:schemeClr val="accent6">
                    <a:lumMod val="50000"/>
                  </a:schemeClr>
                </a:solidFill>
                <a:latin typeface="Calibri" panose="020F0502020204030204" pitchFamily="34" charset="0"/>
              </a:rPr>
              <a:t>).</a:t>
            </a:r>
            <a:endParaRPr lang="pt-PT" sz="1000" cap="none" dirty="0">
              <a:solidFill>
                <a:schemeClr val="accent6">
                  <a:lumMod val="50000"/>
                </a:schemeClr>
              </a:solidFill>
              <a:latin typeface="Calibri" panose="020F0502020204030204" pitchFamily="34" charset="0"/>
            </a:endParaRPr>
          </a:p>
        </p:txBody>
      </p:sp>
      <p:pic>
        <p:nvPicPr>
          <p:cNvPr id="4" name="Image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57086" y="1430402"/>
            <a:ext cx="3213000" cy="4824536"/>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
        <p:nvSpPr>
          <p:cNvPr id="12" name="Título 3"/>
          <p:cNvSpPr txBox="1">
            <a:spLocks/>
          </p:cNvSpPr>
          <p:nvPr/>
        </p:nvSpPr>
        <p:spPr>
          <a:xfrm>
            <a:off x="4896035" y="937784"/>
            <a:ext cx="2448272" cy="39604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pt-PT" sz="2000" b="1" cap="none" smtClean="0">
                <a:solidFill>
                  <a:schemeClr val="accent6">
                    <a:lumMod val="50000"/>
                  </a:schemeClr>
                </a:solidFill>
                <a:latin typeface="Calibri" panose="020F0502020204030204" pitchFamily="34" charset="0"/>
              </a:rPr>
              <a:t>Retratos de Camões</a:t>
            </a:r>
            <a:endParaRPr lang="pt-PT" sz="2000" b="1" cap="none">
              <a:solidFill>
                <a:schemeClr val="accent6">
                  <a:lumMod val="50000"/>
                </a:schemeClr>
              </a:solidFill>
              <a:latin typeface="Calibri" panose="020F0502020204030204" pitchFamily="34" charset="0"/>
            </a:endParaRPr>
          </a:p>
        </p:txBody>
      </p:sp>
    </p:spTree>
    <p:extLst>
      <p:ext uri="{BB962C8B-B14F-4D97-AF65-F5344CB8AC3E}">
        <p14:creationId xmlns:p14="http://schemas.microsoft.com/office/powerpoint/2010/main" val="4217883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10" name="Título 3"/>
          <p:cNvSpPr txBox="1">
            <a:spLocks/>
          </p:cNvSpPr>
          <p:nvPr/>
        </p:nvSpPr>
        <p:spPr>
          <a:xfrm>
            <a:off x="4238078" y="6302321"/>
            <a:ext cx="3600399" cy="288032"/>
          </a:xfrm>
          <a:prstGeom prst="rect">
            <a:avLst/>
          </a:prstGeom>
        </p:spPr>
        <p:txBody>
          <a:bodyPr vert="horz" lIns="91440" tIns="45720" rIns="91440" bIns="45720" rtlCol="0" anchor="t" anchorCtr="0">
            <a:norm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a:solidFill>
                  <a:schemeClr val="accent6">
                    <a:lumMod val="50000"/>
                  </a:schemeClr>
                </a:solidFill>
                <a:latin typeface="Calibri" panose="020F0502020204030204" pitchFamily="34" charset="0"/>
              </a:rPr>
              <a:t>Retrato de </a:t>
            </a:r>
            <a:r>
              <a:rPr lang="pt-PT" sz="1000" cap="none" dirty="0" smtClean="0">
                <a:solidFill>
                  <a:schemeClr val="accent6">
                    <a:lumMod val="50000"/>
                  </a:schemeClr>
                </a:solidFill>
                <a:latin typeface="Calibri" panose="020F0502020204030204" pitchFamily="34" charset="0"/>
              </a:rPr>
              <a:t>Mário Botas </a:t>
            </a:r>
            <a:r>
              <a:rPr lang="pt-PT" sz="1000" cap="none" dirty="0">
                <a:solidFill>
                  <a:schemeClr val="accent6">
                    <a:lumMod val="50000"/>
                  </a:schemeClr>
                </a:solidFill>
                <a:latin typeface="Calibri" panose="020F0502020204030204" pitchFamily="34" charset="0"/>
              </a:rPr>
              <a:t>(</a:t>
            </a:r>
            <a:r>
              <a:rPr lang="pt-PT" sz="1000" cap="none" dirty="0" smtClean="0">
                <a:solidFill>
                  <a:schemeClr val="accent6">
                    <a:lumMod val="50000"/>
                  </a:schemeClr>
                </a:solidFill>
                <a:latin typeface="Calibri" panose="020F0502020204030204" pitchFamily="34" charset="0"/>
              </a:rPr>
              <a:t>1980</a:t>
            </a:r>
            <a:r>
              <a:rPr lang="pt-PT" sz="1000" cap="none" dirty="0" smtClean="0">
                <a:solidFill>
                  <a:schemeClr val="accent6">
                    <a:lumMod val="50000"/>
                  </a:schemeClr>
                </a:solidFill>
                <a:latin typeface="Calibri" panose="020F0502020204030204" pitchFamily="34" charset="0"/>
              </a:rPr>
              <a:t>).</a:t>
            </a:r>
            <a:endParaRPr lang="pt-PT" sz="1000" cap="none" dirty="0">
              <a:solidFill>
                <a:schemeClr val="accent6">
                  <a:lumMod val="50000"/>
                </a:schemeClr>
              </a:solidFill>
              <a:latin typeface="Calibri" panose="020F0502020204030204" pitchFamily="34" charset="0"/>
            </a:endParaRPr>
          </a:p>
        </p:txBody>
      </p:sp>
      <p:pic>
        <p:nvPicPr>
          <p:cNvPr id="2" name="Imagem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6088" y="1518824"/>
            <a:ext cx="3492389" cy="4729115"/>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
        <p:nvSpPr>
          <p:cNvPr id="12" name="Título 3"/>
          <p:cNvSpPr txBox="1">
            <a:spLocks/>
          </p:cNvSpPr>
          <p:nvPr/>
        </p:nvSpPr>
        <p:spPr>
          <a:xfrm>
            <a:off x="4896035" y="937784"/>
            <a:ext cx="2448272" cy="39604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pt-PT" sz="2000" b="1" cap="none" smtClean="0">
                <a:solidFill>
                  <a:schemeClr val="accent6">
                    <a:lumMod val="50000"/>
                  </a:schemeClr>
                </a:solidFill>
                <a:latin typeface="Calibri" panose="020F0502020204030204" pitchFamily="34" charset="0"/>
              </a:rPr>
              <a:t>Retratos de Camões</a:t>
            </a:r>
            <a:endParaRPr lang="pt-PT" sz="2000" b="1" cap="none">
              <a:solidFill>
                <a:schemeClr val="accent6">
                  <a:lumMod val="50000"/>
                </a:schemeClr>
              </a:solidFill>
              <a:latin typeface="Calibri" panose="020F0502020204030204" pitchFamily="34" charset="0"/>
            </a:endParaRPr>
          </a:p>
        </p:txBody>
      </p:sp>
    </p:spTree>
    <p:extLst>
      <p:ext uri="{BB962C8B-B14F-4D97-AF65-F5344CB8AC3E}">
        <p14:creationId xmlns:p14="http://schemas.microsoft.com/office/powerpoint/2010/main" val="3600848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10" name="Título 3"/>
          <p:cNvSpPr txBox="1">
            <a:spLocks/>
          </p:cNvSpPr>
          <p:nvPr/>
        </p:nvSpPr>
        <p:spPr>
          <a:xfrm>
            <a:off x="4152785" y="6330509"/>
            <a:ext cx="3883607" cy="288032"/>
          </a:xfrm>
          <a:prstGeom prst="rect">
            <a:avLst/>
          </a:prstGeom>
        </p:spPr>
        <p:txBody>
          <a:bodyPr vert="horz" lIns="91440" tIns="45720" rIns="91440" bIns="45720" rtlCol="0" anchor="t" anchorCtr="0">
            <a:norm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a:solidFill>
                  <a:schemeClr val="accent6">
                    <a:lumMod val="50000"/>
                  </a:schemeClr>
                </a:solidFill>
                <a:latin typeface="Calibri" panose="020F0502020204030204" pitchFamily="34" charset="0"/>
              </a:rPr>
              <a:t>Retrato de A. Neves e Souza</a:t>
            </a:r>
            <a:r>
              <a:rPr lang="pt-PT" sz="1000" cap="none" dirty="0" smtClean="0">
                <a:solidFill>
                  <a:schemeClr val="accent6">
                    <a:lumMod val="50000"/>
                  </a:schemeClr>
                </a:solidFill>
                <a:latin typeface="Calibri" panose="020F0502020204030204" pitchFamily="34" charset="0"/>
              </a:rPr>
              <a:t>, na Casa de Portugal, em S. </a:t>
            </a:r>
            <a:r>
              <a:rPr lang="pt-PT" sz="1000" cap="none" dirty="0" smtClean="0">
                <a:solidFill>
                  <a:schemeClr val="accent6">
                    <a:lumMod val="50000"/>
                  </a:schemeClr>
                </a:solidFill>
                <a:latin typeface="Calibri" panose="020F0502020204030204" pitchFamily="34" charset="0"/>
              </a:rPr>
              <a:t>Paulo.</a:t>
            </a:r>
            <a:endParaRPr lang="pt-PT" sz="1000" cap="none" dirty="0">
              <a:solidFill>
                <a:schemeClr val="accent6">
                  <a:lumMod val="50000"/>
                </a:schemeClr>
              </a:solidFill>
              <a:latin typeface="Calibri" panose="020F0502020204030204" pitchFamily="34" charset="0"/>
            </a:endParaRPr>
          </a:p>
        </p:txBody>
      </p:sp>
      <p:pic>
        <p:nvPicPr>
          <p:cNvPr id="2" name="Imagem 1"/>
          <p:cNvPicPr>
            <a:picLocks noChangeAspect="1"/>
          </p:cNvPicPr>
          <p:nvPr/>
        </p:nvPicPr>
        <p:blipFill rotWithShape="1">
          <a:blip r:embed="rId4" cstate="print">
            <a:extLst>
              <a:ext uri="{28A0092B-C50C-407E-A947-70E740481C1C}">
                <a14:useLocalDpi xmlns:a14="http://schemas.microsoft.com/office/drawing/2010/main" val="0"/>
              </a:ext>
            </a:extLst>
          </a:blip>
          <a:srcRect l="2070" t="1515" r="2267" b="1763"/>
          <a:stretch/>
        </p:blipFill>
        <p:spPr>
          <a:xfrm>
            <a:off x="4152785" y="1386531"/>
            <a:ext cx="3883607" cy="4886417"/>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
        <p:nvSpPr>
          <p:cNvPr id="12" name="Título 3"/>
          <p:cNvSpPr txBox="1">
            <a:spLocks/>
          </p:cNvSpPr>
          <p:nvPr/>
        </p:nvSpPr>
        <p:spPr>
          <a:xfrm>
            <a:off x="4896035" y="937784"/>
            <a:ext cx="2448272" cy="39604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pt-PT" sz="2000" b="1" cap="none" dirty="0" smtClean="0">
                <a:solidFill>
                  <a:schemeClr val="accent6">
                    <a:lumMod val="50000"/>
                  </a:schemeClr>
                </a:solidFill>
                <a:latin typeface="Calibri" panose="020F0502020204030204" pitchFamily="34" charset="0"/>
              </a:rPr>
              <a:t>Retratos de Camões</a:t>
            </a:r>
            <a:endParaRPr lang="pt-PT" sz="2000" b="1" cap="none" dirty="0">
              <a:solidFill>
                <a:schemeClr val="accent6">
                  <a:lumMod val="50000"/>
                </a:schemeClr>
              </a:solidFill>
              <a:latin typeface="Calibri" panose="020F0502020204030204" pitchFamily="34" charset="0"/>
            </a:endParaRPr>
          </a:p>
        </p:txBody>
      </p:sp>
    </p:spTree>
    <p:extLst>
      <p:ext uri="{BB962C8B-B14F-4D97-AF65-F5344CB8AC3E}">
        <p14:creationId xmlns:p14="http://schemas.microsoft.com/office/powerpoint/2010/main" val="2865192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10" name="Título 3"/>
          <p:cNvSpPr txBox="1">
            <a:spLocks/>
          </p:cNvSpPr>
          <p:nvPr/>
        </p:nvSpPr>
        <p:spPr>
          <a:xfrm>
            <a:off x="4274499" y="6363616"/>
            <a:ext cx="3744416" cy="234026"/>
          </a:xfrm>
          <a:prstGeom prst="rect">
            <a:avLst/>
          </a:prstGeom>
        </p:spPr>
        <p:txBody>
          <a:bodyPr vert="horz" lIns="91440" tIns="45720" rIns="91440" bIns="45720" rtlCol="0" anchor="t" anchorCtr="0">
            <a:normAutofit lnSpcReduction="10000"/>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smtClean="0">
                <a:solidFill>
                  <a:schemeClr val="accent6">
                    <a:lumMod val="50000"/>
                  </a:schemeClr>
                </a:solidFill>
                <a:latin typeface="Calibri" panose="020F0502020204030204" pitchFamily="34" charset="0"/>
              </a:rPr>
              <a:t>Em Lisboa, no Largo de Camões, a estátua inaugurada em </a:t>
            </a:r>
            <a:r>
              <a:rPr lang="pt-PT" sz="1000" cap="none" dirty="0" smtClean="0">
                <a:solidFill>
                  <a:schemeClr val="accent6">
                    <a:lumMod val="50000"/>
                  </a:schemeClr>
                </a:solidFill>
                <a:latin typeface="Calibri" panose="020F0502020204030204" pitchFamily="34" charset="0"/>
              </a:rPr>
              <a:t>1880.</a:t>
            </a:r>
            <a:endParaRPr lang="pt-PT" sz="1000" cap="none" dirty="0">
              <a:solidFill>
                <a:schemeClr val="accent6">
                  <a:lumMod val="50000"/>
                </a:schemeClr>
              </a:solidFill>
              <a:latin typeface="Calibri" panose="020F0502020204030204" pitchFamily="34" charset="0"/>
            </a:endParaRPr>
          </a:p>
        </p:txBody>
      </p:sp>
      <p:pic>
        <p:nvPicPr>
          <p:cNvPr id="4" name="Imagem 3"/>
          <p:cNvPicPr>
            <a:picLocks noChangeAspect="1"/>
          </p:cNvPicPr>
          <p:nvPr/>
        </p:nvPicPr>
        <p:blipFill rotWithShape="1">
          <a:blip r:embed="rId4" cstate="print">
            <a:extLst>
              <a:ext uri="{28A0092B-C50C-407E-A947-70E740481C1C}">
                <a14:useLocalDpi xmlns:a14="http://schemas.microsoft.com/office/drawing/2010/main" val="0"/>
              </a:ext>
            </a:extLst>
          </a:blip>
          <a:srcRect t="14426"/>
          <a:stretch/>
        </p:blipFill>
        <p:spPr>
          <a:xfrm>
            <a:off x="4274499" y="1484784"/>
            <a:ext cx="3744416" cy="4806334"/>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
        <p:nvSpPr>
          <p:cNvPr id="13" name="Título 3"/>
          <p:cNvSpPr txBox="1">
            <a:spLocks/>
          </p:cNvSpPr>
          <p:nvPr/>
        </p:nvSpPr>
        <p:spPr>
          <a:xfrm>
            <a:off x="4387760" y="908720"/>
            <a:ext cx="3618876" cy="57606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pt-PT" sz="3200" b="1" cap="none" dirty="0" smtClean="0">
                <a:solidFill>
                  <a:schemeClr val="accent6">
                    <a:lumMod val="50000"/>
                  </a:schemeClr>
                </a:solidFill>
                <a:latin typeface="Calibri" panose="020F0502020204030204" pitchFamily="34" charset="0"/>
              </a:rPr>
              <a:t>Estátuas de Camões</a:t>
            </a:r>
            <a:endParaRPr lang="pt-PT" sz="3200" b="1" cap="none" dirty="0">
              <a:solidFill>
                <a:schemeClr val="accent6">
                  <a:lumMod val="50000"/>
                </a:schemeClr>
              </a:solidFill>
              <a:latin typeface="Calibri" panose="020F0502020204030204" pitchFamily="34" charset="0"/>
            </a:endParaRPr>
          </a:p>
        </p:txBody>
      </p:sp>
    </p:spTree>
    <p:extLst>
      <p:ext uri="{BB962C8B-B14F-4D97-AF65-F5344CB8AC3E}">
        <p14:creationId xmlns:p14="http://schemas.microsoft.com/office/powerpoint/2010/main" val="2373134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10" name="Título 3"/>
          <p:cNvSpPr txBox="1">
            <a:spLocks/>
          </p:cNvSpPr>
          <p:nvPr/>
        </p:nvSpPr>
        <p:spPr>
          <a:xfrm>
            <a:off x="4295303" y="6266314"/>
            <a:ext cx="3570695" cy="288032"/>
          </a:xfrm>
          <a:prstGeom prst="rect">
            <a:avLst/>
          </a:prstGeom>
        </p:spPr>
        <p:txBody>
          <a:bodyPr vert="horz" lIns="91440" tIns="45720" rIns="91440" bIns="45720" rtlCol="0" anchor="t" anchorCtr="0">
            <a:norm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smtClean="0">
                <a:solidFill>
                  <a:schemeClr val="accent6">
                    <a:lumMod val="50000"/>
                  </a:schemeClr>
                </a:solidFill>
                <a:latin typeface="Calibri" panose="020F0502020204030204" pitchFamily="34" charset="0"/>
              </a:rPr>
              <a:t>Estátua na Gruta de </a:t>
            </a:r>
            <a:r>
              <a:rPr lang="pt-PT" sz="1000" cap="none" dirty="0" smtClean="0">
                <a:solidFill>
                  <a:schemeClr val="accent6">
                    <a:lumMod val="50000"/>
                  </a:schemeClr>
                </a:solidFill>
                <a:latin typeface="Calibri" panose="020F0502020204030204" pitchFamily="34" charset="0"/>
              </a:rPr>
              <a:t>Macau.</a:t>
            </a:r>
            <a:endParaRPr lang="pt-PT" sz="1000" cap="none" dirty="0">
              <a:solidFill>
                <a:schemeClr val="accent6">
                  <a:lumMod val="50000"/>
                </a:schemeClr>
              </a:solidFill>
              <a:latin typeface="Calibri" panose="020F0502020204030204" pitchFamily="34" charset="0"/>
            </a:endParaRPr>
          </a:p>
        </p:txBody>
      </p:sp>
      <p:pic>
        <p:nvPicPr>
          <p:cNvPr id="2" name="Imagem 1"/>
          <p:cNvPicPr>
            <a:picLocks noChangeAspect="1"/>
          </p:cNvPicPr>
          <p:nvPr/>
        </p:nvPicPr>
        <p:blipFill rotWithShape="1">
          <a:blip r:embed="rId4" cstate="print">
            <a:extLst>
              <a:ext uri="{28A0092B-C50C-407E-A947-70E740481C1C}">
                <a14:useLocalDpi xmlns:a14="http://schemas.microsoft.com/office/drawing/2010/main" val="0"/>
              </a:ext>
            </a:extLst>
          </a:blip>
          <a:srcRect l="2061" r="2308" b="3858"/>
          <a:stretch/>
        </p:blipFill>
        <p:spPr>
          <a:xfrm>
            <a:off x="4295303" y="1508512"/>
            <a:ext cx="3649735" cy="4680124"/>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
        <p:nvSpPr>
          <p:cNvPr id="12" name="Título 3"/>
          <p:cNvSpPr txBox="1">
            <a:spLocks/>
          </p:cNvSpPr>
          <p:nvPr/>
        </p:nvSpPr>
        <p:spPr>
          <a:xfrm>
            <a:off x="4896035" y="937784"/>
            <a:ext cx="2448272" cy="39604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pt-PT" sz="2000" b="1" cap="none" dirty="0" smtClean="0">
                <a:solidFill>
                  <a:schemeClr val="accent6">
                    <a:lumMod val="50000"/>
                  </a:schemeClr>
                </a:solidFill>
                <a:latin typeface="Calibri" panose="020F0502020204030204" pitchFamily="34" charset="0"/>
              </a:rPr>
              <a:t>Estátuas de Camões</a:t>
            </a:r>
            <a:endParaRPr lang="pt-PT" sz="2000" b="1" cap="none" dirty="0">
              <a:solidFill>
                <a:schemeClr val="accent6">
                  <a:lumMod val="50000"/>
                </a:schemeClr>
              </a:solidFill>
              <a:latin typeface="Calibri" panose="020F0502020204030204" pitchFamily="34" charset="0"/>
            </a:endParaRPr>
          </a:p>
        </p:txBody>
      </p:sp>
    </p:spTree>
    <p:extLst>
      <p:ext uri="{BB962C8B-B14F-4D97-AF65-F5344CB8AC3E}">
        <p14:creationId xmlns:p14="http://schemas.microsoft.com/office/powerpoint/2010/main" val="1375206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10" name="Título 3"/>
          <p:cNvSpPr txBox="1">
            <a:spLocks/>
          </p:cNvSpPr>
          <p:nvPr/>
        </p:nvSpPr>
        <p:spPr>
          <a:xfrm>
            <a:off x="4003145" y="6280518"/>
            <a:ext cx="4155531" cy="288032"/>
          </a:xfrm>
          <a:prstGeom prst="rect">
            <a:avLst/>
          </a:prstGeom>
        </p:spPr>
        <p:txBody>
          <a:bodyPr vert="horz" lIns="91440" tIns="45720" rIns="91440" bIns="45720" rtlCol="0" anchor="t" anchorCtr="0">
            <a:norm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smtClean="0">
                <a:solidFill>
                  <a:schemeClr val="accent6">
                    <a:lumMod val="50000"/>
                  </a:schemeClr>
                </a:solidFill>
                <a:latin typeface="Calibri" panose="020F0502020204030204" pitchFamily="34" charset="0"/>
              </a:rPr>
              <a:t>Estátua em </a:t>
            </a:r>
            <a:r>
              <a:rPr lang="pt-PT" sz="1000" cap="none" dirty="0" smtClean="0">
                <a:solidFill>
                  <a:schemeClr val="accent6">
                    <a:lumMod val="50000"/>
                  </a:schemeClr>
                </a:solidFill>
                <a:latin typeface="Calibri" panose="020F0502020204030204" pitchFamily="34" charset="0"/>
              </a:rPr>
              <a:t>Goa.</a:t>
            </a:r>
            <a:endParaRPr lang="pt-PT" sz="1000" cap="none" dirty="0">
              <a:solidFill>
                <a:schemeClr val="accent6">
                  <a:lumMod val="50000"/>
                </a:schemeClr>
              </a:solidFill>
              <a:latin typeface="Calibri" panose="020F0502020204030204" pitchFamily="34" charset="0"/>
            </a:endParaRPr>
          </a:p>
        </p:txBody>
      </p:sp>
      <p:pic>
        <p:nvPicPr>
          <p:cNvPr id="4" name="Imagem 3"/>
          <p:cNvPicPr>
            <a:picLocks noChangeAspect="1"/>
          </p:cNvPicPr>
          <p:nvPr/>
        </p:nvPicPr>
        <p:blipFill rotWithShape="1">
          <a:blip r:embed="rId4" cstate="print">
            <a:extLst>
              <a:ext uri="{28A0092B-C50C-407E-A947-70E740481C1C}">
                <a14:useLocalDpi xmlns:a14="http://schemas.microsoft.com/office/drawing/2010/main" val="0"/>
              </a:ext>
            </a:extLst>
          </a:blip>
          <a:srcRect l="2207" t="4085" r="3047" b="22225"/>
          <a:stretch/>
        </p:blipFill>
        <p:spPr>
          <a:xfrm>
            <a:off x="4003146" y="1404139"/>
            <a:ext cx="4155531" cy="4827015"/>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
        <p:nvSpPr>
          <p:cNvPr id="12" name="Título 3"/>
          <p:cNvSpPr txBox="1">
            <a:spLocks/>
          </p:cNvSpPr>
          <p:nvPr/>
        </p:nvSpPr>
        <p:spPr>
          <a:xfrm>
            <a:off x="4896035" y="937784"/>
            <a:ext cx="2448272" cy="39604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pt-PT" sz="2000" b="1" cap="none" dirty="0" smtClean="0">
                <a:solidFill>
                  <a:schemeClr val="accent6">
                    <a:lumMod val="50000"/>
                  </a:schemeClr>
                </a:solidFill>
                <a:latin typeface="Calibri" panose="020F0502020204030204" pitchFamily="34" charset="0"/>
              </a:rPr>
              <a:t>Estátuas de Camões</a:t>
            </a:r>
            <a:endParaRPr lang="pt-PT" sz="2000" b="1" cap="none" dirty="0">
              <a:solidFill>
                <a:schemeClr val="accent6">
                  <a:lumMod val="50000"/>
                </a:schemeClr>
              </a:solidFill>
              <a:latin typeface="Calibri" panose="020F0502020204030204" pitchFamily="34" charset="0"/>
            </a:endParaRPr>
          </a:p>
        </p:txBody>
      </p:sp>
    </p:spTree>
    <p:extLst>
      <p:ext uri="{BB962C8B-B14F-4D97-AF65-F5344CB8AC3E}">
        <p14:creationId xmlns:p14="http://schemas.microsoft.com/office/powerpoint/2010/main" val="924803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10" name="Título 3"/>
          <p:cNvSpPr txBox="1">
            <a:spLocks/>
          </p:cNvSpPr>
          <p:nvPr/>
        </p:nvSpPr>
        <p:spPr>
          <a:xfrm>
            <a:off x="4274499" y="6237312"/>
            <a:ext cx="3707904" cy="288032"/>
          </a:xfrm>
          <a:prstGeom prst="rect">
            <a:avLst/>
          </a:prstGeom>
        </p:spPr>
        <p:txBody>
          <a:bodyPr vert="horz" lIns="91440" tIns="45720" rIns="91440" bIns="45720" rtlCol="0" anchor="t" anchorCtr="0">
            <a:norm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smtClean="0">
                <a:solidFill>
                  <a:schemeClr val="accent6">
                    <a:lumMod val="50000"/>
                  </a:schemeClr>
                </a:solidFill>
                <a:latin typeface="Calibri" panose="020F0502020204030204" pitchFamily="34" charset="0"/>
              </a:rPr>
              <a:t>Estátua em </a:t>
            </a:r>
            <a:r>
              <a:rPr lang="pt-PT" sz="1000" cap="none" dirty="0" smtClean="0">
                <a:solidFill>
                  <a:schemeClr val="accent6">
                    <a:lumMod val="50000"/>
                  </a:schemeClr>
                </a:solidFill>
                <a:latin typeface="Calibri" panose="020F0502020204030204" pitchFamily="34" charset="0"/>
              </a:rPr>
              <a:t>Constância.</a:t>
            </a:r>
            <a:endParaRPr lang="pt-PT" sz="1000" cap="none" dirty="0">
              <a:solidFill>
                <a:schemeClr val="accent6">
                  <a:lumMod val="50000"/>
                </a:schemeClr>
              </a:solidFill>
              <a:latin typeface="Calibri" panose="020F0502020204030204" pitchFamily="34" charset="0"/>
            </a:endParaRPr>
          </a:p>
        </p:txBody>
      </p:sp>
      <p:pic>
        <p:nvPicPr>
          <p:cNvPr id="2" name="Imagem 1"/>
          <p:cNvPicPr>
            <a:picLocks noChangeAspect="1"/>
          </p:cNvPicPr>
          <p:nvPr/>
        </p:nvPicPr>
        <p:blipFill rotWithShape="1">
          <a:blip r:embed="rId4" cstate="print">
            <a:extLst>
              <a:ext uri="{28A0092B-C50C-407E-A947-70E740481C1C}">
                <a14:useLocalDpi xmlns:a14="http://schemas.microsoft.com/office/drawing/2010/main" val="0"/>
              </a:ext>
            </a:extLst>
          </a:blip>
          <a:srcRect t="3672"/>
          <a:stretch/>
        </p:blipFill>
        <p:spPr>
          <a:xfrm>
            <a:off x="4274499" y="1412776"/>
            <a:ext cx="3707904" cy="4762358"/>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
        <p:nvSpPr>
          <p:cNvPr id="12" name="Título 3"/>
          <p:cNvSpPr txBox="1">
            <a:spLocks/>
          </p:cNvSpPr>
          <p:nvPr/>
        </p:nvSpPr>
        <p:spPr>
          <a:xfrm>
            <a:off x="4896035" y="937784"/>
            <a:ext cx="2448272" cy="39604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pt-PT" sz="2000" b="1" cap="none" dirty="0" smtClean="0">
                <a:solidFill>
                  <a:schemeClr val="accent6">
                    <a:lumMod val="50000"/>
                  </a:schemeClr>
                </a:solidFill>
                <a:latin typeface="Calibri" panose="020F0502020204030204" pitchFamily="34" charset="0"/>
              </a:rPr>
              <a:t>Estátuas de Camões</a:t>
            </a:r>
            <a:endParaRPr lang="pt-PT" sz="2000" b="1" cap="none" dirty="0">
              <a:solidFill>
                <a:schemeClr val="accent6">
                  <a:lumMod val="50000"/>
                </a:schemeClr>
              </a:solidFill>
              <a:latin typeface="Calibri" panose="020F0502020204030204" pitchFamily="34" charset="0"/>
            </a:endParaRPr>
          </a:p>
        </p:txBody>
      </p:sp>
    </p:spTree>
    <p:extLst>
      <p:ext uri="{BB962C8B-B14F-4D97-AF65-F5344CB8AC3E}">
        <p14:creationId xmlns:p14="http://schemas.microsoft.com/office/powerpoint/2010/main" val="539014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10" name="Título 3"/>
          <p:cNvSpPr txBox="1">
            <a:spLocks/>
          </p:cNvSpPr>
          <p:nvPr/>
        </p:nvSpPr>
        <p:spPr>
          <a:xfrm>
            <a:off x="4130483" y="6237312"/>
            <a:ext cx="4112344" cy="234026"/>
          </a:xfrm>
          <a:prstGeom prst="rect">
            <a:avLst/>
          </a:prstGeom>
        </p:spPr>
        <p:txBody>
          <a:bodyPr vert="horz" lIns="91440" tIns="45720" rIns="91440" bIns="45720" rtlCol="0" anchor="t" anchorCtr="0">
            <a:normAutofit lnSpcReduction="10000"/>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smtClean="0">
                <a:solidFill>
                  <a:schemeClr val="accent6">
                    <a:lumMod val="50000"/>
                  </a:schemeClr>
                </a:solidFill>
                <a:latin typeface="Calibri" panose="020F0502020204030204" pitchFamily="34" charset="0"/>
              </a:rPr>
              <a:t>Estátua no </a:t>
            </a:r>
            <a:r>
              <a:rPr lang="pt-PT" sz="1000" cap="none" dirty="0" smtClean="0">
                <a:solidFill>
                  <a:schemeClr val="accent6">
                    <a:lumMod val="50000"/>
                  </a:schemeClr>
                </a:solidFill>
                <a:latin typeface="Calibri" panose="020F0502020204030204" pitchFamily="34" charset="0"/>
              </a:rPr>
              <a:t>Porto.</a:t>
            </a:r>
            <a:endParaRPr lang="pt-PT" sz="1000" cap="none" dirty="0">
              <a:solidFill>
                <a:schemeClr val="accent6">
                  <a:lumMod val="50000"/>
                </a:schemeClr>
              </a:solidFill>
              <a:latin typeface="Calibri" panose="020F0502020204030204" pitchFamily="34" charset="0"/>
            </a:endParaRPr>
          </a:p>
        </p:txBody>
      </p:sp>
      <p:pic>
        <p:nvPicPr>
          <p:cNvPr id="2" name="Imagem 1"/>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b="12580"/>
          <a:stretch/>
        </p:blipFill>
        <p:spPr>
          <a:xfrm>
            <a:off x="4130483" y="1405068"/>
            <a:ext cx="4083918" cy="4760236"/>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
        <p:nvSpPr>
          <p:cNvPr id="12" name="Título 3"/>
          <p:cNvSpPr txBox="1">
            <a:spLocks/>
          </p:cNvSpPr>
          <p:nvPr/>
        </p:nvSpPr>
        <p:spPr>
          <a:xfrm>
            <a:off x="4896035" y="937784"/>
            <a:ext cx="2448272" cy="39604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pt-PT" sz="2000" b="1" cap="none" dirty="0" smtClean="0">
                <a:solidFill>
                  <a:schemeClr val="accent6">
                    <a:lumMod val="50000"/>
                  </a:schemeClr>
                </a:solidFill>
                <a:latin typeface="Calibri" panose="020F0502020204030204" pitchFamily="34" charset="0"/>
              </a:rPr>
              <a:t>Estátuas de Camões</a:t>
            </a:r>
            <a:endParaRPr lang="pt-PT" sz="2000" b="1" cap="none" dirty="0">
              <a:solidFill>
                <a:schemeClr val="accent6">
                  <a:lumMod val="50000"/>
                </a:schemeClr>
              </a:solidFill>
              <a:latin typeface="Calibri" panose="020F0502020204030204" pitchFamily="34" charset="0"/>
            </a:endParaRPr>
          </a:p>
        </p:txBody>
      </p:sp>
    </p:spTree>
    <p:extLst>
      <p:ext uri="{BB962C8B-B14F-4D97-AF65-F5344CB8AC3E}">
        <p14:creationId xmlns:p14="http://schemas.microsoft.com/office/powerpoint/2010/main" val="2818039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10" name="Título 3"/>
          <p:cNvSpPr txBox="1">
            <a:spLocks/>
          </p:cNvSpPr>
          <p:nvPr/>
        </p:nvSpPr>
        <p:spPr>
          <a:xfrm>
            <a:off x="4274915" y="6255021"/>
            <a:ext cx="3672408" cy="288032"/>
          </a:xfrm>
          <a:prstGeom prst="rect">
            <a:avLst/>
          </a:prstGeom>
        </p:spPr>
        <p:txBody>
          <a:bodyPr vert="horz" lIns="91440" tIns="45720" rIns="91440" bIns="45720" rtlCol="0" anchor="t" anchorCtr="0">
            <a:norm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smtClean="0">
                <a:solidFill>
                  <a:schemeClr val="accent6">
                    <a:lumMod val="50000"/>
                  </a:schemeClr>
                </a:solidFill>
                <a:latin typeface="Calibri" panose="020F0502020204030204" pitchFamily="34" charset="0"/>
              </a:rPr>
              <a:t>Estátua de Almeida e Silva, em </a:t>
            </a:r>
            <a:r>
              <a:rPr lang="pt-PT" sz="1000" cap="none" dirty="0" smtClean="0">
                <a:solidFill>
                  <a:schemeClr val="accent6">
                    <a:lumMod val="50000"/>
                  </a:schemeClr>
                </a:solidFill>
                <a:latin typeface="Calibri" panose="020F0502020204030204" pitchFamily="34" charset="0"/>
              </a:rPr>
              <a:t>Viseu.</a:t>
            </a:r>
            <a:endParaRPr lang="pt-PT" sz="1000" cap="none" dirty="0">
              <a:solidFill>
                <a:schemeClr val="accent6">
                  <a:lumMod val="50000"/>
                </a:schemeClr>
              </a:solidFill>
              <a:latin typeface="Calibri" panose="020F0502020204030204" pitchFamily="34" charset="0"/>
            </a:endParaRPr>
          </a:p>
        </p:txBody>
      </p:sp>
      <p:pic>
        <p:nvPicPr>
          <p:cNvPr id="4" name="Imagem 3"/>
          <p:cNvPicPr>
            <a:picLocks noChangeAspect="1"/>
          </p:cNvPicPr>
          <p:nvPr/>
        </p:nvPicPr>
        <p:blipFill rotWithShape="1">
          <a:blip r:embed="rId4" cstate="print">
            <a:extLst>
              <a:ext uri="{28A0092B-C50C-407E-A947-70E740481C1C}">
                <a14:useLocalDpi xmlns:a14="http://schemas.microsoft.com/office/drawing/2010/main" val="0"/>
              </a:ext>
            </a:extLst>
          </a:blip>
          <a:srcRect t="2769"/>
          <a:stretch/>
        </p:blipFill>
        <p:spPr>
          <a:xfrm>
            <a:off x="4274915" y="1412776"/>
            <a:ext cx="3672408" cy="4760937"/>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
        <p:nvSpPr>
          <p:cNvPr id="13" name="Título 3"/>
          <p:cNvSpPr txBox="1">
            <a:spLocks/>
          </p:cNvSpPr>
          <p:nvPr/>
        </p:nvSpPr>
        <p:spPr>
          <a:xfrm>
            <a:off x="4896035" y="937784"/>
            <a:ext cx="2448272" cy="39604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pt-PT" sz="2000" b="1" cap="none" dirty="0" smtClean="0">
                <a:solidFill>
                  <a:schemeClr val="accent6">
                    <a:lumMod val="50000"/>
                  </a:schemeClr>
                </a:solidFill>
                <a:latin typeface="Calibri" panose="020F0502020204030204" pitchFamily="34" charset="0"/>
              </a:rPr>
              <a:t>Estátuas de Camões</a:t>
            </a:r>
            <a:endParaRPr lang="pt-PT" sz="2000" b="1" cap="none" dirty="0">
              <a:solidFill>
                <a:schemeClr val="accent6">
                  <a:lumMod val="50000"/>
                </a:schemeClr>
              </a:solidFill>
              <a:latin typeface="Calibri" panose="020F0502020204030204" pitchFamily="34" charset="0"/>
            </a:endParaRPr>
          </a:p>
        </p:txBody>
      </p:sp>
    </p:spTree>
    <p:extLst>
      <p:ext uri="{BB962C8B-B14F-4D97-AF65-F5344CB8AC3E}">
        <p14:creationId xmlns:p14="http://schemas.microsoft.com/office/powerpoint/2010/main" val="2520400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10" name="Título 3"/>
          <p:cNvSpPr txBox="1">
            <a:spLocks/>
          </p:cNvSpPr>
          <p:nvPr/>
        </p:nvSpPr>
        <p:spPr>
          <a:xfrm>
            <a:off x="7736638" y="6111001"/>
            <a:ext cx="1008112" cy="468052"/>
          </a:xfrm>
          <a:prstGeom prst="rect">
            <a:avLst/>
          </a:prstGeom>
        </p:spPr>
        <p:txBody>
          <a:bodyPr vert="horz" lIns="91440" tIns="45720" rIns="91440" bIns="45720" rtlCol="0" anchor="t" anchorCtr="0">
            <a:norm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spcBef>
                <a:spcPts val="0"/>
              </a:spcBef>
            </a:pPr>
            <a:r>
              <a:rPr lang="pt-PT" sz="1000" cap="none" dirty="0" smtClean="0">
                <a:solidFill>
                  <a:schemeClr val="accent6">
                    <a:lumMod val="50000"/>
                  </a:schemeClr>
                </a:solidFill>
                <a:latin typeface="Calibri" panose="020F0502020204030204" pitchFamily="34" charset="0"/>
              </a:rPr>
              <a:t>Estátua em </a:t>
            </a:r>
            <a:r>
              <a:rPr lang="pt-PT" sz="1000" cap="none" dirty="0" smtClean="0">
                <a:solidFill>
                  <a:schemeClr val="accent6">
                    <a:lumMod val="50000"/>
                  </a:schemeClr>
                </a:solidFill>
                <a:latin typeface="Calibri" panose="020F0502020204030204" pitchFamily="34" charset="0"/>
              </a:rPr>
              <a:t>Leiria.</a:t>
            </a:r>
            <a:endParaRPr lang="pt-PT" sz="1000" cap="none" dirty="0">
              <a:solidFill>
                <a:schemeClr val="accent6">
                  <a:lumMod val="50000"/>
                </a:schemeClr>
              </a:solidFill>
              <a:latin typeface="Calibri" panose="020F0502020204030204" pitchFamily="34" charset="0"/>
            </a:endParaRPr>
          </a:p>
        </p:txBody>
      </p:sp>
      <p:pic>
        <p:nvPicPr>
          <p:cNvPr id="4" name="Imagem 3"/>
          <p:cNvPicPr>
            <a:picLocks noChangeAspect="1"/>
          </p:cNvPicPr>
          <p:nvPr/>
        </p:nvPicPr>
        <p:blipFill rotWithShape="1">
          <a:blip r:embed="rId4" cstate="print">
            <a:extLst>
              <a:ext uri="{28A0092B-C50C-407E-A947-70E740481C1C}">
                <a14:useLocalDpi xmlns:a14="http://schemas.microsoft.com/office/drawing/2010/main" val="0"/>
              </a:ext>
            </a:extLst>
          </a:blip>
          <a:srcRect l="10452" t="2386" r="10452" b="12051"/>
          <a:stretch/>
        </p:blipFill>
        <p:spPr>
          <a:xfrm>
            <a:off x="4526318" y="1311770"/>
            <a:ext cx="3171144" cy="5141566"/>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
        <p:nvSpPr>
          <p:cNvPr id="12" name="Título 3"/>
          <p:cNvSpPr txBox="1">
            <a:spLocks/>
          </p:cNvSpPr>
          <p:nvPr/>
        </p:nvSpPr>
        <p:spPr>
          <a:xfrm>
            <a:off x="4896035" y="937784"/>
            <a:ext cx="2448272" cy="39604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pt-PT" sz="2000" b="1" cap="none" dirty="0" smtClean="0">
                <a:solidFill>
                  <a:schemeClr val="accent6">
                    <a:lumMod val="50000"/>
                  </a:schemeClr>
                </a:solidFill>
                <a:latin typeface="Calibri" panose="020F0502020204030204" pitchFamily="34" charset="0"/>
              </a:rPr>
              <a:t>Estátuas de Camões</a:t>
            </a:r>
            <a:endParaRPr lang="pt-PT" sz="2000" b="1" cap="none" dirty="0">
              <a:solidFill>
                <a:schemeClr val="accent6">
                  <a:lumMod val="50000"/>
                </a:schemeClr>
              </a:solidFill>
              <a:latin typeface="Calibri" panose="020F0502020204030204" pitchFamily="34" charset="0"/>
            </a:endParaRPr>
          </a:p>
        </p:txBody>
      </p:sp>
    </p:spTree>
    <p:extLst>
      <p:ext uri="{BB962C8B-B14F-4D97-AF65-F5344CB8AC3E}">
        <p14:creationId xmlns:p14="http://schemas.microsoft.com/office/powerpoint/2010/main" val="2743697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10" name="Título 3"/>
          <p:cNvSpPr txBox="1">
            <a:spLocks/>
          </p:cNvSpPr>
          <p:nvPr/>
        </p:nvSpPr>
        <p:spPr>
          <a:xfrm>
            <a:off x="7514859" y="5976470"/>
            <a:ext cx="1156569" cy="648073"/>
          </a:xfrm>
          <a:prstGeom prst="rect">
            <a:avLst/>
          </a:prstGeom>
        </p:spPr>
        <p:txBody>
          <a:bodyPr vert="horz" lIns="91440" tIns="45720" rIns="91440" bIns="45720" rtlCol="0" anchor="t" anchorCtr="0">
            <a:norm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spcBef>
                <a:spcPts val="0"/>
              </a:spcBef>
            </a:pPr>
            <a:r>
              <a:rPr lang="pt-PT" sz="1000" cap="none" dirty="0" smtClean="0">
                <a:solidFill>
                  <a:schemeClr val="accent6">
                    <a:lumMod val="50000"/>
                  </a:schemeClr>
                </a:solidFill>
                <a:latin typeface="Calibri" panose="020F0502020204030204" pitchFamily="34" charset="0"/>
              </a:rPr>
              <a:t>Estátua de João Cutileiro, em </a:t>
            </a:r>
            <a:r>
              <a:rPr lang="pt-PT" sz="1000" cap="none" dirty="0" smtClean="0">
                <a:solidFill>
                  <a:schemeClr val="accent6">
                    <a:lumMod val="50000"/>
                  </a:schemeClr>
                </a:solidFill>
                <a:latin typeface="Calibri" panose="020F0502020204030204" pitchFamily="34" charset="0"/>
              </a:rPr>
              <a:t>Cascais.</a:t>
            </a:r>
            <a:endParaRPr lang="pt-PT" sz="1000" cap="none" dirty="0">
              <a:solidFill>
                <a:schemeClr val="accent6">
                  <a:lumMod val="50000"/>
                </a:schemeClr>
              </a:solidFill>
              <a:latin typeface="Calibri" panose="020F0502020204030204" pitchFamily="34" charset="0"/>
            </a:endParaRPr>
          </a:p>
        </p:txBody>
      </p:sp>
      <p:pic>
        <p:nvPicPr>
          <p:cNvPr id="2" name="Imagem 1"/>
          <p:cNvPicPr>
            <a:picLocks noChangeAspect="1"/>
          </p:cNvPicPr>
          <p:nvPr/>
        </p:nvPicPr>
        <p:blipFill rotWithShape="1">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l="17577" t="1228" r="10037" b="8797"/>
          <a:stretch/>
        </p:blipFill>
        <p:spPr>
          <a:xfrm>
            <a:off x="4666112" y="1388210"/>
            <a:ext cx="2833372" cy="5072212"/>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
        <p:nvSpPr>
          <p:cNvPr id="12" name="Título 3"/>
          <p:cNvSpPr txBox="1">
            <a:spLocks/>
          </p:cNvSpPr>
          <p:nvPr/>
        </p:nvSpPr>
        <p:spPr>
          <a:xfrm>
            <a:off x="4896035" y="937784"/>
            <a:ext cx="2448272" cy="39604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pt-PT" sz="2000" b="1" cap="none" dirty="0" smtClean="0">
                <a:solidFill>
                  <a:schemeClr val="accent6">
                    <a:lumMod val="50000"/>
                  </a:schemeClr>
                </a:solidFill>
                <a:latin typeface="Calibri" panose="020F0502020204030204" pitchFamily="34" charset="0"/>
              </a:rPr>
              <a:t>Estátuas de Camões</a:t>
            </a:r>
            <a:endParaRPr lang="pt-PT" sz="2000" b="1" cap="none" dirty="0">
              <a:solidFill>
                <a:schemeClr val="accent6">
                  <a:lumMod val="50000"/>
                </a:schemeClr>
              </a:solidFill>
              <a:latin typeface="Calibri" panose="020F0502020204030204" pitchFamily="34" charset="0"/>
            </a:endParaRPr>
          </a:p>
        </p:txBody>
      </p:sp>
    </p:spTree>
    <p:extLst>
      <p:ext uri="{BB962C8B-B14F-4D97-AF65-F5344CB8AC3E}">
        <p14:creationId xmlns:p14="http://schemas.microsoft.com/office/powerpoint/2010/main" val="3334378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10" name="Título 3"/>
          <p:cNvSpPr txBox="1">
            <a:spLocks/>
          </p:cNvSpPr>
          <p:nvPr/>
        </p:nvSpPr>
        <p:spPr>
          <a:xfrm>
            <a:off x="4283968" y="6318477"/>
            <a:ext cx="3780058" cy="234026"/>
          </a:xfrm>
          <a:prstGeom prst="rect">
            <a:avLst/>
          </a:prstGeom>
        </p:spPr>
        <p:txBody>
          <a:bodyPr vert="horz" lIns="91440" tIns="45720" rIns="91440" bIns="45720" rtlCol="0" anchor="t" anchorCtr="0">
            <a:normAutofit lnSpcReduction="10000"/>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smtClean="0">
                <a:solidFill>
                  <a:schemeClr val="accent6">
                    <a:lumMod val="50000"/>
                  </a:schemeClr>
                </a:solidFill>
                <a:latin typeface="Calibri" panose="020F0502020204030204" pitchFamily="34" charset="0"/>
              </a:rPr>
              <a:t>Estátua em Havana, </a:t>
            </a:r>
            <a:r>
              <a:rPr lang="pt-PT" sz="1000" cap="none" dirty="0" smtClean="0">
                <a:solidFill>
                  <a:schemeClr val="accent6">
                    <a:lumMod val="50000"/>
                  </a:schemeClr>
                </a:solidFill>
                <a:latin typeface="Calibri" panose="020F0502020204030204" pitchFamily="34" charset="0"/>
              </a:rPr>
              <a:t>Cuba.</a:t>
            </a:r>
            <a:endParaRPr lang="pt-PT" sz="1000" cap="none" dirty="0">
              <a:solidFill>
                <a:schemeClr val="accent6">
                  <a:lumMod val="50000"/>
                </a:schemeClr>
              </a:solidFill>
              <a:latin typeface="Calibri" panose="020F0502020204030204" pitchFamily="34" charset="0"/>
            </a:endParaRPr>
          </a:p>
        </p:txBody>
      </p:sp>
      <p:pic>
        <p:nvPicPr>
          <p:cNvPr id="4" name="Imagem 3"/>
          <p:cNvPicPr>
            <a:picLocks noChangeAspect="1"/>
          </p:cNvPicPr>
          <p:nvPr/>
        </p:nvPicPr>
        <p:blipFill rotWithShape="1">
          <a:blip r:embed="rId4" cstate="print">
            <a:extLst>
              <a:ext uri="{28A0092B-C50C-407E-A947-70E740481C1C}">
                <a14:useLocalDpi xmlns:a14="http://schemas.microsoft.com/office/drawing/2010/main" val="0"/>
              </a:ext>
            </a:extLst>
          </a:blip>
          <a:srcRect t="18660" r="4228"/>
          <a:stretch/>
        </p:blipFill>
        <p:spPr>
          <a:xfrm>
            <a:off x="4283968" y="1398650"/>
            <a:ext cx="3780058" cy="4865531"/>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
        <p:nvSpPr>
          <p:cNvPr id="12" name="Título 3"/>
          <p:cNvSpPr txBox="1">
            <a:spLocks/>
          </p:cNvSpPr>
          <p:nvPr/>
        </p:nvSpPr>
        <p:spPr>
          <a:xfrm>
            <a:off x="4896035" y="937784"/>
            <a:ext cx="2448272" cy="39604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pt-PT" sz="2000" b="1" cap="none" dirty="0" smtClean="0">
                <a:solidFill>
                  <a:schemeClr val="accent6">
                    <a:lumMod val="50000"/>
                  </a:schemeClr>
                </a:solidFill>
                <a:latin typeface="Calibri" panose="020F0502020204030204" pitchFamily="34" charset="0"/>
              </a:rPr>
              <a:t>Estátuas de Camões</a:t>
            </a:r>
            <a:endParaRPr lang="pt-PT" sz="2000" b="1" cap="none" dirty="0">
              <a:solidFill>
                <a:schemeClr val="accent6">
                  <a:lumMod val="50000"/>
                </a:schemeClr>
              </a:solidFill>
              <a:latin typeface="Calibri" panose="020F0502020204030204" pitchFamily="34" charset="0"/>
            </a:endParaRPr>
          </a:p>
        </p:txBody>
      </p:sp>
    </p:spTree>
    <p:extLst>
      <p:ext uri="{BB962C8B-B14F-4D97-AF65-F5344CB8AC3E}">
        <p14:creationId xmlns:p14="http://schemas.microsoft.com/office/powerpoint/2010/main" val="983658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10" name="Título 3"/>
          <p:cNvSpPr txBox="1">
            <a:spLocks/>
          </p:cNvSpPr>
          <p:nvPr/>
        </p:nvSpPr>
        <p:spPr>
          <a:xfrm>
            <a:off x="4273750" y="6372669"/>
            <a:ext cx="3709144" cy="234026"/>
          </a:xfrm>
          <a:prstGeom prst="rect">
            <a:avLst/>
          </a:prstGeom>
        </p:spPr>
        <p:txBody>
          <a:bodyPr vert="horz" lIns="91440" tIns="45720" rIns="91440" bIns="45720" rtlCol="0" anchor="t" anchorCtr="0">
            <a:normAutofit lnSpcReduction="10000"/>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pPr algn="ctr">
              <a:spcBef>
                <a:spcPts val="0"/>
              </a:spcBef>
            </a:pPr>
            <a:r>
              <a:rPr lang="pt-PT" sz="1000" cap="none" dirty="0" smtClean="0">
                <a:solidFill>
                  <a:schemeClr val="accent6">
                    <a:lumMod val="50000"/>
                  </a:schemeClr>
                </a:solidFill>
                <a:latin typeface="Calibri" panose="020F0502020204030204" pitchFamily="34" charset="0"/>
              </a:rPr>
              <a:t>No Padrão dos Descobrimentos, em </a:t>
            </a:r>
            <a:r>
              <a:rPr lang="pt-PT" sz="1000" cap="none" dirty="0" smtClean="0">
                <a:solidFill>
                  <a:schemeClr val="accent6">
                    <a:lumMod val="50000"/>
                  </a:schemeClr>
                </a:solidFill>
                <a:latin typeface="Calibri" panose="020F0502020204030204" pitchFamily="34" charset="0"/>
              </a:rPr>
              <a:t>Lisboa.</a:t>
            </a:r>
            <a:endParaRPr lang="pt-PT" sz="1000" cap="none" dirty="0">
              <a:solidFill>
                <a:schemeClr val="accent6">
                  <a:lumMod val="50000"/>
                </a:schemeClr>
              </a:solidFill>
              <a:latin typeface="Calibri" panose="020F0502020204030204" pitchFamily="34" charset="0"/>
            </a:endParaRPr>
          </a:p>
        </p:txBody>
      </p:sp>
      <p:pic>
        <p:nvPicPr>
          <p:cNvPr id="2" name="Imagem 1"/>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4273750" y="1349820"/>
            <a:ext cx="3709144" cy="4945525"/>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
        <p:nvSpPr>
          <p:cNvPr id="12" name="Título 3"/>
          <p:cNvSpPr txBox="1">
            <a:spLocks/>
          </p:cNvSpPr>
          <p:nvPr/>
        </p:nvSpPr>
        <p:spPr>
          <a:xfrm>
            <a:off x="4896035" y="937784"/>
            <a:ext cx="2448272" cy="39604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pt-PT" sz="2000" b="1" cap="none" dirty="0" smtClean="0">
                <a:solidFill>
                  <a:schemeClr val="accent6">
                    <a:lumMod val="50000"/>
                  </a:schemeClr>
                </a:solidFill>
                <a:latin typeface="Calibri" panose="020F0502020204030204" pitchFamily="34" charset="0"/>
              </a:rPr>
              <a:t>Estátuas de Camões</a:t>
            </a:r>
            <a:endParaRPr lang="pt-PT" sz="2000" b="1" cap="none" dirty="0">
              <a:solidFill>
                <a:schemeClr val="accent6">
                  <a:lumMod val="50000"/>
                </a:schemeClr>
              </a:solidFill>
              <a:latin typeface="Calibri" panose="020F0502020204030204" pitchFamily="34" charset="0"/>
            </a:endParaRPr>
          </a:p>
        </p:txBody>
      </p:sp>
    </p:spTree>
    <p:extLst>
      <p:ext uri="{BB962C8B-B14F-4D97-AF65-F5344CB8AC3E}">
        <p14:creationId xmlns:p14="http://schemas.microsoft.com/office/powerpoint/2010/main" val="2075295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pic>
        <p:nvPicPr>
          <p:cNvPr id="4" name="Image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08432" y="1497870"/>
            <a:ext cx="3528392" cy="4919585"/>
          </a:xfrm>
          <a:prstGeom prst="rect">
            <a:avLst/>
          </a:prstGeom>
          <a:ln>
            <a:noFill/>
          </a:ln>
          <a:effectLst>
            <a:outerShdw blurRad="292100" dist="139700" dir="2700000" algn="tl" rotWithShape="0">
              <a:srgbClr val="333333">
                <a:alpha val="65000"/>
              </a:srgbClr>
            </a:outerShdw>
          </a:effectLst>
        </p:spPr>
      </p:pic>
      <p:sp>
        <p:nvSpPr>
          <p:cNvPr id="6" name="Rectângulo 5"/>
          <p:cNvSpPr/>
          <p:nvPr/>
        </p:nvSpPr>
        <p:spPr>
          <a:xfrm>
            <a:off x="179512" y="1357977"/>
            <a:ext cx="3096344" cy="5293757"/>
          </a:xfrm>
          <a:prstGeom prst="rect">
            <a:avLst/>
          </a:prstGeom>
        </p:spPr>
        <p:txBody>
          <a:bodyPr wrap="square">
            <a:spAutoFit/>
          </a:bodyPr>
          <a:lstStyle/>
          <a:p>
            <a:r>
              <a:rPr lang="pt-PT" sz="1400" dirty="0">
                <a:solidFill>
                  <a:schemeClr val="bg1"/>
                </a:solidFill>
                <a:latin typeface="Calibri" panose="020F0502020204030204" pitchFamily="34" charset="0"/>
              </a:rPr>
              <a:t>O popular filme de Leitão de </a:t>
            </a:r>
            <a:r>
              <a:rPr lang="pt-PT" sz="1400" dirty="0" smtClean="0">
                <a:solidFill>
                  <a:schemeClr val="bg1"/>
                </a:solidFill>
                <a:latin typeface="Calibri" panose="020F0502020204030204" pitchFamily="34" charset="0"/>
              </a:rPr>
              <a:t>Barros tinha inicialmente o título de </a:t>
            </a:r>
            <a:r>
              <a:rPr lang="pt-PT" sz="1400" i="1" dirty="0" smtClean="0">
                <a:solidFill>
                  <a:schemeClr val="bg1"/>
                </a:solidFill>
                <a:latin typeface="Calibri" panose="020F0502020204030204" pitchFamily="34" charset="0"/>
              </a:rPr>
              <a:t>Camões</a:t>
            </a:r>
            <a:r>
              <a:rPr lang="pt-PT" sz="1400" i="1" dirty="0">
                <a:solidFill>
                  <a:schemeClr val="bg1"/>
                </a:solidFill>
                <a:latin typeface="Calibri" panose="020F0502020204030204" pitchFamily="34" charset="0"/>
              </a:rPr>
              <a:t>, o </a:t>
            </a:r>
            <a:r>
              <a:rPr lang="pt-PT" sz="1400" i="1" dirty="0" smtClean="0">
                <a:solidFill>
                  <a:schemeClr val="bg1"/>
                </a:solidFill>
                <a:latin typeface="Calibri" panose="020F0502020204030204" pitchFamily="34" charset="0"/>
              </a:rPr>
              <a:t>Trinca-Fortes</a:t>
            </a:r>
            <a:r>
              <a:rPr lang="pt-PT" sz="1400" dirty="0" smtClean="0">
                <a:solidFill>
                  <a:schemeClr val="bg1"/>
                </a:solidFill>
                <a:latin typeface="Calibri" panose="020F0502020204030204" pitchFamily="34" charset="0"/>
              </a:rPr>
              <a:t>. </a:t>
            </a:r>
            <a:r>
              <a:rPr lang="pt-PT" sz="1400" dirty="0">
                <a:solidFill>
                  <a:schemeClr val="bg1"/>
                </a:solidFill>
                <a:latin typeface="Calibri" panose="020F0502020204030204" pitchFamily="34" charset="0"/>
              </a:rPr>
              <a:t>Num despacho de Salazar, a sua produção foi considerada de </a:t>
            </a:r>
            <a:r>
              <a:rPr lang="pt-PT" sz="1400" dirty="0" smtClean="0">
                <a:solidFill>
                  <a:schemeClr val="bg1"/>
                </a:solidFill>
                <a:latin typeface="Calibri" panose="020F0502020204030204" pitchFamily="34" charset="0"/>
              </a:rPr>
              <a:t>«interesse nacional», </a:t>
            </a:r>
            <a:r>
              <a:rPr lang="pt-PT" sz="1400" dirty="0">
                <a:solidFill>
                  <a:schemeClr val="bg1"/>
                </a:solidFill>
                <a:latin typeface="Calibri" panose="020F0502020204030204" pitchFamily="34" charset="0"/>
              </a:rPr>
              <a:t>pois o regime estava empenhado em aproveitar a figura mítica de Camões, num incentivo ao nacionalismo. </a:t>
            </a:r>
            <a:r>
              <a:rPr lang="pt-PT" sz="1400" dirty="0" smtClean="0">
                <a:solidFill>
                  <a:schemeClr val="bg1"/>
                </a:solidFill>
                <a:latin typeface="Calibri" panose="020F0502020204030204" pitchFamily="34" charset="0"/>
              </a:rPr>
              <a:t>Estreou </a:t>
            </a:r>
            <a:r>
              <a:rPr lang="pt-PT" sz="1400" dirty="0">
                <a:solidFill>
                  <a:schemeClr val="bg1"/>
                </a:solidFill>
                <a:latin typeface="Calibri" panose="020F0502020204030204" pitchFamily="34" charset="0"/>
              </a:rPr>
              <a:t>no São Luís, em 1946, esteve dois meses em cartaz, e teve cerca de 80 </a:t>
            </a:r>
            <a:r>
              <a:rPr lang="pt-PT" sz="1400">
                <a:solidFill>
                  <a:schemeClr val="bg1"/>
                </a:solidFill>
                <a:latin typeface="Calibri" panose="020F0502020204030204" pitchFamily="34" charset="0"/>
              </a:rPr>
              <a:t>mil </a:t>
            </a:r>
            <a:r>
              <a:rPr lang="pt-PT" sz="1400" smtClean="0">
                <a:solidFill>
                  <a:schemeClr val="bg1"/>
                </a:solidFill>
                <a:latin typeface="Calibri" panose="020F0502020204030204" pitchFamily="34" charset="0"/>
              </a:rPr>
              <a:t>espectadores</a:t>
            </a:r>
            <a:r>
              <a:rPr lang="pt-PT" sz="1400" dirty="0">
                <a:solidFill>
                  <a:schemeClr val="bg1"/>
                </a:solidFill>
                <a:latin typeface="Calibri" panose="020F0502020204030204" pitchFamily="34" charset="0"/>
              </a:rPr>
              <a:t>. Foi </a:t>
            </a:r>
            <a:r>
              <a:rPr lang="pt-PT" sz="1400" dirty="0" err="1">
                <a:solidFill>
                  <a:schemeClr val="bg1"/>
                </a:solidFill>
                <a:latin typeface="Calibri" panose="020F0502020204030204" pitchFamily="34" charset="0"/>
              </a:rPr>
              <a:t>selecionado</a:t>
            </a:r>
            <a:r>
              <a:rPr lang="pt-PT" sz="1400" dirty="0">
                <a:solidFill>
                  <a:schemeClr val="bg1"/>
                </a:solidFill>
                <a:latin typeface="Calibri" panose="020F0502020204030204" pitchFamily="34" charset="0"/>
              </a:rPr>
              <a:t> para o 1.º Festival de Cannes, realizado nesse ano. O custo da sua produção foi enorme, </a:t>
            </a:r>
            <a:r>
              <a:rPr lang="pt-PT" sz="1400" dirty="0">
                <a:solidFill>
                  <a:schemeClr val="bg1"/>
                </a:solidFill>
                <a:latin typeface="Calibri" panose="020F0502020204030204" pitchFamily="34" charset="0"/>
              </a:rPr>
              <a:t>«</a:t>
            </a:r>
            <a:r>
              <a:rPr lang="pt-PT" sz="1400" dirty="0" smtClean="0">
                <a:solidFill>
                  <a:schemeClr val="bg1"/>
                </a:solidFill>
                <a:latin typeface="Calibri" panose="020F0502020204030204" pitchFamily="34" charset="0"/>
              </a:rPr>
              <a:t>o </a:t>
            </a:r>
            <a:r>
              <a:rPr lang="pt-PT" sz="1400" dirty="0">
                <a:solidFill>
                  <a:schemeClr val="bg1"/>
                </a:solidFill>
                <a:latin typeface="Calibri" panose="020F0502020204030204" pitchFamily="34" charset="0"/>
              </a:rPr>
              <a:t>mais desmedido e ambicioso </a:t>
            </a:r>
            <a:r>
              <a:rPr lang="pt-PT" sz="1400" dirty="0" smtClean="0">
                <a:solidFill>
                  <a:schemeClr val="bg1"/>
                </a:solidFill>
                <a:latin typeface="Calibri" panose="020F0502020204030204" pitchFamily="34" charset="0"/>
              </a:rPr>
              <a:t>projeto </a:t>
            </a:r>
            <a:r>
              <a:rPr lang="pt-PT" sz="1400" dirty="0">
                <a:solidFill>
                  <a:schemeClr val="bg1"/>
                </a:solidFill>
                <a:latin typeface="Calibri" panose="020F0502020204030204" pitchFamily="34" charset="0"/>
              </a:rPr>
              <a:t>do nosso </a:t>
            </a:r>
            <a:r>
              <a:rPr lang="pt-PT" sz="1400" dirty="0" smtClean="0">
                <a:solidFill>
                  <a:schemeClr val="bg1"/>
                </a:solidFill>
                <a:latin typeface="Calibri" panose="020F0502020204030204" pitchFamily="34" charset="0"/>
              </a:rPr>
              <a:t>cinema», </a:t>
            </a:r>
            <a:r>
              <a:rPr lang="pt-PT" sz="1400" dirty="0">
                <a:solidFill>
                  <a:schemeClr val="bg1"/>
                </a:solidFill>
                <a:latin typeface="Calibri" panose="020F0502020204030204" pitchFamily="34" charset="0"/>
              </a:rPr>
              <a:t>segundo João </a:t>
            </a:r>
            <a:r>
              <a:rPr lang="pt-PT" sz="1400" dirty="0" err="1">
                <a:solidFill>
                  <a:schemeClr val="bg1"/>
                </a:solidFill>
                <a:latin typeface="Calibri" panose="020F0502020204030204" pitchFamily="34" charset="0"/>
              </a:rPr>
              <a:t>Bénard</a:t>
            </a:r>
            <a:r>
              <a:rPr lang="pt-PT" sz="1400" dirty="0">
                <a:solidFill>
                  <a:schemeClr val="bg1"/>
                </a:solidFill>
                <a:latin typeface="Calibri" panose="020F0502020204030204" pitchFamily="34" charset="0"/>
              </a:rPr>
              <a:t> da Costa, antigo </a:t>
            </a:r>
            <a:r>
              <a:rPr lang="pt-PT" sz="1400" dirty="0" smtClean="0">
                <a:solidFill>
                  <a:schemeClr val="bg1"/>
                </a:solidFill>
                <a:latin typeface="Calibri" panose="020F0502020204030204" pitchFamily="34" charset="0"/>
              </a:rPr>
              <a:t>diretor </a:t>
            </a:r>
            <a:r>
              <a:rPr lang="pt-PT" sz="1400" dirty="0">
                <a:solidFill>
                  <a:schemeClr val="bg1"/>
                </a:solidFill>
                <a:latin typeface="Calibri" panose="020F0502020204030204" pitchFamily="34" charset="0"/>
              </a:rPr>
              <a:t>da Cinemateca Nacional. </a:t>
            </a:r>
          </a:p>
          <a:p>
            <a:r>
              <a:rPr lang="pt-PT" sz="1600" dirty="0">
                <a:solidFill>
                  <a:schemeClr val="bg1"/>
                </a:solidFill>
                <a:latin typeface="Calibri" panose="020F0502020204030204" pitchFamily="34" charset="0"/>
              </a:rPr>
              <a:t> </a:t>
            </a:r>
          </a:p>
          <a:p>
            <a:r>
              <a:rPr lang="pt-PT" sz="1400" b="1" dirty="0">
                <a:solidFill>
                  <a:schemeClr val="bg1"/>
                </a:solidFill>
                <a:latin typeface="Calibri" panose="020F0502020204030204" pitchFamily="34" charset="0"/>
              </a:rPr>
              <a:t>PRÉMIOS </a:t>
            </a:r>
            <a:r>
              <a:rPr lang="pt-PT" sz="1400" b="1" dirty="0" smtClean="0">
                <a:solidFill>
                  <a:schemeClr val="bg1"/>
                </a:solidFill>
                <a:latin typeface="Calibri" panose="020F0502020204030204" pitchFamily="34" charset="0"/>
              </a:rPr>
              <a:t>– </a:t>
            </a:r>
            <a:r>
              <a:rPr lang="pt-PT" sz="1400" dirty="0">
                <a:solidFill>
                  <a:schemeClr val="bg1"/>
                </a:solidFill>
                <a:latin typeface="Calibri" panose="020F0502020204030204" pitchFamily="34" charset="0"/>
              </a:rPr>
              <a:t>Grande Prémio do SNI em 1946; Prémios do SNI para o Melhor Ator (António Vilar) e para a Melhor Atriz (Eunice </a:t>
            </a:r>
            <a:r>
              <a:rPr lang="pt-PT" sz="1400" dirty="0" err="1">
                <a:solidFill>
                  <a:schemeClr val="bg1"/>
                </a:solidFill>
                <a:latin typeface="Calibri" panose="020F0502020204030204" pitchFamily="34" charset="0"/>
              </a:rPr>
              <a:t>Muñoz</a:t>
            </a:r>
            <a:r>
              <a:rPr lang="pt-PT" sz="1400" dirty="0" smtClean="0">
                <a:solidFill>
                  <a:schemeClr val="bg1"/>
                </a:solidFill>
                <a:latin typeface="Calibri" panose="020F0502020204030204" pitchFamily="34" charset="0"/>
              </a:rPr>
              <a:t>) e </a:t>
            </a:r>
            <a:r>
              <a:rPr lang="pt-PT" sz="1400" dirty="0">
                <a:solidFill>
                  <a:schemeClr val="bg1"/>
                </a:solidFill>
                <a:latin typeface="Calibri" panose="020F0502020204030204" pitchFamily="34" charset="0"/>
              </a:rPr>
              <a:t>menções honrosas para os atores Vasco Santana e Paiva Raposo.</a:t>
            </a:r>
          </a:p>
        </p:txBody>
      </p:sp>
      <p:sp>
        <p:nvSpPr>
          <p:cNvPr id="9" name="TextBox 8"/>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
        <p:nvSpPr>
          <p:cNvPr id="11" name="Título 3"/>
          <p:cNvSpPr txBox="1">
            <a:spLocks/>
          </p:cNvSpPr>
          <p:nvPr/>
        </p:nvSpPr>
        <p:spPr>
          <a:xfrm>
            <a:off x="4387760" y="908720"/>
            <a:ext cx="3618876" cy="57606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pt-PT" sz="3200" b="1" cap="none" dirty="0" smtClean="0">
                <a:solidFill>
                  <a:schemeClr val="accent6">
                    <a:lumMod val="50000"/>
                  </a:schemeClr>
                </a:solidFill>
                <a:latin typeface="Calibri" panose="020F0502020204030204" pitchFamily="34" charset="0"/>
              </a:rPr>
              <a:t>Camões no cinema</a:t>
            </a:r>
            <a:endParaRPr lang="pt-PT" sz="3200" b="1" cap="none" dirty="0">
              <a:solidFill>
                <a:schemeClr val="accent6">
                  <a:lumMod val="50000"/>
                </a:schemeClr>
              </a:solidFill>
              <a:latin typeface="Calibri" panose="020F0502020204030204" pitchFamily="34" charset="0"/>
            </a:endParaRPr>
          </a:p>
        </p:txBody>
      </p:sp>
    </p:spTree>
    <p:extLst>
      <p:ext uri="{BB962C8B-B14F-4D97-AF65-F5344CB8AC3E}">
        <p14:creationId xmlns:p14="http://schemas.microsoft.com/office/powerpoint/2010/main" val="4248549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6" name="Rectângulo 5"/>
          <p:cNvSpPr/>
          <p:nvPr/>
        </p:nvSpPr>
        <p:spPr>
          <a:xfrm>
            <a:off x="251520" y="4869160"/>
            <a:ext cx="3017520" cy="1631216"/>
          </a:xfrm>
          <a:prstGeom prst="rect">
            <a:avLst/>
          </a:prstGeom>
        </p:spPr>
        <p:txBody>
          <a:bodyPr wrap="square">
            <a:spAutoFit/>
          </a:bodyPr>
          <a:lstStyle/>
          <a:p>
            <a:r>
              <a:rPr lang="pt-PT" sz="2000" i="1" dirty="0" smtClean="0">
                <a:solidFill>
                  <a:prstClr val="white"/>
                </a:solidFill>
                <a:latin typeface="Calibri" panose="020F0502020204030204" pitchFamily="34" charset="0"/>
              </a:rPr>
              <a:t>Camões, tanta Guerra, tanto Engano</a:t>
            </a:r>
            <a:r>
              <a:rPr lang="pt-PT" sz="2000" dirty="0" smtClean="0">
                <a:solidFill>
                  <a:prstClr val="white"/>
                </a:solidFill>
                <a:latin typeface="Calibri" panose="020F0502020204030204" pitchFamily="34" charset="0"/>
              </a:rPr>
              <a:t> é o título da peça encenada por Silvina Pereira e filmada por Paulo Rocha, em 1996.</a:t>
            </a:r>
            <a:endParaRPr lang="pt-PT" sz="2000" dirty="0">
              <a:solidFill>
                <a:prstClr val="white"/>
              </a:solidFill>
            </a:endParaRPr>
          </a:p>
        </p:txBody>
      </p:sp>
      <p:pic>
        <p:nvPicPr>
          <p:cNvPr id="10" name="Imagem 9"/>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l="1736" t="1715" r="1765" b="11114"/>
          <a:stretch/>
        </p:blipFill>
        <p:spPr>
          <a:xfrm>
            <a:off x="3635896" y="1753208"/>
            <a:ext cx="5233106" cy="3962208"/>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
        <p:nvSpPr>
          <p:cNvPr id="13" name="Título 3"/>
          <p:cNvSpPr txBox="1">
            <a:spLocks/>
          </p:cNvSpPr>
          <p:nvPr/>
        </p:nvSpPr>
        <p:spPr>
          <a:xfrm>
            <a:off x="4896035" y="937784"/>
            <a:ext cx="2448272" cy="39604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pt-PT" sz="2000" b="1" cap="none" dirty="0" smtClean="0">
                <a:solidFill>
                  <a:schemeClr val="accent6">
                    <a:lumMod val="50000"/>
                  </a:schemeClr>
                </a:solidFill>
                <a:latin typeface="Calibri" panose="020F0502020204030204" pitchFamily="34" charset="0"/>
              </a:rPr>
              <a:t>Camões no cinema</a:t>
            </a:r>
            <a:endParaRPr lang="pt-PT" sz="2000" b="1" cap="none" dirty="0">
              <a:solidFill>
                <a:schemeClr val="accent6">
                  <a:lumMod val="50000"/>
                </a:schemeClr>
              </a:solidFill>
              <a:latin typeface="Calibri" panose="020F0502020204030204" pitchFamily="34" charset="0"/>
            </a:endParaRPr>
          </a:p>
        </p:txBody>
      </p:sp>
    </p:spTree>
    <p:extLst>
      <p:ext uri="{BB962C8B-B14F-4D97-AF65-F5344CB8AC3E}">
        <p14:creationId xmlns:p14="http://schemas.microsoft.com/office/powerpoint/2010/main" val="1029040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1"/>
          </p:nvPr>
        </p:nvSpPr>
        <p:spPr>
          <a:xfrm>
            <a:off x="3439936" y="332656"/>
            <a:ext cx="5704064" cy="671685"/>
          </a:xfrm>
        </p:spPr>
        <p:txBody>
          <a:bodyPr>
            <a:normAutofit lnSpcReduction="10000"/>
          </a:bodyPr>
          <a:lstStyle/>
          <a:p>
            <a:r>
              <a:rPr lang="pt-PT" sz="4000" b="1" u="sng" cap="all" spc="300" dirty="0" smtClean="0">
                <a:solidFill>
                  <a:srgbClr val="C00000"/>
                </a:solidFill>
                <a:ea typeface="+mj-ea"/>
                <a:cs typeface="Tunga" pitchFamily="2"/>
              </a:rPr>
              <a:t>LUÍS DE CAMÕES</a:t>
            </a:r>
            <a:endParaRPr lang="pt-PT" u="sng" spc="300" dirty="0"/>
          </a:p>
        </p:txBody>
      </p:sp>
      <p:pic>
        <p:nvPicPr>
          <p:cNvPr id="3" name="Marcador de Posição de Conteúdo 2"/>
          <p:cNvPicPr>
            <a:picLocks noGrp="1" noChangeAspect="1"/>
          </p:cNvPicPr>
          <p:nvPr>
            <p:ph sz="quarter" idx="4294967295"/>
          </p:nvPr>
        </p:nvPicPr>
        <p:blipFill rotWithShape="1">
          <a:blip r:embed="rId2" cstate="print">
            <a:extLst>
              <a:ext uri="{BEBA8EAE-BF5A-486C-A8C5-ECC9F3942E4B}">
                <a14:imgProps xmlns:a14="http://schemas.microsoft.com/office/drawing/2010/main">
                  <a14:imgLayer r:embed="rId3">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l="3117" b="2114"/>
          <a:stretch/>
        </p:blipFill>
        <p:spPr>
          <a:xfrm>
            <a:off x="7884368" y="116632"/>
            <a:ext cx="1115616" cy="1004190"/>
          </a:xfrm>
          <a:prstGeom prst="rect">
            <a:avLst/>
          </a:prstGeom>
          <a:ln>
            <a:noFill/>
          </a:ln>
          <a:effectLst>
            <a:outerShdw blurRad="292100" dist="139700" dir="2700000" algn="tl" rotWithShape="0">
              <a:srgbClr val="333333">
                <a:alpha val="65000"/>
              </a:srgbClr>
            </a:outerShdw>
          </a:effectLst>
        </p:spPr>
      </p:pic>
      <p:sp>
        <p:nvSpPr>
          <p:cNvPr id="6" name="Rectângulo 5"/>
          <p:cNvSpPr/>
          <p:nvPr/>
        </p:nvSpPr>
        <p:spPr>
          <a:xfrm>
            <a:off x="287316" y="2511002"/>
            <a:ext cx="3017520" cy="3785652"/>
          </a:xfrm>
          <a:prstGeom prst="rect">
            <a:avLst/>
          </a:prstGeom>
        </p:spPr>
        <p:txBody>
          <a:bodyPr wrap="square">
            <a:spAutoFit/>
          </a:bodyPr>
          <a:lstStyle/>
          <a:p>
            <a:r>
              <a:rPr lang="pt-PT" sz="2000" dirty="0" smtClean="0">
                <a:solidFill>
                  <a:schemeClr val="bg1"/>
                </a:solidFill>
                <a:latin typeface="Calibri" panose="020F0502020204030204" pitchFamily="34" charset="0"/>
              </a:rPr>
              <a:t>Manoel de Oliveira, o maior dos cineastas portugueses, dirigiu o filme </a:t>
            </a:r>
            <a:r>
              <a:rPr lang="pt-PT" sz="2000" b="1" i="1" dirty="0" smtClean="0">
                <a:solidFill>
                  <a:schemeClr val="bg1"/>
                </a:solidFill>
                <a:latin typeface="Calibri" panose="020F0502020204030204" pitchFamily="34" charset="0"/>
              </a:rPr>
              <a:t>O Velho do Restelo</a:t>
            </a:r>
            <a:r>
              <a:rPr lang="pt-PT" sz="2000" dirty="0" smtClean="0">
                <a:solidFill>
                  <a:schemeClr val="bg1"/>
                </a:solidFill>
                <a:latin typeface="Calibri" panose="020F0502020204030204" pitchFamily="34" charset="0"/>
              </a:rPr>
              <a:t>, em 2013. O filme estreou </a:t>
            </a:r>
            <a:r>
              <a:rPr lang="pt-PT" sz="2000" dirty="0">
                <a:solidFill>
                  <a:schemeClr val="bg1"/>
                </a:solidFill>
                <a:latin typeface="Calibri" panose="020F0502020204030204" pitchFamily="34" charset="0"/>
              </a:rPr>
              <a:t>no </a:t>
            </a:r>
            <a:r>
              <a:rPr lang="pt-PT" sz="2000" dirty="0" smtClean="0">
                <a:solidFill>
                  <a:schemeClr val="bg1"/>
                </a:solidFill>
                <a:latin typeface="Calibri" panose="020F0502020204030204" pitchFamily="34" charset="0"/>
              </a:rPr>
              <a:t>Festival de Veneza, em setembro </a:t>
            </a:r>
            <a:r>
              <a:rPr lang="pt-PT" sz="2000" dirty="0">
                <a:solidFill>
                  <a:schemeClr val="bg1"/>
                </a:solidFill>
                <a:latin typeface="Calibri" panose="020F0502020204030204" pitchFamily="34" charset="0"/>
              </a:rPr>
              <a:t>de 2014, </a:t>
            </a:r>
            <a:r>
              <a:rPr lang="pt-PT" sz="2000" dirty="0" smtClean="0">
                <a:solidFill>
                  <a:schemeClr val="bg1"/>
                </a:solidFill>
                <a:latin typeface="Calibri" panose="020F0502020204030204" pitchFamily="34" charset="0"/>
              </a:rPr>
              <a:t>e em </a:t>
            </a:r>
            <a:r>
              <a:rPr lang="pt-PT" sz="2000" dirty="0">
                <a:solidFill>
                  <a:schemeClr val="bg1"/>
                </a:solidFill>
                <a:latin typeface="Calibri" panose="020F0502020204030204" pitchFamily="34" charset="0"/>
              </a:rPr>
              <a:t>Portugal a 11 de </a:t>
            </a:r>
            <a:r>
              <a:rPr lang="pt-PT" sz="2000" dirty="0" smtClean="0">
                <a:solidFill>
                  <a:schemeClr val="bg1"/>
                </a:solidFill>
                <a:latin typeface="Calibri" panose="020F0502020204030204" pitchFamily="34" charset="0"/>
              </a:rPr>
              <a:t>dezembro </a:t>
            </a:r>
            <a:r>
              <a:rPr lang="pt-PT" sz="2000" dirty="0">
                <a:solidFill>
                  <a:schemeClr val="bg1"/>
                </a:solidFill>
                <a:latin typeface="Calibri" panose="020F0502020204030204" pitchFamily="34" charset="0"/>
              </a:rPr>
              <a:t>do mesmo ano, </a:t>
            </a:r>
            <a:r>
              <a:rPr lang="pt-PT" sz="2000" dirty="0" smtClean="0">
                <a:solidFill>
                  <a:schemeClr val="bg1"/>
                </a:solidFill>
                <a:latin typeface="Calibri" panose="020F0502020204030204" pitchFamily="34" charset="0"/>
              </a:rPr>
              <a:t>no dia </a:t>
            </a:r>
            <a:r>
              <a:rPr lang="pt-PT" sz="2000" dirty="0">
                <a:solidFill>
                  <a:schemeClr val="bg1"/>
                </a:solidFill>
                <a:latin typeface="Calibri" panose="020F0502020204030204" pitchFamily="34" charset="0"/>
              </a:rPr>
              <a:t>em que o realizador completou 106 anos de </a:t>
            </a:r>
            <a:r>
              <a:rPr lang="pt-PT" sz="2000" dirty="0" smtClean="0">
                <a:solidFill>
                  <a:schemeClr val="bg1"/>
                </a:solidFill>
                <a:latin typeface="Calibri" panose="020F0502020204030204" pitchFamily="34" charset="0"/>
              </a:rPr>
              <a:t>idade. Foi o seu último filme.</a:t>
            </a:r>
            <a:endParaRPr lang="pt-PT" sz="2000" dirty="0">
              <a:solidFill>
                <a:schemeClr val="bg1"/>
              </a:solidFill>
              <a:latin typeface="Calibri" panose="020F0502020204030204" pitchFamily="34" charset="0"/>
            </a:endParaRPr>
          </a:p>
        </p:txBody>
      </p:sp>
      <p:pic>
        <p:nvPicPr>
          <p:cNvPr id="2" name="Imagem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06235" y="1348065"/>
            <a:ext cx="4547997" cy="2558248"/>
          </a:xfrm>
          <a:prstGeom prst="rect">
            <a:avLst/>
          </a:prstGeom>
          <a:ln>
            <a:noFill/>
          </a:ln>
          <a:effectLst>
            <a:outerShdw blurRad="292100" dist="139700" dir="2700000" algn="tl" rotWithShape="0">
              <a:srgbClr val="333333">
                <a:alpha val="65000"/>
              </a:srgbClr>
            </a:outerShdw>
          </a:effectLst>
        </p:spPr>
      </p:pic>
      <p:pic>
        <p:nvPicPr>
          <p:cNvPr id="8" name="Image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06235" y="3978321"/>
            <a:ext cx="4547997" cy="2555406"/>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6300192" y="6597352"/>
            <a:ext cx="2880320" cy="215444"/>
          </a:xfrm>
          <a:prstGeom prst="rect">
            <a:avLst/>
          </a:prstGeom>
          <a:noFill/>
        </p:spPr>
        <p:txBody>
          <a:bodyPr wrap="square" rtlCol="0">
            <a:spAutoFit/>
          </a:bodyPr>
          <a:lstStyle/>
          <a:p>
            <a:r>
              <a:rPr lang="pt-PT" sz="800" b="1" dirty="0">
                <a:solidFill>
                  <a:srgbClr val="555555"/>
                </a:solidFill>
                <a:latin typeface="Arial" pitchFamily="34" charset="0"/>
                <a:cs typeface="Arial" pitchFamily="34" charset="0"/>
              </a:rPr>
              <a:t>Novo Plural | 10.º </a:t>
            </a:r>
            <a:r>
              <a:rPr lang="pt-PT" sz="800" b="1" dirty="0" smtClean="0">
                <a:solidFill>
                  <a:srgbClr val="555555"/>
                </a:solidFill>
                <a:latin typeface="Arial" pitchFamily="34" charset="0"/>
                <a:cs typeface="Arial" pitchFamily="34" charset="0"/>
              </a:rPr>
              <a:t>ano</a:t>
            </a:r>
            <a:endParaRPr lang="pt-PT" sz="800" b="1" dirty="0">
              <a:solidFill>
                <a:srgbClr val="555555"/>
              </a:solidFill>
              <a:latin typeface="Arial" pitchFamily="34" charset="0"/>
              <a:cs typeface="Arial" pitchFamily="34" charset="0"/>
            </a:endParaRPr>
          </a:p>
        </p:txBody>
      </p:sp>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12493" y="6651734"/>
            <a:ext cx="1524003" cy="106680"/>
          </a:xfrm>
          <a:prstGeom prst="rect">
            <a:avLst/>
          </a:prstGeom>
        </p:spPr>
      </p:pic>
      <p:sp>
        <p:nvSpPr>
          <p:cNvPr id="12" name="Título 3"/>
          <p:cNvSpPr txBox="1">
            <a:spLocks/>
          </p:cNvSpPr>
          <p:nvPr/>
        </p:nvSpPr>
        <p:spPr>
          <a:xfrm>
            <a:off x="4896035" y="937784"/>
            <a:ext cx="2448272" cy="396044"/>
          </a:xfrm>
          <a:prstGeom prst="rect">
            <a:avLst/>
          </a:prstGeom>
        </p:spPr>
        <p:txBody>
          <a:bodyPr vert="horz" lIns="91440" tIns="45720" rIns="91440" bIns="45720" rtlCol="0" anchor="t" anchorCtr="0">
            <a:noAutofit/>
          </a:bodyPr>
          <a:lstStyle>
            <a:lvl1pPr algn="l" defTabSz="914400" rtl="0" eaLnBrk="1" latinLnBrk="0" hangingPunct="1">
              <a:spcBef>
                <a:spcPts val="400"/>
              </a:spcBef>
              <a:buNone/>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pt-PT" sz="2000" b="1" cap="none" dirty="0" smtClean="0">
                <a:solidFill>
                  <a:schemeClr val="accent6">
                    <a:lumMod val="50000"/>
                  </a:schemeClr>
                </a:solidFill>
                <a:latin typeface="Calibri" panose="020F0502020204030204" pitchFamily="34" charset="0"/>
              </a:rPr>
              <a:t>Camões no cinema</a:t>
            </a:r>
            <a:endParaRPr lang="pt-PT" sz="2000" b="1" cap="none" dirty="0">
              <a:solidFill>
                <a:schemeClr val="accent6">
                  <a:lumMod val="50000"/>
                </a:schemeClr>
              </a:solidFill>
              <a:latin typeface="Calibri" panose="020F0502020204030204" pitchFamily="34" charset="0"/>
            </a:endParaRPr>
          </a:p>
        </p:txBody>
      </p:sp>
    </p:spTree>
    <p:extLst>
      <p:ext uri="{BB962C8B-B14F-4D97-AF65-F5344CB8AC3E}">
        <p14:creationId xmlns:p14="http://schemas.microsoft.com/office/powerpoint/2010/main" val="3291246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SOHO">
      <a:dk1>
        <a:srgbClr val="2E2224"/>
      </a:dk1>
      <a:lt1>
        <a:sysClr val="window" lastClr="FFFFFF"/>
      </a:lt1>
      <a:dk2>
        <a:srgbClr val="48231E"/>
      </a:dk2>
      <a:lt2>
        <a:srgbClr val="CBD8DD"/>
      </a:lt2>
      <a:accent1>
        <a:srgbClr val="61625E"/>
      </a:accent1>
      <a:accent2>
        <a:srgbClr val="964D2C"/>
      </a:accent2>
      <a:accent3>
        <a:srgbClr val="66553E"/>
      </a:accent3>
      <a:accent4>
        <a:srgbClr val="848058"/>
      </a:accent4>
      <a:accent5>
        <a:srgbClr val="AFA14B"/>
      </a:accent5>
      <a:accent6>
        <a:srgbClr val="AD7D4D"/>
      </a:accent6>
      <a:hlink>
        <a:srgbClr val="FFDE66"/>
      </a:hlink>
      <a:folHlink>
        <a:srgbClr val="C0AEBC"/>
      </a:folHlink>
    </a:clrScheme>
    <a:fontScheme name="SOHO">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OHO">
    <a:dk1>
      <a:srgbClr val="2E2224"/>
    </a:dk1>
    <a:lt1>
      <a:sysClr val="window" lastClr="FFFFFF"/>
    </a:lt1>
    <a:dk2>
      <a:srgbClr val="48231E"/>
    </a:dk2>
    <a:lt2>
      <a:srgbClr val="CBD8DD"/>
    </a:lt2>
    <a:accent1>
      <a:srgbClr val="61625E"/>
    </a:accent1>
    <a:accent2>
      <a:srgbClr val="964D2C"/>
    </a:accent2>
    <a:accent3>
      <a:srgbClr val="66553E"/>
    </a:accent3>
    <a:accent4>
      <a:srgbClr val="848058"/>
    </a:accent4>
    <a:accent5>
      <a:srgbClr val="AFA14B"/>
    </a:accent5>
    <a:accent6>
      <a:srgbClr val="AD7D4D"/>
    </a:accent6>
    <a:hlink>
      <a:srgbClr val="FFDE66"/>
    </a:hlink>
    <a:folHlink>
      <a:srgbClr val="C0AEBC"/>
    </a:folHlink>
  </a:clrScheme>
</a:themeOverride>
</file>

<file path=ppt/theme/themeOverride2.xml><?xml version="1.0" encoding="utf-8"?>
<a:themeOverride xmlns:a="http://schemas.openxmlformats.org/drawingml/2006/main">
  <a:clrScheme name="SOHO">
    <a:dk1>
      <a:srgbClr val="2E2224"/>
    </a:dk1>
    <a:lt1>
      <a:sysClr val="window" lastClr="FFFFFF"/>
    </a:lt1>
    <a:dk2>
      <a:srgbClr val="48231E"/>
    </a:dk2>
    <a:lt2>
      <a:srgbClr val="CBD8DD"/>
    </a:lt2>
    <a:accent1>
      <a:srgbClr val="61625E"/>
    </a:accent1>
    <a:accent2>
      <a:srgbClr val="964D2C"/>
    </a:accent2>
    <a:accent3>
      <a:srgbClr val="66553E"/>
    </a:accent3>
    <a:accent4>
      <a:srgbClr val="848058"/>
    </a:accent4>
    <a:accent5>
      <a:srgbClr val="AFA14B"/>
    </a:accent5>
    <a:accent6>
      <a:srgbClr val="AD7D4D"/>
    </a:accent6>
    <a:hlink>
      <a:srgbClr val="FFDE66"/>
    </a:hlink>
    <a:folHlink>
      <a:srgbClr val="C0AEBC"/>
    </a:folHlink>
  </a:clrScheme>
</a:themeOverride>
</file>

<file path=docProps/app.xml><?xml version="1.0" encoding="utf-8"?>
<Properties xmlns="http://schemas.openxmlformats.org/officeDocument/2006/extended-properties" xmlns:vt="http://schemas.openxmlformats.org/officeDocument/2006/docPropsVTypes">
  <Template/>
  <TotalTime>1107</TotalTime>
  <Words>2311</Words>
  <Application>Microsoft Office PowerPoint</Application>
  <PresentationFormat>On-screen Show (4:3)</PresentationFormat>
  <Paragraphs>207</Paragraphs>
  <Slides>42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Calibri</vt:lpstr>
      <vt:lpstr>Candara</vt:lpstr>
      <vt:lpstr>Tahoma</vt:lpstr>
      <vt:lpstr>Tunga</vt:lpstr>
      <vt:lpstr>Soho</vt:lpstr>
      <vt:lpstr>«Fora do nosso coração, não sabemos onde Camões nasceu; nem o ano ou o dia em que saiu da “materna sepultura” para o primeiro amanhecer. Como não sabemos onde estudou ou quem lhe ensinou o muito que sabia. Nem isso importa.»                                                                                                                                      Eugénio de Andrade</vt:lpstr>
      <vt:lpstr>O filme Camões, de Leitão de Barros (1946), alude à vida boémia de Camões, enquanto estudante de Coimbra.</vt:lpstr>
      <vt:lpstr>O contacto com o ambiente da corte permitiu a Camões apurar a sua técnica poética, competindo com outros poetas, nas festas palacianas em que o seu talento terá brilhado.</vt:lpstr>
      <vt:lpstr>A mutilação sofrida é raramente referida na obra do poeta, mas a sua representação passa a ser a marca de todos os retratos, até aos nossos dias. </vt:lpstr>
      <vt:lpstr>PowerPoint Presentation</vt:lpstr>
      <vt:lpstr>A infanta D. Maria era uma mulher excecionalmente culta e reunia, nos seus paços, poetas e artistas. Diz a tradição que Camões se terá apaixonado por ela, ganhando, com isso, importantes inimigos. Haverá algum fundo de verdade nestes amores? </vt:lpstr>
      <vt:lpstr>Alma minha gentil, que te partiste, tão cedo desta vida descontente: repousa lá no céu eternamente E viva eu cá na terra sempre triste! </vt:lpstr>
      <vt:lpstr>Ao mesmo tempo que frequentava o paço e aspirava a «altas torres», Camões tinha um lado aventureiro que alimentava numa vida boémia confirmada por alguns documentos. Fosse por razões decorrentes dessa boémia, fosse por invejas de que era vítima, a sua vida em Lisboa conheceu momentos atribulados.</vt:lpstr>
      <vt:lpstr>Eu me aparto de vós, ninfas do Tejo,  quando menos temia esta partida;  e se a minha alma vai entristecida,  nos olhos o vereis com que vos vejo.</vt:lpstr>
      <vt:lpstr>A vida no Oriente foi uma desilusão para Camões, levando-o a escrever, n’Os Lusíadas, duras críticas aos portugueses que, sob a capa do serviço à pátria, apenas queriam enriquecer. </vt:lpstr>
      <vt:lpstr>Cá, neste escuro caos de confusão, cumprindo o curso estou da natureza. Vê se me esquecerei de ti, Sião*! </vt:lpstr>
      <vt:lpstr>Este receberá, plácido e brando, no seu regaço o canto que molhado vem do naufrágio triste e miserando, dos procelosos baxos escapado.                                         Os Lusíadas, C. X, est. 128</vt:lpstr>
      <vt:lpstr>Ah! Minha Dinamene! Assim deixaste Quem não deixara nunca de querer-te! Ah! Ninfa minha, já não posso ver-te,  Tão asinha esta vida desprezaste! </vt:lpstr>
      <vt:lpstr>Oh! Como se me alonga de ano em ano A peregrinação cansada minha! Como se encurta, e como ao fim caminha, Este meu breve e vão discurso humano!</vt:lpstr>
      <vt:lpstr>Mas eu que falo, humilde, baxo e rudo, De vós não conhecido nem sonhado? Da boca dos pequenos sei, contudo, Que o louvor sai às vezes acabado. Nem me falta na vida honesto estudo, Com longa esperiencia misturado, Nem engenho, que aqui vereis presente, Cousas que juntas se acham raramente.                                                Os Lusíadas, C. X, est. 154</vt:lpstr>
      <vt:lpstr>Nem me falta na vida honesto estudo, Com longa experiência misturado </vt:lpstr>
      <vt:lpstr>Erros meus, má fortuna, amor ardente  Em minha perdição se conjuraram;  Os erros e a fortuna sobejaram,  Que para mim bastava amor somente. </vt:lpstr>
      <vt:lpstr>Tudo passei; mas tenho tão presente  A grande dor das cousas que passaram</vt:lpstr>
      <vt:lpstr>PowerPoint Presentation</vt:lpstr>
      <vt:lpstr>Retratos de Camões</vt:lpstr>
      <vt:lpstr>Retratos de Camões</vt:lpstr>
      <vt:lpstr>Retratos de Camões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Elisa Costa Pinto</dc:creator>
  <cp:lastModifiedBy>Rita Moura de Oliveira</cp:lastModifiedBy>
  <cp:revision>132</cp:revision>
  <dcterms:created xsi:type="dcterms:W3CDTF">2015-05-18T19:06:15Z</dcterms:created>
  <dcterms:modified xsi:type="dcterms:W3CDTF">2015-06-02T12:50:49Z</dcterms:modified>
</cp:coreProperties>
</file>