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1"/>
  </p:sldMasterIdLst>
  <p:notesMasterIdLst>
    <p:notesMasterId r:id="rId5"/>
  </p:notesMasterIdLst>
  <p:sldIdLst>
    <p:sldId id="271" r:id="rId2"/>
    <p:sldId id="272" r:id="rId3"/>
    <p:sldId id="274" r:id="rId4"/>
  </p:sldIdLst>
  <p:sldSz cx="9144000" cy="6858000" type="screen4x3"/>
  <p:notesSz cx="6881813" cy="10015538"/>
  <p:custDataLst>
    <p:tags r:id="rId6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55">
          <p15:clr>
            <a:srgbClr val="A4A3A4"/>
          </p15:clr>
        </p15:guide>
        <p15:guide id="4" pos="216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78923"/>
    <a:srgbClr val="000000"/>
    <a:srgbClr val="618626"/>
    <a:srgbClr val="0066CC"/>
    <a:srgbClr val="555555"/>
    <a:srgbClr val="96C83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Sem Estilo, Tabela com Grelh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158" y="10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102" d="100"/>
          <a:sy n="102" d="100"/>
        </p:scale>
        <p:origin x="-3558" y="-90"/>
      </p:cViewPr>
      <p:guideLst>
        <p:guide orient="horz" pos="2880"/>
        <p:guide pos="2160"/>
        <p:guide orient="horz" pos="3155"/>
        <p:guide pos="216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/>
          <a:lstStyle>
            <a:lvl1pPr algn="l">
              <a:defRPr sz="13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/>
          <a:lstStyle>
            <a:lvl1pPr algn="r">
              <a:defRPr sz="1300"/>
            </a:lvl1pPr>
          </a:lstStyle>
          <a:p>
            <a:fld id="{9E7C8FF8-27BF-43F9-A342-5A87BDAF45A4}" type="datetimeFigureOut">
              <a:rPr lang="pt-PT" smtClean="0"/>
              <a:pPr/>
              <a:t>03/06/2015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750888"/>
            <a:ext cx="5006975" cy="3756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551" tIns="48276" rIns="96551" bIns="48276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8182" y="4757381"/>
            <a:ext cx="5505450" cy="4506992"/>
          </a:xfrm>
          <a:prstGeom prst="rect">
            <a:avLst/>
          </a:prstGeom>
        </p:spPr>
        <p:txBody>
          <a:bodyPr vert="horz" lIns="96551" tIns="48276" rIns="96551" bIns="48276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9513023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 anchor="b"/>
          <a:lstStyle>
            <a:lvl1pPr algn="l">
              <a:defRPr sz="13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98102" y="9513023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 anchor="b"/>
          <a:lstStyle>
            <a:lvl1pPr algn="r">
              <a:defRPr sz="1300"/>
            </a:lvl1pPr>
          </a:lstStyle>
          <a:p>
            <a:fld id="{D9A1F0F2-6CF6-4A71-A559-C706F1A51E4F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325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A1F0F2-6CF6-4A71-A559-C706F1A51E4F}" type="slidenum">
              <a:rPr lang="pt-PT" smtClean="0"/>
              <a:pPr/>
              <a:t>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688307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466F-BDA4-4F18-9C7B-FF0A9A1B0E80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F607B-A47E-422C-9BEF-122CCDB7C526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A7CB-BEE6-4F99-898E-913F06E8E125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300C-6FC5-4FC3-AF1A-075E4F50620D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D295D-4A77-4DEB-B04C-9F4282A8BC04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8685-4D0C-42D5-8013-B5904CD1FCBC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26C0-9885-4BA9-BBFA-A52CBFEBB775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E1B38-C5EB-4D66-9137-0AFE9CDEDE8F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PT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613C-1AD7-49D3-885D-F654C5CDBAA6}" type="datetime1">
              <a:rPr lang="en-US" smtClean="0"/>
              <a:pPr/>
              <a:t>6/3/2015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4290-6522-4139-852E-05BD9E7F0D2E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955F9-81EA-47C5-8059-9E5C2B437C70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dirty="0" smtClean="0"/>
              <a:t>Clique para editar os estilos</a:t>
            </a:r>
          </a:p>
          <a:p>
            <a:pPr lvl="1"/>
            <a:r>
              <a:rPr lang="pt-PT" dirty="0" smtClean="0"/>
              <a:t>Segundo nível</a:t>
            </a:r>
          </a:p>
          <a:p>
            <a:pPr lvl="2"/>
            <a:r>
              <a:rPr lang="pt-PT" dirty="0" smtClean="0"/>
              <a:t>Terceiro nível</a:t>
            </a:r>
          </a:p>
          <a:p>
            <a:pPr lvl="3"/>
            <a:r>
              <a:rPr lang="pt-PT" dirty="0" smtClean="0"/>
              <a:t>Quarto nível</a:t>
            </a:r>
          </a:p>
          <a:p>
            <a:pPr lvl="4"/>
            <a:r>
              <a:rPr lang="pt-PT" dirty="0" smtClean="0"/>
              <a:t>Quinto nível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27B613C-1AD7-49D3-885D-F654C5CDBAA6}" type="datetime1">
              <a:rPr lang="en-US" smtClean="0"/>
              <a:pPr/>
              <a:t>6/3/2015</a:t>
            </a:fld>
            <a:endParaRPr lang="en-US" dirty="0"/>
          </a:p>
        </p:txBody>
      </p:sp>
      <p:pic>
        <p:nvPicPr>
          <p:cNvPr id="9" name="Picture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0264" y="361942"/>
            <a:ext cx="563810" cy="690794"/>
          </a:xfrm>
          <a:prstGeom prst="rect">
            <a:avLst/>
          </a:prstGeom>
        </p:spPr>
      </p:pic>
      <p:sp>
        <p:nvSpPr>
          <p:cNvPr id="10" name="TextBox 11"/>
          <p:cNvSpPr txBox="1"/>
          <p:nvPr userDrawn="1"/>
        </p:nvSpPr>
        <p:spPr>
          <a:xfrm>
            <a:off x="3275856" y="6597932"/>
            <a:ext cx="51907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8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Novo Plural</a:t>
            </a:r>
            <a:r>
              <a:rPr lang="pt-PT" sz="800" b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| 10.º ano</a:t>
            </a:r>
            <a:endParaRPr lang="pt-PT" sz="800" b="1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4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84920"/>
            <a:ext cx="1142857" cy="60571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3"/>
          <p:cNvSpPr>
            <a:spLocks noGrp="1"/>
          </p:cNvSpPr>
          <p:nvPr>
            <p:ph type="subTitle" idx="1"/>
          </p:nvPr>
        </p:nvSpPr>
        <p:spPr>
          <a:xfrm>
            <a:off x="611560" y="1124744"/>
            <a:ext cx="7435080" cy="5616624"/>
          </a:xfrm>
          <a:ln w="28575">
            <a:noFill/>
          </a:ln>
        </p:spPr>
        <p:txBody>
          <a:bodyPr>
            <a:normAutofit fontScale="25000" lnSpcReduction="20000"/>
          </a:bodyPr>
          <a:lstStyle/>
          <a:p>
            <a:pPr algn="l"/>
            <a:r>
              <a:rPr lang="pt-PT" sz="9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</a:p>
          <a:p>
            <a:pPr algn="just">
              <a:tabLst>
                <a:tab pos="7197725" algn="r"/>
              </a:tabLst>
            </a:pPr>
            <a:r>
              <a:rPr lang="pt-PT" sz="11200" b="1" u="sng" spc="-100" dirty="0">
                <a:solidFill>
                  <a:schemeClr val="accent6">
                    <a:lumMod val="50000"/>
                  </a:schemeClr>
                </a:solidFill>
              </a:rPr>
              <a:t>Modificador de </a:t>
            </a:r>
            <a:r>
              <a:rPr lang="pt-PT" sz="11200" b="1" u="sng" spc="-100" dirty="0" smtClean="0">
                <a:solidFill>
                  <a:schemeClr val="accent6">
                    <a:lumMod val="50000"/>
                  </a:schemeClr>
                </a:solidFill>
              </a:rPr>
              <a:t>frase</a:t>
            </a:r>
            <a:endParaRPr lang="pt-PT" sz="11200" b="1" u="sng" spc="-100" dirty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endParaRPr lang="pt-PT" sz="6400" dirty="0" smtClean="0">
              <a:solidFill>
                <a:srgbClr val="96C832">
                  <a:lumMod val="75000"/>
                </a:srgbClr>
              </a:solidFill>
            </a:endParaRPr>
          </a:p>
          <a:p>
            <a:pPr marL="233363" indent="-233363" algn="just">
              <a:lnSpc>
                <a:spcPct val="110000"/>
              </a:lnSpc>
            </a:pPr>
            <a:r>
              <a:rPr lang="pt-PT" sz="6800" dirty="0">
                <a:solidFill>
                  <a:srgbClr val="96C832">
                    <a:lumMod val="75000"/>
                  </a:srgbClr>
                </a:solidFill>
              </a:rPr>
              <a:t>►</a:t>
            </a:r>
            <a:r>
              <a:rPr lang="pt-PT" sz="6800" dirty="0">
                <a:solidFill>
                  <a:schemeClr val="tx1">
                    <a:lumMod val="50000"/>
                  </a:schemeClr>
                </a:solidFill>
              </a:rPr>
              <a:t>O </a:t>
            </a:r>
            <a:r>
              <a:rPr lang="pt-PT" sz="6800" b="1" dirty="0">
                <a:solidFill>
                  <a:schemeClr val="tx1">
                    <a:lumMod val="50000"/>
                  </a:schemeClr>
                </a:solidFill>
              </a:rPr>
              <a:t>modificador de frase </a:t>
            </a:r>
            <a:r>
              <a:rPr lang="pt-PT" sz="6800" dirty="0">
                <a:solidFill>
                  <a:schemeClr val="tx1">
                    <a:lumMod val="50000"/>
                  </a:schemeClr>
                </a:solidFill>
              </a:rPr>
              <a:t>é </a:t>
            </a:r>
            <a:r>
              <a:rPr lang="pt-PT" sz="6800" dirty="0" smtClean="0">
                <a:solidFill>
                  <a:schemeClr val="tx1">
                    <a:lumMod val="50000"/>
                  </a:schemeClr>
                </a:solidFill>
              </a:rPr>
              <a:t>um constituinte </a:t>
            </a:r>
            <a:r>
              <a:rPr lang="pt-PT" sz="6800" u="sng" dirty="0" smtClean="0">
                <a:solidFill>
                  <a:schemeClr val="tx1">
                    <a:lumMod val="50000"/>
                  </a:schemeClr>
                </a:solidFill>
              </a:rPr>
              <a:t>facultativo</a:t>
            </a:r>
            <a:r>
              <a:rPr lang="pt-PT" sz="6800" dirty="0" smtClean="0">
                <a:solidFill>
                  <a:schemeClr val="tx1">
                    <a:lumMod val="50000"/>
                  </a:schemeClr>
                </a:solidFill>
              </a:rPr>
              <a:t> da frase. </a:t>
            </a:r>
          </a:p>
          <a:p>
            <a:pPr marL="233363" indent="-233363" algn="just">
              <a:lnSpc>
                <a:spcPct val="110000"/>
              </a:lnSpc>
            </a:pPr>
            <a:endParaRPr lang="pt-PT" sz="6400" dirty="0" smtClean="0">
              <a:solidFill>
                <a:srgbClr val="96C832">
                  <a:lumMod val="75000"/>
                </a:srgbClr>
              </a:solidFill>
            </a:endParaRPr>
          </a:p>
          <a:p>
            <a:pPr marL="233363" indent="-233363" algn="just">
              <a:lnSpc>
                <a:spcPct val="120000"/>
              </a:lnSpc>
            </a:pPr>
            <a:r>
              <a:rPr lang="pt-PT" sz="6800" dirty="0" smtClean="0">
                <a:solidFill>
                  <a:srgbClr val="96C832">
                    <a:lumMod val="75000"/>
                  </a:srgbClr>
                </a:solidFill>
              </a:rPr>
              <a:t>►</a:t>
            </a:r>
            <a:r>
              <a:rPr lang="pt-PT" sz="6800" dirty="0" smtClean="0">
                <a:solidFill>
                  <a:schemeClr val="tx1">
                    <a:lumMod val="50000"/>
                  </a:schemeClr>
                </a:solidFill>
              </a:rPr>
              <a:t>O </a:t>
            </a:r>
            <a:r>
              <a:rPr lang="pt-PT" sz="6800" b="1" dirty="0" smtClean="0">
                <a:solidFill>
                  <a:schemeClr val="tx1">
                    <a:lumMod val="50000"/>
                  </a:schemeClr>
                </a:solidFill>
              </a:rPr>
              <a:t>modificador de frase </a:t>
            </a:r>
            <a:r>
              <a:rPr lang="pt-PT" sz="6800" dirty="0" smtClean="0">
                <a:solidFill>
                  <a:schemeClr val="tx1">
                    <a:lumMod val="50000"/>
                  </a:schemeClr>
                </a:solidFill>
              </a:rPr>
              <a:t>é uma </a:t>
            </a:r>
            <a:r>
              <a:rPr lang="pt-PT" sz="6800" u="sng" dirty="0" smtClean="0">
                <a:solidFill>
                  <a:schemeClr val="tx1">
                    <a:lumMod val="50000"/>
                  </a:schemeClr>
                </a:solidFill>
              </a:rPr>
              <a:t>função sintática</a:t>
            </a:r>
            <a:r>
              <a:rPr lang="pt-PT" sz="6800" dirty="0" smtClean="0">
                <a:solidFill>
                  <a:schemeClr val="tx1">
                    <a:lumMod val="50000"/>
                  </a:schemeClr>
                </a:solidFill>
              </a:rPr>
              <a:t> que pode ser desempenhada por um </a:t>
            </a:r>
            <a:r>
              <a:rPr lang="pt-PT" sz="6800" b="1" dirty="0" smtClean="0">
                <a:solidFill>
                  <a:schemeClr val="tx1">
                    <a:lumMod val="50000"/>
                  </a:schemeClr>
                </a:solidFill>
              </a:rPr>
              <a:t>grupo adverbial</a:t>
            </a:r>
            <a:r>
              <a:rPr lang="pt-PT" sz="6800" dirty="0" smtClean="0">
                <a:solidFill>
                  <a:schemeClr val="tx1">
                    <a:lumMod val="50000"/>
                  </a:schemeClr>
                </a:solidFill>
              </a:rPr>
              <a:t>,</a:t>
            </a:r>
            <a:r>
              <a:rPr lang="pt-PT" sz="6800" b="1" dirty="0" smtClean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pt-PT" sz="6800" dirty="0" smtClean="0">
                <a:solidFill>
                  <a:schemeClr val="tx1">
                    <a:lumMod val="50000"/>
                  </a:schemeClr>
                </a:solidFill>
              </a:rPr>
              <a:t>por um</a:t>
            </a:r>
            <a:r>
              <a:rPr lang="pt-PT" sz="6800" b="1" dirty="0" smtClean="0">
                <a:solidFill>
                  <a:schemeClr val="tx1">
                    <a:lumMod val="50000"/>
                  </a:schemeClr>
                </a:solidFill>
              </a:rPr>
              <a:t> grupo preposicional </a:t>
            </a:r>
            <a:r>
              <a:rPr lang="pt-PT" sz="6800" dirty="0" smtClean="0">
                <a:solidFill>
                  <a:schemeClr val="tx1">
                    <a:lumMod val="50000"/>
                  </a:schemeClr>
                </a:solidFill>
              </a:rPr>
              <a:t>ou por uma </a:t>
            </a:r>
            <a:r>
              <a:rPr lang="pt-PT" sz="6800" b="1" dirty="0" smtClean="0">
                <a:solidFill>
                  <a:schemeClr val="tx1">
                    <a:lumMod val="50000"/>
                  </a:schemeClr>
                </a:solidFill>
              </a:rPr>
              <a:t>oração</a:t>
            </a:r>
            <a:r>
              <a:rPr lang="pt-PT" sz="6800" dirty="0" smtClean="0">
                <a:solidFill>
                  <a:schemeClr val="tx1">
                    <a:lumMod val="50000"/>
                  </a:schemeClr>
                </a:solidFill>
              </a:rPr>
              <a:t>. </a:t>
            </a:r>
          </a:p>
          <a:p>
            <a:pPr marL="796925" lvl="0" indent="-169863">
              <a:lnSpc>
                <a:spcPct val="120000"/>
              </a:lnSpc>
              <a:spcBef>
                <a:spcPts val="384"/>
              </a:spcBef>
              <a:buFont typeface="Symbol" panose="05050102010706020507" pitchFamily="18" charset="2"/>
              <a:buChar char="-"/>
            </a:pPr>
            <a:r>
              <a:rPr lang="pt-PT" sz="6000" b="1" i="1" u="sng" dirty="0" smtClean="0">
                <a:solidFill>
                  <a:schemeClr val="accent1">
                    <a:lumMod val="50000"/>
                  </a:schemeClr>
                </a:solidFill>
              </a:rPr>
              <a:t>Infelizmente</a:t>
            </a:r>
            <a:r>
              <a:rPr lang="pt-PT" sz="6000" i="1" dirty="0" smtClean="0">
                <a:solidFill>
                  <a:schemeClr val="accent1">
                    <a:lumMod val="50000"/>
                  </a:schemeClr>
                </a:solidFill>
              </a:rPr>
              <a:t>, ninguém apoiou o colega.</a:t>
            </a:r>
          </a:p>
          <a:p>
            <a:pPr marL="627062" lvl="0">
              <a:lnSpc>
                <a:spcPct val="110000"/>
              </a:lnSpc>
              <a:spcBef>
                <a:spcPts val="0"/>
              </a:spcBef>
            </a:pPr>
            <a:endParaRPr lang="pt-PT" sz="4800" b="1" i="1" u="sng" dirty="0">
              <a:solidFill>
                <a:schemeClr val="accent1">
                  <a:lumMod val="50000"/>
                </a:schemeClr>
              </a:solidFill>
            </a:endParaRPr>
          </a:p>
          <a:p>
            <a:pPr marL="796925" lvl="0" indent="-169863">
              <a:lnSpc>
                <a:spcPct val="110000"/>
              </a:lnSpc>
              <a:spcBef>
                <a:spcPts val="0"/>
              </a:spcBef>
              <a:buFont typeface="Symbol" panose="05050102010706020507" pitchFamily="18" charset="2"/>
              <a:buChar char="-"/>
            </a:pPr>
            <a:r>
              <a:rPr lang="pt-PT" sz="6000" i="1" dirty="0">
                <a:solidFill>
                  <a:schemeClr val="accent1">
                    <a:lumMod val="50000"/>
                  </a:schemeClr>
                </a:solidFill>
              </a:rPr>
              <a:t>E</a:t>
            </a:r>
            <a:r>
              <a:rPr lang="pt-PT" sz="6000" i="1" dirty="0" smtClean="0">
                <a:solidFill>
                  <a:schemeClr val="accent1">
                    <a:lumMod val="50000"/>
                  </a:schemeClr>
                </a:solidFill>
              </a:rPr>
              <a:t>le conseguiu entrar no curso pretendido, </a:t>
            </a:r>
            <a:r>
              <a:rPr lang="pt-PT" sz="6000" b="1" i="1" u="sng" dirty="0" smtClean="0">
                <a:solidFill>
                  <a:schemeClr val="accent1">
                    <a:lumMod val="50000"/>
                  </a:schemeClr>
                </a:solidFill>
              </a:rPr>
              <a:t>por </a:t>
            </a:r>
            <a:r>
              <a:rPr lang="pt-PT" sz="6000" b="1" i="1" u="sng" dirty="0">
                <a:solidFill>
                  <a:schemeClr val="accent1">
                    <a:lumMod val="50000"/>
                  </a:schemeClr>
                </a:solidFill>
              </a:rPr>
              <a:t>mérito próprio</a:t>
            </a:r>
            <a:r>
              <a:rPr lang="pt-PT" sz="6000" i="1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  <a:endParaRPr lang="pt-PT" sz="6000" i="1" dirty="0">
              <a:solidFill>
                <a:schemeClr val="tx1"/>
              </a:solidFill>
            </a:endParaRPr>
          </a:p>
          <a:p>
            <a:pPr marL="796925" lvl="0" indent="-169863">
              <a:lnSpc>
                <a:spcPct val="120000"/>
              </a:lnSpc>
              <a:spcBef>
                <a:spcPts val="336"/>
              </a:spcBef>
              <a:buFont typeface="Symbol" panose="05050102010706020507" pitchFamily="18" charset="2"/>
              <a:buChar char="-"/>
            </a:pPr>
            <a:r>
              <a:rPr lang="pt-PT" sz="6000" b="1" i="1" u="sng" dirty="0" smtClean="0">
                <a:solidFill>
                  <a:schemeClr val="accent1">
                    <a:lumMod val="50000"/>
                  </a:schemeClr>
                </a:solidFill>
              </a:rPr>
              <a:t>Embora contrariado</a:t>
            </a:r>
            <a:r>
              <a:rPr lang="pt-PT" sz="6000" i="1" dirty="0" smtClean="0">
                <a:solidFill>
                  <a:schemeClr val="accent1">
                    <a:lumMod val="50000"/>
                  </a:schemeClr>
                </a:solidFill>
              </a:rPr>
              <a:t>, vou fazer o que me pediste.</a:t>
            </a:r>
          </a:p>
          <a:p>
            <a:pPr algn="just"/>
            <a:r>
              <a:rPr lang="pt-PT" sz="6400" dirty="0" smtClean="0">
                <a:solidFill>
                  <a:schemeClr val="tx1">
                    <a:lumMod val="50000"/>
                  </a:schemeClr>
                </a:solidFill>
              </a:rPr>
              <a:t> </a:t>
            </a:r>
            <a:endParaRPr lang="pt-PT" sz="6400" i="1" dirty="0" smtClean="0">
              <a:solidFill>
                <a:srgbClr val="678923"/>
              </a:solidFill>
            </a:endParaRPr>
          </a:p>
          <a:p>
            <a:pPr marL="233363" lvl="0" indent="-233363">
              <a:lnSpc>
                <a:spcPct val="120000"/>
              </a:lnSpc>
              <a:spcBef>
                <a:spcPts val="384"/>
              </a:spcBef>
            </a:pPr>
            <a:r>
              <a:rPr lang="pt-PT" sz="6800" dirty="0" smtClean="0">
                <a:solidFill>
                  <a:srgbClr val="96C832">
                    <a:lumMod val="75000"/>
                  </a:srgbClr>
                </a:solidFill>
              </a:rPr>
              <a:t>►</a:t>
            </a:r>
            <a:r>
              <a:rPr lang="pt-PT" sz="6800" dirty="0" smtClean="0">
                <a:solidFill>
                  <a:schemeClr val="tx1">
                    <a:lumMod val="50000"/>
                  </a:schemeClr>
                </a:solidFill>
              </a:rPr>
              <a:t>O </a:t>
            </a:r>
            <a:r>
              <a:rPr lang="pt-PT" sz="6800" b="1" dirty="0" smtClean="0">
                <a:solidFill>
                  <a:schemeClr val="tx1">
                    <a:lumMod val="50000"/>
                  </a:schemeClr>
                </a:solidFill>
              </a:rPr>
              <a:t>modificador de frase </a:t>
            </a:r>
            <a:r>
              <a:rPr lang="pt-PT" sz="6800" dirty="0" smtClean="0">
                <a:solidFill>
                  <a:schemeClr val="tx1"/>
                </a:solidFill>
              </a:rPr>
              <a:t>não é selecionado por nenhum elemento da frase, mas </a:t>
            </a:r>
            <a:r>
              <a:rPr lang="pt-PT" sz="6800" b="1" dirty="0" smtClean="0">
                <a:solidFill>
                  <a:schemeClr val="tx1"/>
                </a:solidFill>
              </a:rPr>
              <a:t>afeta globalmente o seu sentido</a:t>
            </a:r>
            <a:r>
              <a:rPr lang="pt-PT" sz="6800" dirty="0" smtClean="0">
                <a:solidFill>
                  <a:schemeClr val="tx1"/>
                </a:solidFill>
              </a:rPr>
              <a:t>, </a:t>
            </a:r>
            <a:r>
              <a:rPr lang="pt-PT" sz="6800" u="sng" dirty="0" smtClean="0">
                <a:solidFill>
                  <a:schemeClr val="tx1"/>
                </a:solidFill>
              </a:rPr>
              <a:t>acrescentando-lhe informação</a:t>
            </a:r>
            <a:r>
              <a:rPr lang="pt-PT" sz="6800" dirty="0" smtClean="0">
                <a:solidFill>
                  <a:schemeClr val="tx1"/>
                </a:solidFill>
              </a:rPr>
              <a:t>.</a:t>
            </a:r>
          </a:p>
          <a:p>
            <a:pPr lvl="0">
              <a:spcBef>
                <a:spcPts val="384"/>
              </a:spcBef>
            </a:pPr>
            <a:endParaRPr lang="pt-PT" sz="6400" dirty="0" smtClean="0">
              <a:solidFill>
                <a:schemeClr val="tx1"/>
              </a:solidFill>
            </a:endParaRPr>
          </a:p>
          <a:p>
            <a:pPr marL="233363" indent="-233363">
              <a:lnSpc>
                <a:spcPct val="120000"/>
              </a:lnSpc>
            </a:pPr>
            <a:r>
              <a:rPr lang="pt-PT" sz="6800" dirty="0" smtClean="0">
                <a:solidFill>
                  <a:srgbClr val="96C832">
                    <a:lumMod val="75000"/>
                  </a:srgbClr>
                </a:solidFill>
              </a:rPr>
              <a:t>►</a:t>
            </a:r>
            <a:r>
              <a:rPr lang="pt-PT" sz="6800" dirty="0" smtClean="0">
                <a:solidFill>
                  <a:schemeClr val="tx1">
                    <a:lumMod val="50000"/>
                  </a:schemeClr>
                </a:solidFill>
              </a:rPr>
              <a:t>Por não ser exigido por nenhum elemento, o </a:t>
            </a:r>
            <a:r>
              <a:rPr lang="pt-PT" sz="6800" b="1" dirty="0" smtClean="0">
                <a:solidFill>
                  <a:schemeClr val="tx1">
                    <a:lumMod val="50000"/>
                  </a:schemeClr>
                </a:solidFill>
              </a:rPr>
              <a:t>modificador de frase pode ser omitido </a:t>
            </a:r>
            <a:r>
              <a:rPr lang="pt-PT" sz="6800" dirty="0" smtClean="0">
                <a:solidFill>
                  <a:schemeClr val="tx1">
                    <a:lumMod val="50000"/>
                  </a:schemeClr>
                </a:solidFill>
              </a:rPr>
              <a:t>sem pôr em causa a gramaticalidade da frase.</a:t>
            </a:r>
            <a:r>
              <a:rPr lang="pt-PT" sz="6400" dirty="0" smtClean="0">
                <a:solidFill>
                  <a:schemeClr val="tx1">
                    <a:lumMod val="50000"/>
                  </a:schemeClr>
                </a:solidFill>
              </a:rPr>
              <a:t>	</a:t>
            </a:r>
            <a:r>
              <a:rPr lang="pt-PT" sz="6400" i="1" dirty="0" smtClean="0">
                <a:solidFill>
                  <a:srgbClr val="0066CC"/>
                </a:solidFill>
              </a:rPr>
              <a:t>  </a:t>
            </a:r>
          </a:p>
          <a:p>
            <a:pPr marL="627062">
              <a:lnSpc>
                <a:spcPct val="110000"/>
              </a:lnSpc>
              <a:spcBef>
                <a:spcPts val="384"/>
              </a:spcBef>
            </a:pPr>
            <a:r>
              <a:rPr lang="pt-PT" sz="6000" i="1" dirty="0">
                <a:solidFill>
                  <a:schemeClr val="accent1"/>
                </a:solidFill>
              </a:rPr>
              <a:t>–</a:t>
            </a:r>
            <a:r>
              <a:rPr lang="pt-PT" sz="6000" i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pt-PT" sz="6000" i="1" strike="sngStrike" dirty="0" smtClean="0">
                <a:solidFill>
                  <a:schemeClr val="accent1">
                    <a:lumMod val="50000"/>
                  </a:schemeClr>
                </a:solidFill>
              </a:rPr>
              <a:t>Infelizmente</a:t>
            </a:r>
            <a:r>
              <a:rPr lang="pt-PT" sz="6000" i="1" strike="sngStrike" dirty="0">
                <a:solidFill>
                  <a:schemeClr val="accent1">
                    <a:lumMod val="50000"/>
                  </a:schemeClr>
                </a:solidFill>
              </a:rPr>
              <a:t>,</a:t>
            </a:r>
            <a:r>
              <a:rPr lang="pt-PT" sz="6000" i="1" dirty="0">
                <a:solidFill>
                  <a:schemeClr val="accent1">
                    <a:lumMod val="50000"/>
                  </a:schemeClr>
                </a:solidFill>
              </a:rPr>
              <a:t> Ninguém apoiou o </a:t>
            </a:r>
            <a:r>
              <a:rPr lang="pt-PT" sz="6000" i="1" dirty="0" smtClean="0">
                <a:solidFill>
                  <a:schemeClr val="accent1">
                    <a:lumMod val="50000"/>
                  </a:schemeClr>
                </a:solidFill>
              </a:rPr>
              <a:t>colega</a:t>
            </a:r>
            <a:r>
              <a:rPr lang="pt-PT" sz="6000" i="1" dirty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marL="796925" indent="-169863">
              <a:lnSpc>
                <a:spcPct val="120000"/>
              </a:lnSpc>
              <a:spcBef>
                <a:spcPts val="336"/>
              </a:spcBef>
              <a:buFont typeface="Symbol" panose="05050102010706020507" pitchFamily="18" charset="2"/>
              <a:buChar char="-"/>
            </a:pPr>
            <a:r>
              <a:rPr lang="pt-PT" sz="6000" i="1" dirty="0" smtClean="0">
                <a:solidFill>
                  <a:schemeClr val="accent1">
                    <a:lumMod val="50000"/>
                  </a:schemeClr>
                </a:solidFill>
              </a:rPr>
              <a:t>Ele </a:t>
            </a:r>
            <a:r>
              <a:rPr lang="pt-PT" sz="6000" i="1" dirty="0">
                <a:solidFill>
                  <a:schemeClr val="accent1">
                    <a:lumMod val="50000"/>
                  </a:schemeClr>
                </a:solidFill>
              </a:rPr>
              <a:t>conseguiu entrar no curso </a:t>
            </a:r>
            <a:r>
              <a:rPr lang="pt-PT" sz="6000" i="1" dirty="0" smtClean="0">
                <a:solidFill>
                  <a:schemeClr val="accent1">
                    <a:lumMod val="50000"/>
                  </a:schemeClr>
                </a:solidFill>
              </a:rPr>
              <a:t>pretendido</a:t>
            </a:r>
            <a:r>
              <a:rPr lang="pt-PT" sz="6000" i="1" strike="sngStrike" dirty="0" smtClean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pt-PT" sz="6000" i="1" strike="sngStrike" dirty="0">
                <a:solidFill>
                  <a:schemeClr val="accent1">
                    <a:lumMod val="50000"/>
                  </a:schemeClr>
                </a:solidFill>
              </a:rPr>
              <a:t>por mérito próprio</a:t>
            </a:r>
            <a:r>
              <a:rPr lang="pt-PT" sz="6000" i="1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  <a:endParaRPr lang="pt-PT" sz="6000" i="1" dirty="0">
              <a:solidFill>
                <a:schemeClr val="accent1">
                  <a:lumMod val="50000"/>
                </a:schemeClr>
              </a:solidFill>
            </a:endParaRPr>
          </a:p>
          <a:p>
            <a:pPr marL="627062">
              <a:lnSpc>
                <a:spcPct val="120000"/>
              </a:lnSpc>
              <a:spcBef>
                <a:spcPts val="336"/>
              </a:spcBef>
            </a:pPr>
            <a:r>
              <a:rPr lang="pt-PT" sz="6000" i="1" dirty="0">
                <a:solidFill>
                  <a:schemeClr val="accent1"/>
                </a:solidFill>
              </a:rPr>
              <a:t>–</a:t>
            </a:r>
            <a:r>
              <a:rPr lang="pt-PT" sz="6000" i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pt-PT" sz="6000" i="1" strike="sngStrike" dirty="0" smtClean="0">
                <a:solidFill>
                  <a:schemeClr val="accent1">
                    <a:lumMod val="50000"/>
                  </a:schemeClr>
                </a:solidFill>
              </a:rPr>
              <a:t>Embora </a:t>
            </a:r>
            <a:r>
              <a:rPr lang="pt-PT" sz="6000" i="1" strike="sngStrike" dirty="0">
                <a:solidFill>
                  <a:schemeClr val="accent1">
                    <a:lumMod val="50000"/>
                  </a:schemeClr>
                </a:solidFill>
              </a:rPr>
              <a:t>contrariado,</a:t>
            </a:r>
            <a:r>
              <a:rPr lang="pt-PT" sz="6000" i="1" dirty="0">
                <a:solidFill>
                  <a:schemeClr val="accent1">
                    <a:lumMod val="50000"/>
                  </a:schemeClr>
                </a:solidFill>
              </a:rPr>
              <a:t> Vou fazer o que me pediste</a:t>
            </a:r>
            <a:r>
              <a:rPr lang="pt-PT" sz="6000" i="1" dirty="0" smtClean="0">
                <a:solidFill>
                  <a:schemeClr val="accent1">
                    <a:lumMod val="50000"/>
                  </a:schemeClr>
                </a:solidFill>
              </a:rPr>
              <a:t>. </a:t>
            </a:r>
            <a:endParaRPr lang="pt-PT" sz="1800" dirty="0" smtClean="0">
              <a:solidFill>
                <a:srgbClr val="678923"/>
              </a:solidFill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1436975" y="3252404"/>
            <a:ext cx="1224136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pt-PT" sz="800" b="1" dirty="0" smtClean="0">
                <a:solidFill>
                  <a:srgbClr val="C00000"/>
                </a:solidFill>
              </a:rPr>
              <a:t>     modificador de frase</a:t>
            </a:r>
            <a:endParaRPr lang="pt-PT" sz="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3"/>
          <p:cNvSpPr>
            <a:spLocks noGrp="1"/>
          </p:cNvSpPr>
          <p:nvPr>
            <p:ph type="subTitle" idx="1"/>
          </p:nvPr>
        </p:nvSpPr>
        <p:spPr>
          <a:xfrm>
            <a:off x="611560" y="1196752"/>
            <a:ext cx="7200800" cy="5256584"/>
          </a:xfrm>
          <a:ln w="28575">
            <a:noFill/>
          </a:ln>
        </p:spPr>
        <p:txBody>
          <a:bodyPr>
            <a:normAutofit fontScale="92500" lnSpcReduction="20000"/>
          </a:bodyPr>
          <a:lstStyle/>
          <a:p>
            <a:pPr indent="-269875">
              <a:lnSpc>
                <a:spcPct val="90000"/>
              </a:lnSpc>
              <a:spcBef>
                <a:spcPct val="0"/>
              </a:spcBef>
              <a:tabLst>
                <a:tab pos="6975475" algn="r"/>
              </a:tabLst>
            </a:pPr>
            <a:r>
              <a:rPr lang="pt-PT" sz="3000" b="1" u="sng" spc="-100" dirty="0" smtClean="0">
                <a:solidFill>
                  <a:schemeClr val="accent6">
                    <a:lumMod val="50000"/>
                  </a:schemeClr>
                </a:solidFill>
                <a:ea typeface="+mj-ea"/>
                <a:cs typeface="+mj-cs"/>
              </a:rPr>
              <a:t>Modificador de frase</a:t>
            </a:r>
          </a:p>
          <a:p>
            <a:pPr marL="269875" indent="-269875">
              <a:spcBef>
                <a:spcPts val="384"/>
              </a:spcBef>
            </a:pPr>
            <a:r>
              <a:rPr lang="pt-PT" sz="18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 marL="269875" indent="-269875">
              <a:lnSpc>
                <a:spcPct val="110000"/>
              </a:lnSpc>
              <a:spcBef>
                <a:spcPts val="384"/>
              </a:spcBef>
            </a:pPr>
            <a:r>
              <a:rPr lang="pt-PT" sz="1800" dirty="0" smtClean="0">
                <a:solidFill>
                  <a:srgbClr val="96C832">
                    <a:lumMod val="75000"/>
                  </a:srgbClr>
                </a:solidFill>
              </a:rPr>
              <a:t>►</a:t>
            </a:r>
            <a:r>
              <a:rPr lang="pt-PT" sz="1800" dirty="0" smtClean="0">
                <a:solidFill>
                  <a:schemeClr val="tx1">
                    <a:lumMod val="50000"/>
                  </a:schemeClr>
                </a:solidFill>
              </a:rPr>
              <a:t>A </a:t>
            </a:r>
            <a:r>
              <a:rPr lang="pt-PT" sz="1800" b="1" dirty="0" smtClean="0">
                <a:solidFill>
                  <a:schemeClr val="tx1">
                    <a:lumMod val="50000"/>
                  </a:schemeClr>
                </a:solidFill>
              </a:rPr>
              <a:t>posição</a:t>
            </a:r>
            <a:r>
              <a:rPr lang="pt-PT" sz="1800" dirty="0" smtClean="0">
                <a:solidFill>
                  <a:schemeClr val="tx1">
                    <a:lumMod val="50000"/>
                  </a:schemeClr>
                </a:solidFill>
              </a:rPr>
              <a:t> do </a:t>
            </a:r>
            <a:r>
              <a:rPr lang="pt-PT" sz="1800" b="1" dirty="0" smtClean="0">
                <a:solidFill>
                  <a:schemeClr val="tx1">
                    <a:lumMod val="50000"/>
                  </a:schemeClr>
                </a:solidFill>
              </a:rPr>
              <a:t>modificador de frase </a:t>
            </a:r>
            <a:r>
              <a:rPr lang="pt-PT" sz="1800" dirty="0" smtClean="0">
                <a:solidFill>
                  <a:schemeClr val="tx1">
                    <a:lumMod val="50000"/>
                  </a:schemeClr>
                </a:solidFill>
              </a:rPr>
              <a:t>pode, frequentemente, ser alterada.</a:t>
            </a:r>
          </a:p>
          <a:p>
            <a:pPr marL="796925" lvl="0" indent="-169863">
              <a:lnSpc>
                <a:spcPct val="120000"/>
              </a:lnSpc>
              <a:spcBef>
                <a:spcPts val="336"/>
              </a:spcBef>
              <a:buFont typeface="Symbol" panose="05050102010706020507" pitchFamily="18" charset="2"/>
              <a:buChar char="-"/>
            </a:pPr>
            <a:r>
              <a:rPr lang="pt-PT" sz="1600" i="1" dirty="0" smtClean="0">
                <a:solidFill>
                  <a:schemeClr val="accent1">
                    <a:lumMod val="50000"/>
                  </a:schemeClr>
                </a:solidFill>
              </a:rPr>
              <a:t>Ninguém apoiou o colega, </a:t>
            </a:r>
            <a:r>
              <a:rPr lang="pt-PT" sz="1600" b="1" i="1" u="sng" dirty="0" smtClean="0">
                <a:solidFill>
                  <a:schemeClr val="accent1">
                    <a:lumMod val="50000"/>
                  </a:schemeClr>
                </a:solidFill>
              </a:rPr>
              <a:t>infelizmente</a:t>
            </a:r>
            <a:r>
              <a:rPr lang="pt-PT" sz="1600" i="1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marL="796925" lvl="0" indent="-169863">
              <a:lnSpc>
                <a:spcPct val="120000"/>
              </a:lnSpc>
              <a:spcBef>
                <a:spcPts val="336"/>
              </a:spcBef>
              <a:buFont typeface="Symbol" panose="05050102010706020507" pitchFamily="18" charset="2"/>
              <a:buChar char="-"/>
            </a:pPr>
            <a:r>
              <a:rPr lang="pt-PT" sz="1600" i="1" dirty="0" smtClean="0">
                <a:solidFill>
                  <a:schemeClr val="accent1">
                    <a:lumMod val="50000"/>
                  </a:schemeClr>
                </a:solidFill>
              </a:rPr>
              <a:t>Ele conseguiu, </a:t>
            </a:r>
            <a:r>
              <a:rPr lang="pt-PT" sz="1600" b="1" i="1" u="sng" dirty="0" smtClean="0">
                <a:solidFill>
                  <a:schemeClr val="accent1">
                    <a:lumMod val="50000"/>
                  </a:schemeClr>
                </a:solidFill>
              </a:rPr>
              <a:t>por mérito próprio</a:t>
            </a:r>
            <a:r>
              <a:rPr lang="pt-PT" sz="1600" i="1" dirty="0" smtClean="0">
                <a:solidFill>
                  <a:schemeClr val="accent1">
                    <a:lumMod val="50000"/>
                  </a:schemeClr>
                </a:solidFill>
              </a:rPr>
              <a:t>,  entrar no curso pretendido.</a:t>
            </a:r>
          </a:p>
          <a:p>
            <a:pPr marL="796925" lvl="0" indent="-169863">
              <a:lnSpc>
                <a:spcPct val="120000"/>
              </a:lnSpc>
              <a:spcBef>
                <a:spcPts val="336"/>
              </a:spcBef>
              <a:buFont typeface="Symbol" panose="05050102010706020507" pitchFamily="18" charset="2"/>
              <a:buChar char="-"/>
            </a:pPr>
            <a:r>
              <a:rPr lang="pt-PT" sz="1600" i="1" dirty="0" smtClean="0">
                <a:solidFill>
                  <a:schemeClr val="accent1">
                    <a:lumMod val="50000"/>
                  </a:schemeClr>
                </a:solidFill>
              </a:rPr>
              <a:t>Vou fazer o que me pediste, </a:t>
            </a:r>
            <a:r>
              <a:rPr lang="pt-PT" sz="1600" b="1" i="1" u="sng" dirty="0" smtClean="0">
                <a:solidFill>
                  <a:schemeClr val="accent1">
                    <a:lumMod val="50000"/>
                  </a:schemeClr>
                </a:solidFill>
              </a:rPr>
              <a:t>embora contrariado</a:t>
            </a:r>
            <a:r>
              <a:rPr lang="pt-PT" sz="1600" i="1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marL="269875" indent="-269875">
              <a:lnSpc>
                <a:spcPct val="90000"/>
              </a:lnSpc>
            </a:pPr>
            <a:endParaRPr lang="pt-PT" sz="1600" i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233363" indent="-233363">
              <a:lnSpc>
                <a:spcPct val="120000"/>
              </a:lnSpc>
            </a:pPr>
            <a:r>
              <a:rPr lang="pt-PT" sz="1800" dirty="0" smtClean="0">
                <a:solidFill>
                  <a:srgbClr val="96C832">
                    <a:lumMod val="75000"/>
                  </a:srgbClr>
                </a:solidFill>
              </a:rPr>
              <a:t>►</a:t>
            </a:r>
            <a:r>
              <a:rPr lang="pt-PT" sz="1800" dirty="0" smtClean="0">
                <a:solidFill>
                  <a:schemeClr val="tx1">
                    <a:lumMod val="50000"/>
                  </a:schemeClr>
                </a:solidFill>
              </a:rPr>
              <a:t>Quando desempenhada por um </a:t>
            </a:r>
            <a:r>
              <a:rPr lang="pt-PT" sz="1800" b="1" dirty="0" smtClean="0">
                <a:solidFill>
                  <a:schemeClr val="tx1">
                    <a:lumMod val="50000"/>
                  </a:schemeClr>
                </a:solidFill>
              </a:rPr>
              <a:t>grupo adverbial</a:t>
            </a:r>
            <a:r>
              <a:rPr lang="pt-PT" sz="1800" dirty="0" smtClean="0">
                <a:solidFill>
                  <a:schemeClr val="tx1">
                    <a:lumMod val="50000"/>
                  </a:schemeClr>
                </a:solidFill>
              </a:rPr>
              <a:t>, a função sintática de modificador de frase </a:t>
            </a:r>
            <a:r>
              <a:rPr lang="pt-PT" sz="1800" b="1" dirty="0" smtClean="0">
                <a:solidFill>
                  <a:schemeClr val="tx1">
                    <a:lumMod val="50000"/>
                  </a:schemeClr>
                </a:solidFill>
              </a:rPr>
              <a:t>não pode ser negada nem interrogada</a:t>
            </a:r>
            <a:r>
              <a:rPr lang="pt-PT" sz="1800" dirty="0" smtClean="0">
                <a:solidFill>
                  <a:schemeClr val="tx1">
                    <a:lumMod val="50000"/>
                  </a:schemeClr>
                </a:solidFill>
              </a:rPr>
              <a:t>.</a:t>
            </a:r>
            <a:r>
              <a:rPr lang="pt-PT" sz="1800" b="1" dirty="0" smtClean="0">
                <a:solidFill>
                  <a:schemeClr val="tx1">
                    <a:lumMod val="50000"/>
                  </a:schemeClr>
                </a:solidFill>
              </a:rPr>
              <a:t>  </a:t>
            </a:r>
          </a:p>
          <a:p>
            <a:pPr marL="795338" indent="-168275">
              <a:lnSpc>
                <a:spcPct val="120000"/>
              </a:lnSpc>
              <a:spcBef>
                <a:spcPts val="336"/>
              </a:spcBef>
              <a:buFont typeface="Symbol" panose="05050102010706020507" pitchFamily="18" charset="2"/>
              <a:buChar char="-"/>
            </a:pPr>
            <a:r>
              <a:rPr lang="pt-PT" sz="1600" b="1" dirty="0" smtClean="0">
                <a:solidFill>
                  <a:schemeClr val="accent1">
                    <a:lumMod val="50000"/>
                  </a:schemeClr>
                </a:solidFill>
              </a:rPr>
              <a:t>* </a:t>
            </a:r>
            <a:r>
              <a:rPr lang="pt-PT" sz="1600" b="1" i="1" dirty="0" smtClean="0">
                <a:solidFill>
                  <a:schemeClr val="accent1">
                    <a:lumMod val="50000"/>
                  </a:schemeClr>
                </a:solidFill>
              </a:rPr>
              <a:t>Não infelizmente</a:t>
            </a:r>
            <a:r>
              <a:rPr lang="pt-PT" sz="1600" i="1" dirty="0" smtClean="0">
                <a:solidFill>
                  <a:schemeClr val="accent1">
                    <a:lumMod val="50000"/>
                  </a:schemeClr>
                </a:solidFill>
              </a:rPr>
              <a:t>,</a:t>
            </a:r>
            <a:r>
              <a:rPr lang="pt-PT" sz="1600" b="1" i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pt-PT" sz="1600" i="1" dirty="0" smtClean="0">
                <a:solidFill>
                  <a:schemeClr val="accent1">
                    <a:lumMod val="50000"/>
                  </a:schemeClr>
                </a:solidFill>
              </a:rPr>
              <a:t>ninguém apoiou o colega.</a:t>
            </a:r>
            <a:r>
              <a:rPr lang="pt-PT" sz="1600" b="1" i="1" dirty="0" smtClean="0">
                <a:solidFill>
                  <a:schemeClr val="tx1">
                    <a:lumMod val="50000"/>
                  </a:schemeClr>
                </a:solidFill>
              </a:rPr>
              <a:t> </a:t>
            </a:r>
            <a:endParaRPr lang="pt-PT" sz="1600" b="1" i="1" dirty="0">
              <a:solidFill>
                <a:srgbClr val="92D050">
                  <a:lumMod val="75000"/>
                </a:srgbClr>
              </a:solidFill>
            </a:endParaRPr>
          </a:p>
          <a:p>
            <a:pPr marL="795338" indent="-168275">
              <a:lnSpc>
                <a:spcPct val="120000"/>
              </a:lnSpc>
              <a:spcBef>
                <a:spcPts val="336"/>
              </a:spcBef>
              <a:buFont typeface="Symbol" panose="05050102010706020507" pitchFamily="18" charset="2"/>
              <a:buChar char="-"/>
            </a:pPr>
            <a:r>
              <a:rPr lang="pt-PT" sz="1600" b="1" dirty="0" smtClean="0">
                <a:solidFill>
                  <a:schemeClr val="accent1">
                    <a:lumMod val="50000"/>
                  </a:schemeClr>
                </a:solidFill>
              </a:rPr>
              <a:t>* </a:t>
            </a:r>
            <a:r>
              <a:rPr lang="pt-PT" sz="1600" b="1" i="1" dirty="0" smtClean="0">
                <a:solidFill>
                  <a:schemeClr val="accent1">
                    <a:lumMod val="50000"/>
                  </a:schemeClr>
                </a:solidFill>
              </a:rPr>
              <a:t>É infelizmente que </a:t>
            </a:r>
            <a:r>
              <a:rPr lang="pt-PT" sz="1600" i="1" dirty="0" smtClean="0">
                <a:solidFill>
                  <a:schemeClr val="accent1">
                    <a:lumMod val="50000"/>
                  </a:schemeClr>
                </a:solidFill>
              </a:rPr>
              <a:t>ninguém apoiou o colega?</a:t>
            </a:r>
            <a:r>
              <a:rPr lang="pt-PT" sz="1600" b="1" dirty="0" smtClean="0">
                <a:solidFill>
                  <a:schemeClr val="tx1">
                    <a:lumMod val="50000"/>
                  </a:schemeClr>
                </a:solidFill>
              </a:rPr>
              <a:t> </a:t>
            </a:r>
          </a:p>
          <a:p>
            <a:pPr marL="269875" indent="-269875"/>
            <a:endParaRPr lang="pt-PT" sz="1600" dirty="0" smtClean="0">
              <a:solidFill>
                <a:srgbClr val="92D050">
                  <a:lumMod val="75000"/>
                </a:srgbClr>
              </a:solidFill>
            </a:endParaRPr>
          </a:p>
          <a:p>
            <a:pPr marL="233363" indent="-233363">
              <a:lnSpc>
                <a:spcPct val="120000"/>
              </a:lnSpc>
            </a:pPr>
            <a:r>
              <a:rPr lang="pt-PT" sz="1800" dirty="0" smtClean="0">
                <a:solidFill>
                  <a:srgbClr val="92D050">
                    <a:lumMod val="75000"/>
                  </a:srgbClr>
                </a:solidFill>
              </a:rPr>
              <a:t>►</a:t>
            </a:r>
            <a:r>
              <a:rPr lang="pt-PT" sz="1800" dirty="0" smtClean="0">
                <a:solidFill>
                  <a:schemeClr val="tx1">
                    <a:lumMod val="50000"/>
                  </a:schemeClr>
                </a:solidFill>
              </a:rPr>
              <a:t>A função sintática de </a:t>
            </a:r>
            <a:r>
              <a:rPr lang="pt-PT" sz="1800" b="1" dirty="0" smtClean="0">
                <a:solidFill>
                  <a:schemeClr val="tx1">
                    <a:lumMod val="50000"/>
                  </a:schemeClr>
                </a:solidFill>
              </a:rPr>
              <a:t>modificador de frase </a:t>
            </a:r>
            <a:r>
              <a:rPr lang="pt-PT" sz="1800" dirty="0" smtClean="0">
                <a:solidFill>
                  <a:schemeClr val="tx1">
                    <a:lumMod val="50000"/>
                  </a:schemeClr>
                </a:solidFill>
              </a:rPr>
              <a:t>pode ser desempenhada por uma </a:t>
            </a:r>
            <a:r>
              <a:rPr lang="pt-PT" sz="1800" b="1" dirty="0" smtClean="0">
                <a:solidFill>
                  <a:schemeClr val="tx1">
                    <a:lumMod val="50000"/>
                  </a:schemeClr>
                </a:solidFill>
              </a:rPr>
              <a:t>oração</a:t>
            </a:r>
            <a:r>
              <a:rPr lang="pt-PT" sz="1800" dirty="0" smtClean="0">
                <a:solidFill>
                  <a:schemeClr val="tx1">
                    <a:lumMod val="50000"/>
                  </a:schemeClr>
                </a:solidFill>
              </a:rPr>
              <a:t>, que geralmente é </a:t>
            </a:r>
            <a:r>
              <a:rPr lang="pt-PT" sz="1800" b="1" dirty="0" smtClean="0">
                <a:solidFill>
                  <a:schemeClr val="tx1">
                    <a:lumMod val="50000"/>
                  </a:schemeClr>
                </a:solidFill>
              </a:rPr>
              <a:t>adverbial condicional </a:t>
            </a:r>
            <a:r>
              <a:rPr lang="pt-PT" sz="1800" dirty="0" smtClean="0">
                <a:solidFill>
                  <a:schemeClr val="tx1">
                    <a:lumMod val="50000"/>
                  </a:schemeClr>
                </a:solidFill>
              </a:rPr>
              <a:t>ou </a:t>
            </a:r>
            <a:r>
              <a:rPr lang="pt-PT" sz="1800" b="1" dirty="0" smtClean="0">
                <a:solidFill>
                  <a:schemeClr val="tx1">
                    <a:lumMod val="50000"/>
                  </a:schemeClr>
                </a:solidFill>
              </a:rPr>
              <a:t>adverbial concessiva</a:t>
            </a:r>
            <a:r>
              <a:rPr lang="pt-PT" sz="1800" dirty="0" smtClean="0">
                <a:solidFill>
                  <a:schemeClr val="tx1">
                    <a:lumMod val="50000"/>
                  </a:schemeClr>
                </a:solidFill>
              </a:rPr>
              <a:t>.</a:t>
            </a:r>
          </a:p>
          <a:p>
            <a:pPr marL="795338" indent="-168275">
              <a:lnSpc>
                <a:spcPct val="120000"/>
              </a:lnSpc>
              <a:spcBef>
                <a:spcPts val="336"/>
              </a:spcBef>
              <a:buFont typeface="Symbol" panose="05050102010706020507" pitchFamily="18" charset="2"/>
              <a:buChar char="-"/>
            </a:pPr>
            <a:r>
              <a:rPr lang="pt-PT" sz="1600" b="1" i="1" u="sng" dirty="0" smtClean="0">
                <a:solidFill>
                  <a:schemeClr val="accent1">
                    <a:lumMod val="50000"/>
                  </a:schemeClr>
                </a:solidFill>
              </a:rPr>
              <a:t>Se tivesse dinheiro</a:t>
            </a:r>
            <a:r>
              <a:rPr lang="pt-PT" sz="1600" i="1" dirty="0" smtClean="0">
                <a:solidFill>
                  <a:schemeClr val="accent1">
                    <a:lumMod val="50000"/>
                  </a:schemeClr>
                </a:solidFill>
              </a:rPr>
              <a:t>,</a:t>
            </a:r>
            <a:r>
              <a:rPr lang="pt-PT" sz="1600" b="1" i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pt-PT" sz="1600" i="1" dirty="0" smtClean="0">
                <a:solidFill>
                  <a:schemeClr val="accent1">
                    <a:lumMod val="50000"/>
                  </a:schemeClr>
                </a:solidFill>
              </a:rPr>
              <a:t>ia viajar.</a:t>
            </a:r>
          </a:p>
          <a:p>
            <a:pPr marL="795338" indent="-168275">
              <a:lnSpc>
                <a:spcPct val="120000"/>
              </a:lnSpc>
              <a:spcBef>
                <a:spcPts val="336"/>
              </a:spcBef>
              <a:buFont typeface="Symbol" panose="05050102010706020507" pitchFamily="18" charset="2"/>
              <a:buChar char="-"/>
            </a:pPr>
            <a:r>
              <a:rPr lang="pt-PT" sz="1600" i="1" dirty="0" smtClean="0">
                <a:solidFill>
                  <a:schemeClr val="accent1">
                    <a:lumMod val="50000"/>
                  </a:schemeClr>
                </a:solidFill>
              </a:rPr>
              <a:t>Vou prescindir das férias, </a:t>
            </a:r>
            <a:r>
              <a:rPr lang="pt-PT" sz="1600" b="1" i="1" u="sng" dirty="0" smtClean="0">
                <a:solidFill>
                  <a:schemeClr val="accent1">
                    <a:lumMod val="50000"/>
                  </a:schemeClr>
                </a:solidFill>
              </a:rPr>
              <a:t>embora me custe muito</a:t>
            </a:r>
            <a:r>
              <a:rPr lang="pt-PT" sz="1600" i="1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marL="269875" indent="-269875">
              <a:lnSpc>
                <a:spcPct val="50000"/>
              </a:lnSpc>
            </a:pPr>
            <a:endParaRPr lang="pt-PT" sz="1600" i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233363" indent="-233363">
              <a:lnSpc>
                <a:spcPct val="120000"/>
              </a:lnSpc>
            </a:pPr>
            <a:r>
              <a:rPr lang="pt-PT" sz="1800" dirty="0" smtClean="0">
                <a:solidFill>
                  <a:srgbClr val="92D050">
                    <a:lumMod val="75000"/>
                  </a:srgbClr>
                </a:solidFill>
              </a:rPr>
              <a:t>►</a:t>
            </a:r>
            <a:r>
              <a:rPr lang="pt-PT" sz="1800" dirty="0" smtClean="0">
                <a:solidFill>
                  <a:schemeClr val="tx1">
                    <a:lumMod val="50000"/>
                  </a:schemeClr>
                </a:solidFill>
              </a:rPr>
              <a:t>Quando é uma oração, o </a:t>
            </a:r>
            <a:r>
              <a:rPr lang="pt-PT" sz="1800" b="1" dirty="0" smtClean="0">
                <a:solidFill>
                  <a:schemeClr val="tx1">
                    <a:lumMod val="50000"/>
                  </a:schemeClr>
                </a:solidFill>
              </a:rPr>
              <a:t>modificador de frase incide sobre toda a oração     subordinante</a:t>
            </a:r>
            <a:r>
              <a:rPr lang="pt-PT" sz="1800" dirty="0" smtClean="0">
                <a:solidFill>
                  <a:schemeClr val="tx1">
                    <a:lumMod val="50000"/>
                  </a:schemeClr>
                </a:solidFill>
              </a:rPr>
              <a:t>.</a:t>
            </a:r>
          </a:p>
          <a:p>
            <a:pPr marL="269875" indent="-269875">
              <a:lnSpc>
                <a:spcPct val="90000"/>
              </a:lnSpc>
            </a:pPr>
            <a:endParaRPr lang="pt-PT" sz="1700" b="1" i="1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269875" indent="-269875">
              <a:lnSpc>
                <a:spcPct val="90000"/>
              </a:lnSpc>
            </a:pPr>
            <a:endParaRPr lang="pt-PT" sz="1600" i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269875" indent="-269875">
              <a:lnSpc>
                <a:spcPct val="90000"/>
              </a:lnSpc>
            </a:pPr>
            <a:endParaRPr lang="pt-PT" sz="1600" i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269875" indent="-269875">
              <a:lnSpc>
                <a:spcPct val="90000"/>
              </a:lnSpc>
            </a:pPr>
            <a:endParaRPr lang="pt-PT" sz="1600" dirty="0" smtClean="0">
              <a:solidFill>
                <a:srgbClr val="92D050">
                  <a:lumMod val="75000"/>
                </a:srgbClr>
              </a:solidFill>
            </a:endParaRPr>
          </a:p>
          <a:p>
            <a:pPr>
              <a:spcBef>
                <a:spcPts val="0"/>
              </a:spcBef>
            </a:pPr>
            <a:endParaRPr lang="pt-PT" sz="1600" dirty="0" smtClean="0">
              <a:solidFill>
                <a:srgbClr val="92D050">
                  <a:lumMod val="75000"/>
                </a:srgbClr>
              </a:solidFill>
            </a:endParaRPr>
          </a:p>
          <a:p>
            <a:endParaRPr lang="pt-PT" sz="180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611560" y="1196752"/>
            <a:ext cx="7344816" cy="5184576"/>
          </a:xfrm>
        </p:spPr>
        <p:txBody>
          <a:bodyPr>
            <a:normAutofit fontScale="92500" lnSpcReduction="20000"/>
          </a:bodyPr>
          <a:lstStyle/>
          <a:p>
            <a:pPr marL="269875" indent="-269875">
              <a:lnSpc>
                <a:spcPct val="90000"/>
              </a:lnSpc>
              <a:buNone/>
              <a:tabLst>
                <a:tab pos="6910388" algn="l"/>
              </a:tabLst>
            </a:pPr>
            <a:r>
              <a:rPr lang="pt-PT" sz="2800" b="1" u="sng" spc="-100" dirty="0" smtClean="0">
                <a:solidFill>
                  <a:schemeClr val="accent6">
                    <a:lumMod val="50000"/>
                  </a:schemeClr>
                </a:solidFill>
              </a:rPr>
              <a:t>Vocativo</a:t>
            </a:r>
            <a:endParaRPr lang="pt-PT" sz="2800" b="1" u="sng" spc="-100" dirty="0">
              <a:solidFill>
                <a:schemeClr val="accent6">
                  <a:lumMod val="50000"/>
                </a:schemeClr>
              </a:solidFill>
            </a:endParaRPr>
          </a:p>
          <a:p>
            <a:pPr marL="269875" indent="-269875">
              <a:spcBef>
                <a:spcPts val="384"/>
              </a:spcBef>
              <a:buNone/>
            </a:pPr>
            <a:endParaRPr lang="pt-PT" sz="1400" dirty="0" smtClean="0">
              <a:solidFill>
                <a:srgbClr val="96C832">
                  <a:lumMod val="75000"/>
                </a:srgbClr>
              </a:solidFill>
            </a:endParaRPr>
          </a:p>
          <a:p>
            <a:pPr marL="269875" indent="-269875">
              <a:buNone/>
            </a:pPr>
            <a:r>
              <a:rPr lang="pt-PT" sz="1800" dirty="0" smtClean="0">
                <a:solidFill>
                  <a:srgbClr val="96C832">
                    <a:lumMod val="75000"/>
                  </a:srgbClr>
                </a:solidFill>
              </a:rPr>
              <a:t>►</a:t>
            </a:r>
            <a:r>
              <a:rPr lang="pt-PT" sz="1800" dirty="0" smtClean="0"/>
              <a:t>O </a:t>
            </a:r>
            <a:r>
              <a:rPr lang="pt-PT" sz="1800" b="1" dirty="0" smtClean="0"/>
              <a:t>vocativo</a:t>
            </a:r>
            <a:r>
              <a:rPr lang="pt-PT" sz="1800" dirty="0" smtClean="0"/>
              <a:t> representa o nome ou a entidade a que o </a:t>
            </a:r>
            <a:r>
              <a:rPr lang="pt-PT" sz="1800" b="1" dirty="0" smtClean="0"/>
              <a:t>interlocutor se dirige</a:t>
            </a:r>
            <a:r>
              <a:rPr lang="pt-PT" sz="1800" dirty="0" smtClean="0"/>
              <a:t>.</a:t>
            </a:r>
          </a:p>
          <a:p>
            <a:pPr marL="796925" indent="-169863">
              <a:buFont typeface="Symbol" panose="05050102010706020507" pitchFamily="18" charset="2"/>
              <a:buChar char="-"/>
            </a:pPr>
            <a:r>
              <a:rPr lang="pt-PT" sz="1600" b="1" i="1" u="sng" dirty="0" smtClean="0">
                <a:solidFill>
                  <a:schemeClr val="accent1">
                    <a:lumMod val="50000"/>
                  </a:schemeClr>
                </a:solidFill>
              </a:rPr>
              <a:t>Maria</a:t>
            </a:r>
            <a:r>
              <a:rPr lang="pt-PT" sz="1600" i="1" dirty="0" smtClean="0">
                <a:solidFill>
                  <a:schemeClr val="accent1">
                    <a:lumMod val="50000"/>
                  </a:schemeClr>
                </a:solidFill>
              </a:rPr>
              <a:t>, lê a síntese que elaboraste.</a:t>
            </a:r>
          </a:p>
          <a:p>
            <a:pPr marL="269875" indent="-269875">
              <a:lnSpc>
                <a:spcPct val="90000"/>
              </a:lnSpc>
              <a:buNone/>
            </a:pPr>
            <a:endParaRPr lang="pt-PT" sz="1400" dirty="0" smtClean="0">
              <a:solidFill>
                <a:srgbClr val="96C832">
                  <a:lumMod val="75000"/>
                </a:srgbClr>
              </a:solidFill>
            </a:endParaRPr>
          </a:p>
          <a:p>
            <a:pPr marL="237744" indent="-237744">
              <a:lnSpc>
                <a:spcPct val="120000"/>
              </a:lnSpc>
              <a:buNone/>
            </a:pPr>
            <a:r>
              <a:rPr lang="pt-PT" sz="1800" dirty="0" smtClean="0">
                <a:solidFill>
                  <a:srgbClr val="96C832">
                    <a:lumMod val="75000"/>
                  </a:srgbClr>
                </a:solidFill>
              </a:rPr>
              <a:t>►</a:t>
            </a:r>
            <a:r>
              <a:rPr lang="pt-PT" sz="1800" dirty="0" smtClean="0"/>
              <a:t>O </a:t>
            </a:r>
            <a:r>
              <a:rPr lang="pt-PT" sz="1800" b="1" dirty="0" smtClean="0"/>
              <a:t>vocativo</a:t>
            </a:r>
            <a:r>
              <a:rPr lang="pt-PT" sz="1800" dirty="0" smtClean="0"/>
              <a:t> distingue-se do sujeito, porque não é com ele que o verbo concorda.</a:t>
            </a:r>
          </a:p>
          <a:p>
            <a:pPr marL="796925" indent="-169863">
              <a:lnSpc>
                <a:spcPct val="90000"/>
              </a:lnSpc>
              <a:buFont typeface="Symbol" panose="05050102010706020507" pitchFamily="18" charset="2"/>
              <a:buChar char="-"/>
            </a:pPr>
            <a:r>
              <a:rPr lang="pt-PT" sz="1600" b="1" i="1" u="sng" dirty="0" smtClean="0">
                <a:solidFill>
                  <a:schemeClr val="accent1">
                    <a:lumMod val="50000"/>
                  </a:schemeClr>
                </a:solidFill>
              </a:rPr>
              <a:t>Maria</a:t>
            </a:r>
            <a:r>
              <a:rPr lang="pt-PT" sz="1600" i="1" dirty="0" smtClean="0">
                <a:solidFill>
                  <a:schemeClr val="accent1">
                    <a:lumMod val="50000"/>
                  </a:schemeClr>
                </a:solidFill>
              </a:rPr>
              <a:t>, tu </a:t>
            </a:r>
            <a:r>
              <a:rPr lang="pt-PT" sz="1600" i="1" dirty="0">
                <a:solidFill>
                  <a:schemeClr val="accent1">
                    <a:lumMod val="50000"/>
                  </a:schemeClr>
                </a:solidFill>
              </a:rPr>
              <a:t>fizeste muito bem o teu trabalho.</a:t>
            </a:r>
          </a:p>
          <a:p>
            <a:pPr marL="269875" indent="-269875">
              <a:lnSpc>
                <a:spcPct val="90000"/>
              </a:lnSpc>
              <a:buNone/>
            </a:pPr>
            <a:endParaRPr lang="pt-PT" sz="1400" dirty="0" smtClean="0">
              <a:solidFill>
                <a:srgbClr val="96C832">
                  <a:lumMod val="75000"/>
                </a:srgbClr>
              </a:solidFill>
            </a:endParaRPr>
          </a:p>
          <a:p>
            <a:pPr marL="233363" indent="-233363">
              <a:lnSpc>
                <a:spcPct val="120000"/>
              </a:lnSpc>
              <a:buNone/>
            </a:pPr>
            <a:r>
              <a:rPr lang="pt-PT" sz="1800" dirty="0" smtClean="0">
                <a:solidFill>
                  <a:srgbClr val="96C832">
                    <a:lumMod val="75000"/>
                  </a:srgbClr>
                </a:solidFill>
              </a:rPr>
              <a:t>►</a:t>
            </a:r>
            <a:r>
              <a:rPr lang="pt-PT" sz="1800" dirty="0" smtClean="0"/>
              <a:t>O </a:t>
            </a:r>
            <a:r>
              <a:rPr lang="pt-PT" sz="1800" b="1" dirty="0" smtClean="0"/>
              <a:t>vocativo</a:t>
            </a:r>
            <a:r>
              <a:rPr lang="pt-PT" sz="1800" dirty="0" smtClean="0"/>
              <a:t> </a:t>
            </a:r>
            <a:r>
              <a:rPr lang="pt-PT" sz="1800" b="1" dirty="0" smtClean="0"/>
              <a:t>não tem posição fixa na frase </a:t>
            </a:r>
            <a:r>
              <a:rPr lang="pt-PT" sz="1800" dirty="0" smtClean="0"/>
              <a:t>e vem sempre </a:t>
            </a:r>
            <a:r>
              <a:rPr lang="pt-PT" sz="1800" b="1" dirty="0" smtClean="0"/>
              <a:t>separado por um sinal de pontuação</a:t>
            </a:r>
            <a:r>
              <a:rPr lang="pt-PT" sz="1800" dirty="0" smtClean="0"/>
              <a:t>, geralmente uma vírgula.</a:t>
            </a:r>
          </a:p>
          <a:p>
            <a:pPr marL="796925" indent="-169863">
              <a:lnSpc>
                <a:spcPct val="120000"/>
              </a:lnSpc>
              <a:buFont typeface="Symbol" panose="05050102010706020507" pitchFamily="18" charset="2"/>
              <a:buChar char="-"/>
            </a:pPr>
            <a:r>
              <a:rPr lang="pt-PT" sz="1600" b="1" i="1" u="sng" dirty="0" smtClean="0">
                <a:solidFill>
                  <a:schemeClr val="accent1">
                    <a:lumMod val="50000"/>
                  </a:schemeClr>
                </a:solidFill>
              </a:rPr>
              <a:t>Mãe</a:t>
            </a:r>
            <a:r>
              <a:rPr lang="pt-PT" sz="1600" dirty="0">
                <a:solidFill>
                  <a:schemeClr val="accent1">
                    <a:lumMod val="50000"/>
                  </a:schemeClr>
                </a:solidFill>
              </a:rPr>
              <a:t>, finalmente </a:t>
            </a:r>
            <a:r>
              <a:rPr lang="pt-PT" sz="1600" i="1" dirty="0">
                <a:solidFill>
                  <a:schemeClr val="accent1">
                    <a:lumMod val="50000"/>
                  </a:schemeClr>
                </a:solidFill>
              </a:rPr>
              <a:t>encontrei o que queria.</a:t>
            </a:r>
          </a:p>
          <a:p>
            <a:pPr marL="796925" indent="-169863">
              <a:lnSpc>
                <a:spcPct val="120000"/>
              </a:lnSpc>
              <a:spcBef>
                <a:spcPts val="336"/>
              </a:spcBef>
              <a:buFont typeface="Symbol" panose="05050102010706020507" pitchFamily="18" charset="2"/>
              <a:buChar char="-"/>
            </a:pPr>
            <a:r>
              <a:rPr lang="pt-PT" sz="1600" i="1" dirty="0" smtClean="0">
                <a:solidFill>
                  <a:schemeClr val="accent1">
                    <a:lumMod val="50000"/>
                  </a:schemeClr>
                </a:solidFill>
              </a:rPr>
              <a:t>Finalmente encontrei o que queria, </a:t>
            </a:r>
            <a:r>
              <a:rPr lang="pt-PT" sz="1600" b="1" i="1" u="sng" dirty="0" smtClean="0">
                <a:solidFill>
                  <a:schemeClr val="accent1">
                    <a:lumMod val="50000"/>
                  </a:schemeClr>
                </a:solidFill>
              </a:rPr>
              <a:t>mãe</a:t>
            </a:r>
            <a:r>
              <a:rPr lang="pt-PT" sz="1600" i="1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marL="796925" indent="-169863">
              <a:lnSpc>
                <a:spcPct val="120000"/>
              </a:lnSpc>
              <a:spcBef>
                <a:spcPts val="336"/>
              </a:spcBef>
              <a:buFont typeface="Symbol" panose="05050102010706020507" pitchFamily="18" charset="2"/>
              <a:buChar char="-"/>
            </a:pPr>
            <a:r>
              <a:rPr lang="pt-PT" sz="1600" i="1" dirty="0" smtClean="0">
                <a:solidFill>
                  <a:schemeClr val="accent1">
                    <a:lumMod val="50000"/>
                  </a:schemeClr>
                </a:solidFill>
              </a:rPr>
              <a:t>Achas realmente</a:t>
            </a:r>
            <a:r>
              <a:rPr lang="pt-PT" sz="1600" dirty="0" smtClean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pt-PT" sz="1600" b="1" i="1" u="sng" dirty="0" smtClean="0">
                <a:solidFill>
                  <a:schemeClr val="accent1">
                    <a:lumMod val="50000"/>
                  </a:schemeClr>
                </a:solidFill>
              </a:rPr>
              <a:t>mãe</a:t>
            </a:r>
            <a:r>
              <a:rPr lang="pt-PT" sz="1600" dirty="0" smtClean="0">
                <a:solidFill>
                  <a:schemeClr val="accent1">
                    <a:lumMod val="50000"/>
                  </a:schemeClr>
                </a:solidFill>
              </a:rPr>
              <a:t>,</a:t>
            </a:r>
            <a:r>
              <a:rPr lang="pt-PT" sz="1600" i="1" dirty="0" smtClean="0">
                <a:solidFill>
                  <a:schemeClr val="accent1">
                    <a:lumMod val="50000"/>
                  </a:schemeClr>
                </a:solidFill>
              </a:rPr>
              <a:t> que vou conseguir?</a:t>
            </a:r>
          </a:p>
          <a:p>
            <a:pPr marL="269875" indent="-269875">
              <a:lnSpc>
                <a:spcPct val="90000"/>
              </a:lnSpc>
              <a:buNone/>
            </a:pPr>
            <a:endParaRPr lang="pt-PT" sz="1600" dirty="0" smtClean="0"/>
          </a:p>
          <a:p>
            <a:pPr marL="233363" indent="-233363">
              <a:lnSpc>
                <a:spcPct val="120000"/>
              </a:lnSpc>
              <a:buNone/>
            </a:pPr>
            <a:r>
              <a:rPr lang="pt-PT" sz="1800" dirty="0" smtClean="0">
                <a:solidFill>
                  <a:srgbClr val="96C832">
                    <a:lumMod val="75000"/>
                  </a:srgbClr>
                </a:solidFill>
              </a:rPr>
              <a:t>►</a:t>
            </a:r>
            <a:r>
              <a:rPr lang="pt-PT" sz="1800" dirty="0" smtClean="0"/>
              <a:t>O </a:t>
            </a:r>
            <a:r>
              <a:rPr lang="pt-PT" sz="1800" b="1" dirty="0" smtClean="0"/>
              <a:t>vocativo</a:t>
            </a:r>
            <a:r>
              <a:rPr lang="pt-PT" sz="1800" dirty="0" smtClean="0"/>
              <a:t> ocorre, em geral, em frases do </a:t>
            </a:r>
            <a:r>
              <a:rPr lang="pt-PT" sz="1800" b="1" dirty="0" smtClean="0"/>
              <a:t>tipo interrogativo</a:t>
            </a:r>
            <a:r>
              <a:rPr lang="pt-PT" sz="1800" dirty="0" smtClean="0"/>
              <a:t>, </a:t>
            </a:r>
            <a:r>
              <a:rPr lang="pt-PT" sz="1800" b="1" dirty="0" smtClean="0"/>
              <a:t>exclamativo</a:t>
            </a:r>
            <a:r>
              <a:rPr lang="pt-PT" sz="1800" dirty="0" smtClean="0"/>
              <a:t> ou      </a:t>
            </a:r>
            <a:r>
              <a:rPr lang="pt-PT" sz="1800" b="1" dirty="0" smtClean="0"/>
              <a:t>imperativo</a:t>
            </a:r>
            <a:r>
              <a:rPr lang="pt-PT" sz="1800" dirty="0" smtClean="0"/>
              <a:t>.</a:t>
            </a:r>
          </a:p>
          <a:p>
            <a:pPr marL="796925" indent="-169863">
              <a:lnSpc>
                <a:spcPct val="90000"/>
              </a:lnSpc>
              <a:buFont typeface="Symbol" panose="05050102010706020507" pitchFamily="18" charset="2"/>
              <a:buChar char="-"/>
            </a:pPr>
            <a:r>
              <a:rPr lang="pt-PT" sz="1600" i="1" dirty="0">
                <a:solidFill>
                  <a:schemeClr val="accent1">
                    <a:lumMod val="50000"/>
                  </a:schemeClr>
                </a:solidFill>
              </a:rPr>
              <a:t>Já acabaste, </a:t>
            </a:r>
            <a:r>
              <a:rPr lang="pt-PT" sz="1600" b="1" i="1" u="sng" dirty="0">
                <a:solidFill>
                  <a:schemeClr val="accent1">
                    <a:lumMod val="50000"/>
                  </a:schemeClr>
                </a:solidFill>
              </a:rPr>
              <a:t>filha</a:t>
            </a:r>
            <a:r>
              <a:rPr lang="pt-PT" sz="1600" i="1" dirty="0">
                <a:solidFill>
                  <a:schemeClr val="accent1">
                    <a:lumMod val="50000"/>
                  </a:schemeClr>
                </a:solidFill>
              </a:rPr>
              <a:t>?</a:t>
            </a:r>
          </a:p>
          <a:p>
            <a:pPr marL="796925" indent="-169863">
              <a:lnSpc>
                <a:spcPct val="120000"/>
              </a:lnSpc>
              <a:spcBef>
                <a:spcPts val="336"/>
              </a:spcBef>
              <a:buFont typeface="Symbol" panose="05050102010706020507" pitchFamily="18" charset="2"/>
              <a:buChar char="-"/>
            </a:pPr>
            <a:r>
              <a:rPr lang="pt-PT" sz="1600" b="1" i="1" u="sng" dirty="0">
                <a:solidFill>
                  <a:schemeClr val="accent1">
                    <a:lumMod val="50000"/>
                  </a:schemeClr>
                </a:solidFill>
              </a:rPr>
              <a:t>João</a:t>
            </a:r>
            <a:r>
              <a:rPr lang="pt-PT" sz="1600" i="1" dirty="0">
                <a:solidFill>
                  <a:schemeClr val="accent1">
                    <a:lumMod val="50000"/>
                  </a:schemeClr>
                </a:solidFill>
              </a:rPr>
              <a:t>, o que tu corres!</a:t>
            </a:r>
          </a:p>
          <a:p>
            <a:pPr marL="796925" indent="-169863">
              <a:lnSpc>
                <a:spcPct val="120000"/>
              </a:lnSpc>
              <a:spcBef>
                <a:spcPts val="336"/>
              </a:spcBef>
              <a:buFont typeface="Symbol" panose="05050102010706020507" pitchFamily="18" charset="2"/>
              <a:buChar char="-"/>
            </a:pPr>
            <a:r>
              <a:rPr lang="pt-PT" sz="1600" i="1" dirty="0">
                <a:solidFill>
                  <a:schemeClr val="accent1">
                    <a:lumMod val="50000"/>
                  </a:schemeClr>
                </a:solidFill>
              </a:rPr>
              <a:t>Chega aqui, </a:t>
            </a:r>
            <a:r>
              <a:rPr lang="pt-PT" sz="1600" b="1" i="1" u="sng" dirty="0">
                <a:solidFill>
                  <a:schemeClr val="accent1">
                    <a:lumMod val="50000"/>
                  </a:schemeClr>
                </a:solidFill>
              </a:rPr>
              <a:t>Miguel</a:t>
            </a:r>
            <a:r>
              <a:rPr lang="pt-PT" sz="1600" i="1" dirty="0">
                <a:solidFill>
                  <a:schemeClr val="accent1">
                    <a:lumMod val="50000"/>
                  </a:schemeClr>
                </a:solidFill>
              </a:rPr>
              <a:t>, por favor.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1439652" y="2204027"/>
            <a:ext cx="61206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pt-PT" sz="800" b="1" dirty="0" smtClean="0">
                <a:solidFill>
                  <a:srgbClr val="C00000"/>
                </a:solidFill>
              </a:rPr>
              <a:t>vocativo</a:t>
            </a:r>
            <a:endParaRPr lang="pt-PT" sz="8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17d3c2dd6c49f91c56733f5c8ceaa537f2b0ec"/>
  <p:tag name="ISPRING_RESOURCE_PATHS_HASH_PRESENTER" val="28fb7fa87b8a93858f9dabae44f4f1f849abaa2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tiguidade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2902</TotalTime>
  <Words>410</Words>
  <Application>Microsoft Office PowerPoint</Application>
  <PresentationFormat>On-screen Show (4:3)</PresentationFormat>
  <Paragraphs>57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Cambria</vt:lpstr>
      <vt:lpstr>Symbol</vt:lpstr>
      <vt:lpstr>Contiguidade</vt:lpstr>
      <vt:lpstr>PowerPoint Presentation</vt:lpstr>
      <vt:lpstr>PowerPoint Presentation</vt:lpstr>
      <vt:lpstr>PowerPoint Presentation</vt:lpstr>
    </vt:vector>
  </TitlesOfParts>
  <Company>Bloco Gráfico, Lda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csmartins</dc:creator>
  <cp:lastModifiedBy>Rita Moura de Oliveira</cp:lastModifiedBy>
  <cp:revision>220</cp:revision>
  <cp:lastPrinted>2015-05-20T20:32:15Z</cp:lastPrinted>
  <dcterms:created xsi:type="dcterms:W3CDTF">2011-12-12T15:36:58Z</dcterms:created>
  <dcterms:modified xsi:type="dcterms:W3CDTF">2015-06-03T09:33:23Z</dcterms:modified>
</cp:coreProperties>
</file>