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</p:sldMasterIdLst>
  <p:notesMasterIdLst>
    <p:notesMasterId r:id="rId5"/>
  </p:notesMasterIdLst>
  <p:sldIdLst>
    <p:sldId id="271" r:id="rId2"/>
    <p:sldId id="278" r:id="rId3"/>
    <p:sldId id="273" r:id="rId4"/>
  </p:sldIdLst>
  <p:sldSz cx="9144000" cy="6858000" type="screen4x3"/>
  <p:notesSz cx="6881813" cy="10015538"/>
  <p:custDataLst>
    <p:tags r:id="rId6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55">
          <p15:clr>
            <a:srgbClr val="A4A3A4"/>
          </p15:clr>
        </p15:guide>
        <p15:guide id="4" pos="216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78923"/>
    <a:srgbClr val="000000"/>
    <a:srgbClr val="618626"/>
    <a:srgbClr val="0066CC"/>
    <a:srgbClr val="555555"/>
    <a:srgbClr val="96C83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Sem Estilo, Tabela com Grelh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5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2880"/>
        <p:guide pos="2160"/>
        <p:guide orient="horz" pos="3155"/>
        <p:guide pos="216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/>
          <a:lstStyle>
            <a:lvl1pPr algn="l">
              <a:defRPr sz="13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/>
          <a:lstStyle>
            <a:lvl1pPr algn="r">
              <a:defRPr sz="1300"/>
            </a:lvl1pPr>
          </a:lstStyle>
          <a:p>
            <a:fld id="{9E7C8FF8-27BF-43F9-A342-5A87BDAF45A4}" type="datetimeFigureOut">
              <a:rPr lang="pt-PT" smtClean="0"/>
              <a:pPr/>
              <a:t>03/06/2015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750888"/>
            <a:ext cx="5006975" cy="3756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51" tIns="48276" rIns="96551" bIns="48276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8182" y="4757381"/>
            <a:ext cx="5505450" cy="4506992"/>
          </a:xfrm>
          <a:prstGeom prst="rect">
            <a:avLst/>
          </a:prstGeom>
        </p:spPr>
        <p:txBody>
          <a:bodyPr vert="horz" lIns="96551" tIns="48276" rIns="96551" bIns="48276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9513023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 anchor="b"/>
          <a:lstStyle>
            <a:lvl1pPr algn="l">
              <a:defRPr sz="13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98102" y="9513023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 anchor="b"/>
          <a:lstStyle>
            <a:lvl1pPr algn="r">
              <a:defRPr sz="1300"/>
            </a:lvl1pPr>
          </a:lstStyle>
          <a:p>
            <a:fld id="{D9A1F0F2-6CF6-4A71-A559-C706F1A51E4F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466F-BDA4-4F18-9C7B-FF0A9A1B0E80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F607B-A47E-422C-9BEF-122CCDB7C526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A7CB-BEE6-4F99-898E-913F06E8E125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300C-6FC5-4FC3-AF1A-075E4F50620D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295D-4A77-4DEB-B04C-9F4282A8BC04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8685-4D0C-42D5-8013-B5904CD1FCBC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26C0-9885-4BA9-BBFA-A52CBFEBB775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E1B38-C5EB-4D66-9137-0AFE9CDEDE8F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13C-1AD7-49D3-885D-F654C5CDBAA6}" type="datetime1">
              <a:rPr lang="en-US" smtClean="0"/>
              <a:pPr/>
              <a:t>6/3/2015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4290-6522-4139-852E-05BD9E7F0D2E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55F9-81EA-47C5-8059-9E5C2B437C70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7B613C-1AD7-49D3-885D-F654C5CDBAA6}" type="datetime1">
              <a:rPr lang="en-US" smtClean="0"/>
              <a:pPr/>
              <a:t>6/3/2015</a:t>
            </a:fld>
            <a:endParaRPr lang="en-US" dirty="0"/>
          </a:p>
        </p:txBody>
      </p:sp>
      <p:pic>
        <p:nvPicPr>
          <p:cNvPr id="9" name="Picture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0264" y="361942"/>
            <a:ext cx="563810" cy="690794"/>
          </a:xfrm>
          <a:prstGeom prst="rect">
            <a:avLst/>
          </a:prstGeom>
        </p:spPr>
      </p:pic>
      <p:sp>
        <p:nvSpPr>
          <p:cNvPr id="10" name="TextBox 11"/>
          <p:cNvSpPr txBox="1"/>
          <p:nvPr userDrawn="1"/>
        </p:nvSpPr>
        <p:spPr>
          <a:xfrm>
            <a:off x="3275856" y="6597932"/>
            <a:ext cx="51907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800" b="1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Novo Plural</a:t>
            </a:r>
            <a:r>
              <a:rPr lang="pt-PT" sz="800" b="1" baseline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| 10.º ano</a:t>
            </a:r>
            <a:endParaRPr lang="pt-PT" sz="8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4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84920"/>
            <a:ext cx="1142857" cy="60571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285911"/>
            <a:ext cx="7488832" cy="486905"/>
          </a:xfrm>
          <a:ln>
            <a:noFill/>
          </a:ln>
        </p:spPr>
        <p:txBody>
          <a:bodyPr/>
          <a:lstStyle/>
          <a:p>
            <a:pPr>
              <a:tabLst>
                <a:tab pos="6915150" algn="r"/>
              </a:tabLst>
            </a:pPr>
            <a:r>
              <a:rPr lang="pt-PT" sz="2800" b="1" u="sng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Modificador do nome</a:t>
            </a:r>
            <a:endParaRPr lang="pt-PT" sz="2800" u="sng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>
          <a:xfrm>
            <a:off x="683568" y="1916832"/>
            <a:ext cx="7272808" cy="2304256"/>
          </a:xfrm>
          <a:ln w="28575">
            <a:noFill/>
          </a:ln>
        </p:spPr>
        <p:txBody>
          <a:bodyPr>
            <a:normAutofit fontScale="40000" lnSpcReduction="20000"/>
          </a:bodyPr>
          <a:lstStyle/>
          <a:p>
            <a:pPr algn="l"/>
            <a:r>
              <a:rPr lang="pt-PT" sz="9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</a:p>
          <a:p>
            <a:pPr marL="228600" indent="-457200" algn="l">
              <a:lnSpc>
                <a:spcPct val="120000"/>
              </a:lnSpc>
              <a:spcBef>
                <a:spcPts val="0"/>
              </a:spcBef>
            </a:pPr>
            <a:r>
              <a:rPr lang="pt-PT" sz="4300" dirty="0" smtClean="0">
                <a:solidFill>
                  <a:srgbClr val="96C832">
                    <a:lumMod val="75000"/>
                  </a:srgbClr>
                </a:solidFill>
              </a:rPr>
              <a:t>►</a:t>
            </a:r>
            <a:r>
              <a:rPr lang="pt-PT" sz="4300" dirty="0" smtClean="0">
                <a:solidFill>
                  <a:schemeClr val="tx1">
                    <a:lumMod val="50000"/>
                  </a:schemeClr>
                </a:solidFill>
              </a:rPr>
              <a:t>Os </a:t>
            </a:r>
            <a:r>
              <a:rPr lang="pt-PT" sz="4300" b="1" dirty="0" smtClean="0">
                <a:solidFill>
                  <a:schemeClr val="tx1">
                    <a:lumMod val="50000"/>
                  </a:schemeClr>
                </a:solidFill>
              </a:rPr>
              <a:t>modificadores do nome </a:t>
            </a:r>
            <a:r>
              <a:rPr lang="pt-PT" sz="4300" dirty="0" smtClean="0">
                <a:solidFill>
                  <a:schemeClr val="tx1">
                    <a:lumMod val="50000"/>
                  </a:schemeClr>
                </a:solidFill>
              </a:rPr>
              <a:t>são constituintes </a:t>
            </a:r>
            <a:r>
              <a:rPr lang="pt-PT" sz="4300" b="1" dirty="0" smtClean="0">
                <a:solidFill>
                  <a:schemeClr val="tx1">
                    <a:lumMod val="50000"/>
                  </a:schemeClr>
                </a:solidFill>
              </a:rPr>
              <a:t>opcionais</a:t>
            </a:r>
            <a:r>
              <a:rPr lang="pt-PT" sz="4300" dirty="0" smtClean="0">
                <a:solidFill>
                  <a:schemeClr val="tx1">
                    <a:lumMod val="50000"/>
                  </a:schemeClr>
                </a:solidFill>
              </a:rPr>
              <a:t>, podendo, por isso,     </a:t>
            </a:r>
            <a:r>
              <a:rPr lang="pt-PT" sz="4300" dirty="0" smtClean="0">
                <a:solidFill>
                  <a:schemeClr val="tx1">
                    <a:lumMod val="50000"/>
                  </a:schemeClr>
                </a:solidFill>
              </a:rPr>
              <a:t>ser </a:t>
            </a:r>
            <a:r>
              <a:rPr lang="pt-PT" sz="4300" dirty="0" smtClean="0">
                <a:solidFill>
                  <a:schemeClr val="tx1">
                    <a:lumMod val="50000"/>
                  </a:schemeClr>
                </a:solidFill>
              </a:rPr>
              <a:t>omitidos.</a:t>
            </a:r>
          </a:p>
          <a:p>
            <a:pPr marL="685800" indent="-171450" algn="l">
              <a:lnSpc>
                <a:spcPct val="110000"/>
              </a:lnSpc>
              <a:spcBef>
                <a:spcPts val="1000"/>
              </a:spcBef>
              <a:buFont typeface="Symbol" panose="05050102010706020507" pitchFamily="18" charset="2"/>
              <a:buChar char="-"/>
            </a:pPr>
            <a:r>
              <a:rPr lang="pt-PT" sz="3800" i="1" dirty="0" smtClean="0">
                <a:solidFill>
                  <a:schemeClr val="accent1">
                    <a:lumMod val="50000"/>
                  </a:schemeClr>
                </a:solidFill>
              </a:rPr>
              <a:t>Gil Vicente escreveu várias peças </a:t>
            </a:r>
            <a:r>
              <a:rPr lang="pt-PT" sz="3800" b="1" i="1" u="sng" dirty="0" smtClean="0">
                <a:solidFill>
                  <a:schemeClr val="accent1">
                    <a:lumMod val="50000"/>
                  </a:schemeClr>
                </a:solidFill>
              </a:rPr>
              <a:t>críticas e divertidas</a:t>
            </a:r>
            <a:r>
              <a:rPr lang="pt-PT" sz="3800" i="1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  <a:endParaRPr lang="pt-PT" sz="3800" i="1" dirty="0" smtClean="0">
              <a:solidFill>
                <a:srgbClr val="678923"/>
              </a:solidFill>
            </a:endParaRPr>
          </a:p>
          <a:p>
            <a:pPr marL="685800" indent="-171450">
              <a:lnSpc>
                <a:spcPct val="110000"/>
              </a:lnSpc>
              <a:spcBef>
                <a:spcPts val="436"/>
              </a:spcBef>
              <a:buFont typeface="Symbol" panose="05050102010706020507" pitchFamily="18" charset="2"/>
              <a:buChar char="-"/>
            </a:pPr>
            <a:endParaRPr lang="pt-PT" sz="4000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685800" indent="-171450">
              <a:lnSpc>
                <a:spcPct val="110000"/>
              </a:lnSpc>
              <a:spcBef>
                <a:spcPts val="436"/>
              </a:spcBef>
              <a:buFont typeface="Symbol" panose="05050102010706020507" pitchFamily="18" charset="2"/>
              <a:buChar char="-"/>
            </a:pPr>
            <a:r>
              <a:rPr lang="pt-PT" sz="3800" i="1" dirty="0" smtClean="0">
                <a:solidFill>
                  <a:schemeClr val="accent1">
                    <a:lumMod val="50000"/>
                  </a:schemeClr>
                </a:solidFill>
              </a:rPr>
              <a:t>Gil Vicente, </a:t>
            </a:r>
            <a:r>
              <a:rPr lang="pt-PT" sz="3800" b="1" i="1" u="sng" dirty="0" smtClean="0">
                <a:solidFill>
                  <a:schemeClr val="accent1">
                    <a:lumMod val="50000"/>
                  </a:schemeClr>
                </a:solidFill>
              </a:rPr>
              <a:t>autor do </a:t>
            </a:r>
            <a:r>
              <a:rPr lang="pt-PT" sz="3800" b="1" u="sng" dirty="0" smtClean="0">
                <a:solidFill>
                  <a:schemeClr val="accent1">
                    <a:lumMod val="50000"/>
                  </a:schemeClr>
                </a:solidFill>
              </a:rPr>
              <a:t>Auto da Feira</a:t>
            </a:r>
            <a:r>
              <a:rPr lang="pt-PT" sz="3800" i="1" dirty="0" smtClean="0">
                <a:solidFill>
                  <a:schemeClr val="accent1">
                    <a:lumMod val="50000"/>
                  </a:schemeClr>
                </a:solidFill>
              </a:rPr>
              <a:t>, utiliza frequentemente a alegoria.</a:t>
            </a:r>
            <a:endParaRPr lang="pt-PT" sz="3800" dirty="0">
              <a:solidFill>
                <a:srgbClr val="96C832">
                  <a:lumMod val="75000"/>
                </a:srgbClr>
              </a:solidFill>
            </a:endParaRPr>
          </a:p>
          <a:p>
            <a:pPr>
              <a:lnSpc>
                <a:spcPct val="110000"/>
              </a:lnSpc>
              <a:spcBef>
                <a:spcPts val="436"/>
              </a:spcBef>
            </a:pPr>
            <a:endParaRPr lang="pt-PT" sz="4500" dirty="0" smtClean="0">
              <a:solidFill>
                <a:srgbClr val="96C832">
                  <a:lumMod val="75000"/>
                </a:srgbClr>
              </a:solidFill>
            </a:endParaRPr>
          </a:p>
          <a:p>
            <a:pPr>
              <a:lnSpc>
                <a:spcPct val="110000"/>
              </a:lnSpc>
              <a:spcBef>
                <a:spcPts val="436"/>
              </a:spcBef>
            </a:pPr>
            <a:r>
              <a:rPr lang="pt-PT" sz="4300" dirty="0" smtClean="0">
                <a:solidFill>
                  <a:srgbClr val="96C832">
                    <a:lumMod val="75000"/>
                  </a:srgbClr>
                </a:solidFill>
              </a:rPr>
              <a:t>►</a:t>
            </a:r>
            <a:r>
              <a:rPr lang="pt-PT" sz="4300" dirty="0" smtClean="0">
                <a:solidFill>
                  <a:schemeClr val="tx1"/>
                </a:solidFill>
              </a:rPr>
              <a:t>O </a:t>
            </a:r>
            <a:r>
              <a:rPr lang="pt-PT" sz="4300" b="1" dirty="0" smtClean="0">
                <a:solidFill>
                  <a:schemeClr val="tx1"/>
                </a:solidFill>
              </a:rPr>
              <a:t>modificador do nome </a:t>
            </a:r>
            <a:r>
              <a:rPr lang="pt-PT" sz="4300" dirty="0" smtClean="0">
                <a:solidFill>
                  <a:schemeClr val="tx1"/>
                </a:solidFill>
              </a:rPr>
              <a:t>pode ser </a:t>
            </a:r>
            <a:r>
              <a:rPr lang="pt-PT" sz="4300" b="1" dirty="0" smtClean="0">
                <a:solidFill>
                  <a:schemeClr val="tx1"/>
                </a:solidFill>
              </a:rPr>
              <a:t>restritivo</a:t>
            </a:r>
            <a:r>
              <a:rPr lang="pt-PT" sz="4300" dirty="0" smtClean="0">
                <a:solidFill>
                  <a:schemeClr val="tx1"/>
                </a:solidFill>
              </a:rPr>
              <a:t> ou </a:t>
            </a:r>
            <a:r>
              <a:rPr lang="pt-PT" sz="4300" b="1" dirty="0" smtClean="0">
                <a:solidFill>
                  <a:schemeClr val="tx1"/>
                </a:solidFill>
              </a:rPr>
              <a:t>apositivo.</a:t>
            </a:r>
            <a:endParaRPr lang="pt-PT" sz="4300" dirty="0" smtClean="0">
              <a:solidFill>
                <a:srgbClr val="678923"/>
              </a:solidFill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4318926" y="2863138"/>
            <a:ext cx="1008112" cy="1243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pt-PT" sz="800" b="1" dirty="0" smtClean="0">
                <a:solidFill>
                  <a:srgbClr val="C00000"/>
                </a:solidFill>
              </a:rPr>
              <a:t>modificador do nome</a:t>
            </a:r>
            <a:endParaRPr lang="pt-PT" sz="800" dirty="0">
              <a:solidFill>
                <a:srgbClr val="C00000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2762328" y="3384458"/>
            <a:ext cx="100811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pt-PT" sz="800" b="1" dirty="0" smtClean="0">
                <a:solidFill>
                  <a:srgbClr val="C00000"/>
                </a:solidFill>
              </a:rPr>
              <a:t>modificador do nome</a:t>
            </a:r>
            <a:endParaRPr lang="pt-PT" sz="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539552" y="1340768"/>
            <a:ext cx="7620000" cy="43280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t-PT" b="1" u="sng" kern="0" dirty="0" smtClean="0">
                <a:solidFill>
                  <a:schemeClr val="accent6">
                    <a:lumMod val="50000"/>
                  </a:schemeClr>
                </a:solidFill>
              </a:rPr>
              <a:t>Modificador do nome restritivo</a:t>
            </a:r>
            <a:endParaRPr lang="pt-PT" b="1" u="sng" kern="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657243" y="1988840"/>
            <a:ext cx="7128792" cy="38148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436"/>
              </a:spcBef>
              <a:buFont typeface="Arial" panose="020B0604020202020204" pitchFamily="34" charset="0"/>
              <a:buChar char="•"/>
            </a:pPr>
            <a:r>
              <a:rPr lang="pt-PT" sz="1700" dirty="0" smtClean="0"/>
              <a:t>O constituinte com a função de </a:t>
            </a:r>
            <a:r>
              <a:rPr lang="pt-PT" sz="1700" b="1" dirty="0" smtClean="0"/>
              <a:t>modificador restritivo</a:t>
            </a:r>
            <a:r>
              <a:rPr lang="pt-PT" sz="1700" dirty="0" smtClean="0"/>
              <a:t> pode ser um  </a:t>
            </a:r>
            <a:r>
              <a:rPr lang="pt-PT" sz="1700" b="1" dirty="0" smtClean="0"/>
              <a:t>grupo adjetival</a:t>
            </a:r>
            <a:r>
              <a:rPr lang="pt-PT" sz="1700" dirty="0" smtClean="0"/>
              <a:t>, um </a:t>
            </a:r>
            <a:r>
              <a:rPr lang="pt-PT" sz="1700" b="1" dirty="0" smtClean="0"/>
              <a:t>grupo preposicional </a:t>
            </a:r>
            <a:r>
              <a:rPr lang="pt-PT" sz="1700" dirty="0" smtClean="0"/>
              <a:t>ou uma </a:t>
            </a:r>
            <a:r>
              <a:rPr lang="pt-PT" sz="1700" b="1" dirty="0" smtClean="0"/>
              <a:t>oração subordinada adjetiva relativa restritiva</a:t>
            </a:r>
            <a:r>
              <a:rPr lang="pt-PT" sz="1700" dirty="0" smtClean="0"/>
              <a:t>.</a:t>
            </a:r>
          </a:p>
          <a:p>
            <a:pPr>
              <a:spcBef>
                <a:spcPts val="436"/>
              </a:spcBef>
            </a:pPr>
            <a:endParaRPr lang="pt-PT" sz="9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700" dirty="0" smtClean="0"/>
              <a:t>Este modificador </a:t>
            </a:r>
            <a:r>
              <a:rPr lang="pt-PT" sz="1700" u="sng" dirty="0" smtClean="0"/>
              <a:t>restringe</a:t>
            </a:r>
            <a:r>
              <a:rPr lang="pt-PT" sz="1700" dirty="0" smtClean="0"/>
              <a:t> a realidade do nome que modifica. Não pode, por isso, ser separado do nome por vírgulas.</a:t>
            </a:r>
          </a:p>
          <a:p>
            <a:pPr marL="685800" indent="-1714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Symbol" panose="05050102010706020507" pitchFamily="18" charset="2"/>
              <a:buChar char="-"/>
            </a:pPr>
            <a:r>
              <a:rPr lang="pt-PT" sz="1500" i="1" dirty="0" smtClean="0">
                <a:solidFill>
                  <a:schemeClr val="accent1">
                    <a:lumMod val="50000"/>
                  </a:schemeClr>
                </a:solidFill>
              </a:rPr>
              <a:t>O passeio </a:t>
            </a:r>
            <a:r>
              <a:rPr lang="pt-PT" sz="1500" b="1" i="1" u="sng" dirty="0" smtClean="0">
                <a:solidFill>
                  <a:schemeClr val="accent1">
                    <a:lumMod val="50000"/>
                  </a:schemeClr>
                </a:solidFill>
              </a:rPr>
              <a:t>de final de ano</a:t>
            </a:r>
            <a:r>
              <a:rPr lang="pt-PT" sz="1500" i="1" dirty="0" smtClean="0">
                <a:solidFill>
                  <a:schemeClr val="accent1">
                    <a:lumMod val="50000"/>
                  </a:schemeClr>
                </a:solidFill>
              </a:rPr>
              <a:t> foi maravilhoso. </a:t>
            </a:r>
          </a:p>
          <a:p>
            <a:pPr marL="514350">
              <a:lnSpc>
                <a:spcPct val="90000"/>
              </a:lnSpc>
              <a:spcBef>
                <a:spcPts val="436"/>
              </a:spcBef>
            </a:pPr>
            <a:r>
              <a:rPr lang="pt-PT" sz="15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(O modificador restringe a realidade «passeio</a:t>
            </a:r>
            <a:r>
              <a:rPr lang="pt-PT" sz="1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»</a:t>
            </a:r>
            <a:r>
              <a:rPr lang="pt-PT" sz="15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ao especificar que foi «de final de ano</a:t>
            </a:r>
            <a:r>
              <a:rPr lang="pt-PT" sz="15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»</a:t>
            </a:r>
            <a:r>
              <a:rPr lang="pt-PT" sz="15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  <a:r>
              <a:rPr lang="pt-PT" sz="15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  <a:endParaRPr lang="pt-PT" sz="1500" i="1" dirty="0" smtClean="0"/>
          </a:p>
          <a:p>
            <a:pPr marL="685800" indent="-1714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Symbol" panose="05050102010706020507" pitchFamily="18" charset="2"/>
              <a:buChar char="-"/>
            </a:pPr>
            <a:r>
              <a:rPr lang="pt-PT" sz="1600" i="1" dirty="0" smtClean="0">
                <a:solidFill>
                  <a:schemeClr val="accent1">
                    <a:lumMod val="50000"/>
                  </a:schemeClr>
                </a:solidFill>
              </a:rPr>
              <a:t>Os alunos </a:t>
            </a:r>
            <a:r>
              <a:rPr lang="pt-PT" sz="1600" b="1" i="1" u="sng" dirty="0" smtClean="0">
                <a:solidFill>
                  <a:schemeClr val="accent1">
                    <a:lumMod val="50000"/>
                  </a:schemeClr>
                </a:solidFill>
              </a:rPr>
              <a:t>que não apresentaram projeto de leitura</a:t>
            </a:r>
            <a:r>
              <a:rPr lang="pt-PT" sz="1600" b="1" i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pt-PT" sz="1600" i="1" dirty="0" smtClean="0">
                <a:solidFill>
                  <a:schemeClr val="accent1">
                    <a:lumMod val="50000"/>
                  </a:schemeClr>
                </a:solidFill>
              </a:rPr>
              <a:t>revelam desinteresse. </a:t>
            </a:r>
          </a:p>
          <a:p>
            <a:pPr marL="514350">
              <a:lnSpc>
                <a:spcPct val="90000"/>
              </a:lnSpc>
              <a:spcBef>
                <a:spcPts val="436"/>
              </a:spcBef>
            </a:pPr>
            <a:r>
              <a:rPr lang="pt-PT" sz="15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(O modificador limita o número de alunos; só revelam desinteresse os que «não apresentaram projeto».)</a:t>
            </a:r>
          </a:p>
          <a:p>
            <a:pPr>
              <a:lnSpc>
                <a:spcPct val="90000"/>
              </a:lnSpc>
              <a:spcBef>
                <a:spcPts val="436"/>
              </a:spcBef>
            </a:pPr>
            <a:r>
              <a:rPr lang="pt-PT" i="1" dirty="0" smtClean="0"/>
              <a:t> </a:t>
            </a:r>
            <a:endParaRPr lang="pt-PT" dirty="0" smtClean="0"/>
          </a:p>
          <a:p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49588" y="1988840"/>
            <a:ext cx="7054552" cy="3816424"/>
          </a:xfrm>
        </p:spPr>
        <p:txBody>
          <a:bodyPr>
            <a:normAutofit/>
          </a:bodyPr>
          <a:lstStyle/>
          <a:p>
            <a:pPr marL="285750" indent="-285750">
              <a:spcBef>
                <a:spcPts val="436"/>
              </a:spcBef>
              <a:buClrTx/>
              <a:buFont typeface="Arial" panose="020B0604020202020204" pitchFamily="34" charset="0"/>
              <a:buChar char="•"/>
            </a:pPr>
            <a:r>
              <a:rPr lang="pt-PT" sz="1700" dirty="0" smtClean="0">
                <a:solidFill>
                  <a:schemeClr val="tx1"/>
                </a:solidFill>
              </a:rPr>
              <a:t>O constituinte com a função </a:t>
            </a:r>
            <a:r>
              <a:rPr lang="pt-PT" sz="1700" b="1" dirty="0" smtClean="0">
                <a:solidFill>
                  <a:schemeClr val="tx1"/>
                </a:solidFill>
              </a:rPr>
              <a:t>de modificador apositivo</a:t>
            </a:r>
            <a:r>
              <a:rPr lang="pt-PT" sz="1700" dirty="0" smtClean="0">
                <a:solidFill>
                  <a:schemeClr val="tx1"/>
                </a:solidFill>
              </a:rPr>
              <a:t> pode ser </a:t>
            </a:r>
            <a:r>
              <a:rPr lang="pt-PT" sz="1700" b="1" dirty="0" smtClean="0">
                <a:solidFill>
                  <a:schemeClr val="tx1"/>
                </a:solidFill>
              </a:rPr>
              <a:t>um grupo nominal</a:t>
            </a:r>
            <a:r>
              <a:rPr lang="pt-PT" sz="1700" dirty="0" smtClean="0">
                <a:solidFill>
                  <a:schemeClr val="tx1"/>
                </a:solidFill>
              </a:rPr>
              <a:t>, </a:t>
            </a:r>
            <a:r>
              <a:rPr lang="pt-PT" sz="1700" b="1" dirty="0" smtClean="0">
                <a:solidFill>
                  <a:schemeClr val="tx1"/>
                </a:solidFill>
              </a:rPr>
              <a:t>um grupo adjetival</a:t>
            </a:r>
            <a:r>
              <a:rPr lang="pt-PT" sz="1700" dirty="0" smtClean="0">
                <a:solidFill>
                  <a:schemeClr val="tx1"/>
                </a:solidFill>
              </a:rPr>
              <a:t>, </a:t>
            </a:r>
            <a:r>
              <a:rPr lang="pt-PT" sz="1700" b="1" dirty="0" smtClean="0">
                <a:solidFill>
                  <a:schemeClr val="tx1"/>
                </a:solidFill>
              </a:rPr>
              <a:t>um grupo preposicional </a:t>
            </a:r>
            <a:r>
              <a:rPr lang="pt-PT" sz="1700" dirty="0" smtClean="0">
                <a:solidFill>
                  <a:schemeClr val="tx1"/>
                </a:solidFill>
              </a:rPr>
              <a:t>ou uma </a:t>
            </a:r>
            <a:r>
              <a:rPr lang="pt-PT" sz="1700" b="1" dirty="0" smtClean="0">
                <a:solidFill>
                  <a:schemeClr val="tx1"/>
                </a:solidFill>
              </a:rPr>
              <a:t>oração subordinada adjetiva relativa explicativa</a:t>
            </a:r>
            <a:r>
              <a:rPr lang="pt-PT" sz="1700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>
              <a:spcBef>
                <a:spcPts val="1000"/>
              </a:spcBef>
              <a:buClrTx/>
              <a:buFont typeface="Arial" panose="020B0604020202020204" pitchFamily="34" charset="0"/>
              <a:buChar char="•"/>
            </a:pPr>
            <a:r>
              <a:rPr lang="pt-PT" sz="1700" dirty="0" smtClean="0">
                <a:solidFill>
                  <a:schemeClr val="tx1"/>
                </a:solidFill>
              </a:rPr>
              <a:t>O </a:t>
            </a:r>
            <a:r>
              <a:rPr lang="pt-PT" sz="1700" b="1" dirty="0" smtClean="0">
                <a:solidFill>
                  <a:schemeClr val="tx1"/>
                </a:solidFill>
              </a:rPr>
              <a:t>modificador apositivo</a:t>
            </a:r>
            <a:r>
              <a:rPr lang="pt-PT" sz="1700" dirty="0" smtClean="0">
                <a:solidFill>
                  <a:schemeClr val="tx1"/>
                </a:solidFill>
              </a:rPr>
              <a:t> vem </a:t>
            </a:r>
            <a:r>
              <a:rPr lang="pt-PT" sz="1700" b="1" dirty="0" smtClean="0">
                <a:solidFill>
                  <a:schemeClr val="tx1"/>
                </a:solidFill>
              </a:rPr>
              <a:t>sempre</a:t>
            </a:r>
            <a:r>
              <a:rPr lang="pt-PT" sz="1700" dirty="0" smtClean="0">
                <a:solidFill>
                  <a:schemeClr val="tx1"/>
                </a:solidFill>
              </a:rPr>
              <a:t> entre vírgulas.</a:t>
            </a:r>
          </a:p>
          <a:p>
            <a:pPr marL="285750" indent="-285750">
              <a:spcBef>
                <a:spcPts val="1000"/>
              </a:spcBef>
              <a:buClrTx/>
              <a:buFont typeface="Arial" panose="020B0604020202020204" pitchFamily="34" charset="0"/>
              <a:buChar char="•"/>
            </a:pPr>
            <a:r>
              <a:rPr lang="pt-PT" sz="1700" dirty="0" smtClean="0">
                <a:solidFill>
                  <a:schemeClr val="tx1"/>
                </a:solidFill>
              </a:rPr>
              <a:t>Ao contrário do modificador restritivo, não restringe a realidade do nome que modifica. O </a:t>
            </a:r>
            <a:r>
              <a:rPr lang="pt-PT" sz="1700" b="1" dirty="0" smtClean="0">
                <a:solidFill>
                  <a:schemeClr val="tx1"/>
                </a:solidFill>
              </a:rPr>
              <a:t>modificador apositivo </a:t>
            </a:r>
            <a:r>
              <a:rPr lang="pt-PT" sz="1700" dirty="0" smtClean="0">
                <a:solidFill>
                  <a:schemeClr val="tx1"/>
                </a:solidFill>
              </a:rPr>
              <a:t>acrescenta </a:t>
            </a:r>
            <a:r>
              <a:rPr lang="pt-PT" sz="1700" b="1" dirty="0" smtClean="0">
                <a:solidFill>
                  <a:schemeClr val="tx1"/>
                </a:solidFill>
              </a:rPr>
              <a:t>uma informação</a:t>
            </a:r>
            <a:r>
              <a:rPr lang="pt-PT" sz="1700" dirty="0" smtClean="0">
                <a:solidFill>
                  <a:schemeClr val="tx1"/>
                </a:solidFill>
              </a:rPr>
              <a:t>/</a:t>
            </a:r>
            <a:r>
              <a:rPr lang="pt-PT" sz="1700" b="1" dirty="0" smtClean="0">
                <a:solidFill>
                  <a:schemeClr val="tx1"/>
                </a:solidFill>
              </a:rPr>
              <a:t>explicação </a:t>
            </a:r>
            <a:r>
              <a:rPr lang="pt-PT" sz="1700" dirty="0" smtClean="0">
                <a:solidFill>
                  <a:schemeClr val="tx1"/>
                </a:solidFill>
              </a:rPr>
              <a:t>respeitante a esse nome.</a:t>
            </a:r>
          </a:p>
          <a:p>
            <a:pPr marL="685800" indent="-171450">
              <a:lnSpc>
                <a:spcPct val="90000"/>
              </a:lnSpc>
              <a:spcBef>
                <a:spcPts val="1000"/>
              </a:spcBef>
              <a:buFont typeface="Symbol" panose="05050102010706020507" pitchFamily="18" charset="2"/>
              <a:buChar char="-"/>
            </a:pPr>
            <a:r>
              <a:rPr lang="pt-PT" sz="1500" i="1" dirty="0" smtClean="0">
                <a:solidFill>
                  <a:schemeClr val="accent1">
                    <a:lumMod val="50000"/>
                  </a:schemeClr>
                </a:solidFill>
              </a:rPr>
              <a:t>Aquele rapaz, </a:t>
            </a:r>
            <a:r>
              <a:rPr lang="pt-PT" sz="1500" b="1" i="1" u="sng" dirty="0" smtClean="0">
                <a:solidFill>
                  <a:schemeClr val="accent1">
                    <a:lumMod val="50000"/>
                  </a:schemeClr>
                </a:solidFill>
              </a:rPr>
              <a:t>alto e loiro</a:t>
            </a:r>
            <a:r>
              <a:rPr lang="pt-PT" sz="1500" i="1" dirty="0" smtClean="0">
                <a:solidFill>
                  <a:schemeClr val="accent1">
                    <a:lumMod val="50000"/>
                  </a:schemeClr>
                </a:solidFill>
              </a:rPr>
              <a:t>, é meu irmão.</a:t>
            </a:r>
            <a:endParaRPr lang="pt-PT" sz="1500" dirty="0">
              <a:solidFill>
                <a:schemeClr val="accent1">
                  <a:lumMod val="50000"/>
                </a:schemeClr>
              </a:solidFill>
            </a:endParaRPr>
          </a:p>
          <a:p>
            <a:pPr marL="685800" indent="-171450">
              <a:lnSpc>
                <a:spcPct val="90000"/>
              </a:lnSpc>
              <a:spcBef>
                <a:spcPts val="1000"/>
              </a:spcBef>
              <a:buFont typeface="Symbol" panose="05050102010706020507" pitchFamily="18" charset="2"/>
              <a:buChar char="-"/>
            </a:pPr>
            <a:r>
              <a:rPr lang="pt-PT" sz="1500" i="1" dirty="0" smtClean="0">
                <a:solidFill>
                  <a:schemeClr val="accent1">
                    <a:lumMod val="50000"/>
                  </a:schemeClr>
                </a:solidFill>
              </a:rPr>
              <a:t>Gil Vicente, </a:t>
            </a:r>
            <a:r>
              <a:rPr lang="pt-PT" sz="1500" b="1" i="1" u="sng" dirty="0" smtClean="0">
                <a:solidFill>
                  <a:schemeClr val="accent1">
                    <a:lumMod val="50000"/>
                  </a:schemeClr>
                </a:solidFill>
              </a:rPr>
              <a:t>que escreveu cerca de cinquenta peças</a:t>
            </a:r>
            <a:r>
              <a:rPr lang="pt-PT" sz="1500" i="1" dirty="0" smtClean="0">
                <a:solidFill>
                  <a:schemeClr val="accent1">
                    <a:lumMod val="50000"/>
                  </a:schemeClr>
                </a:solidFill>
              </a:rPr>
              <a:t>, tinha uma função cultural na corte.</a:t>
            </a:r>
          </a:p>
          <a:p>
            <a:pPr marL="685800" indent="-171450">
              <a:lnSpc>
                <a:spcPct val="90000"/>
              </a:lnSpc>
              <a:spcBef>
                <a:spcPts val="1000"/>
              </a:spcBef>
              <a:buFont typeface="Symbol" panose="05050102010706020507" pitchFamily="18" charset="2"/>
              <a:buChar char="-"/>
            </a:pPr>
            <a:r>
              <a:rPr lang="pt-PT" sz="1500" i="1" dirty="0" smtClean="0">
                <a:solidFill>
                  <a:schemeClr val="accent1">
                    <a:lumMod val="50000"/>
                  </a:schemeClr>
                </a:solidFill>
              </a:rPr>
              <a:t>Uma rapariga alta, </a:t>
            </a:r>
            <a:r>
              <a:rPr lang="pt-PT" sz="1500" b="1" i="1" u="sng" dirty="0" smtClean="0">
                <a:solidFill>
                  <a:schemeClr val="accent1">
                    <a:lumMod val="50000"/>
                  </a:schemeClr>
                </a:solidFill>
              </a:rPr>
              <a:t>com saia rodada e com blusa às riscas</a:t>
            </a:r>
            <a:r>
              <a:rPr lang="pt-PT" sz="1500" i="1" dirty="0" smtClean="0">
                <a:solidFill>
                  <a:schemeClr val="accent1">
                    <a:lumMod val="50000"/>
                  </a:schemeClr>
                </a:solidFill>
              </a:rPr>
              <a:t>, descia a alameda.</a:t>
            </a:r>
            <a:endParaRPr lang="pt-PT" sz="15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Marcador de Posição de Conteúdo 2"/>
          <p:cNvSpPr txBox="1">
            <a:spLocks/>
          </p:cNvSpPr>
          <p:nvPr/>
        </p:nvSpPr>
        <p:spPr>
          <a:xfrm>
            <a:off x="659788" y="1340768"/>
            <a:ext cx="7620000" cy="43280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200" b="1" u="sng" kern="0" dirty="0" smtClean="0">
                <a:solidFill>
                  <a:schemeClr val="accent6">
                    <a:lumMod val="50000"/>
                  </a:schemeClr>
                </a:solidFill>
              </a:rPr>
              <a:t>Modificador do nome apositivo</a:t>
            </a:r>
            <a:endParaRPr lang="pt-PT" sz="2200" b="1" u="sng" kern="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98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28fb7fa87b8a93858f9dabae44f4f1f849abaa2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tiguidade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2145</TotalTime>
  <Words>283</Words>
  <Application>Microsoft Office PowerPoint</Application>
  <PresentationFormat>On-screen Show (4:3)</PresentationFormat>
  <Paragraphs>26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Cambria</vt:lpstr>
      <vt:lpstr>Symbol</vt:lpstr>
      <vt:lpstr>Contiguidade</vt:lpstr>
      <vt:lpstr>Modificador do nome</vt:lpstr>
      <vt:lpstr>PowerPoint Presentation</vt:lpstr>
      <vt:lpstr>PowerPoint Presentation</vt:lpstr>
    </vt:vector>
  </TitlesOfParts>
  <Company>Bloco Gráfico, Lda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Rita Moura de Oliveira</cp:lastModifiedBy>
  <cp:revision>142</cp:revision>
  <cp:lastPrinted>2015-05-20T20:32:15Z</cp:lastPrinted>
  <dcterms:created xsi:type="dcterms:W3CDTF">2011-12-12T15:36:58Z</dcterms:created>
  <dcterms:modified xsi:type="dcterms:W3CDTF">2015-06-03T09:27:25Z</dcterms:modified>
</cp:coreProperties>
</file>