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60" r:id="rId1"/>
  </p:sldMasterIdLst>
  <p:notesMasterIdLst>
    <p:notesMasterId r:id="rId30"/>
  </p:notesMasterIdLst>
  <p:sldIdLst>
    <p:sldId id="256" r:id="rId2"/>
    <p:sldId id="279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9" r:id="rId11"/>
    <p:sldId id="267" r:id="rId12"/>
    <p:sldId id="268" r:id="rId13"/>
    <p:sldId id="270" r:id="rId14"/>
    <p:sldId id="280" r:id="rId15"/>
    <p:sldId id="276" r:id="rId16"/>
    <p:sldId id="277" r:id="rId17"/>
    <p:sldId id="272" r:id="rId18"/>
    <p:sldId id="273" r:id="rId19"/>
    <p:sldId id="274" r:id="rId20"/>
    <p:sldId id="275" r:id="rId21"/>
    <p:sldId id="271" r:id="rId22"/>
    <p:sldId id="258" r:id="rId23"/>
    <p:sldId id="285" r:id="rId24"/>
    <p:sldId id="284" r:id="rId25"/>
    <p:sldId id="286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0000"/>
    <a:srgbClr val="FEF2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F1BDF2-A750-44AF-8B36-F3A2805D39F1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DC1FE-3075-46ED-AD18-C28484C7C280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704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pt-PT" smtClean="0"/>
              <a:t>Clique para editar os estilos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/>
          <a:lstStyle/>
          <a:p>
            <a:fld id="{1783FC3C-A249-4C7C-A635-1A1F83FB24EF}" type="slidenum">
              <a:rPr lang="pt-PT" smtClean="0"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57924A77-0EDE-4078-9969-C6CD3D38D2D9}" type="datetimeFigureOut">
              <a:rPr lang="pt-PT" smtClean="0"/>
              <a:t>02/06/2015</a:t>
            </a:fld>
            <a:endParaRPr lang="pt-PT"/>
          </a:p>
        </p:txBody>
      </p:sp>
      <p:sp>
        <p:nvSpPr>
          <p:cNvPr id="7" name="TextBox 6"/>
          <p:cNvSpPr txBox="1"/>
          <p:nvPr userDrawn="1"/>
        </p:nvSpPr>
        <p:spPr>
          <a:xfrm>
            <a:off x="6300192" y="6597932"/>
            <a:ext cx="28803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 | 10.º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493" y="6652314"/>
            <a:ext cx="1524003" cy="1066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61" r:id="rId1"/>
    <p:sldLayoutId id="2147484862" r:id="rId2"/>
    <p:sldLayoutId id="2147484863" r:id="rId3"/>
    <p:sldLayoutId id="2147484864" r:id="rId4"/>
    <p:sldLayoutId id="2147484865" r:id="rId5"/>
    <p:sldLayoutId id="2147484866" r:id="rId6"/>
    <p:sldLayoutId id="2147484867" r:id="rId7"/>
    <p:sldLayoutId id="2147484868" r:id="rId8"/>
    <p:sldLayoutId id="2147484869" r:id="rId9"/>
    <p:sldLayoutId id="2147484870" r:id="rId10"/>
    <p:sldLayoutId id="21474848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95536" y="188640"/>
            <a:ext cx="8363272" cy="759614"/>
          </a:xfrm>
        </p:spPr>
        <p:txBody>
          <a:bodyPr>
            <a:normAutofit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idealizada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sp>
        <p:nvSpPr>
          <p:cNvPr id="2" name="Marcador de Posição de Conteúdo 1"/>
          <p:cNvSpPr>
            <a:spLocks noGrp="1"/>
          </p:cNvSpPr>
          <p:nvPr>
            <p:ph sz="quarter" idx="13"/>
          </p:nvPr>
        </p:nvSpPr>
        <p:spPr>
          <a:xfrm>
            <a:off x="251520" y="1124744"/>
            <a:ext cx="5904656" cy="5472608"/>
          </a:xfrm>
        </p:spPr>
        <p:txBody>
          <a:bodyPr>
            <a:normAutofit lnSpcReduction="10000"/>
          </a:bodyPr>
          <a:lstStyle/>
          <a:p>
            <a:pPr marL="234950" indent="-236538" algn="just">
              <a:buFont typeface="Wingdings" panose="05000000000000000000" pitchFamily="2" charset="2"/>
              <a:buChar char="v"/>
            </a:pPr>
            <a:r>
              <a:rPr lang="pt-PT" sz="1800" b="1" dirty="0">
                <a:solidFill>
                  <a:srgbClr val="7E0000"/>
                </a:solidFill>
                <a:latin typeface="Calibri" panose="020F0502020204030204" pitchFamily="34" charset="0"/>
              </a:rPr>
              <a:t>Francesco Petrarca</a:t>
            </a:r>
            <a:r>
              <a:rPr lang="pt-PT" sz="1800" dirty="0">
                <a:latin typeface="Calibri" panose="020F0502020204030204" pitchFamily="34" charset="0"/>
              </a:rPr>
              <a:t>, poeta italiano do século XIV</a:t>
            </a:r>
            <a:r>
              <a:rPr lang="pt-PT" sz="1800" dirty="0" smtClean="0">
                <a:latin typeface="Calibri" panose="020F0502020204030204" pitchFamily="34" charset="0"/>
              </a:rPr>
              <a:t>, cantou </a:t>
            </a:r>
            <a:r>
              <a:rPr lang="pt-PT" sz="1800" dirty="0">
                <a:latin typeface="Calibri" panose="020F0502020204030204" pitchFamily="34" charset="0"/>
              </a:rPr>
              <a:t>nos seus poemas líricos o amor-paixão</a:t>
            </a:r>
            <a:r>
              <a:rPr lang="pt-PT" sz="1800" dirty="0" smtClean="0">
                <a:latin typeface="Calibri" panose="020F0502020204030204" pitchFamily="34" charset="0"/>
              </a:rPr>
              <a:t>, o </a:t>
            </a:r>
            <a:r>
              <a:rPr lang="pt-PT" sz="1800" b="1" dirty="0" smtClean="0">
                <a:latin typeface="Calibri" panose="020F0502020204030204" pitchFamily="34" charset="0"/>
              </a:rPr>
              <a:t>Amor </a:t>
            </a:r>
            <a:r>
              <a:rPr lang="pt-PT" sz="1800" b="1" dirty="0">
                <a:latin typeface="Calibri" panose="020F0502020204030204" pitchFamily="34" charset="0"/>
              </a:rPr>
              <a:t>ideal</a:t>
            </a:r>
            <a:r>
              <a:rPr lang="pt-PT" sz="1800" dirty="0">
                <a:latin typeface="Calibri" panose="020F0502020204030204" pitchFamily="34" charset="0"/>
              </a:rPr>
              <a:t>, concebido como uma </a:t>
            </a:r>
            <a:r>
              <a:rPr lang="pt-PT" sz="1800" dirty="0" smtClean="0">
                <a:latin typeface="Calibri" panose="020F0502020204030204" pitchFamily="34" charset="0"/>
              </a:rPr>
              <a:t>contemplação espiritual da amada. </a:t>
            </a:r>
            <a:r>
              <a:rPr lang="pt-PT" sz="1800" dirty="0">
                <a:latin typeface="Calibri" panose="020F0502020204030204" pitchFamily="34" charset="0"/>
              </a:rPr>
              <a:t>As contradições que esta filosofia amorosa despertam no ser humano – prazer e sofrimento, esperança e </a:t>
            </a:r>
            <a:r>
              <a:rPr lang="pt-PT" sz="1800" dirty="0" smtClean="0">
                <a:latin typeface="Calibri" panose="020F0502020204030204" pitchFamily="34" charset="0"/>
              </a:rPr>
              <a:t>desespero pelo bem que não se alcança – </a:t>
            </a:r>
            <a:r>
              <a:rPr lang="pt-PT" sz="1800" dirty="0">
                <a:latin typeface="Calibri" panose="020F0502020204030204" pitchFamily="34" charset="0"/>
              </a:rPr>
              <a:t>são encaradas pelo poeta com serenidade, pois fazem parte de um percurso purificador. </a:t>
            </a:r>
            <a:r>
              <a:rPr lang="pt-PT" sz="1800" dirty="0" smtClean="0">
                <a:latin typeface="Calibri" panose="020F0502020204030204" pitchFamily="34" charset="0"/>
              </a:rPr>
              <a:t>Neste </a:t>
            </a:r>
            <a:r>
              <a:rPr lang="pt-PT" sz="1800" dirty="0">
                <a:latin typeface="Calibri" panose="020F0502020204030204" pitchFamily="34" charset="0"/>
              </a:rPr>
              <a:t>contexto,</a:t>
            </a:r>
            <a:r>
              <a:rPr lang="pt-PT" sz="1800" b="1" dirty="0">
                <a:latin typeface="Calibri" panose="020F0502020204030204" pitchFamily="34" charset="0"/>
              </a:rPr>
              <a:t> </a:t>
            </a:r>
            <a:r>
              <a:rPr lang="pt-PT" sz="1800" b="1" dirty="0" smtClean="0">
                <a:latin typeface="Calibri" panose="020F0502020204030204" pitchFamily="34" charset="0"/>
              </a:rPr>
              <a:t>a </a:t>
            </a:r>
            <a:r>
              <a:rPr lang="pt-PT" sz="1800" b="1" dirty="0">
                <a:latin typeface="Calibri" panose="020F0502020204030204" pitchFamily="34" charset="0"/>
              </a:rPr>
              <a:t>mulher amada </a:t>
            </a:r>
            <a:r>
              <a:rPr lang="pt-PT" sz="1800" b="1" dirty="0" smtClean="0">
                <a:latin typeface="Calibri" panose="020F0502020204030204" pitchFamily="34" charset="0"/>
              </a:rPr>
              <a:t>é a </a:t>
            </a:r>
            <a:r>
              <a:rPr lang="pt-PT" sz="1800" b="1" dirty="0">
                <a:latin typeface="Calibri" panose="020F0502020204030204" pitchFamily="34" charset="0"/>
              </a:rPr>
              <a:t>representação de um ideal de </a:t>
            </a:r>
            <a:r>
              <a:rPr lang="pt-PT" sz="1800" b="1" dirty="0" smtClean="0">
                <a:latin typeface="Calibri" panose="020F0502020204030204" pitchFamily="34" charset="0"/>
              </a:rPr>
              <a:t>beleza </a:t>
            </a:r>
            <a:r>
              <a:rPr lang="pt-PT" sz="1800" b="1" dirty="0">
                <a:latin typeface="Calibri" panose="020F0502020204030204" pitchFamily="34" charset="0"/>
              </a:rPr>
              <a:t>e </a:t>
            </a:r>
            <a:r>
              <a:rPr lang="pt-PT" sz="1800" b="1" dirty="0" smtClean="0">
                <a:latin typeface="Calibri" panose="020F0502020204030204" pitchFamily="34" charset="0"/>
              </a:rPr>
              <a:t>perfeição</a:t>
            </a:r>
            <a:r>
              <a:rPr lang="pt-PT" sz="1800" dirty="0" smtClean="0">
                <a:latin typeface="Calibri" panose="020F0502020204030204" pitchFamily="34" charset="0"/>
              </a:rPr>
              <a:t>.</a:t>
            </a:r>
          </a:p>
          <a:p>
            <a:pPr marL="234950" indent="-236538" algn="just">
              <a:buFont typeface="Wingdings" panose="05000000000000000000" pitchFamily="2" charset="2"/>
              <a:buChar char="v"/>
            </a:pPr>
            <a:r>
              <a:rPr lang="pt-PT" sz="1800" b="1" dirty="0" smtClean="0">
                <a:solidFill>
                  <a:srgbClr val="7E0000"/>
                </a:solidFill>
                <a:latin typeface="Calibri" panose="020F0502020204030204" pitchFamily="34" charset="0"/>
              </a:rPr>
              <a:t>Os pintores do Renascimento</a:t>
            </a:r>
            <a:r>
              <a:rPr lang="pt-PT" sz="1800" dirty="0" smtClean="0">
                <a:latin typeface="Calibri" panose="020F0502020204030204" pitchFamily="34" charset="0"/>
              </a:rPr>
              <a:t> italiano seguiram o cânone petrarquista e, assim, as mulheres retratadas nos seus quadros são </a:t>
            </a:r>
            <a:r>
              <a:rPr lang="pt-PT" sz="1800" b="1" dirty="0" smtClean="0">
                <a:latin typeface="Calibri" panose="020F0502020204030204" pitchFamily="34" charset="0"/>
              </a:rPr>
              <a:t>modelos de beleza</a:t>
            </a:r>
            <a:r>
              <a:rPr lang="pt-PT" sz="1800" dirty="0" smtClean="0">
                <a:latin typeface="Calibri" panose="020F0502020204030204" pitchFamily="34" charset="0"/>
              </a:rPr>
              <a:t>,</a:t>
            </a:r>
            <a:r>
              <a:rPr lang="pt-PT" sz="1800" b="1" dirty="0" smtClean="0">
                <a:latin typeface="Calibri" panose="020F0502020204030204" pitchFamily="34" charset="0"/>
              </a:rPr>
              <a:t> serenidade</a:t>
            </a:r>
            <a:r>
              <a:rPr lang="pt-PT" sz="1800" dirty="0" smtClean="0">
                <a:latin typeface="Calibri" panose="020F0502020204030204" pitchFamily="34" charset="0"/>
              </a:rPr>
              <a:t>, </a:t>
            </a:r>
            <a:r>
              <a:rPr lang="pt-PT" sz="1800" b="1" dirty="0" smtClean="0">
                <a:latin typeface="Calibri" panose="020F0502020204030204" pitchFamily="34" charset="0"/>
              </a:rPr>
              <a:t>suavidade</a:t>
            </a:r>
            <a:r>
              <a:rPr lang="pt-PT" sz="1800" dirty="0" smtClean="0">
                <a:latin typeface="Calibri" panose="020F0502020204030204" pitchFamily="34" charset="0"/>
              </a:rPr>
              <a:t>, </a:t>
            </a:r>
            <a:r>
              <a:rPr lang="pt-PT" sz="1800" b="1" dirty="0" smtClean="0">
                <a:latin typeface="Calibri" panose="020F0502020204030204" pitchFamily="34" charset="0"/>
              </a:rPr>
              <a:t>espiritualidade e perfeição</a:t>
            </a:r>
            <a:r>
              <a:rPr lang="pt-PT" sz="1800" dirty="0" smtClean="0">
                <a:latin typeface="Calibri" panose="020F0502020204030204" pitchFamily="34" charset="0"/>
              </a:rPr>
              <a:t>.  </a:t>
            </a:r>
            <a:endParaRPr lang="pt-PT" sz="1800" dirty="0">
              <a:latin typeface="Calibri" panose="020F0502020204030204" pitchFamily="34" charset="0"/>
            </a:endParaRPr>
          </a:p>
          <a:p>
            <a:pPr marL="234950" indent="-236538" algn="just">
              <a:buFont typeface="Wingdings" panose="05000000000000000000" pitchFamily="2" charset="2"/>
              <a:buChar char="v"/>
            </a:pPr>
            <a:r>
              <a:rPr lang="pt-PT" sz="1800" b="1" dirty="0">
                <a:solidFill>
                  <a:srgbClr val="7E0000"/>
                </a:solidFill>
                <a:latin typeface="Calibri" panose="020F0502020204030204" pitchFamily="34" charset="0"/>
              </a:rPr>
              <a:t>Camões</a:t>
            </a:r>
            <a:r>
              <a:rPr lang="pt-PT" sz="1800" dirty="0">
                <a:latin typeface="Calibri" panose="020F0502020204030204" pitchFamily="34" charset="0"/>
              </a:rPr>
              <a:t> </a:t>
            </a:r>
            <a:r>
              <a:rPr lang="pt-PT" sz="1800" dirty="0" smtClean="0">
                <a:latin typeface="Calibri" panose="020F0502020204030204" pitchFamily="34" charset="0"/>
              </a:rPr>
              <a:t>retratou, igualmente, a </a:t>
            </a:r>
            <a:r>
              <a:rPr lang="pt-PT" sz="1800" dirty="0">
                <a:latin typeface="Calibri" panose="020F0502020204030204" pitchFamily="34" charset="0"/>
              </a:rPr>
              <a:t>mulher </a:t>
            </a:r>
            <a:r>
              <a:rPr lang="pt-PT" sz="1800" dirty="0" smtClean="0">
                <a:latin typeface="Calibri" panose="020F0502020204030204" pitchFamily="34" charset="0"/>
              </a:rPr>
              <a:t>nestes moldes renascentistas: com longos </a:t>
            </a:r>
            <a:r>
              <a:rPr lang="pt-PT" sz="1800" dirty="0">
                <a:latin typeface="Calibri" panose="020F0502020204030204" pitchFamily="34" charset="0"/>
              </a:rPr>
              <a:t>cabelos </a:t>
            </a:r>
            <a:r>
              <a:rPr lang="pt-PT" sz="1800" dirty="0">
                <a:latin typeface="Calibri" panose="020F0502020204030204" pitchFamily="34" charset="0"/>
              </a:rPr>
              <a:t>«</a:t>
            </a:r>
            <a:r>
              <a:rPr lang="pt-PT" sz="1800" dirty="0" smtClean="0">
                <a:latin typeface="Calibri" panose="020F0502020204030204" pitchFamily="34" charset="0"/>
              </a:rPr>
              <a:t>de ouro», </a:t>
            </a:r>
            <a:r>
              <a:rPr lang="pt-PT" sz="1800" dirty="0" smtClean="0">
                <a:latin typeface="Calibri" panose="020F0502020204030204" pitchFamily="34" charset="0"/>
              </a:rPr>
              <a:t>pele </a:t>
            </a:r>
            <a:r>
              <a:rPr lang="pt-PT" sz="1800" dirty="0">
                <a:latin typeface="Calibri" panose="020F0502020204030204" pitchFamily="34" charset="0"/>
              </a:rPr>
              <a:t>branca e delicada, olhos claros e </a:t>
            </a:r>
            <a:r>
              <a:rPr lang="pt-PT" sz="1800" dirty="0" smtClean="0">
                <a:latin typeface="Calibri" panose="020F0502020204030204" pitchFamily="34" charset="0"/>
              </a:rPr>
              <a:t>cintilantes, </a:t>
            </a:r>
            <a:r>
              <a:rPr lang="pt-PT" sz="1800" dirty="0">
                <a:latin typeface="Calibri" panose="020F0502020204030204" pitchFamily="34" charset="0"/>
              </a:rPr>
              <a:t>que refletem um temperamento </a:t>
            </a:r>
            <a:r>
              <a:rPr lang="pt-PT" sz="1800" dirty="0" smtClean="0">
                <a:latin typeface="Calibri" panose="020F0502020204030204" pitchFamily="34" charset="0"/>
              </a:rPr>
              <a:t>sereno e </a:t>
            </a:r>
            <a:r>
              <a:rPr lang="pt-PT" sz="1800" dirty="0">
                <a:latin typeface="Calibri" panose="020F0502020204030204" pitchFamily="34" charset="0"/>
              </a:rPr>
              <a:t>uma alegria </a:t>
            </a:r>
            <a:r>
              <a:rPr lang="pt-PT" sz="1800" dirty="0" smtClean="0">
                <a:latin typeface="Calibri" panose="020F0502020204030204" pitchFamily="34" charset="0"/>
              </a:rPr>
              <a:t>discreta, ela </a:t>
            </a:r>
            <a:r>
              <a:rPr lang="pt-PT" sz="1800" dirty="0">
                <a:latin typeface="Calibri" panose="020F0502020204030204" pitchFamily="34" charset="0"/>
              </a:rPr>
              <a:t>é a </a:t>
            </a:r>
            <a:r>
              <a:rPr lang="pt-PT" sz="1800" b="1" dirty="0">
                <a:latin typeface="Calibri" panose="020F0502020204030204" pitchFamily="34" charset="0"/>
              </a:rPr>
              <a:t>Beleza</a:t>
            </a:r>
            <a:r>
              <a:rPr lang="pt-PT" sz="1800" dirty="0">
                <a:latin typeface="Calibri" panose="020F0502020204030204" pitchFamily="34" charset="0"/>
              </a:rPr>
              <a:t>, que se enquadra na harmonia da </a:t>
            </a:r>
            <a:r>
              <a:rPr lang="pt-PT" sz="1800" dirty="0" smtClean="0">
                <a:latin typeface="Calibri" panose="020F0502020204030204" pitchFamily="34" charset="0"/>
              </a:rPr>
              <a:t>Natureza</a:t>
            </a:r>
            <a:r>
              <a:rPr lang="pt-PT" sz="1800" dirty="0">
                <a:latin typeface="Calibri" panose="020F0502020204030204" pitchFamily="34" charset="0"/>
              </a:rPr>
              <a:t>, a </a:t>
            </a:r>
            <a:r>
              <a:rPr lang="pt-PT" sz="1800" b="1" dirty="0">
                <a:latin typeface="Calibri" panose="020F0502020204030204" pitchFamily="34" charset="0"/>
              </a:rPr>
              <a:t>Perfeição</a:t>
            </a:r>
            <a:r>
              <a:rPr lang="pt-PT" sz="1800" dirty="0">
                <a:latin typeface="Calibri" panose="020F0502020204030204" pitchFamily="34" charset="0"/>
              </a:rPr>
              <a:t> intocável e inatingível</a:t>
            </a:r>
            <a:r>
              <a:rPr lang="pt-PT" sz="1800" dirty="0" smtClean="0">
                <a:latin typeface="Calibri" panose="020F0502020204030204" pitchFamily="34" charset="0"/>
              </a:rPr>
              <a:t>. </a:t>
            </a:r>
            <a:r>
              <a:rPr lang="pt-PT" sz="1800" b="1" dirty="0" smtClean="0">
                <a:solidFill>
                  <a:srgbClr val="7E0000"/>
                </a:solidFill>
                <a:latin typeface="Calibri" panose="020F0502020204030204" pitchFamily="34" charset="0"/>
              </a:rPr>
              <a:t>Ela é um ideal</a:t>
            </a:r>
            <a:r>
              <a:rPr lang="pt-PT" sz="1800" dirty="0" smtClean="0">
                <a:solidFill>
                  <a:srgbClr val="7E0000"/>
                </a:solidFill>
                <a:latin typeface="Calibri" panose="020F0502020204030204" pitchFamily="34" charset="0"/>
              </a:rPr>
              <a:t>.</a:t>
            </a:r>
            <a:endParaRPr lang="pt-PT" sz="1800" dirty="0">
              <a:solidFill>
                <a:srgbClr val="7E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924944"/>
            <a:ext cx="3199523" cy="366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6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4141078" cy="55653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-418"/>
          <a:stretch/>
        </p:blipFill>
        <p:spPr>
          <a:xfrm>
            <a:off x="5004048" y="908720"/>
            <a:ext cx="3528392" cy="3543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arcador de Posição de Conteúdo 5"/>
          <p:cNvSpPr txBox="1">
            <a:spLocks/>
          </p:cNvSpPr>
          <p:nvPr/>
        </p:nvSpPr>
        <p:spPr>
          <a:xfrm>
            <a:off x="4931589" y="4509120"/>
            <a:ext cx="3673309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Antonello</a:t>
            </a: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da Messina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(1430-1479),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Anunciação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1474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6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6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908720"/>
            <a:ext cx="3406764" cy="5087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ixaDeTexto 8"/>
          <p:cNvSpPr txBox="1"/>
          <p:nvPr/>
        </p:nvSpPr>
        <p:spPr>
          <a:xfrm>
            <a:off x="981313" y="6093296"/>
            <a:ext cx="70987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Piero </a:t>
            </a:r>
            <a:r>
              <a:rPr lang="pt-PT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del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Pollaiolo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(1443-1496) – dois retratos de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jovens.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05" t="4913" r="9130" b="1611"/>
          <a:stretch/>
        </p:blipFill>
        <p:spPr>
          <a:xfrm>
            <a:off x="1115616" y="908720"/>
            <a:ext cx="3126396" cy="50910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161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412775"/>
            <a:ext cx="2743200" cy="3825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412775"/>
            <a:ext cx="3816424" cy="49002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755576" y="5373216"/>
            <a:ext cx="3240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Piero </a:t>
            </a:r>
            <a:r>
              <a:rPr lang="pt-PT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del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Pollaiolo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(1443-1496) – retrato de jovem e pormenor do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penteado.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7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12" y="908720"/>
            <a:ext cx="6435825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1632765" y="6095037"/>
            <a:ext cx="60224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Piero </a:t>
            </a:r>
            <a:r>
              <a:rPr lang="pt-PT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del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Pollaiolo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(1443-1496)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– montagem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com quatro retratos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 jovens.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4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08720"/>
            <a:ext cx="7748229" cy="49685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755576" y="602128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(1445-1510),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 nascimento de Vénus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1484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84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77" y="836712"/>
            <a:ext cx="6844510" cy="525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827584" y="6205954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(1445-1510),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O nascimento de Vénus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(c. 1484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8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908720"/>
            <a:ext cx="7790216" cy="5117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683568" y="6156012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 (1445-1510), </a:t>
            </a:r>
            <a:r>
              <a:rPr lang="pt-PT" b="1" i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Primavera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1482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9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72" b="96094" l="3516" r="96484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76672"/>
            <a:ext cx="6264696" cy="6264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6012160" y="5013176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</a:t>
            </a:r>
          </a:p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(1445-1510), </a:t>
            </a:r>
          </a:p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«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As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três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Graças»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Primavera </a:t>
            </a:r>
          </a:p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1482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49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89844">
                        <a14:foregroundMark x1="15820" y1="9785" x2="15820" y2="9785"/>
                        <a14:foregroundMark x1="14844" y1="16229" x2="14844" y2="16229"/>
                        <a14:foregroundMark x1="13965" y1="21480" x2="13965" y2="21480"/>
                        <a14:foregroundMark x1="13477" y1="26014" x2="13477" y2="26014"/>
                        <a14:foregroundMark x1="61035" y1="91885" x2="61035" y2="91885"/>
                        <a14:foregroundMark x1="61914" y1="91885" x2="61914" y2="91885"/>
                        <a14:foregroundMark x1="64258" y1="93317" x2="64258" y2="93317"/>
                        <a14:foregroundMark x1="71680" y1="94511" x2="71680" y2="94511"/>
                        <a14:foregroundMark x1="67480" y1="88783" x2="67480" y2="88783"/>
                        <a14:foregroundMark x1="66113" y1="88783" x2="66113" y2="88783"/>
                        <a14:foregroundMark x1="5957" y1="36038" x2="5957" y2="36038"/>
                        <a14:foregroundMark x1="4980" y1="38186" x2="4980" y2="38186"/>
                        <a14:foregroundMark x1="3223" y1="42005" x2="3223" y2="42005"/>
                        <a14:foregroundMark x1="17188" y1="12649" x2="17188" y2="12649"/>
                        <a14:foregroundMark x1="17188" y1="18377" x2="17188" y2="18377"/>
                        <a14:foregroundMark x1="17383" y1="10024" x2="17383" y2="10024"/>
                        <a14:foregroundMark x1="17188" y1="7399" x2="17188" y2="7399"/>
                        <a14:foregroundMark x1="16016" y1="5012" x2="16016" y2="5012"/>
                        <a14:foregroundMark x1="21191" y1="37947" x2="21191" y2="37947"/>
                        <a14:backgroundMark x1="26074" y1="25776" x2="26074" y2="25776"/>
                        <a14:backgroundMark x1="26172" y1="30549" x2="26172" y2="30549"/>
                        <a14:backgroundMark x1="25293" y1="41050" x2="25293" y2="41050"/>
                        <a14:backgroundMark x1="24414" y1="45107" x2="24414" y2="45107"/>
                        <a14:backgroundMark x1="23340" y1="39141" x2="23340" y2="39141"/>
                        <a14:backgroundMark x1="22070" y1="34845" x2="22070" y2="34845"/>
                        <a14:backgroundMark x1="20508" y1="35561" x2="20508" y2="35561"/>
                        <a14:backgroundMark x1="48047" y1="16229" x2="48047" y2="16229"/>
                        <a14:backgroundMark x1="47461" y1="21957" x2="47461" y2="21957"/>
                        <a14:backgroundMark x1="47363" y1="23866" x2="47363" y2="23866"/>
                        <a14:backgroundMark x1="44727" y1="22912" x2="44727" y2="22912"/>
                        <a14:backgroundMark x1="45996" y1="24344" x2="45996" y2="24344"/>
                        <a14:backgroundMark x1="47949" y1="32220" x2="47949" y2="32220"/>
                        <a14:backgroundMark x1="48730" y1="33652" x2="48730" y2="33652"/>
                        <a14:backgroundMark x1="46680" y1="40095" x2="46680" y2="40095"/>
                        <a14:backgroundMark x1="45801" y1="41766" x2="45801" y2="41766"/>
                        <a14:backgroundMark x1="45703" y1="7637" x2="45703" y2="7637"/>
                        <a14:backgroundMark x1="29004" y1="11933" x2="29004" y2="11933"/>
                        <a14:backgroundMark x1="31055" y1="15990" x2="31055" y2="15990"/>
                        <a14:backgroundMark x1="30176" y1="16229" x2="30176" y2="16229"/>
                        <a14:backgroundMark x1="28906" y1="14558" x2="28906" y2="14558"/>
                        <a14:backgroundMark x1="28125" y1="12649" x2="28125" y2="12649"/>
                        <a14:backgroundMark x1="27637" y1="11456" x2="27637" y2="11456"/>
                        <a14:backgroundMark x1="27441" y1="10979" x2="27441" y2="10979"/>
                        <a14:backgroundMark x1="22266" y1="11933" x2="22266" y2="11933"/>
                        <a14:backgroundMark x1="21680" y1="23150" x2="21680" y2="23150"/>
                        <a14:backgroundMark x1="3125" y1="9308" x2="3125" y2="9308"/>
                        <a14:backgroundMark x1="3809" y1="25537" x2="3809" y2="25537"/>
                        <a14:backgroundMark x1="3809" y1="34368" x2="3809" y2="34368"/>
                        <a14:backgroundMark x1="1563" y1="42243" x2="1563" y2="42243"/>
                        <a14:backgroundMark x1="879" y1="52267" x2="879" y2="52267"/>
                        <a14:backgroundMark x1="21191" y1="26253" x2="21191" y2="26253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7848"/>
          <a:stretch/>
        </p:blipFill>
        <p:spPr>
          <a:xfrm>
            <a:off x="-26872" y="791961"/>
            <a:ext cx="8964488" cy="52293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0" y="6156012"/>
            <a:ext cx="8892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(1445-1510),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«Vénus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»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Vénus e Marte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1483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5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7" name="Marcador de Posição de Conteúdo 6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" b="1146"/>
          <a:stretch/>
        </p:blipFill>
        <p:spPr>
          <a:xfrm>
            <a:off x="4868416" y="828968"/>
            <a:ext cx="3522024" cy="4698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07" y="836712"/>
            <a:ext cx="3731469" cy="5850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4788024" y="5694112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 </a:t>
            </a:r>
          </a:p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–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uas Madonas (pormenores de quadros, 1490 e 1487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87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10" name="Marcador de Posição de Conteúdo 9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4" r="32677"/>
          <a:stretch/>
        </p:blipFill>
        <p:spPr>
          <a:xfrm>
            <a:off x="346328" y="1268760"/>
            <a:ext cx="4297680" cy="3898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151" y="1268760"/>
            <a:ext cx="3653297" cy="4869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CaixaDeTexto 11"/>
          <p:cNvSpPr txBox="1"/>
          <p:nvPr/>
        </p:nvSpPr>
        <p:spPr>
          <a:xfrm>
            <a:off x="364168" y="5301208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(1445-1510), </a:t>
            </a:r>
          </a:p>
          <a:p>
            <a:pPr algn="ctr"/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Vénus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(1490) e </a:t>
            </a:r>
          </a:p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retrato de jovem (1480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28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1" r="-299"/>
          <a:stretch/>
        </p:blipFill>
        <p:spPr>
          <a:xfrm>
            <a:off x="1403648" y="1340768"/>
            <a:ext cx="6336704" cy="45431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690769" y="6021288"/>
            <a:ext cx="7762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Sandro Botticelli (1445-1510),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 Virgem do Magnificat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(1481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 </a:t>
            </a:r>
            <a:endParaRPr lang="pt-PT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69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08720"/>
            <a:ext cx="6582833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1331640" y="6023029"/>
            <a:ext cx="6552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Giovanni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Antonio </a:t>
            </a:r>
            <a:r>
              <a:rPr lang="pt-PT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Boltraffio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(1466-1516), </a:t>
            </a:r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 Virgem e o Menino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(c. 1495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39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81" y="908721"/>
            <a:ext cx="3364789" cy="51845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908720"/>
            <a:ext cx="3826481" cy="5185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Marcador de Posição de Conteúdo 5"/>
          <p:cNvSpPr txBox="1">
            <a:spLocks/>
          </p:cNvSpPr>
          <p:nvPr/>
        </p:nvSpPr>
        <p:spPr>
          <a:xfrm>
            <a:off x="755576" y="6228020"/>
            <a:ext cx="7786921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Domenico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Ghirlandaio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(1449-1494) – retratos de jovens (1490 e 1486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24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t="3393" r="7746" b="3886"/>
          <a:stretch/>
        </p:blipFill>
        <p:spPr>
          <a:xfrm>
            <a:off x="1004483" y="865817"/>
            <a:ext cx="2670538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06"/>
          <a:stretch/>
        </p:blipFill>
        <p:spPr>
          <a:xfrm>
            <a:off x="4427984" y="865817"/>
            <a:ext cx="3816424" cy="56119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Marcador de Posição de Conteúdo 5"/>
          <p:cNvSpPr txBox="1">
            <a:spLocks/>
          </p:cNvSpPr>
          <p:nvPr/>
        </p:nvSpPr>
        <p:spPr>
          <a:xfrm>
            <a:off x="204715" y="5941476"/>
            <a:ext cx="4198066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Domenico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Ghirlandaio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(1449-1494),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Retrato </a:t>
            </a:r>
            <a:r>
              <a:rPr lang="pt-PT" sz="18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 </a:t>
            </a:r>
            <a:r>
              <a:rPr lang="pt-PT" sz="1800" b="1" i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Giovanna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i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Tornabuoni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1488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37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2045" y="980728"/>
            <a:ext cx="3398387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46" y="980728"/>
            <a:ext cx="3841423" cy="4238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CaixaDeTexto 6"/>
          <p:cNvSpPr txBox="1"/>
          <p:nvPr/>
        </p:nvSpPr>
        <p:spPr>
          <a:xfrm>
            <a:off x="467545" y="5313442"/>
            <a:ext cx="43204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Leonardo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 Vinci (1452-1519), </a:t>
            </a:r>
          </a:p>
          <a:p>
            <a:pPr algn="ctr"/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 jovem do arminho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(c. 1489) e</a:t>
            </a:r>
          </a:p>
          <a:p>
            <a:pPr algn="ctr"/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Retrato de mulher 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1490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75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836712"/>
            <a:ext cx="3744416" cy="5664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CaixaDeTexto 7"/>
          <p:cNvSpPr txBox="1"/>
          <p:nvPr/>
        </p:nvSpPr>
        <p:spPr>
          <a:xfrm>
            <a:off x="4860031" y="5589240"/>
            <a:ext cx="3744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Leonardo da Vinci (1452-1519), </a:t>
            </a:r>
          </a:p>
          <a:p>
            <a:pPr algn="ctr"/>
            <a:r>
              <a:rPr lang="pt-PT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Mona Lisa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(c. 1503-1506</a:t>
            </a:r>
            <a:r>
              <a:rPr lang="pt-PT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9" name="Marcador de Posição de Conteúdo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98" t="19204" r="41554" b="75188"/>
          <a:stretch/>
        </p:blipFill>
        <p:spPr>
          <a:xfrm>
            <a:off x="5148064" y="1988840"/>
            <a:ext cx="3310144" cy="1239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8424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737"/>
          <a:stretch/>
        </p:blipFill>
        <p:spPr>
          <a:xfrm>
            <a:off x="323528" y="1120243"/>
            <a:ext cx="8588350" cy="4562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arcador de Posição de Conteúdo 5"/>
          <p:cNvSpPr txBox="1">
            <a:spLocks noGrp="1"/>
          </p:cNvSpPr>
          <p:nvPr>
            <p:ph sz="quarter" idx="13"/>
          </p:nvPr>
        </p:nvSpPr>
        <p:spPr>
          <a:xfrm>
            <a:off x="334963" y="5876925"/>
            <a:ext cx="8594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Leonardo da Vinci (1452-1519),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Madona com o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Menino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(1490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15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6" name="Marcador de Posição de Conteúdo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96" y="908721"/>
            <a:ext cx="3545187" cy="4973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08720"/>
            <a:ext cx="3168352" cy="4973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Marcador de Posição de Conteúdo 5"/>
          <p:cNvSpPr txBox="1">
            <a:spLocks/>
          </p:cNvSpPr>
          <p:nvPr/>
        </p:nvSpPr>
        <p:spPr>
          <a:xfrm>
            <a:off x="0" y="5976023"/>
            <a:ext cx="914400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Leonardo da Vinci (1452-1519) – retrato de jovem, recentemente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descoberto,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Retrato </a:t>
            </a:r>
            <a:r>
              <a:rPr lang="pt-PT" sz="18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de Beatriz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d’Este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eventualmente pintado em parceria com</a:t>
            </a: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Ambrogio</a:t>
            </a: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de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Pedris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(1490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4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052736"/>
            <a:ext cx="6797757" cy="4937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arcador de Posição de Conteúdo 5"/>
          <p:cNvSpPr txBox="1">
            <a:spLocks/>
          </p:cNvSpPr>
          <p:nvPr/>
        </p:nvSpPr>
        <p:spPr>
          <a:xfrm>
            <a:off x="1259632" y="6156012"/>
            <a:ext cx="6768752" cy="3693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Filippino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Lippi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(1457-1504), Madona,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pormenor.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82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890"/>
          <a:stretch/>
        </p:blipFill>
        <p:spPr>
          <a:xfrm>
            <a:off x="683568" y="874092"/>
            <a:ext cx="4464496" cy="55379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Marcador de Posição de Conteúdo 5"/>
          <p:cNvSpPr txBox="1">
            <a:spLocks/>
          </p:cNvSpPr>
          <p:nvPr/>
        </p:nvSpPr>
        <p:spPr>
          <a:xfrm>
            <a:off x="5436096" y="5733256"/>
            <a:ext cx="3024336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Filippino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Lippi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(1457-1504), Madona,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pormenor.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91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66" t="3136" r="24265" b="2894"/>
          <a:stretch/>
        </p:blipFill>
        <p:spPr>
          <a:xfrm>
            <a:off x="611560" y="908720"/>
            <a:ext cx="3672408" cy="50286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720" y="908720"/>
            <a:ext cx="3619524" cy="4992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Marcador de Posição de Conteúdo 5"/>
          <p:cNvSpPr txBox="1">
            <a:spLocks/>
          </p:cNvSpPr>
          <p:nvPr/>
        </p:nvSpPr>
        <p:spPr>
          <a:xfrm>
            <a:off x="539552" y="6021288"/>
            <a:ext cx="7994356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Piero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di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Cosimo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(1462-1522),</a:t>
            </a: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Maria Madalena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1500)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Simonetta de </a:t>
            </a:r>
            <a:r>
              <a:rPr lang="pt-PT" sz="1800" b="1" i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Vespucci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vestida de Cleópatra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(1480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6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422" r="49842"/>
          <a:stretch/>
        </p:blipFill>
        <p:spPr>
          <a:xfrm>
            <a:off x="1547664" y="980728"/>
            <a:ext cx="2483318" cy="488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1" b="29825"/>
          <a:stretch/>
        </p:blipFill>
        <p:spPr>
          <a:xfrm>
            <a:off x="4773050" y="980728"/>
            <a:ext cx="2823286" cy="489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Marcador de Posição de Conteúdo 5"/>
          <p:cNvSpPr txBox="1">
            <a:spLocks/>
          </p:cNvSpPr>
          <p:nvPr/>
        </p:nvSpPr>
        <p:spPr>
          <a:xfrm>
            <a:off x="1547664" y="5949279"/>
            <a:ext cx="5976664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Bernardino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Luini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(1482-1532), </a:t>
            </a:r>
            <a:r>
              <a:rPr lang="pt-PT" sz="1800" b="1" i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Herodias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, pormenor (1527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),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 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Madona com o Menino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(c. 1520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99" b="53966"/>
          <a:stretch/>
        </p:blipFill>
        <p:spPr>
          <a:xfrm>
            <a:off x="1808883" y="1124744"/>
            <a:ext cx="5355405" cy="2347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Marcador de Posição de Conteúdo 9"/>
          <p:cNvPicPr>
            <a:picLocks noGrp="1" noChangeAspect="1"/>
          </p:cNvPicPr>
          <p:nvPr>
            <p:ph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58" b="58999"/>
          <a:stretch/>
        </p:blipFill>
        <p:spPr>
          <a:xfrm>
            <a:off x="1808883" y="3645024"/>
            <a:ext cx="5355405" cy="21888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Marcador de Posição de Conteúdo 5"/>
          <p:cNvSpPr txBox="1">
            <a:spLocks/>
          </p:cNvSpPr>
          <p:nvPr/>
        </p:nvSpPr>
        <p:spPr>
          <a:xfrm>
            <a:off x="1808883" y="5949279"/>
            <a:ext cx="5355406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Rafael </a:t>
            </a:r>
            <a:r>
              <a:rPr lang="pt-PT" sz="1800" b="1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Sanzio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(1483-1520)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– pormenores de Madonas</a:t>
            </a:r>
            <a:r>
              <a:rPr lang="pt-P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(1506</a:t>
            </a:r>
            <a:r>
              <a:rPr lang="pt-P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18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5" name="Marcador de Posição de Conteúdo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265" y="960920"/>
            <a:ext cx="3589854" cy="44605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4" t="1733" r="13271"/>
          <a:stretch/>
        </p:blipFill>
        <p:spPr>
          <a:xfrm>
            <a:off x="849738" y="960920"/>
            <a:ext cx="3002182" cy="570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Marcador de Posição de Conteúdo 5"/>
          <p:cNvSpPr txBox="1">
            <a:spLocks/>
          </p:cNvSpPr>
          <p:nvPr/>
        </p:nvSpPr>
        <p:spPr>
          <a:xfrm>
            <a:off x="3779912" y="5589240"/>
            <a:ext cx="5040560" cy="92333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it-I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Agnolo Bronzino 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(1503-1572),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Eleanora de Toledo 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(1545)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e </a:t>
            </a:r>
            <a:r>
              <a:rPr lang="it-I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Lucrezia Panciatichi 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(1545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 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82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pic>
        <p:nvPicPr>
          <p:cNvPr id="3" name="Marcador de Posição de Conteúdo 2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94"/>
          <a:stretch/>
        </p:blipFill>
        <p:spPr>
          <a:xfrm>
            <a:off x="899592" y="980728"/>
            <a:ext cx="3816424" cy="5360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Marcador de Posição de Conteúdo 5"/>
          <p:cNvSpPr txBox="1">
            <a:spLocks/>
          </p:cNvSpPr>
          <p:nvPr/>
        </p:nvSpPr>
        <p:spPr>
          <a:xfrm>
            <a:off x="4788024" y="5755460"/>
            <a:ext cx="3888432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it-I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Agnolo Bronzino (1503-1572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1800" b="1" i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Maria de Medici</a:t>
            </a:r>
            <a:r>
              <a:rPr lang="it-IT" sz="18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(1553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25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404664"/>
            <a:ext cx="8363272" cy="432048"/>
          </a:xfrm>
        </p:spPr>
        <p:txBody>
          <a:bodyPr>
            <a:normAutofit fontScale="90000"/>
          </a:bodyPr>
          <a:lstStyle/>
          <a:p>
            <a:pPr algn="r"/>
            <a:r>
              <a:rPr lang="pt-PT" b="1" dirty="0" smtClean="0">
                <a:solidFill>
                  <a:srgbClr val="C00000"/>
                </a:solidFill>
              </a:rPr>
              <a:t>A mulher do Renascimento</a:t>
            </a:r>
            <a:endParaRPr lang="pt-PT" b="1" dirty="0">
              <a:solidFill>
                <a:srgbClr val="C00000"/>
              </a:solidFill>
            </a:endParaRPr>
          </a:p>
        </p:txBody>
      </p:sp>
      <p:sp>
        <p:nvSpPr>
          <p:cNvPr id="6" name="Marcador de Posição de Conteúdo 5"/>
          <p:cNvSpPr txBox="1">
            <a:spLocks/>
          </p:cNvSpPr>
          <p:nvPr/>
        </p:nvSpPr>
        <p:spPr>
          <a:xfrm>
            <a:off x="5724128" y="5755460"/>
            <a:ext cx="2952328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Ticiano (c. 1490-1576),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it-IT" sz="1800" b="1" i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Isabel de Portugal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 (1548</a:t>
            </a:r>
            <a:r>
              <a:rPr lang="it-IT" sz="1800" b="1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).</a:t>
            </a:r>
            <a:endParaRPr lang="pt-PT" sz="1800" b="1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8" name="Marcador de Posição de Conteúdo 7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24084"/>
            <a:ext cx="4896544" cy="5507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179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814</TotalTime>
  <Words>711</Words>
  <Application>Microsoft Office PowerPoint</Application>
  <PresentationFormat>On-screen Show (4:3)</PresentationFormat>
  <Paragraphs>74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Candara</vt:lpstr>
      <vt:lpstr>Tahoma</vt:lpstr>
      <vt:lpstr>Tunga</vt:lpstr>
      <vt:lpstr>Wingdings</vt:lpstr>
      <vt:lpstr>Soho</vt:lpstr>
      <vt:lpstr>A mulher idealizada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  <vt:lpstr>A mulher do Renascimento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Elisa Costa Pinto</dc:creator>
  <cp:lastModifiedBy>Rita Moura de Oliveira</cp:lastModifiedBy>
  <cp:revision>57</cp:revision>
  <dcterms:created xsi:type="dcterms:W3CDTF">2015-05-18T19:06:15Z</dcterms:created>
  <dcterms:modified xsi:type="dcterms:W3CDTF">2015-06-02T13:07:58Z</dcterms:modified>
</cp:coreProperties>
</file>