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</p:sldMasterIdLst>
  <p:notesMasterIdLst>
    <p:notesMasterId r:id="rId6"/>
  </p:notesMasterIdLst>
  <p:sldIdLst>
    <p:sldId id="271" r:id="rId2"/>
    <p:sldId id="272" r:id="rId3"/>
    <p:sldId id="273" r:id="rId4"/>
    <p:sldId id="274" r:id="rId5"/>
  </p:sldIdLst>
  <p:sldSz cx="9144000" cy="6858000" type="screen4x3"/>
  <p:notesSz cx="6881813" cy="10015538"/>
  <p:custDataLst>
    <p:tags r:id="rId7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55">
          <p15:clr>
            <a:srgbClr val="A4A3A4"/>
          </p15:clr>
        </p15:guide>
        <p15:guide id="4" pos="216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8923"/>
    <a:srgbClr val="000000"/>
    <a:srgbClr val="618626"/>
    <a:srgbClr val="0066CC"/>
    <a:srgbClr val="555555"/>
    <a:srgbClr val="96C83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Sem Estilo, Tabela com Grelh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  <p:guide orient="horz" pos="3155"/>
        <p:guide pos="216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l">
              <a:defRPr sz="13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r">
              <a:defRPr sz="1300"/>
            </a:lvl1pPr>
          </a:lstStyle>
          <a:p>
            <a:fld id="{9E7C8FF8-27BF-43F9-A342-5A87BDAF45A4}" type="datetimeFigureOut">
              <a:rPr lang="pt-PT" smtClean="0"/>
              <a:pPr/>
              <a:t>03/06/2015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06975" cy="3756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51" tIns="48276" rIns="96551" bIns="48276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8182" y="4757381"/>
            <a:ext cx="5505450" cy="4506992"/>
          </a:xfrm>
          <a:prstGeom prst="rect">
            <a:avLst/>
          </a:prstGeom>
        </p:spPr>
        <p:txBody>
          <a:bodyPr vert="horz" lIns="96551" tIns="48276" rIns="96551" bIns="48276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9513023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l">
              <a:defRPr sz="13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98102" y="9513023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r">
              <a:defRPr sz="1300"/>
            </a:lvl1pPr>
          </a:lstStyle>
          <a:p>
            <a:fld id="{D9A1F0F2-6CF6-4A71-A559-C706F1A51E4F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6/3/2015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6/3/2015</a:t>
            </a:fld>
            <a:endParaRPr lang="en-US" dirty="0"/>
          </a:p>
        </p:txBody>
      </p:sp>
      <p:pic>
        <p:nvPicPr>
          <p:cNvPr id="9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0264" y="361942"/>
            <a:ext cx="563810" cy="690794"/>
          </a:xfrm>
          <a:prstGeom prst="rect">
            <a:avLst/>
          </a:prstGeom>
        </p:spPr>
      </p:pic>
      <p:sp>
        <p:nvSpPr>
          <p:cNvPr id="10" name="TextBox 11"/>
          <p:cNvSpPr txBox="1"/>
          <p:nvPr userDrawn="1"/>
        </p:nvSpPr>
        <p:spPr>
          <a:xfrm>
            <a:off x="3275856" y="6597932"/>
            <a:ext cx="51907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8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Novo Plural</a:t>
            </a:r>
            <a:r>
              <a:rPr lang="pt-PT" sz="8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| 10.º ano</a:t>
            </a:r>
            <a:endParaRPr lang="pt-PT" sz="8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4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84920"/>
            <a:ext cx="1142857" cy="6057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458435"/>
            <a:ext cx="7632848" cy="432048"/>
          </a:xfrm>
          <a:ln>
            <a:noFill/>
          </a:ln>
        </p:spPr>
        <p:txBody>
          <a:bodyPr/>
          <a:lstStyle/>
          <a:p>
            <a:r>
              <a:rPr lang="pt-PT" sz="2800" b="1" u="sng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Elementos do predicado</a:t>
            </a:r>
            <a:endParaRPr lang="pt-PT" sz="2800" u="sng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>
          <a:xfrm>
            <a:off x="539552" y="1854479"/>
            <a:ext cx="7560840" cy="4284476"/>
          </a:xfrm>
          <a:ln w="28575">
            <a:noFill/>
          </a:ln>
        </p:spPr>
        <p:txBody>
          <a:bodyPr>
            <a:normAutofit fontScale="25000" lnSpcReduction="20000"/>
          </a:bodyPr>
          <a:lstStyle/>
          <a:p>
            <a:pPr algn="l"/>
            <a:r>
              <a:rPr lang="pt-PT" sz="9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</a:p>
          <a:p>
            <a:pPr marL="233363" indent="-233363">
              <a:lnSpc>
                <a:spcPct val="120000"/>
              </a:lnSpc>
            </a:pPr>
            <a:r>
              <a:rPr lang="pt-PT" sz="6800" dirty="0" smtClean="0">
                <a:solidFill>
                  <a:srgbClr val="96C832">
                    <a:lumMod val="75000"/>
                  </a:srgbClr>
                </a:solidFill>
              </a:rPr>
              <a:t>►</a:t>
            </a:r>
            <a:r>
              <a:rPr lang="pt-PT" sz="6800" dirty="0" smtClean="0">
                <a:solidFill>
                  <a:schemeClr val="tx1">
                    <a:lumMod val="50000"/>
                  </a:schemeClr>
                </a:solidFill>
              </a:rPr>
              <a:t>O </a:t>
            </a:r>
            <a:r>
              <a:rPr lang="pt-PT" sz="6800" b="1" dirty="0" smtClean="0">
                <a:solidFill>
                  <a:schemeClr val="tx1">
                    <a:lumMod val="50000"/>
                  </a:schemeClr>
                </a:solidFill>
              </a:rPr>
              <a:t>predicado </a:t>
            </a:r>
            <a:r>
              <a:rPr lang="pt-PT" sz="6800" dirty="0" smtClean="0">
                <a:solidFill>
                  <a:schemeClr val="tx1">
                    <a:lumMod val="50000"/>
                  </a:schemeClr>
                </a:solidFill>
              </a:rPr>
              <a:t>é uma </a:t>
            </a:r>
            <a:r>
              <a:rPr lang="pt-PT" sz="6800" u="sng" dirty="0" smtClean="0">
                <a:solidFill>
                  <a:schemeClr val="tx1">
                    <a:lumMod val="50000"/>
                  </a:schemeClr>
                </a:solidFill>
              </a:rPr>
              <a:t>função sintática</a:t>
            </a:r>
            <a:r>
              <a:rPr lang="pt-PT" sz="6800" dirty="0" smtClean="0">
                <a:solidFill>
                  <a:schemeClr val="tx1">
                    <a:lumMod val="50000"/>
                  </a:schemeClr>
                </a:solidFill>
              </a:rPr>
              <a:t> desempenhada pelo </a:t>
            </a:r>
            <a:r>
              <a:rPr lang="pt-PT" sz="6800" b="1" dirty="0" smtClean="0">
                <a:solidFill>
                  <a:schemeClr val="tx1">
                    <a:lumMod val="50000"/>
                  </a:schemeClr>
                </a:solidFill>
              </a:rPr>
              <a:t>grupo verbal </a:t>
            </a:r>
            <a:r>
              <a:rPr lang="pt-PT" sz="6800" dirty="0" smtClean="0">
                <a:solidFill>
                  <a:schemeClr val="tx1"/>
                </a:solidFill>
              </a:rPr>
              <a:t>e que expressa as ações e os estados do sujeito.      </a:t>
            </a:r>
          </a:p>
          <a:p>
            <a:r>
              <a:rPr lang="pt-PT" sz="3600" dirty="0" smtClean="0">
                <a:solidFill>
                  <a:schemeClr val="tx1">
                    <a:lumMod val="50000"/>
                  </a:schemeClr>
                </a:solidFill>
              </a:rPr>
              <a:t>      </a:t>
            </a:r>
            <a:endParaRPr lang="pt-PT" sz="3600" i="1" dirty="0" smtClean="0">
              <a:solidFill>
                <a:srgbClr val="678923"/>
              </a:solidFill>
            </a:endParaRPr>
          </a:p>
          <a:p>
            <a:pPr marL="269875" lvl="0" indent="-269875">
              <a:spcBef>
                <a:spcPts val="384"/>
              </a:spcBef>
            </a:pPr>
            <a:r>
              <a:rPr lang="pt-PT" sz="6800" dirty="0" smtClean="0">
                <a:solidFill>
                  <a:srgbClr val="96C832">
                    <a:lumMod val="75000"/>
                  </a:srgbClr>
                </a:solidFill>
              </a:rPr>
              <a:t>►</a:t>
            </a:r>
            <a:r>
              <a:rPr lang="pt-PT" sz="6800" dirty="0" smtClean="0">
                <a:solidFill>
                  <a:schemeClr val="tx1"/>
                </a:solidFill>
              </a:rPr>
              <a:t>O grupo verbal tem como </a:t>
            </a:r>
            <a:r>
              <a:rPr lang="pt-PT" sz="6800" b="1" dirty="0" smtClean="0">
                <a:solidFill>
                  <a:schemeClr val="tx1"/>
                </a:solidFill>
              </a:rPr>
              <a:t>núcleo o verbo</a:t>
            </a:r>
            <a:r>
              <a:rPr lang="pt-PT" sz="6800" dirty="0" smtClean="0">
                <a:solidFill>
                  <a:schemeClr val="tx1"/>
                </a:solidFill>
              </a:rPr>
              <a:t>.</a:t>
            </a:r>
          </a:p>
          <a:p>
            <a:pPr marL="457200" lvl="0" indent="-187325">
              <a:spcBef>
                <a:spcPts val="384"/>
              </a:spcBef>
              <a:buClrTx/>
              <a:buFont typeface="Arial" panose="020B0604020202020204" pitchFamily="34" charset="0"/>
              <a:buChar char="•"/>
            </a:pPr>
            <a:r>
              <a:rPr lang="pt-PT" sz="6800" dirty="0" smtClean="0">
                <a:solidFill>
                  <a:schemeClr val="tx1"/>
                </a:solidFill>
              </a:rPr>
              <a:t>O verbo pode apresentar </a:t>
            </a:r>
            <a:r>
              <a:rPr lang="pt-PT" sz="6800" b="1" dirty="0" smtClean="0">
                <a:solidFill>
                  <a:schemeClr val="tx1"/>
                </a:solidFill>
              </a:rPr>
              <a:t>uma única forma </a:t>
            </a:r>
            <a:r>
              <a:rPr lang="pt-PT" sz="6800" dirty="0" smtClean="0">
                <a:solidFill>
                  <a:schemeClr val="tx1"/>
                </a:solidFill>
              </a:rPr>
              <a:t>(tempos simples).</a:t>
            </a:r>
          </a:p>
          <a:p>
            <a:pPr marL="1084263" lvl="0" indent="-169863">
              <a:spcBef>
                <a:spcPts val="384"/>
              </a:spcBef>
              <a:buFont typeface="Symbol" panose="05050102010706020507" pitchFamily="18" charset="2"/>
              <a:buChar char="-"/>
            </a:pPr>
            <a:r>
              <a:rPr lang="pt-PT" sz="6000" i="1" dirty="0" smtClean="0">
                <a:solidFill>
                  <a:schemeClr val="accent1">
                    <a:lumMod val="50000"/>
                  </a:schemeClr>
                </a:solidFill>
              </a:rPr>
              <a:t>Já </a:t>
            </a:r>
            <a:r>
              <a:rPr lang="pt-PT" sz="6000" b="1" i="1" u="sng" dirty="0" smtClean="0">
                <a:solidFill>
                  <a:schemeClr val="accent1">
                    <a:lumMod val="50000"/>
                  </a:schemeClr>
                </a:solidFill>
              </a:rPr>
              <a:t>amanheceu</a:t>
            </a:r>
            <a:r>
              <a:rPr lang="pt-PT" sz="6000" i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457200" lvl="0" indent="-187325">
              <a:lnSpc>
                <a:spcPct val="120000"/>
              </a:lnSpc>
              <a:spcBef>
                <a:spcPts val="384"/>
              </a:spcBef>
              <a:buClrTx/>
              <a:buFont typeface="Arial" panose="020B0604020202020204" pitchFamily="34" charset="0"/>
              <a:buChar char="•"/>
            </a:pPr>
            <a:r>
              <a:rPr lang="pt-PT" sz="6800" dirty="0" smtClean="0">
                <a:solidFill>
                  <a:schemeClr val="tx1"/>
                </a:solidFill>
              </a:rPr>
              <a:t>O verbo pode apresentar mais do que uma forma, formando, assim, </a:t>
            </a:r>
            <a:r>
              <a:rPr lang="pt-PT" sz="6800" b="1" dirty="0" smtClean="0">
                <a:solidFill>
                  <a:schemeClr val="tx1"/>
                </a:solidFill>
              </a:rPr>
              <a:t>um complexo verbal</a:t>
            </a:r>
            <a:r>
              <a:rPr lang="pt-PT" sz="6800" dirty="0">
                <a:solidFill>
                  <a:schemeClr val="tx1"/>
                </a:solidFill>
              </a:rPr>
              <a:t>.</a:t>
            </a:r>
            <a:endParaRPr lang="pt-PT" sz="6800" dirty="0" smtClean="0">
              <a:solidFill>
                <a:schemeClr val="tx1"/>
              </a:solidFill>
            </a:endParaRPr>
          </a:p>
          <a:p>
            <a:pPr marL="1084263" lvl="0" indent="-169863">
              <a:spcBef>
                <a:spcPts val="384"/>
              </a:spcBef>
              <a:buFont typeface="Symbol" panose="05050102010706020507" pitchFamily="18" charset="2"/>
              <a:buChar char="-"/>
            </a:pPr>
            <a:r>
              <a:rPr lang="pt-PT" sz="6000" i="1" dirty="0" smtClean="0">
                <a:solidFill>
                  <a:schemeClr val="accent1">
                    <a:lumMod val="50000"/>
                  </a:schemeClr>
                </a:solidFill>
              </a:rPr>
              <a:t>Já </a:t>
            </a:r>
            <a:r>
              <a:rPr lang="pt-PT" sz="6000" b="1" i="1" u="sng" dirty="0" smtClean="0">
                <a:solidFill>
                  <a:schemeClr val="accent1">
                    <a:lumMod val="50000"/>
                  </a:schemeClr>
                </a:solidFill>
              </a:rPr>
              <a:t>tinha amanhecido</a:t>
            </a:r>
            <a:r>
              <a:rPr lang="pt-PT" sz="6000" i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r>
              <a:rPr lang="pt-PT" sz="6000" i="1" dirty="0" smtClean="0">
                <a:solidFill>
                  <a:schemeClr val="tx1"/>
                </a:solidFill>
              </a:rPr>
              <a:t> </a:t>
            </a:r>
            <a:r>
              <a:rPr lang="pt-PT" sz="6000" dirty="0" smtClean="0">
                <a:solidFill>
                  <a:schemeClr val="tx1"/>
                </a:solidFill>
              </a:rPr>
              <a:t>(tempos compostos)</a:t>
            </a:r>
          </a:p>
          <a:p>
            <a:pPr marL="1084263" lvl="0" indent="-169863">
              <a:lnSpc>
                <a:spcPct val="120000"/>
              </a:lnSpc>
              <a:spcBef>
                <a:spcPts val="336"/>
              </a:spcBef>
              <a:buFont typeface="Symbol" panose="05050102010706020507" pitchFamily="18" charset="2"/>
              <a:buChar char="-"/>
            </a:pPr>
            <a:r>
              <a:rPr lang="pt-PT" sz="6000" i="1" dirty="0" smtClean="0">
                <a:solidFill>
                  <a:schemeClr val="accent1">
                    <a:lumMod val="50000"/>
                  </a:schemeClr>
                </a:solidFill>
              </a:rPr>
              <a:t>A madrugada </a:t>
            </a:r>
            <a:r>
              <a:rPr lang="pt-PT" sz="6000" b="1" i="1" u="sng" dirty="0" smtClean="0">
                <a:solidFill>
                  <a:schemeClr val="accent1">
                    <a:lumMod val="50000"/>
                  </a:schemeClr>
                </a:solidFill>
              </a:rPr>
              <a:t>foi cantada</a:t>
            </a:r>
            <a:r>
              <a:rPr lang="pt-PT" sz="6000" i="1" dirty="0" smtClean="0">
                <a:solidFill>
                  <a:schemeClr val="accent1">
                    <a:lumMod val="50000"/>
                  </a:schemeClr>
                </a:solidFill>
              </a:rPr>
              <a:t> por muitos poetas. </a:t>
            </a:r>
            <a:r>
              <a:rPr lang="pt-PT" sz="6000" dirty="0" smtClean="0">
                <a:solidFill>
                  <a:schemeClr val="tx1"/>
                </a:solidFill>
              </a:rPr>
              <a:t>(forma passiva)</a:t>
            </a:r>
          </a:p>
          <a:p>
            <a:pPr marL="1084263" lvl="0" indent="-169863">
              <a:lnSpc>
                <a:spcPct val="120000"/>
              </a:lnSpc>
              <a:spcBef>
                <a:spcPts val="336"/>
              </a:spcBef>
              <a:buFont typeface="Symbol" panose="05050102010706020507" pitchFamily="18" charset="2"/>
              <a:buChar char="-"/>
            </a:pPr>
            <a:r>
              <a:rPr lang="pt-PT" sz="6000" b="1" i="1" u="sng" dirty="0" smtClean="0">
                <a:solidFill>
                  <a:schemeClr val="accent1">
                    <a:lumMod val="50000"/>
                  </a:schemeClr>
                </a:solidFill>
              </a:rPr>
              <a:t>Estou a acabar</a:t>
            </a:r>
            <a:r>
              <a:rPr lang="pt-PT" sz="6000" i="1" dirty="0" smtClean="0">
                <a:solidFill>
                  <a:schemeClr val="accent1">
                    <a:lumMod val="50000"/>
                  </a:schemeClr>
                </a:solidFill>
              </a:rPr>
              <a:t> o exercício. </a:t>
            </a:r>
            <a:r>
              <a:rPr lang="pt-PT" sz="6000" dirty="0" smtClean="0">
                <a:solidFill>
                  <a:schemeClr val="tx1"/>
                </a:solidFill>
              </a:rPr>
              <a:t>(construção que utiliza um verbo auxiliar)</a:t>
            </a:r>
          </a:p>
          <a:p>
            <a:pPr marL="269875" lvl="0" indent="-269875">
              <a:spcBef>
                <a:spcPts val="0"/>
              </a:spcBef>
            </a:pPr>
            <a:r>
              <a:rPr lang="pt-PT" sz="6400" dirty="0" smtClean="0">
                <a:solidFill>
                  <a:schemeClr val="tx1"/>
                </a:solidFill>
              </a:rPr>
              <a:t> </a:t>
            </a:r>
            <a:endParaRPr lang="pt-PT" sz="3600" dirty="0" smtClean="0">
              <a:solidFill>
                <a:schemeClr val="tx1"/>
              </a:solidFill>
            </a:endParaRPr>
          </a:p>
          <a:p>
            <a:r>
              <a:rPr lang="pt-PT" sz="6400" dirty="0" smtClean="0">
                <a:solidFill>
                  <a:srgbClr val="96C832">
                    <a:lumMod val="75000"/>
                  </a:srgbClr>
                </a:solidFill>
              </a:rPr>
              <a:t>►</a:t>
            </a:r>
            <a:r>
              <a:rPr lang="pt-PT" sz="6800" dirty="0">
                <a:solidFill>
                  <a:srgbClr val="555555">
                    <a:lumMod val="50000"/>
                  </a:srgbClr>
                </a:solidFill>
              </a:rPr>
              <a:t>O</a:t>
            </a:r>
            <a:r>
              <a:rPr lang="pt-PT" sz="6800" b="1" dirty="0">
                <a:solidFill>
                  <a:srgbClr val="555555">
                    <a:lumMod val="50000"/>
                  </a:srgbClr>
                </a:solidFill>
              </a:rPr>
              <a:t> </a:t>
            </a:r>
            <a:r>
              <a:rPr lang="pt-PT" sz="6800" b="1" dirty="0" smtClean="0">
                <a:solidFill>
                  <a:schemeClr val="tx1"/>
                </a:solidFill>
              </a:rPr>
              <a:t> predicado </a:t>
            </a:r>
            <a:r>
              <a:rPr lang="pt-PT" sz="6800" dirty="0" smtClean="0">
                <a:solidFill>
                  <a:schemeClr val="tx1"/>
                </a:solidFill>
              </a:rPr>
              <a:t>pode integrar, além do verbo (ou do complexo verbal):</a:t>
            </a:r>
            <a:endParaRPr lang="pt-PT" sz="6800" dirty="0">
              <a:solidFill>
                <a:schemeClr val="tx1"/>
              </a:solidFill>
            </a:endParaRPr>
          </a:p>
          <a:p>
            <a:pPr marL="457200" indent="-223838">
              <a:buClrTx/>
              <a:buFont typeface="Arial" panose="020B0604020202020204" pitchFamily="34" charset="0"/>
              <a:buChar char="•"/>
            </a:pPr>
            <a:r>
              <a:rPr lang="pt-PT" sz="6800" b="1" dirty="0" smtClean="0">
                <a:solidFill>
                  <a:schemeClr val="tx1"/>
                </a:solidFill>
              </a:rPr>
              <a:t>Complementos</a:t>
            </a:r>
            <a:r>
              <a:rPr lang="pt-PT" sz="6800" dirty="0" smtClean="0">
                <a:solidFill>
                  <a:schemeClr val="tx1"/>
                </a:solidFill>
              </a:rPr>
              <a:t>: direto, indireto, oblíquo, agente da passiva;</a:t>
            </a:r>
          </a:p>
          <a:p>
            <a:pPr marL="457200" indent="-223838">
              <a:buClrTx/>
              <a:buFont typeface="Arial" panose="020B0604020202020204" pitchFamily="34" charset="0"/>
              <a:buChar char="•"/>
            </a:pPr>
            <a:r>
              <a:rPr lang="pt-PT" sz="6800" b="1" dirty="0" smtClean="0">
                <a:solidFill>
                  <a:schemeClr val="tx1"/>
                </a:solidFill>
              </a:rPr>
              <a:t>Predicativos</a:t>
            </a:r>
            <a:r>
              <a:rPr lang="pt-PT" sz="6800" dirty="0" smtClean="0">
                <a:solidFill>
                  <a:schemeClr val="tx1"/>
                </a:solidFill>
              </a:rPr>
              <a:t>: do sujeito, do complemento direto;</a:t>
            </a:r>
          </a:p>
          <a:p>
            <a:pPr marL="457200" indent="-223838">
              <a:buClrTx/>
              <a:buFont typeface="Arial" panose="020B0604020202020204" pitchFamily="34" charset="0"/>
              <a:buChar char="•"/>
            </a:pPr>
            <a:r>
              <a:rPr lang="pt-PT" sz="6800" b="1" dirty="0" smtClean="0">
                <a:solidFill>
                  <a:schemeClr val="tx1"/>
                </a:solidFill>
              </a:rPr>
              <a:t>Modificador</a:t>
            </a:r>
            <a:r>
              <a:rPr lang="pt-PT" sz="6800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pt-PT" sz="1500" i="1" dirty="0">
              <a:solidFill>
                <a:srgbClr val="0066CC"/>
              </a:solidFill>
            </a:endParaRPr>
          </a:p>
          <a:p>
            <a:pPr lvl="0" algn="l"/>
            <a:endParaRPr lang="pt-PT" sz="1400" dirty="0">
              <a:solidFill>
                <a:srgbClr val="555555">
                  <a:lumMod val="50000"/>
                </a:srgbClr>
              </a:solidFill>
            </a:endParaRPr>
          </a:p>
          <a:p>
            <a:pPr algn="l"/>
            <a:endParaRPr lang="pt-PT" sz="1800" dirty="0" smtClean="0">
              <a:solidFill>
                <a:srgbClr val="678923"/>
              </a:solidFill>
            </a:endParaRPr>
          </a:p>
          <a:p>
            <a:pPr algn="l"/>
            <a:endParaRPr lang="pt-PT" sz="1800" dirty="0" smtClean="0">
              <a:solidFill>
                <a:srgbClr val="555555">
                  <a:lumMod val="50000"/>
                </a:srgbClr>
              </a:solidFill>
            </a:endParaRPr>
          </a:p>
          <a:p>
            <a:pPr algn="l"/>
            <a:endParaRPr lang="pt-PT" sz="18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920770" y="537663"/>
            <a:ext cx="2852664" cy="47525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PT" sz="2800" b="1" dirty="0" smtClean="0">
                <a:solidFill>
                  <a:schemeClr val="bg1"/>
                </a:solidFill>
                <a:latin typeface="+mn-lt"/>
              </a:rPr>
              <a:t>Predicado</a:t>
            </a:r>
            <a:endParaRPr lang="pt-PT" sz="28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412776"/>
            <a:ext cx="7635240" cy="429768"/>
          </a:xfrm>
          <a:ln>
            <a:noFill/>
          </a:ln>
        </p:spPr>
        <p:txBody>
          <a:bodyPr/>
          <a:lstStyle/>
          <a:p>
            <a:r>
              <a:rPr lang="pt-PT" sz="2800" b="1" u="sng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Complemento direto</a:t>
            </a:r>
            <a:endParaRPr lang="pt-PT" sz="2800" u="sng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>
          <a:xfrm>
            <a:off x="457232" y="1809028"/>
            <a:ext cx="7571152" cy="3744416"/>
          </a:xfrm>
          <a:ln w="28575">
            <a:noFill/>
          </a:ln>
        </p:spPr>
        <p:txBody>
          <a:bodyPr>
            <a:normAutofit/>
          </a:bodyPr>
          <a:lstStyle/>
          <a:p>
            <a:pPr algn="l"/>
            <a:endParaRPr lang="pt-PT" sz="9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182880" indent="-182880">
              <a:spcBef>
                <a:spcPts val="0"/>
              </a:spcBef>
            </a:pPr>
            <a:r>
              <a:rPr lang="pt-PT" sz="1700" dirty="0" smtClean="0">
                <a:solidFill>
                  <a:srgbClr val="96C832">
                    <a:lumMod val="75000"/>
                  </a:srgbClr>
                </a:solidFill>
              </a:rPr>
              <a:t>►</a:t>
            </a:r>
            <a:r>
              <a:rPr lang="pt-PT" sz="1700" dirty="0" smtClean="0">
                <a:solidFill>
                  <a:schemeClr val="tx1">
                    <a:lumMod val="50000"/>
                  </a:schemeClr>
                </a:solidFill>
              </a:rPr>
              <a:t>O</a:t>
            </a:r>
            <a:r>
              <a:rPr lang="pt-PT" sz="1700" b="1" dirty="0" smtClean="0">
                <a:solidFill>
                  <a:schemeClr val="tx1">
                    <a:lumMod val="50000"/>
                  </a:schemeClr>
                </a:solidFill>
              </a:rPr>
              <a:t> complemento direto </a:t>
            </a:r>
            <a:r>
              <a:rPr lang="pt-PT" sz="1700" dirty="0" smtClean="0">
                <a:solidFill>
                  <a:schemeClr val="tx1">
                    <a:lumMod val="50000"/>
                  </a:schemeClr>
                </a:solidFill>
              </a:rPr>
              <a:t>é uma função sintática que pode ser desempenhada</a:t>
            </a:r>
          </a:p>
          <a:p>
            <a:pPr marL="237744" indent="-237744">
              <a:spcBef>
                <a:spcPts val="0"/>
              </a:spcBef>
            </a:pPr>
            <a:r>
              <a:rPr lang="pt-PT" sz="1700" dirty="0" smtClean="0">
                <a:solidFill>
                  <a:schemeClr val="tx1">
                    <a:lumMod val="50000"/>
                  </a:schemeClr>
                </a:solidFill>
              </a:rPr>
              <a:t>     </a:t>
            </a:r>
            <a:r>
              <a:rPr lang="pt-PT" sz="1700" dirty="0" smtClean="0">
                <a:solidFill>
                  <a:schemeClr val="tx1">
                    <a:lumMod val="50000"/>
                  </a:schemeClr>
                </a:solidFill>
              </a:rPr>
              <a:t>por </a:t>
            </a:r>
            <a:r>
              <a:rPr lang="pt-PT" sz="1700" b="1" dirty="0" smtClean="0">
                <a:solidFill>
                  <a:schemeClr val="tx1">
                    <a:lumMod val="50000"/>
                  </a:schemeClr>
                </a:solidFill>
              </a:rPr>
              <a:t>um grupo nominal </a:t>
            </a:r>
            <a:r>
              <a:rPr lang="pt-PT" sz="1700" dirty="0" smtClean="0">
                <a:solidFill>
                  <a:schemeClr val="tx1">
                    <a:lumMod val="50000"/>
                  </a:schemeClr>
                </a:solidFill>
              </a:rPr>
              <a:t>ou por </a:t>
            </a:r>
            <a:r>
              <a:rPr lang="pt-PT" sz="1700" b="1" dirty="0" smtClean="0">
                <a:solidFill>
                  <a:schemeClr val="tx1">
                    <a:lumMod val="50000"/>
                  </a:schemeClr>
                </a:solidFill>
              </a:rPr>
              <a:t>uma oração</a:t>
            </a:r>
            <a:r>
              <a:rPr lang="pt-PT" sz="1700" dirty="0" smtClean="0">
                <a:solidFill>
                  <a:schemeClr val="tx1">
                    <a:lumMod val="50000"/>
                  </a:schemeClr>
                </a:solidFill>
              </a:rPr>
              <a:t>.</a:t>
            </a:r>
          </a:p>
          <a:p>
            <a:pPr marL="966788" indent="-222250">
              <a:buFont typeface="Symbol" panose="05050102010706020507" pitchFamily="18" charset="2"/>
              <a:buChar char="-"/>
            </a:pPr>
            <a:r>
              <a:rPr lang="pt-PT" sz="1500" i="1" dirty="0" smtClean="0">
                <a:solidFill>
                  <a:srgbClr val="618626"/>
                </a:solidFill>
              </a:rPr>
              <a:t>Hoje fizemos </a:t>
            </a:r>
            <a:r>
              <a:rPr lang="pt-PT" sz="1500" b="1" i="1" u="sng" dirty="0" smtClean="0">
                <a:solidFill>
                  <a:srgbClr val="618626"/>
                </a:solidFill>
              </a:rPr>
              <a:t>um teste formativo</a:t>
            </a:r>
            <a:r>
              <a:rPr lang="pt-PT" sz="1500" i="1" dirty="0" smtClean="0">
                <a:solidFill>
                  <a:srgbClr val="618626"/>
                </a:solidFill>
              </a:rPr>
              <a:t>.</a:t>
            </a:r>
          </a:p>
          <a:p>
            <a:pPr marL="744538"/>
            <a:endParaRPr lang="pt-PT" sz="1500" i="1" u="sng" dirty="0">
              <a:solidFill>
                <a:srgbClr val="618626"/>
              </a:solidFill>
            </a:endParaRPr>
          </a:p>
          <a:p>
            <a:pPr marL="966788" indent="-222250">
              <a:buFont typeface="Symbol" panose="05050102010706020507" pitchFamily="18" charset="2"/>
              <a:buChar char="-"/>
            </a:pPr>
            <a:r>
              <a:rPr lang="pt-PT" sz="1500" i="1" dirty="0" smtClean="0">
                <a:solidFill>
                  <a:srgbClr val="618626"/>
                </a:solidFill>
              </a:rPr>
              <a:t>Diz-me </a:t>
            </a:r>
            <a:r>
              <a:rPr lang="pt-PT" sz="1500" b="1" i="1" u="sng" dirty="0" smtClean="0">
                <a:solidFill>
                  <a:srgbClr val="618626"/>
                </a:solidFill>
              </a:rPr>
              <a:t>que vens a Portugal</a:t>
            </a:r>
            <a:r>
              <a:rPr lang="pt-PT" sz="1500" i="1" dirty="0" smtClean="0">
                <a:solidFill>
                  <a:srgbClr val="618626"/>
                </a:solidFill>
              </a:rPr>
              <a:t>.</a:t>
            </a:r>
            <a:r>
              <a:rPr lang="pt-PT" sz="1500" b="1" i="1" dirty="0" smtClean="0">
                <a:solidFill>
                  <a:srgbClr val="618626"/>
                </a:solidFill>
              </a:rPr>
              <a:t> </a:t>
            </a:r>
            <a:r>
              <a:rPr lang="pt-PT" sz="1500" dirty="0" smtClean="0">
                <a:solidFill>
                  <a:schemeClr val="bg1">
                    <a:lumMod val="50000"/>
                  </a:schemeClr>
                </a:solidFill>
              </a:rPr>
              <a:t>(oração subordinada substantiva completiva)</a:t>
            </a:r>
          </a:p>
          <a:p>
            <a:pPr marL="269875" indent="-269875"/>
            <a:endParaRPr lang="pt-PT" sz="1700" dirty="0" smtClean="0">
              <a:solidFill>
                <a:srgbClr val="92D050">
                  <a:lumMod val="75000"/>
                </a:srgbClr>
              </a:solidFill>
            </a:endParaRPr>
          </a:p>
          <a:p>
            <a:pPr marL="269875" indent="-269875"/>
            <a:endParaRPr lang="pt-PT" sz="1700" dirty="0" smtClean="0">
              <a:solidFill>
                <a:srgbClr val="92D050">
                  <a:lumMod val="75000"/>
                </a:srgbClr>
              </a:solidFill>
            </a:endParaRPr>
          </a:p>
          <a:p>
            <a:pPr marL="237744" indent="-237744"/>
            <a:r>
              <a:rPr lang="pt-PT" sz="1700" dirty="0" smtClean="0">
                <a:solidFill>
                  <a:srgbClr val="92D050">
                    <a:lumMod val="75000"/>
                  </a:srgbClr>
                </a:solidFill>
              </a:rPr>
              <a:t>►</a:t>
            </a:r>
            <a:r>
              <a:rPr lang="pt-PT" sz="1700" dirty="0" smtClean="0">
                <a:solidFill>
                  <a:schemeClr val="tx1">
                    <a:lumMod val="50000"/>
                  </a:schemeClr>
                </a:solidFill>
              </a:rPr>
              <a:t>O</a:t>
            </a:r>
            <a:r>
              <a:rPr lang="pt-PT" sz="1700" b="1" dirty="0" smtClean="0">
                <a:solidFill>
                  <a:schemeClr val="tx1">
                    <a:lumMod val="50000"/>
                  </a:schemeClr>
                </a:solidFill>
              </a:rPr>
              <a:t> complemento direto </a:t>
            </a:r>
            <a:r>
              <a:rPr lang="pt-PT" sz="1700" dirty="0" smtClean="0">
                <a:solidFill>
                  <a:schemeClr val="tx1">
                    <a:lumMod val="50000"/>
                  </a:schemeClr>
                </a:solidFill>
              </a:rPr>
              <a:t>é selecionado pelo verbo, cujo sentido ficaria incompleto sem este constituinte.</a:t>
            </a:r>
            <a:endParaRPr lang="pt-PT" sz="1700" dirty="0" smtClean="0">
              <a:solidFill>
                <a:srgbClr val="92D050">
                  <a:lumMod val="75000"/>
                </a:srgbClr>
              </a:solidFill>
            </a:endParaRPr>
          </a:p>
          <a:p>
            <a:pPr marL="966788" indent="-222250" algn="just">
              <a:buFont typeface="Symbol" panose="05050102010706020507" pitchFamily="18" charset="2"/>
              <a:buChar char="-"/>
            </a:pPr>
            <a:r>
              <a:rPr lang="pt-PT" sz="1500" i="1" dirty="0">
                <a:solidFill>
                  <a:srgbClr val="618626"/>
                </a:solidFill>
              </a:rPr>
              <a:t>Hoje tive </a:t>
            </a:r>
            <a:r>
              <a:rPr lang="pt-PT" sz="1500" b="1" i="1" u="sng" dirty="0">
                <a:solidFill>
                  <a:srgbClr val="618626"/>
                </a:solidFill>
              </a:rPr>
              <a:t>uma surpresa</a:t>
            </a:r>
            <a:r>
              <a:rPr lang="pt-PT" sz="1500" i="1" dirty="0" smtClean="0">
                <a:solidFill>
                  <a:srgbClr val="618626"/>
                </a:solidFill>
              </a:rPr>
              <a:t>. </a:t>
            </a:r>
          </a:p>
          <a:p>
            <a:pPr marL="966788" indent="-222250" algn="just">
              <a:spcBef>
                <a:spcPts val="336"/>
              </a:spcBef>
              <a:buFont typeface="Symbol" panose="05050102010706020507" pitchFamily="18" charset="2"/>
              <a:buChar char="-"/>
            </a:pPr>
            <a:r>
              <a:rPr lang="pt-PT" sz="1500" i="1" dirty="0" smtClean="0">
                <a:solidFill>
                  <a:srgbClr val="618626"/>
                </a:solidFill>
              </a:rPr>
              <a:t>Hoje tive* </a:t>
            </a:r>
            <a:r>
              <a:rPr lang="pt-PT" sz="1500" dirty="0" smtClean="0">
                <a:solidFill>
                  <a:schemeClr val="bg1">
                    <a:lumMod val="50000"/>
                  </a:schemeClr>
                </a:solidFill>
              </a:rPr>
              <a:t>(frase incompleta – agramatical)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2695795" y="2793492"/>
            <a:ext cx="1224136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pt-PT" sz="800" b="1" dirty="0" smtClean="0">
                <a:solidFill>
                  <a:srgbClr val="C00000"/>
                </a:solidFill>
              </a:rPr>
              <a:t>     complemento  direto</a:t>
            </a:r>
            <a:endParaRPr lang="pt-PT" sz="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5800" y="1700808"/>
            <a:ext cx="7342584" cy="4608512"/>
          </a:xfrm>
        </p:spPr>
        <p:txBody>
          <a:bodyPr>
            <a:normAutofit/>
          </a:bodyPr>
          <a:lstStyle/>
          <a:p>
            <a:endParaRPr lang="pt-PT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pt-PT" sz="1400" i="1" dirty="0" smtClean="0">
              <a:solidFill>
                <a:schemeClr val="tx1"/>
              </a:solidFill>
            </a:endParaRPr>
          </a:p>
        </p:txBody>
      </p:sp>
      <p:sp>
        <p:nvSpPr>
          <p:cNvPr id="4" name="Rectângulo 3"/>
          <p:cNvSpPr/>
          <p:nvPr/>
        </p:nvSpPr>
        <p:spPr>
          <a:xfrm>
            <a:off x="449438" y="1961681"/>
            <a:ext cx="8010994" cy="42657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3363" indent="-233363">
              <a:spcBef>
                <a:spcPts val="384"/>
              </a:spcBef>
            </a:pPr>
            <a:r>
              <a:rPr lang="pt-PT" sz="1700" dirty="0" smtClean="0">
                <a:solidFill>
                  <a:srgbClr val="92D050">
                    <a:lumMod val="75000"/>
                  </a:srgbClr>
                </a:solidFill>
              </a:rPr>
              <a:t>►</a:t>
            </a:r>
            <a:r>
              <a:rPr lang="pt-PT" sz="1700" dirty="0" smtClean="0">
                <a:solidFill>
                  <a:schemeClr val="tx1">
                    <a:lumMod val="50000"/>
                  </a:schemeClr>
                </a:solidFill>
              </a:rPr>
              <a:t>O</a:t>
            </a:r>
            <a:r>
              <a:rPr lang="pt-PT" sz="1700" b="1" dirty="0" smtClean="0">
                <a:solidFill>
                  <a:schemeClr val="tx1">
                    <a:lumMod val="50000"/>
                  </a:schemeClr>
                </a:solidFill>
              </a:rPr>
              <a:t> grupo nominal </a:t>
            </a:r>
            <a:r>
              <a:rPr lang="pt-PT" sz="1700" dirty="0" smtClean="0">
                <a:solidFill>
                  <a:schemeClr val="tx1">
                    <a:lumMod val="50000"/>
                  </a:schemeClr>
                </a:solidFill>
              </a:rPr>
              <a:t>com a função de </a:t>
            </a:r>
            <a:r>
              <a:rPr lang="pt-PT" sz="1700" b="1" dirty="0" smtClean="0">
                <a:solidFill>
                  <a:schemeClr val="tx1">
                    <a:lumMod val="50000"/>
                  </a:schemeClr>
                </a:solidFill>
              </a:rPr>
              <a:t>complemento direto </a:t>
            </a:r>
            <a:r>
              <a:rPr lang="pt-PT" sz="1700" dirty="0" smtClean="0">
                <a:solidFill>
                  <a:schemeClr val="tx1">
                    <a:lumMod val="50000"/>
                  </a:schemeClr>
                </a:solidFill>
              </a:rPr>
              <a:t>pode ser substituído pelo pronome pessoal </a:t>
            </a:r>
            <a:r>
              <a:rPr lang="pt-PT" sz="1700" b="1" i="1" dirty="0" smtClean="0">
                <a:solidFill>
                  <a:schemeClr val="tx1">
                    <a:lumMod val="50000"/>
                  </a:schemeClr>
                </a:solidFill>
              </a:rPr>
              <a:t>o</a:t>
            </a:r>
            <a:r>
              <a:rPr lang="pt-PT" sz="1700" i="1" dirty="0" smtClean="0">
                <a:solidFill>
                  <a:schemeClr val="tx1">
                    <a:lumMod val="50000"/>
                  </a:schemeClr>
                </a:solidFill>
              </a:rPr>
              <a:t>,</a:t>
            </a:r>
            <a:r>
              <a:rPr lang="pt-PT" sz="1700" b="1" i="1" dirty="0" smtClean="0">
                <a:solidFill>
                  <a:schemeClr val="tx1">
                    <a:lumMod val="50000"/>
                  </a:schemeClr>
                </a:solidFill>
              </a:rPr>
              <a:t> a</a:t>
            </a:r>
            <a:r>
              <a:rPr lang="pt-PT" sz="1700" i="1" dirty="0" smtClean="0">
                <a:solidFill>
                  <a:schemeClr val="tx1">
                    <a:lumMod val="50000"/>
                  </a:schemeClr>
                </a:solidFill>
              </a:rPr>
              <a:t>,</a:t>
            </a:r>
            <a:r>
              <a:rPr lang="pt-PT" sz="1700" b="1" i="1" dirty="0" smtClean="0">
                <a:solidFill>
                  <a:schemeClr val="tx1">
                    <a:lumMod val="50000"/>
                  </a:schemeClr>
                </a:solidFill>
              </a:rPr>
              <a:t> os</a:t>
            </a:r>
            <a:r>
              <a:rPr lang="pt-PT" sz="1700" i="1" dirty="0" smtClean="0">
                <a:solidFill>
                  <a:schemeClr val="tx1">
                    <a:lumMod val="50000"/>
                  </a:schemeClr>
                </a:solidFill>
              </a:rPr>
              <a:t>,</a:t>
            </a:r>
            <a:r>
              <a:rPr lang="pt-PT" sz="1700" b="1" i="1" dirty="0" smtClean="0">
                <a:solidFill>
                  <a:schemeClr val="tx1">
                    <a:lumMod val="50000"/>
                  </a:schemeClr>
                </a:solidFill>
              </a:rPr>
              <a:t> as</a:t>
            </a:r>
            <a:r>
              <a:rPr lang="pt-PT" sz="1700" i="1" dirty="0" smtClean="0">
                <a:solidFill>
                  <a:schemeClr val="tx1">
                    <a:lumMod val="50000"/>
                  </a:schemeClr>
                </a:solidFill>
              </a:rPr>
              <a:t>.</a:t>
            </a:r>
            <a:r>
              <a:rPr lang="pt-PT" sz="1700" b="1" i="1" dirty="0" smtClean="0">
                <a:solidFill>
                  <a:srgbClr val="678923"/>
                </a:solidFill>
              </a:rPr>
              <a:t>    </a:t>
            </a:r>
          </a:p>
          <a:p>
            <a:pPr marL="966788" indent="-222250">
              <a:spcBef>
                <a:spcPct val="20000"/>
              </a:spcBef>
              <a:buClr>
                <a:schemeClr val="accent1"/>
              </a:buClr>
              <a:buFont typeface="Symbol" panose="05050102010706020507" pitchFamily="18" charset="2"/>
              <a:buChar char="-"/>
            </a:pPr>
            <a:r>
              <a:rPr lang="pt-PT" sz="1500" i="1" dirty="0" smtClean="0">
                <a:solidFill>
                  <a:srgbClr val="618626"/>
                </a:solidFill>
              </a:rPr>
              <a:t>Compreendeste </a:t>
            </a:r>
            <a:r>
              <a:rPr lang="pt-PT" sz="1500" b="1" i="1" u="sng" dirty="0">
                <a:solidFill>
                  <a:srgbClr val="618626"/>
                </a:solidFill>
              </a:rPr>
              <a:t>a pergunta</a:t>
            </a:r>
            <a:r>
              <a:rPr lang="pt-PT" sz="1500" i="1" dirty="0">
                <a:solidFill>
                  <a:srgbClr val="618626"/>
                </a:solidFill>
              </a:rPr>
              <a:t>? Compreendi-</a:t>
            </a:r>
            <a:r>
              <a:rPr lang="pt-PT" sz="1500" b="1" i="1" u="sng" dirty="0">
                <a:solidFill>
                  <a:srgbClr val="618626"/>
                </a:solidFill>
              </a:rPr>
              <a:t>a</a:t>
            </a:r>
            <a:r>
              <a:rPr lang="pt-PT" sz="1500" i="1" dirty="0">
                <a:solidFill>
                  <a:srgbClr val="618626"/>
                </a:solidFill>
              </a:rPr>
              <a:t> muito bem.</a:t>
            </a:r>
          </a:p>
          <a:p>
            <a:pPr lvl="2"/>
            <a:endParaRPr lang="pt-PT" sz="900" dirty="0" smtClean="0">
              <a:solidFill>
                <a:srgbClr val="555555">
                  <a:lumMod val="50000"/>
                </a:srgbClr>
              </a:solidFill>
            </a:endParaRPr>
          </a:p>
          <a:p>
            <a:pPr marL="233363" indent="-233363">
              <a:spcBef>
                <a:spcPts val="384"/>
              </a:spcBef>
            </a:pPr>
            <a:r>
              <a:rPr lang="pt-PT" sz="1700" dirty="0" smtClean="0">
                <a:solidFill>
                  <a:srgbClr val="92D050">
                    <a:lumMod val="75000"/>
                  </a:srgbClr>
                </a:solidFill>
              </a:rPr>
              <a:t>►</a:t>
            </a:r>
            <a:r>
              <a:rPr lang="pt-PT" sz="1700" dirty="0" smtClean="0">
                <a:solidFill>
                  <a:schemeClr val="tx1">
                    <a:lumMod val="50000"/>
                  </a:schemeClr>
                </a:solidFill>
              </a:rPr>
              <a:t>O </a:t>
            </a:r>
            <a:r>
              <a:rPr lang="pt-PT" sz="1700" b="1" dirty="0" smtClean="0">
                <a:solidFill>
                  <a:schemeClr val="tx1">
                    <a:lumMod val="50000"/>
                  </a:schemeClr>
                </a:solidFill>
              </a:rPr>
              <a:t>complemento direto oracional </a:t>
            </a:r>
            <a:r>
              <a:rPr lang="pt-PT" sz="1700" dirty="0" smtClean="0">
                <a:solidFill>
                  <a:schemeClr val="tx1">
                    <a:lumMod val="50000"/>
                  </a:schemeClr>
                </a:solidFill>
              </a:rPr>
              <a:t>pode também ser substituído pelo pronome demonstrativo</a:t>
            </a:r>
            <a:r>
              <a:rPr lang="pt-PT" sz="1700" b="1" i="1" dirty="0" smtClean="0">
                <a:solidFill>
                  <a:schemeClr val="tx1">
                    <a:lumMod val="50000"/>
                  </a:schemeClr>
                </a:solidFill>
              </a:rPr>
              <a:t> isso</a:t>
            </a:r>
            <a:r>
              <a:rPr lang="pt-PT" sz="1700" i="1" dirty="0" smtClean="0">
                <a:solidFill>
                  <a:schemeClr val="tx1">
                    <a:lumMod val="50000"/>
                  </a:schemeClr>
                </a:solidFill>
              </a:rPr>
              <a:t>.</a:t>
            </a:r>
            <a:endParaRPr lang="pt-PT" sz="1700" dirty="0" smtClean="0"/>
          </a:p>
          <a:p>
            <a:pPr marL="966788" indent="-222250">
              <a:spcBef>
                <a:spcPct val="20000"/>
              </a:spcBef>
              <a:buClr>
                <a:schemeClr val="accent1"/>
              </a:buClr>
              <a:buFont typeface="Symbol" panose="05050102010706020507" pitchFamily="18" charset="2"/>
              <a:buChar char="-"/>
            </a:pPr>
            <a:r>
              <a:rPr lang="pt-PT" sz="1500" i="1" dirty="0" smtClean="0">
                <a:solidFill>
                  <a:srgbClr val="618626"/>
                </a:solidFill>
              </a:rPr>
              <a:t>O </a:t>
            </a:r>
            <a:r>
              <a:rPr lang="pt-PT" sz="1500" i="1" dirty="0">
                <a:solidFill>
                  <a:srgbClr val="618626"/>
                </a:solidFill>
              </a:rPr>
              <a:t>meu irmão disse </a:t>
            </a:r>
            <a:r>
              <a:rPr lang="pt-PT" sz="1500" b="1" i="1" u="sng" dirty="0">
                <a:solidFill>
                  <a:srgbClr val="618626"/>
                </a:solidFill>
              </a:rPr>
              <a:t>que a entrada é gratuita</a:t>
            </a:r>
            <a:r>
              <a:rPr lang="pt-PT" sz="1500" i="1" dirty="0">
                <a:solidFill>
                  <a:srgbClr val="618626"/>
                </a:solidFill>
              </a:rPr>
              <a:t>. </a:t>
            </a:r>
            <a:endParaRPr lang="pt-PT" sz="1500" i="1" dirty="0" smtClean="0">
              <a:solidFill>
                <a:srgbClr val="618626"/>
              </a:solidFill>
            </a:endParaRPr>
          </a:p>
          <a:p>
            <a:pPr marL="966788" indent="-222250">
              <a:spcBef>
                <a:spcPts val="336"/>
              </a:spcBef>
              <a:buClr>
                <a:schemeClr val="accent1"/>
              </a:buClr>
              <a:buFont typeface="Symbol" panose="05050102010706020507" pitchFamily="18" charset="2"/>
              <a:buChar char="-"/>
            </a:pPr>
            <a:r>
              <a:rPr lang="pt-PT" sz="1500" i="1" dirty="0" smtClean="0">
                <a:solidFill>
                  <a:srgbClr val="618626"/>
                </a:solidFill>
              </a:rPr>
              <a:t>O </a:t>
            </a:r>
            <a:r>
              <a:rPr lang="pt-PT" sz="1500" i="1" dirty="0">
                <a:solidFill>
                  <a:srgbClr val="618626"/>
                </a:solidFill>
              </a:rPr>
              <a:t>teu irmão disse </a:t>
            </a:r>
            <a:r>
              <a:rPr lang="pt-PT" sz="1500" b="1" i="1" u="sng" dirty="0">
                <a:solidFill>
                  <a:srgbClr val="618626"/>
                </a:solidFill>
              </a:rPr>
              <a:t>isso</a:t>
            </a:r>
            <a:r>
              <a:rPr lang="pt-PT" sz="1500" i="1" dirty="0">
                <a:solidFill>
                  <a:srgbClr val="618626"/>
                </a:solidFill>
              </a:rPr>
              <a:t>?</a:t>
            </a:r>
          </a:p>
          <a:p>
            <a:pPr>
              <a:lnSpc>
                <a:spcPct val="70000"/>
              </a:lnSpc>
            </a:pPr>
            <a:endParaRPr lang="pt-PT" sz="1600" dirty="0" smtClean="0">
              <a:solidFill>
                <a:srgbClr val="92D050">
                  <a:lumMod val="75000"/>
                </a:srgbClr>
              </a:solidFill>
            </a:endParaRPr>
          </a:p>
          <a:p>
            <a:pPr marL="233363" indent="-233363">
              <a:spcBef>
                <a:spcPts val="384"/>
              </a:spcBef>
            </a:pPr>
            <a:r>
              <a:rPr lang="pt-PT" sz="1700" dirty="0" smtClean="0">
                <a:solidFill>
                  <a:srgbClr val="92D050">
                    <a:lumMod val="75000"/>
                  </a:srgbClr>
                </a:solidFill>
              </a:rPr>
              <a:t>►</a:t>
            </a:r>
            <a:r>
              <a:rPr lang="pt-PT" sz="1700" dirty="0" smtClean="0">
                <a:solidFill>
                  <a:schemeClr val="tx1">
                    <a:lumMod val="50000"/>
                  </a:schemeClr>
                </a:solidFill>
              </a:rPr>
              <a:t>O </a:t>
            </a:r>
            <a:r>
              <a:rPr lang="pt-PT" sz="1700" b="1" dirty="0" smtClean="0">
                <a:solidFill>
                  <a:schemeClr val="tx1">
                    <a:lumMod val="50000"/>
                  </a:schemeClr>
                </a:solidFill>
              </a:rPr>
              <a:t>complemento direto </a:t>
            </a:r>
            <a:r>
              <a:rPr lang="pt-PT" sz="1700" dirty="0" smtClean="0">
                <a:solidFill>
                  <a:schemeClr val="tx1">
                    <a:lumMod val="50000"/>
                  </a:schemeClr>
                </a:solidFill>
              </a:rPr>
              <a:t>ocupa</a:t>
            </a:r>
            <a:r>
              <a:rPr lang="pt-PT" sz="1700" dirty="0" smtClean="0"/>
              <a:t>,</a:t>
            </a:r>
            <a:r>
              <a:rPr lang="pt-PT" sz="1700" dirty="0" smtClean="0">
                <a:solidFill>
                  <a:schemeClr val="tx1">
                    <a:lumMod val="50000"/>
                  </a:schemeClr>
                </a:solidFill>
              </a:rPr>
              <a:t> habitualmente</a:t>
            </a:r>
            <a:r>
              <a:rPr lang="pt-PT" sz="1700" dirty="0" smtClean="0"/>
              <a:t>,</a:t>
            </a:r>
            <a:r>
              <a:rPr lang="pt-PT" sz="1700" dirty="0" smtClean="0">
                <a:solidFill>
                  <a:schemeClr val="tx1">
                    <a:lumMod val="50000"/>
                  </a:schemeClr>
                </a:solidFill>
              </a:rPr>
              <a:t> a posição imediatamente à direita do verbo</a:t>
            </a:r>
            <a:r>
              <a:rPr lang="pt-PT" sz="1700" dirty="0" smtClean="0"/>
              <a:t>,</a:t>
            </a:r>
            <a:r>
              <a:rPr lang="pt-PT" sz="1700" dirty="0" smtClean="0">
                <a:solidFill>
                  <a:schemeClr val="tx1">
                    <a:lumMod val="50000"/>
                  </a:schemeClr>
                </a:solidFill>
              </a:rPr>
              <a:t> antes de outros complementos e/ou modificadores. </a:t>
            </a:r>
          </a:p>
          <a:p>
            <a:pPr marL="966788" indent="-222250">
              <a:spcBef>
                <a:spcPct val="20000"/>
              </a:spcBef>
              <a:buClr>
                <a:schemeClr val="accent1"/>
              </a:buClr>
              <a:buFont typeface="Symbol" panose="05050102010706020507" pitchFamily="18" charset="2"/>
              <a:buChar char="-"/>
            </a:pPr>
            <a:r>
              <a:rPr lang="pt-PT" sz="1500" i="1" dirty="0" smtClean="0">
                <a:solidFill>
                  <a:srgbClr val="618626"/>
                </a:solidFill>
              </a:rPr>
              <a:t>Enviei </a:t>
            </a:r>
            <a:r>
              <a:rPr lang="pt-PT" sz="1500" b="1" i="1" u="sng" dirty="0" smtClean="0">
                <a:solidFill>
                  <a:srgbClr val="618626"/>
                </a:solidFill>
              </a:rPr>
              <a:t>esta </a:t>
            </a:r>
            <a:r>
              <a:rPr lang="pt-PT" sz="1500" b="1" i="1" u="sng" dirty="0">
                <a:solidFill>
                  <a:srgbClr val="618626"/>
                </a:solidFill>
              </a:rPr>
              <a:t>encomenda</a:t>
            </a:r>
            <a:r>
              <a:rPr lang="pt-PT" sz="1500" i="1" dirty="0">
                <a:solidFill>
                  <a:srgbClr val="618626"/>
                </a:solidFill>
              </a:rPr>
              <a:t> para o Porto, anteontem.</a:t>
            </a:r>
          </a:p>
          <a:p>
            <a:endParaRPr lang="pt-PT" sz="150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233363" indent="-233363">
              <a:spcBef>
                <a:spcPts val="384"/>
              </a:spcBef>
            </a:pPr>
            <a:r>
              <a:rPr lang="pt-PT" sz="1700" dirty="0" smtClean="0">
                <a:solidFill>
                  <a:srgbClr val="92D050">
                    <a:lumMod val="75000"/>
                  </a:srgbClr>
                </a:solidFill>
              </a:rPr>
              <a:t>►</a:t>
            </a:r>
            <a:r>
              <a:rPr lang="pt-PT" sz="1700" dirty="0" smtClean="0">
                <a:solidFill>
                  <a:schemeClr val="tx1">
                    <a:lumMod val="50000"/>
                  </a:schemeClr>
                </a:solidFill>
              </a:rPr>
              <a:t>Quando o </a:t>
            </a:r>
            <a:r>
              <a:rPr lang="pt-PT" sz="1700" b="1" dirty="0" smtClean="0">
                <a:solidFill>
                  <a:schemeClr val="tx1">
                    <a:lumMod val="50000"/>
                  </a:schemeClr>
                </a:solidFill>
              </a:rPr>
              <a:t>complemento direto </a:t>
            </a:r>
            <a:r>
              <a:rPr lang="pt-PT" sz="1700" dirty="0" smtClean="0">
                <a:solidFill>
                  <a:schemeClr val="tx1">
                    <a:lumMod val="50000"/>
                  </a:schemeClr>
                </a:solidFill>
              </a:rPr>
              <a:t>é muito longo ou complexo, pode ocupar a posição final da frase.</a:t>
            </a:r>
          </a:p>
          <a:p>
            <a:pPr marL="966788" indent="-222250">
              <a:spcBef>
                <a:spcPct val="20000"/>
              </a:spcBef>
              <a:buClr>
                <a:schemeClr val="accent1"/>
              </a:buClr>
              <a:buFont typeface="Symbol" panose="05050102010706020507" pitchFamily="18" charset="2"/>
              <a:buChar char="-"/>
            </a:pPr>
            <a:r>
              <a:rPr lang="pt-PT" sz="1500" i="1" dirty="0" smtClean="0">
                <a:solidFill>
                  <a:srgbClr val="618626"/>
                </a:solidFill>
              </a:rPr>
              <a:t>Vi </a:t>
            </a:r>
            <a:r>
              <a:rPr lang="pt-PT" sz="1500" i="1" dirty="0">
                <a:solidFill>
                  <a:srgbClr val="618626"/>
                </a:solidFill>
              </a:rPr>
              <a:t>ontem na televisão </a:t>
            </a:r>
            <a:r>
              <a:rPr lang="pt-PT" sz="1500" b="1" i="1" u="sng" dirty="0">
                <a:solidFill>
                  <a:srgbClr val="618626"/>
                </a:solidFill>
              </a:rPr>
              <a:t>um documentário fabuloso sobre a vida dos índios da Amazónia</a:t>
            </a:r>
            <a:r>
              <a:rPr lang="pt-PT" sz="1500" i="1" dirty="0">
                <a:solidFill>
                  <a:srgbClr val="618626"/>
                </a:solidFill>
              </a:rPr>
              <a:t>.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67544" y="1412776"/>
            <a:ext cx="7635240" cy="42976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u="sng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Complemento direto</a:t>
            </a:r>
            <a:endParaRPr lang="pt-PT" sz="2800" u="sng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1298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67544" y="1962097"/>
            <a:ext cx="7635240" cy="4320480"/>
          </a:xfrm>
        </p:spPr>
        <p:txBody>
          <a:bodyPr>
            <a:noAutofit/>
          </a:bodyPr>
          <a:lstStyle/>
          <a:p>
            <a:pPr marL="237744" indent="-237744">
              <a:buNone/>
            </a:pPr>
            <a:r>
              <a:rPr lang="pt-PT" sz="1700" dirty="0" smtClean="0">
                <a:solidFill>
                  <a:srgbClr val="96C832">
                    <a:lumMod val="75000"/>
                  </a:srgbClr>
                </a:solidFill>
              </a:rPr>
              <a:t>►</a:t>
            </a:r>
            <a:r>
              <a:rPr lang="pt-PT" sz="1700" dirty="0" smtClean="0">
                <a:solidFill>
                  <a:schemeClr val="tx1">
                    <a:lumMod val="50000"/>
                  </a:schemeClr>
                </a:solidFill>
              </a:rPr>
              <a:t>O </a:t>
            </a:r>
            <a:r>
              <a:rPr lang="pt-PT" sz="1700" b="1" dirty="0" smtClean="0">
                <a:solidFill>
                  <a:schemeClr val="tx1">
                    <a:lumMod val="50000"/>
                  </a:schemeClr>
                </a:solidFill>
              </a:rPr>
              <a:t>complemento indireto </a:t>
            </a:r>
            <a:r>
              <a:rPr lang="pt-PT" sz="1700" dirty="0" smtClean="0">
                <a:solidFill>
                  <a:schemeClr val="tx1">
                    <a:lumMod val="50000"/>
                  </a:schemeClr>
                </a:solidFill>
              </a:rPr>
              <a:t>é uma função sintática desempenhada por um </a:t>
            </a:r>
            <a:r>
              <a:rPr lang="pt-PT" sz="1700" b="1" dirty="0" smtClean="0">
                <a:solidFill>
                  <a:schemeClr val="tx1">
                    <a:lumMod val="50000"/>
                  </a:schemeClr>
                </a:solidFill>
              </a:rPr>
              <a:t>grupo preposicional</a:t>
            </a:r>
            <a:r>
              <a:rPr lang="pt-PT" sz="1700" dirty="0" smtClean="0">
                <a:solidFill>
                  <a:schemeClr val="tx1">
                    <a:lumMod val="50000"/>
                  </a:schemeClr>
                </a:solidFill>
              </a:rPr>
              <a:t> iniciado, geralmente, pela preposição </a:t>
            </a:r>
            <a:r>
              <a:rPr lang="pt-PT" sz="1700" b="1" i="1" dirty="0" smtClean="0">
                <a:solidFill>
                  <a:schemeClr val="tx1">
                    <a:lumMod val="50000"/>
                  </a:schemeClr>
                </a:solidFill>
              </a:rPr>
              <a:t>a</a:t>
            </a:r>
            <a:r>
              <a:rPr lang="pt-PT" sz="1700" dirty="0" smtClean="0">
                <a:solidFill>
                  <a:schemeClr val="tx1">
                    <a:lumMod val="50000"/>
                  </a:schemeClr>
                </a:solidFill>
              </a:rPr>
              <a:t>.</a:t>
            </a:r>
          </a:p>
          <a:p>
            <a:pPr marL="966788" indent="-222250">
              <a:lnSpc>
                <a:spcPct val="110000"/>
              </a:lnSpc>
              <a:buFont typeface="Symbol" panose="05050102010706020507" pitchFamily="18" charset="2"/>
              <a:buChar char="-"/>
            </a:pPr>
            <a:r>
              <a:rPr lang="pt-PT" sz="1500" i="1" dirty="0" smtClean="0">
                <a:solidFill>
                  <a:srgbClr val="618626"/>
                </a:solidFill>
              </a:rPr>
              <a:t>Diz </a:t>
            </a:r>
            <a:r>
              <a:rPr lang="pt-PT" sz="1500" i="1" dirty="0">
                <a:solidFill>
                  <a:srgbClr val="618626"/>
                </a:solidFill>
              </a:rPr>
              <a:t>a verdade </a:t>
            </a:r>
            <a:r>
              <a:rPr lang="pt-PT" sz="1500" b="1" i="1" u="sng" dirty="0">
                <a:solidFill>
                  <a:srgbClr val="618626"/>
                </a:solidFill>
              </a:rPr>
              <a:t>à tua amiga</a:t>
            </a:r>
            <a:r>
              <a:rPr lang="pt-PT" sz="1500" i="1" dirty="0">
                <a:solidFill>
                  <a:srgbClr val="618626"/>
                </a:solidFill>
              </a:rPr>
              <a:t>.</a:t>
            </a:r>
          </a:p>
          <a:p>
            <a:pPr marL="269875" indent="-269875">
              <a:buNone/>
            </a:pPr>
            <a:endParaRPr lang="pt-PT" sz="900" b="1" i="1" u="sng" dirty="0" smtClean="0">
              <a:solidFill>
                <a:srgbClr val="618626"/>
              </a:solidFill>
            </a:endParaRPr>
          </a:p>
          <a:p>
            <a:pPr marL="237744" indent="-237744">
              <a:buNone/>
            </a:pPr>
            <a:r>
              <a:rPr lang="pt-PT" sz="1700" dirty="0" smtClean="0">
                <a:solidFill>
                  <a:srgbClr val="96C832">
                    <a:lumMod val="75000"/>
                  </a:srgbClr>
                </a:solidFill>
              </a:rPr>
              <a:t>►</a:t>
            </a:r>
            <a:r>
              <a:rPr lang="pt-PT" sz="1700" dirty="0" smtClean="0"/>
              <a:t>O </a:t>
            </a:r>
            <a:r>
              <a:rPr lang="pt-PT" sz="1700" b="1" dirty="0" smtClean="0"/>
              <a:t>complemento indireto </a:t>
            </a:r>
            <a:r>
              <a:rPr lang="pt-PT" sz="1700" dirty="0" smtClean="0"/>
              <a:t>pode ser representado pelo pronome pessoal (</a:t>
            </a:r>
            <a:r>
              <a:rPr lang="pt-PT" sz="1700" i="1" dirty="0" smtClean="0"/>
              <a:t>me, </a:t>
            </a:r>
            <a:r>
              <a:rPr lang="pt-PT" sz="1700" i="1" dirty="0" smtClean="0"/>
              <a:t>te, lhe</a:t>
            </a:r>
            <a:r>
              <a:rPr lang="pt-PT" sz="1700" i="1" dirty="0" smtClean="0"/>
              <a:t>, nos, vos, lhe</a:t>
            </a:r>
            <a:r>
              <a:rPr lang="pt-PT" sz="1700" dirty="0" smtClean="0"/>
              <a:t>).</a:t>
            </a:r>
          </a:p>
          <a:p>
            <a:pPr marL="966788" indent="-222250">
              <a:lnSpc>
                <a:spcPct val="110000"/>
              </a:lnSpc>
              <a:buFont typeface="Symbol" panose="05050102010706020507" pitchFamily="18" charset="2"/>
              <a:buChar char="-"/>
            </a:pPr>
            <a:r>
              <a:rPr lang="pt-PT" sz="1500" i="1" dirty="0" smtClean="0">
                <a:solidFill>
                  <a:srgbClr val="618626"/>
                </a:solidFill>
              </a:rPr>
              <a:t>Diz-</a:t>
            </a:r>
            <a:r>
              <a:rPr lang="pt-PT" sz="1500" b="1" i="1" u="sng" dirty="0" smtClean="0">
                <a:solidFill>
                  <a:srgbClr val="618626"/>
                </a:solidFill>
              </a:rPr>
              <a:t>lhe</a:t>
            </a:r>
            <a:r>
              <a:rPr lang="pt-PT" sz="1500" i="1" dirty="0" smtClean="0">
                <a:solidFill>
                  <a:srgbClr val="618626"/>
                </a:solidFill>
              </a:rPr>
              <a:t> </a:t>
            </a:r>
            <a:r>
              <a:rPr lang="pt-PT" sz="1500" i="1" dirty="0">
                <a:solidFill>
                  <a:srgbClr val="618626"/>
                </a:solidFill>
              </a:rPr>
              <a:t>a </a:t>
            </a:r>
            <a:r>
              <a:rPr lang="pt-PT" sz="1500" i="1" dirty="0" smtClean="0">
                <a:solidFill>
                  <a:srgbClr val="618626"/>
                </a:solidFill>
              </a:rPr>
              <a:t>verdade.</a:t>
            </a:r>
            <a:endParaRPr lang="pt-PT" sz="1500" i="1" dirty="0">
              <a:solidFill>
                <a:srgbClr val="618626"/>
              </a:solidFill>
            </a:endParaRPr>
          </a:p>
          <a:p>
            <a:pPr marL="269875" indent="-269875">
              <a:lnSpc>
                <a:spcPct val="90000"/>
              </a:lnSpc>
              <a:buNone/>
            </a:pPr>
            <a:endParaRPr lang="pt-PT" sz="900" b="1" i="1" dirty="0" smtClean="0">
              <a:solidFill>
                <a:srgbClr val="618626"/>
              </a:solidFill>
            </a:endParaRPr>
          </a:p>
          <a:p>
            <a:pPr marL="237744" indent="-237744">
              <a:buNone/>
            </a:pPr>
            <a:r>
              <a:rPr lang="pt-PT" sz="1700" dirty="0" smtClean="0">
                <a:solidFill>
                  <a:srgbClr val="96C832">
                    <a:lumMod val="75000"/>
                  </a:srgbClr>
                </a:solidFill>
              </a:rPr>
              <a:t>►</a:t>
            </a:r>
            <a:r>
              <a:rPr lang="pt-PT" sz="1700" dirty="0" smtClean="0"/>
              <a:t>Nas </a:t>
            </a:r>
            <a:r>
              <a:rPr lang="pt-PT" sz="1700" dirty="0" smtClean="0"/>
              <a:t>construções com mais do que um complemento, o complemento indireto aparece, habitualmente, </a:t>
            </a:r>
            <a:r>
              <a:rPr lang="pt-PT" sz="1700" b="1" dirty="0" smtClean="0"/>
              <a:t>logo a seguir ao complemento direto</a:t>
            </a:r>
            <a:r>
              <a:rPr lang="pt-PT" sz="1700" dirty="0" smtClean="0"/>
              <a:t>.</a:t>
            </a:r>
          </a:p>
          <a:p>
            <a:pPr marL="966788" indent="-222250">
              <a:lnSpc>
                <a:spcPct val="110000"/>
              </a:lnSpc>
              <a:buFont typeface="Symbol" panose="05050102010706020507" pitchFamily="18" charset="2"/>
              <a:buChar char="-"/>
            </a:pPr>
            <a:r>
              <a:rPr lang="pt-PT" sz="1500" i="1" dirty="0" smtClean="0">
                <a:solidFill>
                  <a:srgbClr val="618626"/>
                </a:solidFill>
              </a:rPr>
              <a:t>Ofereci </a:t>
            </a:r>
            <a:r>
              <a:rPr lang="pt-PT" sz="1500" i="1" dirty="0">
                <a:solidFill>
                  <a:srgbClr val="618626"/>
                </a:solidFill>
              </a:rPr>
              <a:t>um livro </a:t>
            </a:r>
            <a:r>
              <a:rPr lang="pt-PT" sz="1500" b="1" i="1" u="sng" dirty="0">
                <a:solidFill>
                  <a:srgbClr val="618626"/>
                </a:solidFill>
              </a:rPr>
              <a:t>à minha namorada</a:t>
            </a:r>
            <a:r>
              <a:rPr lang="pt-PT" sz="1500" i="1" dirty="0">
                <a:solidFill>
                  <a:srgbClr val="618626"/>
                </a:solidFill>
              </a:rPr>
              <a:t>.</a:t>
            </a:r>
          </a:p>
          <a:p>
            <a:pPr marL="269875" indent="-269875">
              <a:lnSpc>
                <a:spcPct val="90000"/>
              </a:lnSpc>
              <a:buNone/>
            </a:pPr>
            <a:r>
              <a:rPr lang="pt-PT" sz="900" dirty="0" smtClean="0">
                <a:solidFill>
                  <a:srgbClr val="96C832">
                    <a:lumMod val="75000"/>
                  </a:srgbClr>
                </a:solidFill>
              </a:rPr>
              <a:t> </a:t>
            </a:r>
          </a:p>
          <a:p>
            <a:pPr marL="237744" indent="-237744">
              <a:buNone/>
            </a:pPr>
            <a:r>
              <a:rPr lang="pt-PT" sz="1700" dirty="0" smtClean="0">
                <a:solidFill>
                  <a:srgbClr val="96C832">
                    <a:lumMod val="75000"/>
                  </a:srgbClr>
                </a:solidFill>
              </a:rPr>
              <a:t>►</a:t>
            </a:r>
            <a:r>
              <a:rPr lang="pt-PT" sz="1700" dirty="0" smtClean="0"/>
              <a:t>Se </a:t>
            </a:r>
            <a:r>
              <a:rPr lang="pt-PT" sz="1700" dirty="0" smtClean="0"/>
              <a:t>o complemento indireto for um pronome ou se o complemento direto for muito longo, então o </a:t>
            </a:r>
            <a:r>
              <a:rPr lang="pt-PT" sz="1700" b="1" dirty="0" smtClean="0"/>
              <a:t>complemento indireto coloca-se imediatamente a seguir ao verbo</a:t>
            </a:r>
            <a:r>
              <a:rPr lang="pt-PT" sz="1700" dirty="0" smtClean="0"/>
              <a:t>.</a:t>
            </a:r>
          </a:p>
          <a:p>
            <a:pPr marL="966788" indent="-222250">
              <a:lnSpc>
                <a:spcPct val="110000"/>
              </a:lnSpc>
              <a:buFont typeface="Symbol" panose="05050102010706020507" pitchFamily="18" charset="2"/>
              <a:buChar char="-"/>
            </a:pPr>
            <a:r>
              <a:rPr lang="pt-PT" sz="1500" i="1" dirty="0" smtClean="0">
                <a:solidFill>
                  <a:srgbClr val="618626"/>
                </a:solidFill>
              </a:rPr>
              <a:t>Ofereci-</a:t>
            </a:r>
            <a:r>
              <a:rPr lang="pt-PT" sz="1500" b="1" i="1" u="sng" dirty="0" smtClean="0">
                <a:solidFill>
                  <a:srgbClr val="618626"/>
                </a:solidFill>
              </a:rPr>
              <a:t>lhe</a:t>
            </a:r>
            <a:r>
              <a:rPr lang="pt-PT" sz="1500" i="1" dirty="0" smtClean="0">
                <a:solidFill>
                  <a:srgbClr val="618626"/>
                </a:solidFill>
              </a:rPr>
              <a:t> </a:t>
            </a:r>
            <a:r>
              <a:rPr lang="pt-PT" sz="1500" i="1" dirty="0">
                <a:solidFill>
                  <a:srgbClr val="618626"/>
                </a:solidFill>
              </a:rPr>
              <a:t>um livro.</a:t>
            </a:r>
          </a:p>
          <a:p>
            <a:pPr marL="966788" indent="-222250">
              <a:spcBef>
                <a:spcPts val="336"/>
              </a:spcBef>
              <a:buFont typeface="Symbol" panose="05050102010706020507" pitchFamily="18" charset="2"/>
              <a:buChar char="-"/>
            </a:pPr>
            <a:r>
              <a:rPr lang="pt-PT" sz="1500" i="1" dirty="0" smtClean="0">
                <a:solidFill>
                  <a:srgbClr val="618626"/>
                </a:solidFill>
              </a:rPr>
              <a:t>A </a:t>
            </a:r>
            <a:r>
              <a:rPr lang="pt-PT" sz="1500" i="1" dirty="0">
                <a:solidFill>
                  <a:srgbClr val="618626"/>
                </a:solidFill>
              </a:rPr>
              <a:t>minha mãe anunciou </a:t>
            </a:r>
            <a:r>
              <a:rPr lang="pt-PT" sz="1500" b="1" i="1" u="sng" dirty="0">
                <a:solidFill>
                  <a:srgbClr val="618626"/>
                </a:solidFill>
              </a:rPr>
              <a:t>à minha avó</a:t>
            </a:r>
            <a:r>
              <a:rPr lang="pt-PT" sz="1500" i="1" dirty="0">
                <a:solidFill>
                  <a:srgbClr val="618626"/>
                </a:solidFill>
              </a:rPr>
              <a:t> que vamos fazer um cruzeiro. 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2482206" y="2802962"/>
            <a:ext cx="1224136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pt-PT" sz="800" b="1" dirty="0" smtClean="0">
                <a:solidFill>
                  <a:srgbClr val="C00000"/>
                </a:solidFill>
              </a:rPr>
              <a:t>     complemento  indireto</a:t>
            </a:r>
            <a:endParaRPr lang="pt-PT" sz="800" dirty="0">
              <a:solidFill>
                <a:srgbClr val="C00000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67544" y="1412776"/>
            <a:ext cx="7635240" cy="42976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u="sng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Complemento indireto</a:t>
            </a:r>
            <a:endParaRPr lang="pt-PT" sz="2800" u="sng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28fb7fa87b8a93858f9dabae44f4f1f849abaa2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tiguidade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2698</TotalTime>
  <Words>486</Words>
  <Application>Microsoft Office PowerPoint</Application>
  <PresentationFormat>On-screen Show (4:3)</PresentationFormat>
  <Paragraphs>60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Cambria</vt:lpstr>
      <vt:lpstr>Symbol</vt:lpstr>
      <vt:lpstr>Contiguidade</vt:lpstr>
      <vt:lpstr>Elementos do predicado</vt:lpstr>
      <vt:lpstr>Complemento direto</vt:lpstr>
      <vt:lpstr>PowerPoint Presentation</vt:lpstr>
      <vt:lpstr>PowerPoint Presentation</vt:lpstr>
    </vt:vector>
  </TitlesOfParts>
  <Company>Bloco Gráfico, Lda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Rita Moura de Oliveira</cp:lastModifiedBy>
  <cp:revision>209</cp:revision>
  <cp:lastPrinted>2015-05-20T20:32:15Z</cp:lastPrinted>
  <dcterms:created xsi:type="dcterms:W3CDTF">2011-12-12T15:36:58Z</dcterms:created>
  <dcterms:modified xsi:type="dcterms:W3CDTF">2015-06-03T09:32:21Z</dcterms:modified>
</cp:coreProperties>
</file>