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9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</p:sldIdLst>
  <p:sldSz cx="9144000" cy="6858000" type="screen4x3"/>
  <p:notesSz cx="6881813" cy="10015538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923"/>
    <a:srgbClr val="000000"/>
    <a:srgbClr val="618626"/>
    <a:srgbClr val="0066CC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74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orient="horz" pos="3155"/>
        <p:guide pos="2160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17-07-2015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7/17/2015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7/17/2015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7/17/2015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7/17/2015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0385" y="1482626"/>
            <a:ext cx="7704856" cy="432048"/>
          </a:xfrm>
          <a:ln>
            <a:noFill/>
          </a:ln>
        </p:spPr>
        <p:txBody>
          <a:bodyPr/>
          <a:lstStyle/>
          <a:p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Predicativo do sujeito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440384" y="1952836"/>
            <a:ext cx="7804023" cy="4572508"/>
          </a:xfrm>
          <a:ln w="28575">
            <a:noFill/>
          </a:ln>
        </p:spPr>
        <p:txBody>
          <a:bodyPr>
            <a:normAutofit fontScale="25000" lnSpcReduction="20000"/>
          </a:bodyPr>
          <a:lstStyle/>
          <a:p>
            <a:pPr algn="l"/>
            <a:r>
              <a:rPr lang="pt-PT" sz="9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237744" indent="-237744" algn="l">
              <a:lnSpc>
                <a:spcPct val="120000"/>
              </a:lnSpc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predicativo do sujeito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é uma </a:t>
            </a:r>
            <a:r>
              <a:rPr lang="pt-PT" sz="6800" u="sng" dirty="0" smtClean="0">
                <a:solidFill>
                  <a:schemeClr val="tx1">
                    <a:lumMod val="50000"/>
                  </a:schemeClr>
                </a:solidFill>
              </a:rPr>
              <a:t>função sintática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 que completa o sentido do verbo,      atribuindo ao sujeito da frase uma propriedade, uma característica, uma localização.</a:t>
            </a:r>
          </a:p>
          <a:p>
            <a:pPr marL="966788" indent="-169863" algn="l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78923"/>
                </a:solidFill>
              </a:rPr>
              <a:t>A água deste rio está </a:t>
            </a:r>
            <a:r>
              <a:rPr lang="pt-PT" sz="5600" b="1" i="1" u="sng" dirty="0" smtClean="0">
                <a:solidFill>
                  <a:srgbClr val="678923"/>
                </a:solidFill>
              </a:rPr>
              <a:t>poluída</a:t>
            </a:r>
            <a:r>
              <a:rPr lang="pt-PT" sz="5600" b="1" i="1" dirty="0" smtClean="0">
                <a:solidFill>
                  <a:srgbClr val="678923"/>
                </a:solidFill>
              </a:rPr>
              <a:t>.</a:t>
            </a:r>
          </a:p>
          <a:p>
            <a:pPr marL="966788" indent="-169863" algn="l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78923"/>
                </a:solidFill>
              </a:rPr>
              <a:t>A Lara é </a:t>
            </a:r>
            <a:r>
              <a:rPr lang="pt-PT" sz="5600" b="1" i="1" u="sng" dirty="0" smtClean="0">
                <a:solidFill>
                  <a:srgbClr val="678923"/>
                </a:solidFill>
              </a:rPr>
              <a:t>ruiva</a:t>
            </a:r>
            <a:r>
              <a:rPr lang="pt-PT" sz="5600" i="1" dirty="0" smtClean="0">
                <a:solidFill>
                  <a:srgbClr val="678923"/>
                </a:solidFill>
              </a:rPr>
              <a:t>.</a:t>
            </a:r>
          </a:p>
          <a:p>
            <a:pPr marL="966788" indent="-169863" algn="l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78923"/>
                </a:solidFill>
              </a:rPr>
              <a:t>A Rita está </a:t>
            </a:r>
            <a:r>
              <a:rPr lang="pt-PT" sz="5600" b="1" i="1" u="sng" dirty="0" smtClean="0">
                <a:solidFill>
                  <a:srgbClr val="678923"/>
                </a:solidFill>
              </a:rPr>
              <a:t>no Porto</a:t>
            </a:r>
            <a:r>
              <a:rPr lang="pt-PT" sz="5600" i="1" dirty="0" smtClean="0">
                <a:solidFill>
                  <a:srgbClr val="678923"/>
                </a:solidFill>
              </a:rPr>
              <a:t>.</a:t>
            </a:r>
          </a:p>
          <a:p>
            <a:pPr indent="900113" algn="l">
              <a:lnSpc>
                <a:spcPct val="70000"/>
              </a:lnSpc>
              <a:spcBef>
                <a:spcPts val="0"/>
              </a:spcBef>
            </a:pPr>
            <a:endParaRPr lang="pt-PT" sz="5600" i="1" dirty="0" smtClean="0">
              <a:solidFill>
                <a:srgbClr val="678923"/>
              </a:solidFill>
            </a:endParaRPr>
          </a:p>
          <a:p>
            <a:pPr algn="l">
              <a:lnSpc>
                <a:spcPct val="70000"/>
              </a:lnSpc>
              <a:spcBef>
                <a:spcPts val="0"/>
              </a:spcBef>
            </a:pPr>
            <a:endParaRPr lang="pt-PT" i="1" dirty="0" smtClean="0">
              <a:solidFill>
                <a:srgbClr val="678923"/>
              </a:solidFill>
            </a:endParaRPr>
          </a:p>
          <a:p>
            <a:pPr marL="237744" lvl="0" indent="-237744">
              <a:lnSpc>
                <a:spcPct val="120000"/>
              </a:lnSpc>
              <a:spcBef>
                <a:spcPts val="384"/>
              </a:spcBef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/>
                </a:solidFill>
              </a:rPr>
              <a:t>O </a:t>
            </a:r>
            <a:r>
              <a:rPr lang="pt-PT" sz="6800" b="1" dirty="0" smtClean="0">
                <a:solidFill>
                  <a:schemeClr val="tx1"/>
                </a:solidFill>
              </a:rPr>
              <a:t>predicativo do sujeito </a:t>
            </a:r>
            <a:r>
              <a:rPr lang="pt-PT" sz="6800" dirty="0" smtClean="0">
                <a:solidFill>
                  <a:schemeClr val="tx1"/>
                </a:solidFill>
              </a:rPr>
              <a:t>é um constituinte obrigatório em frases cujo núcleo do grupo verbal seja um </a:t>
            </a:r>
            <a:r>
              <a:rPr lang="pt-PT" sz="6800" u="sng" dirty="0" smtClean="0">
                <a:solidFill>
                  <a:schemeClr val="tx1"/>
                </a:solidFill>
              </a:rPr>
              <a:t>verbo copulativo</a:t>
            </a:r>
            <a:r>
              <a:rPr lang="pt-PT" sz="6800" dirty="0" smtClean="0">
                <a:solidFill>
                  <a:schemeClr val="tx1"/>
                </a:solidFill>
              </a:rPr>
              <a:t> (</a:t>
            </a:r>
            <a:r>
              <a:rPr lang="pt-PT" sz="6400" i="1" dirty="0" smtClean="0">
                <a:solidFill>
                  <a:schemeClr val="tx1"/>
                </a:solidFill>
              </a:rPr>
              <a:t>ser, estar, ficar, continuar, parecer, permanecer, tornar-se, revelar-se</a:t>
            </a:r>
            <a:r>
              <a:rPr lang="pt-PT" sz="6800" i="1" dirty="0" smtClean="0">
                <a:solidFill>
                  <a:schemeClr val="tx1"/>
                </a:solidFill>
              </a:rPr>
              <a:t>). </a:t>
            </a:r>
            <a:r>
              <a:rPr lang="pt-PT" sz="6800" dirty="0" smtClean="0">
                <a:solidFill>
                  <a:schemeClr val="tx1"/>
                </a:solidFill>
              </a:rPr>
              <a:t>A sua supressão torna as frases agramaticais </a:t>
            </a:r>
            <a:r>
              <a:rPr lang="pt-PT" sz="6400" dirty="0" smtClean="0">
                <a:solidFill>
                  <a:schemeClr val="tx1"/>
                </a:solidFill>
              </a:rPr>
              <a:t>(*</a:t>
            </a:r>
            <a:r>
              <a:rPr lang="pt-PT" sz="6400" i="1" dirty="0" smtClean="0">
                <a:solidFill>
                  <a:schemeClr val="tx1"/>
                </a:solidFill>
              </a:rPr>
              <a:t>A Rita está</a:t>
            </a:r>
            <a:r>
              <a:rPr lang="pt-PT" sz="6400" dirty="0" smtClean="0">
                <a:solidFill>
                  <a:schemeClr val="tx1"/>
                </a:solidFill>
              </a:rPr>
              <a:t>.</a:t>
            </a:r>
            <a:r>
              <a:rPr lang="pt-PT" sz="6800" dirty="0" smtClean="0">
                <a:solidFill>
                  <a:schemeClr val="tx1"/>
                </a:solidFill>
              </a:rPr>
              <a:t>).</a:t>
            </a:r>
          </a:p>
          <a:p>
            <a:pPr algn="l"/>
            <a:endParaRPr lang="pt-PT" sz="3500" i="1" dirty="0" smtClean="0">
              <a:solidFill>
                <a:srgbClr val="0066CC"/>
              </a:solidFill>
            </a:endParaRPr>
          </a:p>
          <a:p>
            <a:pPr algn="l"/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rgbClr val="555555">
                    <a:lumMod val="50000"/>
                  </a:srgbClr>
                </a:solidFill>
              </a:rPr>
              <a:t>O</a:t>
            </a:r>
            <a:r>
              <a:rPr lang="pt-PT" sz="6800" b="1" dirty="0" smtClean="0">
                <a:solidFill>
                  <a:srgbClr val="555555">
                    <a:lumMod val="50000"/>
                  </a:srgbClr>
                </a:solidFill>
              </a:rPr>
              <a:t> </a:t>
            </a:r>
            <a:r>
              <a:rPr lang="pt-PT" sz="6800" b="1" dirty="0" smtClean="0">
                <a:solidFill>
                  <a:schemeClr val="tx1"/>
                </a:solidFill>
              </a:rPr>
              <a:t>predicativo do sujeito </a:t>
            </a:r>
            <a:r>
              <a:rPr lang="pt-PT" sz="6800" dirty="0" smtClean="0">
                <a:solidFill>
                  <a:schemeClr val="tx1"/>
                </a:solidFill>
              </a:rPr>
              <a:t>pode ser:</a:t>
            </a:r>
          </a:p>
          <a:p>
            <a:pPr marL="796925" lvl="2" indent="-169863" algn="l">
              <a:buClrTx/>
              <a:buFont typeface="Arial" panose="020B0604020202020204" pitchFamily="34" charset="0"/>
              <a:buChar char="•"/>
            </a:pPr>
            <a:r>
              <a:rPr lang="pt-PT" sz="6000" dirty="0" smtClean="0">
                <a:solidFill>
                  <a:schemeClr val="tx1"/>
                </a:solidFill>
              </a:rPr>
              <a:t>um grupo nominal;</a:t>
            </a:r>
          </a:p>
          <a:p>
            <a:pPr marL="966788" indent="-169863" algn="l"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18626"/>
                </a:solidFill>
              </a:rPr>
              <a:t>A Ana é </a:t>
            </a:r>
            <a:r>
              <a:rPr lang="pt-PT" sz="5600" b="1" i="1" u="sng" dirty="0" smtClean="0">
                <a:solidFill>
                  <a:srgbClr val="618626"/>
                </a:solidFill>
              </a:rPr>
              <a:t>minha irmã</a:t>
            </a:r>
            <a:r>
              <a:rPr lang="pt-PT" sz="5600" i="1" dirty="0" smtClean="0">
                <a:solidFill>
                  <a:srgbClr val="618626"/>
                </a:solidFill>
              </a:rPr>
              <a:t>. </a:t>
            </a:r>
          </a:p>
          <a:p>
            <a:pPr algn="l">
              <a:spcBef>
                <a:spcPts val="0"/>
              </a:spcBef>
            </a:pPr>
            <a:r>
              <a:rPr lang="pt-PT" sz="3500" dirty="0" smtClean="0">
                <a:solidFill>
                  <a:srgbClr val="555555">
                    <a:lumMod val="50000"/>
                  </a:srgbClr>
                </a:solidFill>
              </a:rPr>
              <a:t>	</a:t>
            </a:r>
            <a:endParaRPr lang="pt-PT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796925" lvl="2" indent="-169863" algn="l">
              <a:buClrTx/>
              <a:buFont typeface="Arial" panose="020B0604020202020204" pitchFamily="34" charset="0"/>
              <a:buChar char="•"/>
            </a:pPr>
            <a:r>
              <a:rPr lang="pt-PT" sz="6000" dirty="0" smtClean="0">
                <a:solidFill>
                  <a:schemeClr val="tx1"/>
                </a:solidFill>
              </a:rPr>
              <a:t>um grupo adjetival;</a:t>
            </a:r>
          </a:p>
          <a:p>
            <a:pPr marL="966788" lvl="2" indent="-169863" algn="l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78923"/>
                </a:solidFill>
              </a:rPr>
              <a:t>A tua atitude foi </a:t>
            </a:r>
            <a:r>
              <a:rPr lang="pt-PT" sz="5600" b="1" i="1" u="sng" dirty="0" smtClean="0">
                <a:solidFill>
                  <a:srgbClr val="678923"/>
                </a:solidFill>
              </a:rPr>
              <a:t>admirável</a:t>
            </a:r>
            <a:r>
              <a:rPr lang="pt-PT" sz="5600" i="1" dirty="0" smtClean="0">
                <a:solidFill>
                  <a:srgbClr val="678923"/>
                </a:solidFill>
              </a:rPr>
              <a:t>.</a:t>
            </a:r>
          </a:p>
          <a:p>
            <a:pPr lvl="2" algn="l"/>
            <a:endParaRPr lang="pt-PT" sz="20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796925" lvl="2" indent="-169863" algn="l">
              <a:buClrTx/>
              <a:buFont typeface="Arial" panose="020B0604020202020204" pitchFamily="34" charset="0"/>
              <a:buChar char="•"/>
            </a:pPr>
            <a:r>
              <a:rPr lang="pt-PT" sz="6000" dirty="0" smtClean="0">
                <a:solidFill>
                  <a:schemeClr val="tx1"/>
                </a:solidFill>
              </a:rPr>
              <a:t>um grupo preposicional;</a:t>
            </a:r>
          </a:p>
          <a:p>
            <a:pPr marL="971550" indent="-174625" algn="l"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78923"/>
                </a:solidFill>
              </a:rPr>
              <a:t>Estes livros estão </a:t>
            </a:r>
            <a:r>
              <a:rPr lang="pt-PT" sz="5600" b="1" i="1" u="sng" dirty="0" smtClean="0">
                <a:solidFill>
                  <a:srgbClr val="678923"/>
                </a:solidFill>
              </a:rPr>
              <a:t>com muito pó</a:t>
            </a:r>
            <a:r>
              <a:rPr lang="pt-PT" sz="5600" i="1" dirty="0" smtClean="0">
                <a:solidFill>
                  <a:srgbClr val="678923"/>
                </a:solidFill>
              </a:rPr>
              <a:t>.</a:t>
            </a:r>
          </a:p>
          <a:p>
            <a:pPr algn="l"/>
            <a:r>
              <a:rPr lang="pt-PT" sz="3500" i="1" dirty="0" smtClean="0">
                <a:solidFill>
                  <a:srgbClr val="678923"/>
                </a:solidFill>
              </a:rPr>
              <a:t> </a:t>
            </a:r>
          </a:p>
          <a:p>
            <a:pPr marL="0" lvl="2" algn="l">
              <a:buClr>
                <a:schemeClr val="accent1"/>
              </a:buClr>
              <a:buFont typeface="Arial" pitchFamily="34" charset="0"/>
              <a:buChar char="•"/>
            </a:pPr>
            <a:endParaRPr lang="pt-PT" sz="34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0" lvl="2" algn="l">
              <a:buClr>
                <a:schemeClr val="accent1"/>
              </a:buClr>
            </a:pPr>
            <a:r>
              <a:rPr lang="pt-PT" sz="3500" b="1" i="1" dirty="0" smtClean="0">
                <a:solidFill>
                  <a:srgbClr val="678923"/>
                </a:solidFill>
              </a:rPr>
              <a:t>                    </a:t>
            </a:r>
          </a:p>
          <a:p>
            <a:pPr marL="0" lvl="2" algn="l">
              <a:buClr>
                <a:schemeClr val="accent1"/>
              </a:buClr>
            </a:pPr>
            <a:r>
              <a:rPr lang="pt-PT" sz="3500" b="1" i="1" dirty="0" smtClean="0">
                <a:solidFill>
                  <a:srgbClr val="678923"/>
                </a:solidFill>
              </a:rPr>
              <a:t>                                        </a:t>
            </a:r>
          </a:p>
          <a:p>
            <a:pPr marL="0" lvl="2" algn="l">
              <a:buClr>
                <a:schemeClr val="accent1"/>
              </a:buClr>
              <a:buFont typeface="Arial" pitchFamily="34" charset="0"/>
              <a:buChar char="•"/>
            </a:pPr>
            <a:endParaRPr lang="pt-PT" sz="1700" dirty="0" smtClean="0">
              <a:solidFill>
                <a:schemeClr val="tx1"/>
              </a:solidFill>
            </a:endParaRPr>
          </a:p>
          <a:p>
            <a:pPr algn="l"/>
            <a:endParaRPr lang="pt-PT" sz="1500" i="1" dirty="0">
              <a:solidFill>
                <a:srgbClr val="0066CC"/>
              </a:solidFill>
            </a:endParaRPr>
          </a:p>
          <a:p>
            <a:pPr lvl="0" algn="l"/>
            <a:endParaRPr lang="pt-PT" sz="1400" dirty="0">
              <a:solidFill>
                <a:srgbClr val="555555">
                  <a:lumMod val="50000"/>
                </a:srgbClr>
              </a:solidFill>
            </a:endParaRPr>
          </a:p>
          <a:p>
            <a:pPr algn="l"/>
            <a:endParaRPr lang="pt-PT" sz="1800" dirty="0" smtClean="0">
              <a:solidFill>
                <a:srgbClr val="678923"/>
              </a:solidFill>
            </a:endParaRPr>
          </a:p>
          <a:p>
            <a:pPr algn="l"/>
            <a:endParaRPr lang="pt-PT" sz="1800" dirty="0" smtClean="0">
              <a:solidFill>
                <a:srgbClr val="555555">
                  <a:lumMod val="50000"/>
                </a:srgbClr>
              </a:solidFill>
            </a:endParaRPr>
          </a:p>
          <a:p>
            <a:pPr algn="l"/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068885" y="2825569"/>
            <a:ext cx="51138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predicativo do sujeito</a:t>
            </a:r>
            <a:endParaRPr lang="pt-PT" sz="800" dirty="0">
              <a:solidFill>
                <a:srgbClr val="C00000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3419872" y="4653136"/>
            <a:ext cx="4904240" cy="1095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2013" lvl="2" indent="-171450">
              <a:buFont typeface="Arial" panose="020B0604020202020204" pitchFamily="34" charset="0"/>
              <a:buChar char="•"/>
            </a:pPr>
            <a:r>
              <a:rPr lang="pt-PT" sz="1500" dirty="0" smtClean="0"/>
              <a:t>um grupo adverbial;</a:t>
            </a:r>
          </a:p>
          <a:p>
            <a:pPr marL="1031875" indent="-169863">
              <a:buFont typeface="Symbol" panose="05050102010706020507" pitchFamily="18" charset="2"/>
              <a:buChar char="-"/>
            </a:pPr>
            <a:r>
              <a:rPr lang="pt-PT" sz="1400" i="1" dirty="0" smtClean="0">
                <a:solidFill>
                  <a:srgbClr val="678923"/>
                </a:solidFill>
              </a:rPr>
              <a:t>A minha escola fica </a:t>
            </a:r>
            <a:r>
              <a:rPr lang="pt-PT" sz="1400" b="1" i="1" u="sng" dirty="0" smtClean="0">
                <a:solidFill>
                  <a:srgbClr val="678923"/>
                </a:solidFill>
              </a:rPr>
              <a:t>ali</a:t>
            </a:r>
            <a:r>
              <a:rPr lang="pt-PT" sz="1400" b="1" i="1" dirty="0" smtClean="0">
                <a:solidFill>
                  <a:srgbClr val="678923"/>
                </a:solidFill>
              </a:rPr>
              <a:t>.</a:t>
            </a:r>
            <a:endParaRPr lang="pt-PT" sz="5600" i="1" dirty="0">
              <a:solidFill>
                <a:srgbClr val="618626"/>
              </a:solidFill>
            </a:endParaRPr>
          </a:p>
          <a:p>
            <a:pPr>
              <a:lnSpc>
                <a:spcPct val="80000"/>
              </a:lnSpc>
            </a:pPr>
            <a:r>
              <a:rPr lang="pt-PT" sz="900" dirty="0">
                <a:solidFill>
                  <a:srgbClr val="555555">
                    <a:lumMod val="50000"/>
                  </a:srgbClr>
                </a:solidFill>
              </a:rPr>
              <a:t>	</a:t>
            </a:r>
            <a:endParaRPr lang="pt-PT" sz="500" dirty="0">
              <a:solidFill>
                <a:srgbClr val="555555">
                  <a:lumMod val="50000"/>
                </a:srgbClr>
              </a:solidFill>
            </a:endParaRPr>
          </a:p>
          <a:p>
            <a:pPr marL="862013" lvl="2" indent="-171450">
              <a:buFont typeface="Arial" panose="020B0604020202020204" pitchFamily="34" charset="0"/>
              <a:buChar char="•"/>
            </a:pPr>
            <a:r>
              <a:rPr lang="pt-PT" sz="1500" dirty="0" smtClean="0"/>
              <a:t>uma oração subordinada substantiva completiva.</a:t>
            </a:r>
            <a:endParaRPr lang="pt-PT" sz="1600" dirty="0" smtClean="0"/>
          </a:p>
          <a:p>
            <a:pPr marL="1031875" lvl="2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400" i="1" dirty="0" smtClean="0">
                <a:solidFill>
                  <a:srgbClr val="678923"/>
                </a:solidFill>
              </a:rPr>
              <a:t>Ele parece </a:t>
            </a:r>
            <a:r>
              <a:rPr lang="pt-PT" sz="1400" b="1" i="1" u="sng" dirty="0" smtClean="0">
                <a:solidFill>
                  <a:srgbClr val="678923"/>
                </a:solidFill>
              </a:rPr>
              <a:t>gostar da sopa</a:t>
            </a:r>
            <a:r>
              <a:rPr lang="pt-PT" sz="1400" i="1" dirty="0" smtClean="0">
                <a:solidFill>
                  <a:srgbClr val="678923"/>
                </a:solidFill>
              </a:rPr>
              <a:t>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961612" y="332656"/>
            <a:ext cx="4694686" cy="8419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400" b="1" dirty="0" smtClean="0">
                <a:solidFill>
                  <a:schemeClr val="bg1"/>
                </a:solidFill>
                <a:latin typeface="+mn-lt"/>
              </a:rPr>
              <a:t>Predicativo do sujeito    </a:t>
            </a:r>
          </a:p>
          <a:p>
            <a:pPr algn="ctr"/>
            <a:r>
              <a:rPr lang="pt-PT" sz="2400" b="1" dirty="0" smtClean="0">
                <a:solidFill>
                  <a:schemeClr val="bg1"/>
                </a:solidFill>
                <a:latin typeface="+mn-lt"/>
              </a:rPr>
              <a:t>Predicativo do complemento direto</a:t>
            </a:r>
            <a:endParaRPr lang="pt-PT" sz="2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912" y="1196752"/>
            <a:ext cx="7272808" cy="504056"/>
          </a:xfrm>
          <a:ln>
            <a:noFill/>
          </a:ln>
        </p:spPr>
        <p:txBody>
          <a:bodyPr/>
          <a:lstStyle/>
          <a:p>
            <a:pPr>
              <a:tabLst>
                <a:tab pos="6858000" algn="l"/>
              </a:tabLst>
            </a:pPr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Predicativo do complemento direto</a:t>
            </a:r>
            <a:endParaRPr lang="pt-PT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7560840" cy="4248472"/>
          </a:xfrm>
          <a:ln w="28575">
            <a:noFill/>
          </a:ln>
        </p:spPr>
        <p:txBody>
          <a:bodyPr>
            <a:normAutofit fontScale="92500" lnSpcReduction="10000"/>
          </a:bodyPr>
          <a:lstStyle/>
          <a:p>
            <a:endParaRPr lang="pt-PT" sz="9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33363" indent="-233363">
              <a:lnSpc>
                <a:spcPct val="110000"/>
              </a:lnSpc>
            </a:pPr>
            <a:r>
              <a:rPr lang="pt-PT" sz="1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predicativo do complemento direto 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é o constituinte da frase que incide sobre o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complemento direto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 e completa o sentido de alguns verbos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transitivos-              -predicativos 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pt-PT" sz="1800" i="1" dirty="0" smtClean="0">
                <a:solidFill>
                  <a:schemeClr val="tx1"/>
                </a:solidFill>
              </a:rPr>
              <a:t>achar, considerar, eleger, nomear…).</a:t>
            </a:r>
            <a:endParaRPr lang="pt-PT" sz="18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66788" indent="-169863"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18626"/>
                </a:solidFill>
              </a:rPr>
              <a:t>Considero este livro </a:t>
            </a:r>
            <a:r>
              <a:rPr lang="pt-PT" sz="1600" b="1" i="1" u="sng" dirty="0" smtClean="0">
                <a:solidFill>
                  <a:srgbClr val="618626"/>
                </a:solidFill>
              </a:rPr>
              <a:t>magnífico.</a:t>
            </a:r>
          </a:p>
          <a:p>
            <a:endParaRPr lang="pt-PT" sz="1600" b="1" i="1" u="sng" dirty="0" smtClean="0">
              <a:solidFill>
                <a:srgbClr val="678923"/>
              </a:solidFill>
            </a:endParaRPr>
          </a:p>
          <a:p>
            <a:endParaRPr lang="pt-PT" sz="1700" i="1" dirty="0" smtClean="0">
              <a:solidFill>
                <a:srgbClr val="0066CC"/>
              </a:solidFill>
            </a:endParaRPr>
          </a:p>
          <a:p>
            <a:pPr marL="237744" indent="-237744">
              <a:lnSpc>
                <a:spcPct val="110000"/>
              </a:lnSpc>
            </a:pPr>
            <a:r>
              <a:rPr lang="pt-PT" sz="18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800" dirty="0" smtClean="0">
                <a:solidFill>
                  <a:schemeClr val="tx1"/>
                </a:solidFill>
              </a:rPr>
              <a:t>A função sintática de </a:t>
            </a:r>
            <a:r>
              <a:rPr lang="pt-PT" sz="1800" b="1" dirty="0" smtClean="0">
                <a:solidFill>
                  <a:schemeClr val="tx1"/>
                </a:solidFill>
              </a:rPr>
              <a:t>predicativo do complemento direto </a:t>
            </a:r>
            <a:r>
              <a:rPr lang="pt-PT" sz="1800" dirty="0" smtClean="0">
                <a:solidFill>
                  <a:schemeClr val="tx1"/>
                </a:solidFill>
              </a:rPr>
              <a:t>pode ser desempenhada por:</a:t>
            </a:r>
          </a:p>
          <a:p>
            <a:pPr marL="796925" lvl="2" indent="-169863" algn="l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</a:rPr>
              <a:t>um </a:t>
            </a:r>
            <a:r>
              <a:rPr lang="pt-PT" sz="1600" dirty="0">
                <a:solidFill>
                  <a:schemeClr val="tx1"/>
                </a:solidFill>
              </a:rPr>
              <a:t>grupo </a:t>
            </a:r>
            <a:r>
              <a:rPr lang="pt-PT" sz="1600" dirty="0" smtClean="0">
                <a:solidFill>
                  <a:schemeClr val="tx1"/>
                </a:solidFill>
              </a:rPr>
              <a:t>nominal;</a:t>
            </a:r>
            <a:endParaRPr lang="pt-PT" sz="1600" dirty="0">
              <a:solidFill>
                <a:schemeClr val="tx1"/>
              </a:solidFill>
            </a:endParaRPr>
          </a:p>
          <a:p>
            <a:pPr marL="966788" indent="-169863"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18626"/>
                </a:solidFill>
              </a:rPr>
              <a:t>Elegeram o nosso candidato </a:t>
            </a:r>
            <a:r>
              <a:rPr lang="pt-PT" sz="1600" b="1" i="1" u="sng" dirty="0" smtClean="0">
                <a:solidFill>
                  <a:srgbClr val="618626"/>
                </a:solidFill>
              </a:rPr>
              <a:t>Presidente da Câmara</a:t>
            </a:r>
            <a:r>
              <a:rPr lang="pt-PT" sz="1600" i="1" dirty="0" smtClean="0">
                <a:solidFill>
                  <a:srgbClr val="618626"/>
                </a:solidFill>
              </a:rPr>
              <a:t>. </a:t>
            </a:r>
          </a:p>
          <a:p>
            <a:r>
              <a:rPr lang="pt-PT" sz="600" dirty="0" smtClean="0">
                <a:solidFill>
                  <a:srgbClr val="555555">
                    <a:lumMod val="50000"/>
                  </a:srgbClr>
                </a:solidFill>
              </a:rPr>
              <a:t>	</a:t>
            </a:r>
            <a:endParaRPr lang="pt-PT" sz="5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796925" lvl="2" indent="-169863" algn="l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</a:rPr>
              <a:t>um </a:t>
            </a:r>
            <a:r>
              <a:rPr lang="pt-PT" sz="1600" dirty="0">
                <a:solidFill>
                  <a:schemeClr val="tx1"/>
                </a:solidFill>
              </a:rPr>
              <a:t>grupo </a:t>
            </a:r>
            <a:r>
              <a:rPr lang="pt-PT" sz="1600" dirty="0" smtClean="0">
                <a:solidFill>
                  <a:schemeClr val="tx1"/>
                </a:solidFill>
              </a:rPr>
              <a:t>adjetival;</a:t>
            </a:r>
            <a:endParaRPr lang="pt-PT" sz="1600" dirty="0">
              <a:solidFill>
                <a:schemeClr val="tx1"/>
              </a:solidFill>
            </a:endParaRPr>
          </a:p>
          <a:p>
            <a:pPr marL="966788" lvl="2" indent="-169863" algn="l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78923"/>
                </a:solidFill>
              </a:rPr>
              <a:t>O professor achou esse trabalho </a:t>
            </a:r>
            <a:r>
              <a:rPr lang="pt-PT" sz="1600" b="1" i="1" u="sng" dirty="0" smtClean="0">
                <a:solidFill>
                  <a:srgbClr val="678923"/>
                </a:solidFill>
              </a:rPr>
              <a:t>excecional</a:t>
            </a:r>
            <a:r>
              <a:rPr lang="pt-PT" sz="1600" i="1" dirty="0" smtClean="0">
                <a:solidFill>
                  <a:srgbClr val="678923"/>
                </a:solidFill>
              </a:rPr>
              <a:t>.</a:t>
            </a:r>
          </a:p>
          <a:p>
            <a:pPr lvl="2" algn="l"/>
            <a:endParaRPr lang="pt-PT" sz="5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796925" lvl="2" indent="-169863" algn="l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</a:rPr>
              <a:t>um grupo preposicional.</a:t>
            </a:r>
          </a:p>
          <a:p>
            <a:pPr marL="966788" indent="-169863"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78923"/>
                </a:solidFill>
              </a:rPr>
              <a:t>Considerámos o debate </a:t>
            </a:r>
            <a:r>
              <a:rPr lang="pt-PT" sz="1600" b="1" i="1" u="sng" dirty="0" smtClean="0">
                <a:solidFill>
                  <a:srgbClr val="678923"/>
                </a:solidFill>
              </a:rPr>
              <a:t>de grande interesse</a:t>
            </a:r>
            <a:r>
              <a:rPr lang="pt-PT" sz="1600" i="1" dirty="0" smtClean="0">
                <a:solidFill>
                  <a:srgbClr val="678923"/>
                </a:solidFill>
              </a:rPr>
              <a:t>.</a:t>
            </a:r>
          </a:p>
          <a:p>
            <a:endParaRPr lang="pt-PT" sz="1500" i="1" dirty="0">
              <a:solidFill>
                <a:srgbClr val="0066CC"/>
              </a:solidFill>
            </a:endParaRPr>
          </a:p>
          <a:p>
            <a:endParaRPr lang="pt-PT" sz="1800" dirty="0" smtClean="0">
              <a:solidFill>
                <a:srgbClr val="555555">
                  <a:lumMod val="50000"/>
                </a:srgbClr>
              </a:solidFill>
            </a:endParaRPr>
          </a:p>
          <a:p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851709" y="2933997"/>
            <a:ext cx="100811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    predicativo do complemento  direto</a:t>
            </a:r>
            <a:endParaRPr lang="pt-PT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54380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 </a:t>
            </a:r>
            <a:r>
              <a:rPr lang="pt-PT" sz="16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(predicativo do sujeito)</a:t>
            </a:r>
            <a:endParaRPr lang="pt-PT" sz="16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94360" y="1691640"/>
            <a:ext cx="7342584" cy="4248472"/>
          </a:xfrm>
        </p:spPr>
        <p:txBody>
          <a:bodyPr>
            <a:normAutofit/>
          </a:bodyPr>
          <a:lstStyle/>
          <a:p>
            <a:r>
              <a:rPr lang="pt-PT" sz="16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1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Sublinha os </a:t>
            </a:r>
            <a:r>
              <a:rPr lang="pt-PT" sz="1400" b="1" u="sng" dirty="0" smtClean="0">
                <a:solidFill>
                  <a:srgbClr val="678923"/>
                </a:solidFill>
              </a:rPr>
              <a:t>predicativos do sujeito</a:t>
            </a:r>
            <a:r>
              <a:rPr lang="pt-PT" sz="1400" b="1" dirty="0" smtClean="0">
                <a:solidFill>
                  <a:srgbClr val="678923"/>
                </a:solidFill>
              </a:rPr>
              <a:t> 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presentes em cada uma das frases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A minha mãe é médica e trabalha num hospital público.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2.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Há alguns anos, ele era o meu cantor favorito.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Tu és um perito em informática.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A Ana fica inquieta e preocupada, quando algum dos filhos se atrasa.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Ele continua </a:t>
            </a:r>
            <a:r>
              <a:rPr lang="pt-PT" sz="1400" i="1" dirty="0" smtClean="0">
                <a:solidFill>
                  <a:schemeClr val="tx1"/>
                </a:solidFill>
              </a:rPr>
              <a:t>voluntário da AMI, </a:t>
            </a:r>
            <a:r>
              <a:rPr lang="pt-PT" sz="1400" i="1" dirty="0" smtClean="0">
                <a:solidFill>
                  <a:schemeClr val="tx1"/>
                </a:solidFill>
              </a:rPr>
              <a:t>apesar do cansaço e da idade.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6. </a:t>
            </a:r>
            <a:r>
              <a:rPr lang="pt-PT" sz="1400" i="1" dirty="0" smtClean="0">
                <a:solidFill>
                  <a:schemeClr val="tx1"/>
                </a:solidFill>
              </a:rPr>
              <a:t>A professora ficou satisfeita.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7. </a:t>
            </a:r>
            <a:r>
              <a:rPr lang="pt-PT" sz="1400" i="1" dirty="0" smtClean="0">
                <a:solidFill>
                  <a:schemeClr val="tx1"/>
                </a:solidFill>
              </a:rPr>
              <a:t>O comandante permaneceu no navio, apesar do perigo iminente.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8.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O importante é que estejas feliz.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9.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Ela continua com a mania das grandezas.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10.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A capa do último romance de Gonçalo M. Tavares é muito expressiva.</a:t>
            </a:r>
            <a:endParaRPr lang="pt-PT" sz="1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9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94360" y="1772816"/>
            <a:ext cx="7200800" cy="4176464"/>
          </a:xfrm>
        </p:spPr>
        <p:txBody>
          <a:bodyPr>
            <a:normAutofit fontScale="47500" lnSpcReduction="20000"/>
          </a:bodyPr>
          <a:lstStyle/>
          <a:p>
            <a:pPr marL="0" lvl="7">
              <a:buNone/>
            </a:pPr>
            <a:r>
              <a:rPr lang="pt-PT" sz="34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2</a:t>
            </a:r>
          </a:p>
          <a:p>
            <a:pPr>
              <a:buNone/>
            </a:pP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endParaRPr lang="pt-PT" sz="17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7475" indent="-117475">
              <a:lnSpc>
                <a:spcPct val="120000"/>
              </a:lnSpc>
              <a:buNone/>
            </a:pPr>
            <a:r>
              <a:rPr lang="pt-PT" sz="2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Sublinha os </a:t>
            </a:r>
            <a:r>
              <a:rPr lang="pt-PT" sz="2900" b="1" u="sng" dirty="0" smtClean="0">
                <a:solidFill>
                  <a:srgbClr val="678923"/>
                </a:solidFill>
              </a:rPr>
              <a:t>predicativos do complemento direto</a:t>
            </a:r>
            <a:r>
              <a:rPr lang="pt-PT" sz="2900" b="1" dirty="0" smtClean="0">
                <a:solidFill>
                  <a:srgbClr val="678923"/>
                </a:solidFill>
              </a:rPr>
              <a:t> </a:t>
            </a:r>
            <a:r>
              <a:rPr lang="pt-PT" sz="2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presentes em cada uma das frases.</a:t>
            </a:r>
          </a:p>
          <a:p>
            <a:pPr marL="117475" indent="-117475">
              <a:lnSpc>
                <a:spcPct val="120000"/>
              </a:lnSpc>
              <a:buNone/>
            </a:pPr>
            <a:endParaRPr lang="pt-PT" sz="17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1.</a:t>
            </a:r>
            <a:r>
              <a:rPr lang="pt-PT" sz="2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900" i="1" dirty="0" smtClean="0"/>
              <a:t>A Julieta considera a nova colega uma excelente colaboradora.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2</a:t>
            </a:r>
            <a:r>
              <a:rPr lang="pt-PT" sz="2900" b="1" i="1" dirty="0" smtClean="0">
                <a:solidFill>
                  <a:srgbClr val="C00000"/>
                </a:solidFill>
              </a:rPr>
              <a:t>. </a:t>
            </a:r>
            <a:r>
              <a:rPr lang="pt-PT" sz="2900" i="1" dirty="0" smtClean="0"/>
              <a:t>Acho o teu comportamento exemplar.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3.</a:t>
            </a:r>
            <a:r>
              <a:rPr lang="pt-PT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900" i="1" dirty="0" smtClean="0"/>
              <a:t>Eles nomearam quatro colegas representantes da escola.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4</a:t>
            </a:r>
            <a:r>
              <a:rPr lang="pt-PT" sz="2900" b="1" i="1" dirty="0" smtClean="0">
                <a:solidFill>
                  <a:srgbClr val="C00000"/>
                </a:solidFill>
              </a:rPr>
              <a:t>.</a:t>
            </a:r>
            <a:r>
              <a:rPr lang="pt-PT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900" i="1" dirty="0" smtClean="0"/>
              <a:t>Todos consideram o arguido inocente.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5. </a:t>
            </a:r>
            <a:r>
              <a:rPr lang="pt-PT" sz="2900" i="1" dirty="0" smtClean="0"/>
              <a:t>Acho a tua pintura uma maravilha.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6</a:t>
            </a:r>
            <a:r>
              <a:rPr lang="pt-PT" sz="2900" b="1" i="1" dirty="0" smtClean="0">
                <a:solidFill>
                  <a:srgbClr val="C00000"/>
                </a:solidFill>
              </a:rPr>
              <a:t>.</a:t>
            </a:r>
            <a:r>
              <a:rPr lang="pt-PT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900" i="1" dirty="0" smtClean="0"/>
              <a:t>Julgam o rapaz pela sua aparência.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7</a:t>
            </a:r>
            <a:r>
              <a:rPr lang="pt-PT" sz="2900" b="1" i="1" dirty="0" smtClean="0">
                <a:solidFill>
                  <a:srgbClr val="C00000"/>
                </a:solidFill>
              </a:rPr>
              <a:t>.</a:t>
            </a:r>
            <a:r>
              <a:rPr lang="pt-PT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900" i="1" dirty="0" smtClean="0"/>
              <a:t>Não julguei o meu irmão tão sensível.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8. </a:t>
            </a:r>
            <a:r>
              <a:rPr lang="pt-PT" sz="2900" i="1" dirty="0" smtClean="0"/>
              <a:t>Considero a tua intervenção muito oportuna.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9. </a:t>
            </a:r>
            <a:r>
              <a:rPr lang="pt-PT" sz="2900" i="1" dirty="0" smtClean="0"/>
              <a:t>Julgaste o conflito com imparcialidade.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10. </a:t>
            </a:r>
            <a:r>
              <a:rPr lang="pt-PT" sz="2900" i="1" dirty="0" smtClean="0"/>
              <a:t>Nunca te achei um arrogante, apesar das tuas capacidades.</a:t>
            </a:r>
            <a:endParaRPr lang="pt-PT" sz="29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11560" y="1268760"/>
            <a:ext cx="7543800" cy="371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 </a:t>
            </a:r>
            <a:r>
              <a:rPr lang="pt-PT" sz="16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(predicativo do  complemento direto)</a:t>
            </a:r>
            <a:endParaRPr lang="pt-PT" sz="16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54380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PT" sz="16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(predicativo do sujeito e predicativo do complemento direto)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7342584" cy="4608512"/>
          </a:xfrm>
        </p:spPr>
        <p:txBody>
          <a:bodyPr>
            <a:normAutofit/>
          </a:bodyPr>
          <a:lstStyle/>
          <a:p>
            <a:r>
              <a:rPr lang="pt-PT" sz="16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3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Distingue, assinalando com </a:t>
            </a:r>
            <a:r>
              <a:rPr lang="pt-PT" sz="1400" b="1" dirty="0" smtClean="0">
                <a:solidFill>
                  <a:srgbClr val="678923"/>
                </a:solidFill>
              </a:rPr>
              <a:t>A 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</a:t>
            </a:r>
            <a:r>
              <a:rPr lang="pt-PT" sz="1400" b="1" dirty="0" smtClean="0">
                <a:solidFill>
                  <a:srgbClr val="678923"/>
                </a:solidFill>
              </a:rPr>
              <a:t> B, 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os constituintes que têm a função de:</a:t>
            </a:r>
          </a:p>
          <a:p>
            <a:r>
              <a:rPr lang="pt-PT" sz="1400" b="1" dirty="0" smtClean="0">
                <a:solidFill>
                  <a:srgbClr val="678923"/>
                </a:solidFill>
              </a:rPr>
              <a:t>A – predicativo do sujeito;</a:t>
            </a:r>
          </a:p>
          <a:p>
            <a:r>
              <a:rPr lang="pt-PT" sz="1400" b="1" dirty="0" smtClean="0">
                <a:solidFill>
                  <a:srgbClr val="678923"/>
                </a:solidFill>
              </a:rPr>
              <a:t>B – predicativo do complemento direto.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Acho-te linda.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2.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Ela está, realmente, linda.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Considero esta uma escola de sucesso.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Eles acharam o passeio inesquecível.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tua irmã continua na paragem do autocarro.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6.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Ela parece que está melhor.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7.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 maioria dos votantes elegeu um desconhecido para Presidente da Câmara.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8.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Estou na Loja do Cidadão para renovar o passaporte.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9.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Acho os avanços da medicina espantosos.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10.</a:t>
            </a:r>
            <a:r>
              <a:rPr lang="pt-PT" sz="1400" b="1" dirty="0" smtClean="0">
                <a:solidFill>
                  <a:srgbClr val="FF0000"/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Catarina considera a realização de um filme o seu maior objetivo.</a:t>
            </a:r>
            <a:endParaRPr lang="pt-PT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855079"/>
              </p:ext>
            </p:extLst>
          </p:nvPr>
        </p:nvGraphicFramePr>
        <p:xfrm>
          <a:off x="1043608" y="3078013"/>
          <a:ext cx="216024" cy="3168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6024"/>
              </a:tblGrid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79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54380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PT" sz="16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(predicativo do complemento direto)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7342584" cy="4464496"/>
          </a:xfrm>
        </p:spPr>
        <p:txBody>
          <a:bodyPr>
            <a:normAutofit/>
          </a:bodyPr>
          <a:lstStyle/>
          <a:p>
            <a:r>
              <a:rPr lang="pt-PT" sz="16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4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Completa as frases com </a:t>
            </a:r>
            <a:r>
              <a:rPr lang="pt-PT" sz="1400" b="1" u="sng" dirty="0" smtClean="0">
                <a:solidFill>
                  <a:srgbClr val="678923"/>
                </a:solidFill>
              </a:rPr>
              <a:t>um predicativo do complemento direto</a:t>
            </a:r>
            <a:r>
              <a:rPr lang="pt-PT" sz="1400" b="1" dirty="0" smtClean="0">
                <a:solidFill>
                  <a:srgbClr val="678923"/>
                </a:solidFill>
              </a:rPr>
              <a:t> 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adequado. Sublinha esse complemento. Procura utilizar grupos diferentes: nominal, adjetival, preposicional.</a:t>
            </a:r>
            <a:endParaRPr lang="pt-PT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Miguel considera a atividade física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	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2.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Todos achámos esta obra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árbitro julgou os lances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	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Todos acham o Luís um rapaz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	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Considero a crise económica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	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6.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Acho essa solução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___________________________________________________________.</a:t>
            </a:r>
            <a:endParaRPr lang="pt-PT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7.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coletivo de juízes considerou este processo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8.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Já li vários livros desse autor</a:t>
            </a:r>
            <a:r>
              <a:rPr lang="pt-PT" sz="1400" i="1" dirty="0" smtClean="0">
                <a:solidFill>
                  <a:schemeClr val="tx1"/>
                </a:solidFill>
              </a:rPr>
              <a:t>,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porque o acho</a:t>
            </a:r>
            <a:r>
              <a:rPr lang="pt-PT" sz="1400" b="1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	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pt-PT" sz="14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38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1365564"/>
            <a:ext cx="648072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SOLUÇÕES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6552728" cy="4176464"/>
          </a:xfrm>
          <a:ln w="31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pt-PT" sz="1200" b="1" u="sng" dirty="0" smtClean="0">
              <a:solidFill>
                <a:srgbClr val="678923"/>
              </a:solidFill>
              <a:uFill>
                <a:solidFill>
                  <a:schemeClr val="tx1">
                    <a:lumMod val="50000"/>
                    <a:lumOff val="50000"/>
                  </a:schemeClr>
                </a:solidFill>
              </a:uFill>
            </a:endParaRPr>
          </a:p>
          <a:p>
            <a:r>
              <a:rPr lang="pt-PT" sz="9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1</a:t>
            </a:r>
            <a:endParaRPr lang="pt-PT" sz="900" b="1" i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1.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minha mãe é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médica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 trabalha num hospital público.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2.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Há alguns anos, ele era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meu cantor favorito.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3.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Tu és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 perito em informática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4.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Ana fica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inquieta e preocupada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quando algum dos filhos se atrasa. 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5.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 continua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voluntário da AMI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apesar do cansaço e da idade.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6.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professora ficou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satisfeita.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7.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comandante permaneceu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navio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apesar do perigo iminente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8.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importante é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 estejas feliz.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9.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Ela continua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 a mania das grandezas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10.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capa do último romance de Gonçalo M. Tavares é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muito expressiva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>
              <a:spcBef>
                <a:spcPts val="216"/>
              </a:spcBef>
              <a:buClr>
                <a:srgbClr val="94C600"/>
              </a:buClr>
            </a:pPr>
            <a:endParaRPr lang="pt-PT" sz="9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spcBef>
                <a:spcPts val="216"/>
              </a:spcBef>
              <a:buClr>
                <a:srgbClr val="94C600"/>
              </a:buClr>
            </a:pPr>
            <a:endParaRPr lang="pt-PT" sz="9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spcBef>
                <a:spcPts val="216"/>
              </a:spcBef>
              <a:buClr>
                <a:srgbClr val="94C600"/>
              </a:buClr>
            </a:pPr>
            <a:r>
              <a:rPr lang="pt-PT" sz="900" b="1" u="sng" dirty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EXERCÍCIO </a:t>
            </a:r>
            <a:r>
              <a:rPr lang="pt-PT" sz="900" b="1" u="sng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2</a:t>
            </a:r>
            <a:endParaRPr lang="pt-PT" sz="900" b="1" u="sng" dirty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 1.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Julieta considera a nova colega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uma excelente colaboradora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216"/>
              </a:spcBef>
            </a:pP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b="1" dirty="0" smtClean="0">
                <a:solidFill>
                  <a:srgbClr val="C00000"/>
                </a:solidFill>
              </a:rPr>
              <a:t>2</a:t>
            </a:r>
            <a:r>
              <a:rPr lang="pt-PT" sz="900" b="1" i="1" dirty="0" smtClean="0">
                <a:solidFill>
                  <a:srgbClr val="C00000"/>
                </a:solidFill>
              </a:rPr>
              <a:t>.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Acho o teu comportamento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exemplar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 3.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Eles nomearam quatro colegas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representantes da escola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4</a:t>
            </a:r>
            <a:r>
              <a:rPr lang="pt-PT" sz="900" b="1" i="1" dirty="0" smtClean="0">
                <a:solidFill>
                  <a:srgbClr val="C00000"/>
                </a:solidFill>
              </a:rPr>
              <a:t>.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Todos consideram o arguido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inocente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5.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Acho a tua pintura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uma maravilha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6</a:t>
            </a:r>
            <a:r>
              <a:rPr lang="pt-PT" sz="900" b="1" i="1" dirty="0" smtClean="0">
                <a:solidFill>
                  <a:srgbClr val="C00000"/>
                </a:solidFill>
              </a:rPr>
              <a:t>.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Julgam o rapaz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pela sua aparência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7</a:t>
            </a:r>
            <a:r>
              <a:rPr lang="pt-PT" sz="900" b="1" i="1" dirty="0" smtClean="0">
                <a:solidFill>
                  <a:srgbClr val="C00000"/>
                </a:solidFill>
              </a:rPr>
              <a:t>.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Não julguei o meu irmão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tão sensível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8.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Considero a tua intervenção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muito oportuna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9.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Julgaste o conflito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 imparcialidade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10.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Nunca te achei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 arrogante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apesar das tuas capacidades.</a:t>
            </a:r>
            <a:endParaRPr lang="pt-PT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469002"/>
              </p:ext>
            </p:extLst>
          </p:nvPr>
        </p:nvGraphicFramePr>
        <p:xfrm>
          <a:off x="4589894" y="2207446"/>
          <a:ext cx="2718410" cy="429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41"/>
                <a:gridCol w="271841"/>
                <a:gridCol w="271841"/>
                <a:gridCol w="271841"/>
                <a:gridCol w="271841"/>
                <a:gridCol w="271841"/>
                <a:gridCol w="271841"/>
                <a:gridCol w="271841"/>
                <a:gridCol w="271841"/>
                <a:gridCol w="271841"/>
              </a:tblGrid>
              <a:tr h="214733"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900" b="1" u="sng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</a:rPr>
                        <a:t>B</a:t>
                      </a:r>
                      <a:endParaRPr lang="pt-PT" sz="900" b="1" i="1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Rectângulo 7"/>
          <p:cNvSpPr/>
          <p:nvPr/>
        </p:nvSpPr>
        <p:spPr>
          <a:xfrm>
            <a:off x="4499992" y="1883217"/>
            <a:ext cx="2952328" cy="2438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9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3</a:t>
            </a:r>
          </a:p>
          <a:p>
            <a:pPr lvl="0">
              <a:buClr>
                <a:srgbClr val="94C600"/>
              </a:buClr>
            </a:pPr>
            <a:endParaRPr lang="pt-PT" sz="900" b="1" u="sng" dirty="0" smtClean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 lvl="0">
              <a:buClr>
                <a:srgbClr val="94C600"/>
              </a:buClr>
            </a:pPr>
            <a:endParaRPr lang="pt-PT" sz="900" b="1" u="sng" dirty="0" smtClean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 lvl="0">
              <a:buClr>
                <a:srgbClr val="94C600"/>
              </a:buClr>
            </a:pPr>
            <a:endParaRPr lang="pt-PT" sz="900" b="1" u="sng" dirty="0" smtClean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 lvl="0">
              <a:buClr>
                <a:srgbClr val="94C600"/>
              </a:buClr>
            </a:pPr>
            <a:endParaRPr lang="pt-PT" sz="900" b="1" u="sng" dirty="0" smtClean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>
              <a:buClr>
                <a:srgbClr val="94C600"/>
              </a:buClr>
            </a:pPr>
            <a:endParaRPr lang="pt-PT" sz="900" b="1" u="sng" dirty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>
              <a:spcBef>
                <a:spcPts val="436"/>
              </a:spcBef>
              <a:buClr>
                <a:srgbClr val="94C600"/>
              </a:buClr>
            </a:pPr>
            <a:r>
              <a:rPr lang="pt-PT" sz="900" b="1" u="sng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EXERCÍCIO 4</a:t>
            </a:r>
            <a:r>
              <a:rPr lang="pt-PT" sz="900" b="1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(sugestões entre parênteses)</a:t>
            </a:r>
          </a:p>
          <a:p>
            <a:pPr>
              <a:lnSpc>
                <a:spcPct val="90000"/>
              </a:lnSpc>
              <a:spcBef>
                <a:spcPts val="216"/>
              </a:spcBef>
              <a:buClr>
                <a:srgbClr val="94C600"/>
              </a:buClr>
            </a:pPr>
            <a:r>
              <a:rPr lang="pt-PT" sz="900" b="1" dirty="0" smtClean="0">
                <a:solidFill>
                  <a:srgbClr val="C00000"/>
                </a:solidFill>
              </a:rPr>
              <a:t>1.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 Miguel considera a atividade física (a sua carreira)</a:t>
            </a:r>
          </a:p>
          <a:p>
            <a:pPr lvl="0">
              <a:lnSpc>
                <a:spcPct val="90000"/>
              </a:lnSpc>
              <a:spcBef>
                <a:spcPts val="216"/>
              </a:spcBef>
              <a:buClr>
                <a:srgbClr val="94C600"/>
              </a:buClr>
            </a:pPr>
            <a:r>
              <a:rPr lang="pt-PT" sz="900" b="1" dirty="0" smtClean="0">
                <a:solidFill>
                  <a:srgbClr val="C00000"/>
                </a:solidFill>
              </a:rPr>
              <a:t>2</a:t>
            </a:r>
            <a:r>
              <a:rPr lang="pt-PT" sz="900" b="1" i="1" dirty="0" smtClean="0">
                <a:solidFill>
                  <a:srgbClr val="C00000"/>
                </a:solidFill>
              </a:rPr>
              <a:t>.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Todos achámos esta obra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muito interessante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lvl="0">
              <a:lnSpc>
                <a:spcPct val="90000"/>
              </a:lnSpc>
              <a:spcBef>
                <a:spcPts val="216"/>
              </a:spcBef>
              <a:buClr>
                <a:srgbClr val="94C600"/>
              </a:buClr>
            </a:pPr>
            <a:r>
              <a:rPr lang="pt-PT" sz="900" b="1" dirty="0" smtClean="0">
                <a:solidFill>
                  <a:srgbClr val="C00000"/>
                </a:solidFill>
              </a:rPr>
              <a:t>3.</a:t>
            </a:r>
            <a:r>
              <a:rPr lang="pt-PT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árbitro julgou os lances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 imparcialidade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lvl="0">
              <a:lnSpc>
                <a:spcPct val="90000"/>
              </a:lnSpc>
              <a:spcBef>
                <a:spcPts val="216"/>
              </a:spcBef>
              <a:buClr>
                <a:srgbClr val="94C600"/>
              </a:buClr>
            </a:pPr>
            <a:r>
              <a:rPr lang="pt-PT" sz="900" b="1" dirty="0" smtClean="0">
                <a:solidFill>
                  <a:srgbClr val="C00000"/>
                </a:solidFill>
              </a:rPr>
              <a:t>4.</a:t>
            </a:r>
            <a:r>
              <a:rPr lang="pt-PT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Todos acham o Luís um rapaz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trato difícil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 </a:t>
            </a:r>
          </a:p>
          <a:p>
            <a:pPr lvl="0">
              <a:lnSpc>
                <a:spcPct val="90000"/>
              </a:lnSpc>
              <a:spcBef>
                <a:spcPts val="216"/>
              </a:spcBef>
              <a:buClr>
                <a:srgbClr val="94C600"/>
              </a:buClr>
            </a:pPr>
            <a:r>
              <a:rPr lang="pt-PT" sz="900" b="1" dirty="0" smtClean="0">
                <a:solidFill>
                  <a:srgbClr val="C00000"/>
                </a:solidFill>
              </a:rPr>
              <a:t>5.</a:t>
            </a:r>
            <a:r>
              <a:rPr lang="pt-PT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Considero a crise económica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difícil de resolver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>
              <a:lnSpc>
                <a:spcPct val="90000"/>
              </a:lnSpc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6.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Acho essa solução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muito sensata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marL="117475" indent="-117475">
              <a:lnSpc>
                <a:spcPct val="90000"/>
              </a:lnSpc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7.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coletivo de juízes considerou este processo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complexo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>
              <a:lnSpc>
                <a:spcPct val="90000"/>
              </a:lnSpc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8.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Já li vários livros desse autor</a:t>
            </a:r>
            <a:r>
              <a:rPr lang="pt-PT" sz="900" b="1" i="1" dirty="0" smtClean="0"/>
              <a:t>,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porque o acho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fantástico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lvl="0">
              <a:buClr>
                <a:srgbClr val="94C600"/>
              </a:buClr>
            </a:pPr>
            <a:endParaRPr lang="pt-PT" sz="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12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2285</TotalTime>
  <Words>1016</Words>
  <Application>Microsoft Office PowerPoint</Application>
  <PresentationFormat>On-screen Show (4:3)</PresentationFormat>
  <Paragraphs>173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Contiguidade</vt:lpstr>
      <vt:lpstr>Predicativo do sujeito</vt:lpstr>
      <vt:lpstr>Predicativo do complemento direto</vt:lpstr>
      <vt:lpstr>APLICAÇÃO (predicativo do sujeito)</vt:lpstr>
      <vt:lpstr>PowerPoint Presentation</vt:lpstr>
      <vt:lpstr>APLICAÇÃO (predicativo do sujeito e predicativo do complemento direto)</vt:lpstr>
      <vt:lpstr>APLICAÇÃO (predicativo do complemento direto)</vt:lpstr>
      <vt:lpstr>SOLUÇÕES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153</cp:revision>
  <cp:lastPrinted>2015-05-20T20:32:15Z</cp:lastPrinted>
  <dcterms:created xsi:type="dcterms:W3CDTF">2011-12-12T15:36:58Z</dcterms:created>
  <dcterms:modified xsi:type="dcterms:W3CDTF">2015-07-17T17:57:13Z</dcterms:modified>
</cp:coreProperties>
</file>