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4"/>
  </p:notesMasterIdLst>
  <p:sldIdLst>
    <p:sldId id="271" r:id="rId2"/>
    <p:sldId id="278" r:id="rId3"/>
  </p:sldIdLst>
  <p:sldSz cx="9144000" cy="6858000" type="screen4x3"/>
  <p:notesSz cx="6881813" cy="10015538"/>
  <p:custDataLst>
    <p:tags r:id="rId5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8626"/>
    <a:srgbClr val="678923"/>
    <a:srgbClr val="000000"/>
    <a:srgbClr val="0066CC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8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  <p:guide orient="horz" pos="3155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448778" y="1231297"/>
            <a:ext cx="7723622" cy="5386198"/>
          </a:xfrm>
          <a:ln w="28575">
            <a:noFill/>
          </a:ln>
        </p:spPr>
        <p:txBody>
          <a:bodyPr>
            <a:normAutofit fontScale="25000" lnSpcReduction="20000"/>
          </a:bodyPr>
          <a:lstStyle/>
          <a:p>
            <a:r>
              <a:rPr lang="pt-PT" sz="9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237744" indent="-237744">
              <a:lnSpc>
                <a:spcPct val="120000"/>
              </a:lnSpc>
              <a:spcBef>
                <a:spcPts val="436"/>
              </a:spcBef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/>
                </a:solidFill>
              </a:rPr>
              <a:t>O </a:t>
            </a:r>
            <a:r>
              <a:rPr lang="pt-PT" sz="6800" b="1" dirty="0" smtClean="0">
                <a:solidFill>
                  <a:schemeClr val="tx1"/>
                </a:solidFill>
              </a:rPr>
              <a:t>sujeito </a:t>
            </a:r>
            <a:r>
              <a:rPr lang="pt-PT" sz="6800" dirty="0" smtClean="0">
                <a:solidFill>
                  <a:schemeClr val="tx1"/>
                </a:solidFill>
              </a:rPr>
              <a:t>é </a:t>
            </a:r>
            <a:r>
              <a:rPr lang="pt-PT" sz="6800" dirty="0">
                <a:solidFill>
                  <a:schemeClr val="tx1"/>
                </a:solidFill>
              </a:rPr>
              <a:t>um dos termos essenciais da oração, </a:t>
            </a:r>
            <a:r>
              <a:rPr lang="pt-PT" sz="6800" dirty="0" smtClean="0">
                <a:solidFill>
                  <a:schemeClr val="tx1"/>
                </a:solidFill>
              </a:rPr>
              <a:t>genericamente a entidade que realiza </a:t>
            </a:r>
            <a:r>
              <a:rPr lang="pt-PT" sz="6800" dirty="0">
                <a:solidFill>
                  <a:schemeClr val="tx1"/>
                </a:solidFill>
              </a:rPr>
              <a:t>ou </a:t>
            </a:r>
            <a:r>
              <a:rPr lang="pt-PT" sz="6800" dirty="0" smtClean="0">
                <a:solidFill>
                  <a:schemeClr val="tx1"/>
                </a:solidFill>
              </a:rPr>
              <a:t>sofre </a:t>
            </a:r>
            <a:r>
              <a:rPr lang="pt-PT" sz="6800" dirty="0">
                <a:solidFill>
                  <a:schemeClr val="tx1"/>
                </a:solidFill>
              </a:rPr>
              <a:t>uma ação ou </a:t>
            </a:r>
            <a:r>
              <a:rPr lang="pt-PT" sz="6800" dirty="0" smtClean="0">
                <a:solidFill>
                  <a:schemeClr val="tx1"/>
                </a:solidFill>
              </a:rPr>
              <a:t>um estado. </a:t>
            </a:r>
          </a:p>
          <a:p>
            <a:pPr marL="265113" indent="-265113">
              <a:lnSpc>
                <a:spcPct val="120000"/>
              </a:lnSpc>
              <a:spcBef>
                <a:spcPts val="436"/>
              </a:spcBef>
            </a:pPr>
            <a:endParaRPr lang="pt-PT" sz="3600" dirty="0">
              <a:solidFill>
                <a:prstClr val="black">
                  <a:lumMod val="50000"/>
                </a:prstClr>
              </a:solidFill>
            </a:endParaRPr>
          </a:p>
          <a:p>
            <a:pPr marL="237744" indent="-237744">
              <a:lnSpc>
                <a:spcPct val="120000"/>
              </a:lnSpc>
              <a:spcBef>
                <a:spcPts val="436"/>
              </a:spcBef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6800" b="1" dirty="0">
                <a:solidFill>
                  <a:schemeClr val="tx1">
                    <a:lumMod val="50000"/>
                  </a:schemeClr>
                </a:solidFill>
              </a:rPr>
              <a:t>sujeito </a:t>
            </a:r>
            <a:r>
              <a:rPr lang="pt-PT" sz="6800" dirty="0" smtClean="0">
                <a:solidFill>
                  <a:prstClr val="black">
                    <a:lumMod val="50000"/>
                  </a:prstClr>
                </a:solidFill>
              </a:rPr>
              <a:t>é </a:t>
            </a:r>
            <a:r>
              <a:rPr lang="pt-PT" sz="6800" dirty="0">
                <a:solidFill>
                  <a:prstClr val="black">
                    <a:lumMod val="50000"/>
                  </a:prstClr>
                </a:solidFill>
              </a:rPr>
              <a:t>a </a:t>
            </a:r>
            <a:r>
              <a:rPr lang="pt-PT" sz="6800" u="sng" dirty="0">
                <a:solidFill>
                  <a:prstClr val="black">
                    <a:lumMod val="50000"/>
                  </a:prstClr>
                </a:solidFill>
              </a:rPr>
              <a:t>função </a:t>
            </a:r>
            <a:r>
              <a:rPr lang="pt-PT" sz="6800" u="sng" dirty="0" smtClean="0">
                <a:solidFill>
                  <a:prstClr val="black">
                    <a:lumMod val="50000"/>
                  </a:prstClr>
                </a:solidFill>
              </a:rPr>
              <a:t>sintática</a:t>
            </a:r>
            <a:r>
              <a:rPr lang="pt-PT" sz="6800" dirty="0" smtClean="0">
                <a:solidFill>
                  <a:prstClr val="black">
                    <a:lumMod val="50000"/>
                  </a:prstClr>
                </a:solidFill>
              </a:rPr>
              <a:t>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desempenhada </a:t>
            </a:r>
            <a:r>
              <a:rPr lang="pt-PT" sz="6800" dirty="0" smtClean="0">
                <a:solidFill>
                  <a:schemeClr val="tx1"/>
                </a:solidFill>
              </a:rPr>
              <a:t>pelo constituinte que concorda com o verbo, sendo, habitualmente, representado</a:t>
            </a:r>
            <a:r>
              <a:rPr lang="pt-PT" sz="6800" dirty="0" smtClean="0">
                <a:solidFill>
                  <a:srgbClr val="C00000"/>
                </a:solidFill>
              </a:rPr>
              <a:t>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por um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grupo nominal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endParaRPr lang="pt-PT" sz="6800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1036638" indent="-174625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r>
              <a:rPr lang="pt-PT" sz="6000" b="1" i="1" u="sng" dirty="0" smtClean="0">
                <a:solidFill>
                  <a:srgbClr val="678923"/>
                </a:solidFill>
              </a:rPr>
              <a:t>Um manual de Português</a:t>
            </a:r>
            <a:r>
              <a:rPr lang="pt-PT" sz="6000" b="1" i="1" dirty="0" smtClean="0">
                <a:solidFill>
                  <a:srgbClr val="678923"/>
                </a:solidFill>
              </a:rPr>
              <a:t> </a:t>
            </a:r>
            <a:r>
              <a:rPr lang="pt-PT" sz="6000" i="1" dirty="0" smtClean="0">
                <a:solidFill>
                  <a:srgbClr val="678923"/>
                </a:solidFill>
              </a:rPr>
              <a:t>tem textos muito variados</a:t>
            </a:r>
            <a:r>
              <a:rPr lang="pt-PT" sz="6000" b="1" i="1" dirty="0" smtClean="0">
                <a:solidFill>
                  <a:srgbClr val="678923"/>
                </a:solidFill>
              </a:rPr>
              <a:t>.</a:t>
            </a:r>
            <a:endParaRPr lang="pt-PT" sz="6000" i="1" dirty="0">
              <a:solidFill>
                <a:srgbClr val="678923"/>
              </a:solidFill>
            </a:endParaRPr>
          </a:p>
          <a:p>
            <a:pPr marL="1036638" indent="-174625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r>
              <a:rPr lang="pt-PT" sz="6000" i="1" dirty="0" smtClean="0">
                <a:solidFill>
                  <a:srgbClr val="678923"/>
                </a:solidFill>
              </a:rPr>
              <a:t>A </a:t>
            </a:r>
            <a:r>
              <a:rPr lang="pt-PT" sz="6000" b="1" i="1" u="sng" dirty="0" smtClean="0">
                <a:solidFill>
                  <a:srgbClr val="678923"/>
                </a:solidFill>
              </a:rPr>
              <a:t>Lara</a:t>
            </a:r>
            <a:r>
              <a:rPr lang="pt-PT" sz="6000" i="1" dirty="0" smtClean="0">
                <a:solidFill>
                  <a:srgbClr val="678923"/>
                </a:solidFill>
              </a:rPr>
              <a:t> é </a:t>
            </a:r>
            <a:r>
              <a:rPr lang="pt-PT" sz="6000" dirty="0" smtClean="0">
                <a:solidFill>
                  <a:srgbClr val="678923"/>
                </a:solidFill>
              </a:rPr>
              <a:t>ruiva.</a:t>
            </a:r>
          </a:p>
          <a:p>
            <a:pPr marL="1036638" indent="-174625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endParaRPr lang="pt-PT" sz="3600" i="1" dirty="0" smtClean="0">
              <a:solidFill>
                <a:srgbClr val="678923"/>
              </a:solidFill>
            </a:endParaRPr>
          </a:p>
          <a:p>
            <a:pPr marL="269875" lvl="0" indent="-269875">
              <a:lnSpc>
                <a:spcPct val="110000"/>
              </a:lnSpc>
              <a:spcBef>
                <a:spcPts val="436"/>
              </a:spcBef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/>
                </a:solidFill>
              </a:rPr>
              <a:t>Uma </a:t>
            </a:r>
            <a:r>
              <a:rPr lang="pt-PT" sz="6800" b="1" dirty="0" smtClean="0">
                <a:solidFill>
                  <a:schemeClr val="tx1"/>
                </a:solidFill>
              </a:rPr>
              <a:t>oração</a:t>
            </a:r>
            <a:r>
              <a:rPr lang="pt-PT" sz="6800" dirty="0" smtClean="0">
                <a:solidFill>
                  <a:schemeClr val="tx1"/>
                </a:solidFill>
              </a:rPr>
              <a:t> pode também desempenhar a função sintática de </a:t>
            </a:r>
            <a:r>
              <a:rPr lang="pt-PT" sz="6800" b="1" dirty="0" smtClean="0">
                <a:solidFill>
                  <a:schemeClr val="tx1"/>
                </a:solidFill>
              </a:rPr>
              <a:t>sujeito</a:t>
            </a:r>
            <a:r>
              <a:rPr lang="pt-PT" sz="6800" dirty="0" smtClean="0">
                <a:solidFill>
                  <a:schemeClr val="tx1"/>
                </a:solidFill>
              </a:rPr>
              <a:t>.</a:t>
            </a:r>
          </a:p>
          <a:p>
            <a:pPr marL="1036638" indent="-174625">
              <a:lnSpc>
                <a:spcPct val="11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r>
              <a:rPr lang="pt-PT" sz="6000" b="1" i="1" u="sng" dirty="0" smtClean="0">
                <a:solidFill>
                  <a:srgbClr val="678923"/>
                </a:solidFill>
              </a:rPr>
              <a:t>Zangarem-se desta maneira</a:t>
            </a:r>
            <a:r>
              <a:rPr lang="pt-PT" sz="6000" b="1" i="1" dirty="0" smtClean="0">
                <a:solidFill>
                  <a:srgbClr val="678923"/>
                </a:solidFill>
              </a:rPr>
              <a:t> </a:t>
            </a:r>
            <a:r>
              <a:rPr lang="pt-PT" sz="6000" i="1" dirty="0" smtClean="0">
                <a:solidFill>
                  <a:srgbClr val="678923"/>
                </a:solidFill>
              </a:rPr>
              <a:t>desgosta os pais.</a:t>
            </a:r>
          </a:p>
          <a:p>
            <a:pPr marL="1036638" indent="-174625">
              <a:lnSpc>
                <a:spcPct val="11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r>
              <a:rPr lang="pt-PT" sz="6000" i="1" dirty="0" smtClean="0">
                <a:solidFill>
                  <a:srgbClr val="678923"/>
                </a:solidFill>
              </a:rPr>
              <a:t>Aborreceu-me </a:t>
            </a:r>
            <a:r>
              <a:rPr lang="pt-PT" sz="6000" b="1" i="1" u="sng" dirty="0" smtClean="0">
                <a:solidFill>
                  <a:srgbClr val="678923"/>
                </a:solidFill>
              </a:rPr>
              <a:t>que te tivesses atrasado</a:t>
            </a:r>
            <a:r>
              <a:rPr lang="pt-PT" sz="6000" i="1" dirty="0" smtClean="0">
                <a:solidFill>
                  <a:srgbClr val="678923"/>
                </a:solidFill>
              </a:rPr>
              <a:t>.</a:t>
            </a:r>
          </a:p>
          <a:p>
            <a:pPr marL="1036638" indent="-174625">
              <a:lnSpc>
                <a:spcPct val="11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endParaRPr lang="pt-PT" sz="3600" i="1" dirty="0" smtClean="0">
              <a:solidFill>
                <a:srgbClr val="678923"/>
              </a:solidFill>
            </a:endParaRPr>
          </a:p>
          <a:p>
            <a:pPr marL="237744" indent="-237744">
              <a:lnSpc>
                <a:spcPct val="120000"/>
              </a:lnSpc>
              <a:spcBef>
                <a:spcPts val="436"/>
              </a:spcBef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/>
                </a:solidFill>
              </a:rPr>
              <a:t>Quando </a:t>
            </a:r>
            <a:r>
              <a:rPr lang="pt-PT" sz="6800" b="1" dirty="0" smtClean="0">
                <a:solidFill>
                  <a:schemeClr val="tx1"/>
                </a:solidFill>
              </a:rPr>
              <a:t>o sujeito </a:t>
            </a:r>
            <a:r>
              <a:rPr lang="pt-PT" sz="6800" dirty="0" smtClean="0">
                <a:solidFill>
                  <a:schemeClr val="tx1"/>
                </a:solidFill>
              </a:rPr>
              <a:t>é um </a:t>
            </a:r>
            <a:r>
              <a:rPr lang="pt-PT" sz="6800" b="1" dirty="0" smtClean="0">
                <a:solidFill>
                  <a:schemeClr val="tx1"/>
                </a:solidFill>
              </a:rPr>
              <a:t>grupo nominal</a:t>
            </a:r>
            <a:r>
              <a:rPr lang="pt-PT" sz="6800" dirty="0" smtClean="0">
                <a:solidFill>
                  <a:schemeClr val="tx1"/>
                </a:solidFill>
              </a:rPr>
              <a:t>,</a:t>
            </a:r>
            <a:r>
              <a:rPr lang="pt-PT" sz="6800" b="1" dirty="0" smtClean="0">
                <a:solidFill>
                  <a:schemeClr val="tx1"/>
                </a:solidFill>
              </a:rPr>
              <a:t> </a:t>
            </a:r>
            <a:r>
              <a:rPr lang="pt-PT" sz="6800" dirty="0" smtClean="0">
                <a:solidFill>
                  <a:schemeClr val="tx1"/>
                </a:solidFill>
              </a:rPr>
              <a:t>pode ser substituído por um </a:t>
            </a:r>
            <a:r>
              <a:rPr lang="pt-PT" sz="6800" b="1" dirty="0" smtClean="0">
                <a:solidFill>
                  <a:schemeClr val="tx1"/>
                </a:solidFill>
              </a:rPr>
              <a:t>pronome pessoal </a:t>
            </a:r>
            <a:r>
              <a:rPr lang="pt-PT" sz="6800" dirty="0" smtClean="0">
                <a:solidFill>
                  <a:schemeClr val="tx1"/>
                </a:solidFill>
              </a:rPr>
              <a:t>com a função de sujeito.</a:t>
            </a:r>
          </a:p>
          <a:p>
            <a:pPr marL="1036638" indent="-174625">
              <a:lnSpc>
                <a:spcPct val="11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r>
              <a:rPr lang="pt-PT" sz="6000" dirty="0" smtClean="0">
                <a:solidFill>
                  <a:srgbClr val="618626"/>
                </a:solidFill>
              </a:rPr>
              <a:t>(</a:t>
            </a:r>
            <a:r>
              <a:rPr lang="pt-PT" sz="6000" b="1" i="1" u="sng" dirty="0" smtClean="0">
                <a:solidFill>
                  <a:srgbClr val="618626"/>
                </a:solidFill>
              </a:rPr>
              <a:t>Eu e a Joana</a:t>
            </a:r>
            <a:r>
              <a:rPr lang="pt-PT" sz="6000" b="1" i="1" dirty="0" smtClean="0">
                <a:solidFill>
                  <a:srgbClr val="618626"/>
                </a:solidFill>
              </a:rPr>
              <a:t> </a:t>
            </a:r>
            <a:r>
              <a:rPr lang="pt-PT" sz="6000" i="1" dirty="0" smtClean="0">
                <a:solidFill>
                  <a:srgbClr val="618626"/>
                </a:solidFill>
              </a:rPr>
              <a:t>parecemos irmãs</a:t>
            </a:r>
            <a:r>
              <a:rPr lang="pt-PT" sz="6000" dirty="0" smtClean="0">
                <a:solidFill>
                  <a:srgbClr val="618626"/>
                </a:solidFill>
              </a:rPr>
              <a:t>)</a:t>
            </a:r>
            <a:r>
              <a:rPr lang="pt-PT" sz="6000" i="1" dirty="0" smtClean="0">
                <a:solidFill>
                  <a:srgbClr val="618626"/>
                </a:solidFill>
              </a:rPr>
              <a:t>. </a:t>
            </a:r>
            <a:r>
              <a:rPr lang="pt-PT" sz="6000" b="1" i="1" u="sng" dirty="0" smtClean="0">
                <a:solidFill>
                  <a:srgbClr val="618626"/>
                </a:solidFill>
              </a:rPr>
              <a:t>Nós</a:t>
            </a:r>
            <a:r>
              <a:rPr lang="pt-PT" sz="6000" i="1" dirty="0" smtClean="0">
                <a:solidFill>
                  <a:srgbClr val="618626"/>
                </a:solidFill>
              </a:rPr>
              <a:t> parecemos irmãs.</a:t>
            </a:r>
          </a:p>
          <a:p>
            <a:pPr marL="1036638" indent="-174625">
              <a:lnSpc>
                <a:spcPct val="11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r>
              <a:rPr lang="pt-PT" sz="6000" dirty="0" smtClean="0">
                <a:solidFill>
                  <a:srgbClr val="618626"/>
                </a:solidFill>
              </a:rPr>
              <a:t>(</a:t>
            </a:r>
            <a:r>
              <a:rPr lang="pt-PT" sz="6000" b="1" i="1" u="sng" dirty="0" smtClean="0">
                <a:solidFill>
                  <a:srgbClr val="618626"/>
                </a:solidFill>
              </a:rPr>
              <a:t>Os irlandeses</a:t>
            </a:r>
            <a:r>
              <a:rPr lang="pt-PT" sz="6000" b="1" i="1" dirty="0" smtClean="0">
                <a:solidFill>
                  <a:srgbClr val="618626"/>
                </a:solidFill>
              </a:rPr>
              <a:t> </a:t>
            </a:r>
            <a:r>
              <a:rPr lang="pt-PT" sz="6000" i="1" dirty="0" smtClean="0">
                <a:solidFill>
                  <a:srgbClr val="618626"/>
                </a:solidFill>
              </a:rPr>
              <a:t>são ruivos</a:t>
            </a:r>
            <a:r>
              <a:rPr lang="pt-PT" sz="6000" dirty="0" smtClean="0">
                <a:solidFill>
                  <a:srgbClr val="618626"/>
                </a:solidFill>
              </a:rPr>
              <a:t>).</a:t>
            </a:r>
            <a:r>
              <a:rPr lang="pt-PT" sz="6000" b="1" i="1" dirty="0" smtClean="0">
                <a:solidFill>
                  <a:srgbClr val="618626"/>
                </a:solidFill>
              </a:rPr>
              <a:t> </a:t>
            </a:r>
            <a:r>
              <a:rPr lang="pt-PT" sz="6000" b="1" i="1" u="sng" dirty="0" smtClean="0">
                <a:solidFill>
                  <a:srgbClr val="618626"/>
                </a:solidFill>
              </a:rPr>
              <a:t>Ela</a:t>
            </a:r>
            <a:r>
              <a:rPr lang="pt-PT" sz="6000" b="1" i="1" dirty="0" smtClean="0">
                <a:solidFill>
                  <a:srgbClr val="618626"/>
                </a:solidFill>
              </a:rPr>
              <a:t> </a:t>
            </a:r>
            <a:r>
              <a:rPr lang="pt-PT" sz="6000" i="1" dirty="0" smtClean="0">
                <a:solidFill>
                  <a:srgbClr val="618626"/>
                </a:solidFill>
              </a:rPr>
              <a:t>é ruiva.</a:t>
            </a:r>
          </a:p>
          <a:p>
            <a:pPr marL="1036638" indent="-174625">
              <a:lnSpc>
                <a:spcPct val="11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endParaRPr lang="pt-PT" sz="3600" b="1" i="1" dirty="0" smtClean="0">
              <a:solidFill>
                <a:srgbClr val="618626"/>
              </a:solidFill>
            </a:endParaRPr>
          </a:p>
          <a:p>
            <a:pPr marL="237744" indent="-237744">
              <a:lnSpc>
                <a:spcPct val="120000"/>
              </a:lnSpc>
              <a:spcBef>
                <a:spcPts val="436"/>
              </a:spcBef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rgbClr val="555555">
                    <a:lumMod val="50000"/>
                  </a:srgbClr>
                </a:solidFill>
              </a:rPr>
              <a:t>Quando </a:t>
            </a:r>
            <a:r>
              <a:rPr lang="pt-PT" sz="6800" b="1" dirty="0" smtClean="0">
                <a:solidFill>
                  <a:schemeClr val="tx1"/>
                </a:solidFill>
              </a:rPr>
              <a:t>o sujeito </a:t>
            </a:r>
            <a:r>
              <a:rPr lang="pt-PT" sz="6800" dirty="0" smtClean="0">
                <a:solidFill>
                  <a:schemeClr val="tx1"/>
                </a:solidFill>
              </a:rPr>
              <a:t>é uma </a:t>
            </a:r>
            <a:r>
              <a:rPr lang="pt-PT" sz="6800" b="1" dirty="0" smtClean="0">
                <a:solidFill>
                  <a:schemeClr val="tx1"/>
                </a:solidFill>
              </a:rPr>
              <a:t>oração</a:t>
            </a:r>
            <a:r>
              <a:rPr lang="pt-PT" sz="6800" dirty="0" smtClean="0">
                <a:solidFill>
                  <a:schemeClr val="tx1"/>
                </a:solidFill>
              </a:rPr>
              <a:t>,</a:t>
            </a:r>
            <a:r>
              <a:rPr lang="pt-PT" sz="6800" b="1" dirty="0" smtClean="0">
                <a:solidFill>
                  <a:schemeClr val="tx1"/>
                </a:solidFill>
              </a:rPr>
              <a:t> </a:t>
            </a:r>
            <a:r>
              <a:rPr lang="pt-PT" sz="6800" dirty="0" smtClean="0">
                <a:solidFill>
                  <a:schemeClr val="tx1"/>
                </a:solidFill>
              </a:rPr>
              <a:t>pode ser substituído pelas formas pronominais </a:t>
            </a:r>
            <a:r>
              <a:rPr lang="pt-PT" sz="6800" b="1" i="1" dirty="0" smtClean="0">
                <a:solidFill>
                  <a:schemeClr val="tx1"/>
                </a:solidFill>
              </a:rPr>
              <a:t>isto</a:t>
            </a:r>
            <a:r>
              <a:rPr lang="pt-PT" sz="6800" i="1" dirty="0" smtClean="0">
                <a:solidFill>
                  <a:schemeClr val="tx1"/>
                </a:solidFill>
              </a:rPr>
              <a:t>,</a:t>
            </a:r>
            <a:r>
              <a:rPr lang="pt-PT" sz="6800" b="1" i="1" dirty="0" smtClean="0">
                <a:solidFill>
                  <a:schemeClr val="tx1"/>
                </a:solidFill>
              </a:rPr>
              <a:t> isso</a:t>
            </a:r>
            <a:r>
              <a:rPr lang="pt-PT" sz="6800" i="1" dirty="0" smtClean="0">
                <a:solidFill>
                  <a:schemeClr val="tx1"/>
                </a:solidFill>
              </a:rPr>
              <a:t>,</a:t>
            </a:r>
            <a:r>
              <a:rPr lang="pt-PT" sz="6800" b="1" i="1" dirty="0" smtClean="0">
                <a:solidFill>
                  <a:schemeClr val="tx1"/>
                </a:solidFill>
              </a:rPr>
              <a:t> aquilo</a:t>
            </a:r>
            <a:r>
              <a:rPr lang="pt-PT" sz="6800" i="1" dirty="0" smtClean="0">
                <a:solidFill>
                  <a:schemeClr val="tx1"/>
                </a:solidFill>
              </a:rPr>
              <a:t>.</a:t>
            </a:r>
          </a:p>
          <a:p>
            <a:pPr marL="1031875" lvl="2" indent="-169863" algn="l">
              <a:lnSpc>
                <a:spcPct val="110000"/>
              </a:lnSpc>
              <a:spcBef>
                <a:spcPts val="30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6000" b="1" i="1" u="sng" dirty="0" smtClean="0">
                <a:solidFill>
                  <a:srgbClr val="678923"/>
                </a:solidFill>
              </a:rPr>
              <a:t>Isso</a:t>
            </a:r>
            <a:r>
              <a:rPr lang="pt-PT" sz="6000" b="1" i="1" dirty="0" smtClean="0">
                <a:solidFill>
                  <a:srgbClr val="678923"/>
                </a:solidFill>
              </a:rPr>
              <a:t> </a:t>
            </a:r>
            <a:r>
              <a:rPr lang="pt-PT" sz="6000" i="1" dirty="0" smtClean="0">
                <a:solidFill>
                  <a:srgbClr val="678923"/>
                </a:solidFill>
              </a:rPr>
              <a:t>desgosta os pais.</a:t>
            </a:r>
          </a:p>
          <a:p>
            <a:pPr marL="1031875" lvl="2" indent="-169863" algn="l">
              <a:lnSpc>
                <a:spcPct val="110000"/>
              </a:lnSpc>
              <a:spcBef>
                <a:spcPts val="30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6000" b="1" i="1" u="sng" dirty="0" smtClean="0">
                <a:solidFill>
                  <a:srgbClr val="678923"/>
                </a:solidFill>
              </a:rPr>
              <a:t>Aquilo</a:t>
            </a:r>
            <a:r>
              <a:rPr lang="pt-PT" sz="6000" i="1" dirty="0" smtClean="0">
                <a:solidFill>
                  <a:srgbClr val="678923"/>
                </a:solidFill>
              </a:rPr>
              <a:t> aborreceu-me.</a:t>
            </a:r>
            <a:endParaRPr lang="pt-PT" sz="6000" b="1" i="1" dirty="0" smtClean="0">
              <a:solidFill>
                <a:schemeClr val="tx1"/>
              </a:solidFill>
            </a:endParaRPr>
          </a:p>
          <a:p>
            <a:pPr lvl="2" algn="l"/>
            <a:endParaRPr lang="pt-PT" sz="5600" b="1" i="1" dirty="0" smtClean="0">
              <a:solidFill>
                <a:srgbClr val="618626"/>
              </a:solidFill>
            </a:endParaRPr>
          </a:p>
          <a:p>
            <a:pPr lvl="2" algn="l"/>
            <a:endParaRPr lang="pt-PT" sz="5600" b="1" i="1" dirty="0" smtClean="0">
              <a:solidFill>
                <a:srgbClr val="618626"/>
              </a:solidFill>
            </a:endParaRPr>
          </a:p>
          <a:p>
            <a:r>
              <a:rPr lang="pt-PT" sz="3500" i="1" dirty="0" smtClean="0">
                <a:solidFill>
                  <a:srgbClr val="678923"/>
                </a:solidFill>
              </a:rPr>
              <a:t> </a:t>
            </a:r>
          </a:p>
          <a:p>
            <a:pPr marL="0" lvl="2" algn="l">
              <a:buClr>
                <a:schemeClr val="accent1"/>
              </a:buClr>
              <a:buFont typeface="Arial" pitchFamily="34" charset="0"/>
              <a:buChar char="•"/>
            </a:pPr>
            <a:endParaRPr lang="pt-PT" sz="34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0" lvl="2" algn="l">
              <a:buClr>
                <a:schemeClr val="accent1"/>
              </a:buClr>
            </a:pPr>
            <a:r>
              <a:rPr lang="pt-PT" sz="3500" b="1" i="1" dirty="0" smtClean="0">
                <a:solidFill>
                  <a:srgbClr val="678923"/>
                </a:solidFill>
              </a:rPr>
              <a:t>                    </a:t>
            </a:r>
          </a:p>
          <a:p>
            <a:pPr marL="0" lvl="2" algn="l">
              <a:buClr>
                <a:schemeClr val="accent1"/>
              </a:buClr>
            </a:pPr>
            <a:r>
              <a:rPr lang="pt-PT" sz="3500" b="1" i="1" dirty="0" smtClean="0">
                <a:solidFill>
                  <a:srgbClr val="678923"/>
                </a:solidFill>
              </a:rPr>
              <a:t>                                        </a:t>
            </a:r>
          </a:p>
          <a:p>
            <a:pPr marL="0" lvl="2" algn="l">
              <a:buClr>
                <a:schemeClr val="accent1"/>
              </a:buClr>
              <a:buFont typeface="Arial" pitchFamily="34" charset="0"/>
              <a:buChar char="•"/>
            </a:pPr>
            <a:endParaRPr lang="pt-PT" sz="1700" dirty="0" smtClean="0">
              <a:solidFill>
                <a:schemeClr val="tx1"/>
              </a:solidFill>
            </a:endParaRPr>
          </a:p>
          <a:p>
            <a:endParaRPr lang="pt-PT" sz="1500" i="1" dirty="0">
              <a:solidFill>
                <a:srgbClr val="0066CC"/>
              </a:solidFill>
            </a:endParaRPr>
          </a:p>
          <a:p>
            <a:pPr lvl="0"/>
            <a:endParaRPr lang="pt-PT" sz="1400" dirty="0">
              <a:solidFill>
                <a:srgbClr val="555555">
                  <a:lumMod val="50000"/>
                </a:srgbClr>
              </a:solidFill>
            </a:endParaRPr>
          </a:p>
          <a:p>
            <a:endParaRPr lang="pt-PT" sz="1800" dirty="0" smtClean="0">
              <a:solidFill>
                <a:srgbClr val="678923"/>
              </a:solidFill>
            </a:endParaRPr>
          </a:p>
          <a:p>
            <a:endParaRPr lang="pt-PT" sz="1800" dirty="0" smtClean="0">
              <a:solidFill>
                <a:srgbClr val="555555">
                  <a:lumMod val="50000"/>
                </a:srgbClr>
              </a:solidFill>
            </a:endParaRPr>
          </a:p>
          <a:p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411760" y="2867225"/>
            <a:ext cx="355243" cy="1354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sujeito</a:t>
            </a:r>
            <a:endParaRPr lang="pt-PT" sz="800" dirty="0">
              <a:solidFill>
                <a:srgbClr val="C0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702841" y="548680"/>
            <a:ext cx="3160726" cy="4752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800" b="1" dirty="0" smtClean="0">
                <a:solidFill>
                  <a:schemeClr val="bg1"/>
                </a:solidFill>
                <a:latin typeface="+mn-lt"/>
              </a:rPr>
              <a:t>Sujeito</a:t>
            </a:r>
            <a:endParaRPr lang="pt-PT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715397" y="3138545"/>
            <a:ext cx="360040" cy="1354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sujeito</a:t>
            </a:r>
            <a:endParaRPr lang="pt-PT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139821"/>
            <a:ext cx="7848872" cy="576064"/>
          </a:xfrm>
        </p:spPr>
        <p:txBody>
          <a:bodyPr/>
          <a:lstStyle/>
          <a:p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Tipos de sujeito</a:t>
            </a:r>
            <a:endParaRPr lang="pt-PT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Seta de movimento para a direita 5"/>
          <p:cNvSpPr/>
          <p:nvPr/>
        </p:nvSpPr>
        <p:spPr>
          <a:xfrm rot="9775056" flipV="1">
            <a:off x="2137566" y="1983910"/>
            <a:ext cx="798536" cy="9086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Seta para baixo 7"/>
          <p:cNvSpPr/>
          <p:nvPr/>
        </p:nvSpPr>
        <p:spPr>
          <a:xfrm>
            <a:off x="5238178" y="2588711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Seta para baixo 9"/>
          <p:cNvSpPr/>
          <p:nvPr/>
        </p:nvSpPr>
        <p:spPr>
          <a:xfrm>
            <a:off x="1565770" y="2588711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n w="25400">
                <a:solidFill>
                  <a:schemeClr val="tx1"/>
                </a:solidFill>
              </a:ln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2816598" y="1629961"/>
            <a:ext cx="11148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228600" algn="ctr">
              <a:spcBef>
                <a:spcPct val="20000"/>
              </a:spcBef>
              <a:buClr>
                <a:srgbClr val="94C600"/>
              </a:buClr>
            </a:pPr>
            <a:r>
              <a:rPr lang="pt-PT" sz="2200" b="1" dirty="0" smtClean="0">
                <a:solidFill>
                  <a:prstClr val="black"/>
                </a:solidFill>
              </a:rPr>
              <a:t>Sujeito</a:t>
            </a:r>
          </a:p>
        </p:txBody>
      </p:sp>
      <p:sp>
        <p:nvSpPr>
          <p:cNvPr id="14" name="Seta para baixo 13"/>
          <p:cNvSpPr/>
          <p:nvPr/>
        </p:nvSpPr>
        <p:spPr>
          <a:xfrm>
            <a:off x="4515609" y="2608456"/>
            <a:ext cx="74497" cy="15644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01674" y="2228671"/>
            <a:ext cx="16561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b="1" dirty="0" smtClean="0">
                <a:solidFill>
                  <a:prstClr val="black"/>
                </a:solidFill>
              </a:rPr>
              <a:t>Sujeito </a:t>
            </a:r>
            <a:r>
              <a:rPr lang="pt-PT" sz="1400" dirty="0" smtClean="0">
                <a:solidFill>
                  <a:prstClr val="black"/>
                </a:solidFill>
              </a:rPr>
              <a:t>(expresso)</a:t>
            </a:r>
            <a:endParaRPr lang="pt-PT" sz="1400" dirty="0"/>
          </a:p>
        </p:txBody>
      </p:sp>
      <p:sp>
        <p:nvSpPr>
          <p:cNvPr id="20" name="Rectângulo 19"/>
          <p:cNvSpPr/>
          <p:nvPr/>
        </p:nvSpPr>
        <p:spPr>
          <a:xfrm>
            <a:off x="4374082" y="2300679"/>
            <a:ext cx="21880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 smtClean="0"/>
              <a:t>Sujeito nulo </a:t>
            </a:r>
            <a:r>
              <a:rPr lang="pt-PT" sz="1400" dirty="0" smtClean="0"/>
              <a:t>(não expresso)</a:t>
            </a:r>
            <a:endParaRPr lang="pt-PT" sz="14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1421754" y="2876743"/>
            <a:ext cx="2880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PT" sz="1400" b="1" dirty="0" smtClean="0"/>
              <a:t>Simples</a:t>
            </a:r>
            <a:r>
              <a:rPr lang="pt-PT" sz="1400" dirty="0" smtClean="0"/>
              <a:t> – constituído por um grupo nominal, um pronome, ou mesmo uma oração</a:t>
            </a:r>
            <a:r>
              <a:rPr lang="pt-PT" sz="1400" dirty="0"/>
              <a:t>:</a:t>
            </a:r>
            <a:endParaRPr lang="pt-PT" sz="1400" dirty="0" smtClean="0"/>
          </a:p>
        </p:txBody>
      </p:sp>
      <p:sp>
        <p:nvSpPr>
          <p:cNvPr id="22" name="Rectângulo 21"/>
          <p:cNvSpPr/>
          <p:nvPr/>
        </p:nvSpPr>
        <p:spPr>
          <a:xfrm>
            <a:off x="1421754" y="3596823"/>
            <a:ext cx="2952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pt-PT" sz="1200" dirty="0" smtClean="0"/>
              <a:t>um grupo nominal;</a:t>
            </a:r>
          </a:p>
          <a:p>
            <a:pPr marL="341313" lvl="2" indent="-171450"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200" b="1" i="1" u="sng" dirty="0" smtClean="0">
                <a:solidFill>
                  <a:schemeClr val="bg2">
                    <a:lumMod val="50000"/>
                  </a:schemeClr>
                </a:solidFill>
              </a:rPr>
              <a:t>A minha avó</a:t>
            </a:r>
            <a:r>
              <a:rPr lang="pt-PT" sz="12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pt-PT" sz="1200" i="1" dirty="0" smtClean="0">
                <a:solidFill>
                  <a:schemeClr val="bg2">
                    <a:lumMod val="50000"/>
                  </a:schemeClr>
                </a:solidFill>
              </a:rPr>
              <a:t>ajuda-me.</a:t>
            </a:r>
            <a:endParaRPr lang="pt-PT" sz="1200" i="1" dirty="0" smtClean="0"/>
          </a:p>
          <a:p>
            <a:pPr marL="171450" lvl="2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1200" dirty="0"/>
              <a:t>um </a:t>
            </a:r>
            <a:r>
              <a:rPr lang="pt-PT" sz="1200" dirty="0" smtClean="0"/>
              <a:t>pronome;</a:t>
            </a:r>
            <a:endParaRPr lang="pt-PT" sz="1200" dirty="0"/>
          </a:p>
          <a:p>
            <a:pPr marL="341313" lvl="2" indent="-171450"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200" b="1" i="1" u="sng" dirty="0" smtClean="0">
                <a:solidFill>
                  <a:schemeClr val="bg2">
                    <a:lumMod val="50000"/>
                  </a:schemeClr>
                </a:solidFill>
              </a:rPr>
              <a:t>Ela</a:t>
            </a:r>
            <a:r>
              <a:rPr lang="pt-PT" sz="1200" i="1" dirty="0" smtClean="0">
                <a:solidFill>
                  <a:schemeClr val="bg2">
                    <a:lumMod val="50000"/>
                  </a:schemeClr>
                </a:solidFill>
              </a:rPr>
              <a:t> ajuda-me.                                       </a:t>
            </a:r>
          </a:p>
          <a:p>
            <a:pPr marL="171450" lvl="2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1200" dirty="0" smtClean="0"/>
              <a:t>ou </a:t>
            </a:r>
            <a:r>
              <a:rPr lang="pt-PT" sz="1200" dirty="0"/>
              <a:t>uma </a:t>
            </a:r>
            <a:r>
              <a:rPr lang="pt-PT" sz="1200" dirty="0" smtClean="0"/>
              <a:t>oração.</a:t>
            </a:r>
            <a:endParaRPr lang="pt-PT" sz="1200" dirty="0"/>
          </a:p>
          <a:p>
            <a:pPr marL="341313" lvl="2" indent="-171450"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200" i="1" dirty="0" smtClean="0">
                <a:solidFill>
                  <a:schemeClr val="bg2">
                    <a:lumMod val="50000"/>
                  </a:schemeClr>
                </a:solidFill>
              </a:rPr>
              <a:t>Irrita-me </a:t>
            </a:r>
            <a:r>
              <a:rPr lang="pt-PT" sz="1200" b="1" i="1" u="sng" dirty="0" smtClean="0">
                <a:solidFill>
                  <a:schemeClr val="bg2">
                    <a:lumMod val="50000"/>
                  </a:schemeClr>
                </a:solidFill>
              </a:rPr>
              <a:t>que fales tanto</a:t>
            </a:r>
            <a:r>
              <a:rPr lang="pt-PT" sz="1200" i="1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701674" y="4892967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PT" sz="1400" b="1" dirty="0" smtClean="0"/>
              <a:t>Composto</a:t>
            </a:r>
            <a:r>
              <a:rPr lang="pt-PT" sz="1400" dirty="0" smtClean="0"/>
              <a:t> – constituído por mais do que um grupo nominal, pronome ou oração</a:t>
            </a:r>
            <a:r>
              <a:rPr lang="pt-PT" sz="1400" dirty="0"/>
              <a:t>:</a:t>
            </a:r>
            <a:endParaRPr lang="pt-PT" sz="1400" dirty="0" smtClean="0"/>
          </a:p>
        </p:txBody>
      </p:sp>
      <p:sp>
        <p:nvSpPr>
          <p:cNvPr id="24" name="Rectângulo 23"/>
          <p:cNvSpPr/>
          <p:nvPr/>
        </p:nvSpPr>
        <p:spPr>
          <a:xfrm>
            <a:off x="701674" y="5397023"/>
            <a:ext cx="4001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pt-PT" sz="1200" dirty="0" smtClean="0"/>
              <a:t>mais do que um grupo nominal;</a:t>
            </a:r>
          </a:p>
          <a:p>
            <a:pPr marL="341313" lvl="2" indent="-171450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200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pt-PT" sz="1200" b="1" i="1" u="sng" dirty="0" smtClean="0">
                <a:solidFill>
                  <a:schemeClr val="bg2">
                    <a:lumMod val="50000"/>
                  </a:schemeClr>
                </a:solidFill>
              </a:rPr>
              <a:t>A minha avó e o meu irmão</a:t>
            </a:r>
            <a:r>
              <a:rPr lang="pt-PT" sz="12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pt-PT" sz="1200" i="1" dirty="0" smtClean="0">
                <a:solidFill>
                  <a:schemeClr val="bg2">
                    <a:lumMod val="50000"/>
                  </a:schemeClr>
                </a:solidFill>
              </a:rPr>
              <a:t>ajudam-me.</a:t>
            </a:r>
            <a:r>
              <a:rPr lang="pt-PT" sz="1200" dirty="0" smtClean="0"/>
              <a:t> 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pt-PT" sz="1200" dirty="0" smtClean="0"/>
              <a:t>mais </a:t>
            </a:r>
            <a:r>
              <a:rPr lang="pt-PT" sz="1200" dirty="0"/>
              <a:t>do que um </a:t>
            </a:r>
            <a:r>
              <a:rPr lang="pt-PT" sz="1200" dirty="0" smtClean="0"/>
              <a:t>pronome;</a:t>
            </a:r>
            <a:endParaRPr lang="pt-PT" sz="1200" dirty="0"/>
          </a:p>
          <a:p>
            <a:pPr marL="341313" lvl="2" indent="-171450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200" b="1" i="1" u="sng" dirty="0" smtClean="0">
                <a:solidFill>
                  <a:schemeClr val="bg2">
                    <a:lumMod val="50000"/>
                  </a:schemeClr>
                </a:solidFill>
              </a:rPr>
              <a:t>Ela e ele</a:t>
            </a:r>
            <a:r>
              <a:rPr lang="pt-PT" sz="12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pt-PT" sz="1200" i="1" dirty="0" smtClean="0">
                <a:solidFill>
                  <a:schemeClr val="bg2">
                    <a:lumMod val="50000"/>
                  </a:schemeClr>
                </a:solidFill>
              </a:rPr>
              <a:t>apoiam-me muito.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pt-PT" sz="1200" dirty="0" smtClean="0"/>
              <a:t>mais </a:t>
            </a:r>
            <a:r>
              <a:rPr lang="pt-PT" sz="1200" dirty="0"/>
              <a:t>do que uma </a:t>
            </a:r>
            <a:r>
              <a:rPr lang="pt-PT" sz="1200" dirty="0" smtClean="0"/>
              <a:t>oração.</a:t>
            </a:r>
            <a:endParaRPr lang="pt-PT" sz="1200" dirty="0"/>
          </a:p>
          <a:p>
            <a:pPr marL="341313" lvl="2" indent="-171450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200" b="1" i="1" u="sng" dirty="0" smtClean="0">
                <a:solidFill>
                  <a:schemeClr val="bg2">
                    <a:lumMod val="50000"/>
                  </a:schemeClr>
                </a:solidFill>
              </a:rPr>
              <a:t>Os que falam muito e riem constantemente</a:t>
            </a:r>
            <a:r>
              <a:rPr lang="pt-PT" sz="12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pt-PT" sz="1200" i="1" dirty="0" smtClean="0">
                <a:solidFill>
                  <a:schemeClr val="bg2">
                    <a:lumMod val="50000"/>
                  </a:schemeClr>
                </a:solidFill>
              </a:rPr>
              <a:t>irritam-me</a:t>
            </a:r>
            <a:r>
              <a:rPr lang="pt-PT" sz="1200" b="1" i="1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pt-PT" sz="12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5094162" y="2804735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>
              <a:spcBef>
                <a:spcPts val="0"/>
              </a:spcBef>
              <a:buNone/>
            </a:pPr>
            <a:r>
              <a:rPr lang="pt-PT" sz="1400" b="1" dirty="0" smtClean="0"/>
              <a:t>Nulo subentendido </a:t>
            </a:r>
            <a:r>
              <a:rPr lang="pt-PT" sz="1400" dirty="0" smtClean="0"/>
              <a:t> – o sujeito não está expresso, mas é possível identificá-lo pelo contexto.                                                                                                               </a:t>
            </a:r>
          </a:p>
        </p:txBody>
      </p:sp>
      <p:sp>
        <p:nvSpPr>
          <p:cNvPr id="27" name="Rectângulo 26"/>
          <p:cNvSpPr/>
          <p:nvPr/>
        </p:nvSpPr>
        <p:spPr>
          <a:xfrm>
            <a:off x="5094162" y="3524815"/>
            <a:ext cx="28083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2" indent="-171450"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200" dirty="0" smtClean="0">
                <a:solidFill>
                  <a:schemeClr val="bg2">
                    <a:lumMod val="50000"/>
                  </a:schemeClr>
                </a:solidFill>
              </a:rPr>
              <a:t>Pedro, </a:t>
            </a:r>
            <a:r>
              <a:rPr lang="pt-PT" sz="1200" b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pt-PT" sz="1200" b="1" strike="sngStrike" dirty="0" smtClean="0">
                <a:solidFill>
                  <a:schemeClr val="bg2">
                    <a:lumMod val="50000"/>
                  </a:schemeClr>
                </a:solidFill>
              </a:rPr>
              <a:t>eu</a:t>
            </a:r>
            <a:r>
              <a:rPr lang="pt-PT" sz="1200" b="1" dirty="0" smtClean="0">
                <a:solidFill>
                  <a:schemeClr val="bg2">
                    <a:lumMod val="50000"/>
                  </a:schemeClr>
                </a:solidFill>
              </a:rPr>
              <a:t>) </a:t>
            </a:r>
            <a:r>
              <a:rPr lang="pt-PT" sz="1200" dirty="0" smtClean="0">
                <a:solidFill>
                  <a:schemeClr val="bg2">
                    <a:lumMod val="50000"/>
                  </a:schemeClr>
                </a:solidFill>
              </a:rPr>
              <a:t>sabia que </a:t>
            </a:r>
            <a:r>
              <a:rPr lang="pt-PT" sz="1200" b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pt-PT" sz="1200" b="1" strike="sngStrike" dirty="0" smtClean="0">
                <a:solidFill>
                  <a:schemeClr val="bg2">
                    <a:lumMod val="50000"/>
                  </a:schemeClr>
                </a:solidFill>
              </a:rPr>
              <a:t>tu</a:t>
            </a:r>
            <a:r>
              <a:rPr lang="pt-PT" sz="1200" b="1" dirty="0" smtClean="0">
                <a:solidFill>
                  <a:schemeClr val="bg2">
                    <a:lumMod val="50000"/>
                  </a:schemeClr>
                </a:solidFill>
              </a:rPr>
              <a:t>) </a:t>
            </a:r>
            <a:r>
              <a:rPr lang="pt-PT" sz="1200" dirty="0" smtClean="0">
                <a:solidFill>
                  <a:schemeClr val="bg2">
                    <a:lumMod val="50000"/>
                  </a:schemeClr>
                </a:solidFill>
              </a:rPr>
              <a:t>estavas aqui.</a:t>
            </a:r>
            <a:endParaRPr lang="pt-PT" sz="1200" i="1" dirty="0" smtClean="0"/>
          </a:p>
        </p:txBody>
      </p:sp>
      <p:sp>
        <p:nvSpPr>
          <p:cNvPr id="28" name="CaixaDeTexto 27"/>
          <p:cNvSpPr txBox="1"/>
          <p:nvPr/>
        </p:nvSpPr>
        <p:spPr>
          <a:xfrm>
            <a:off x="4374082" y="4172887"/>
            <a:ext cx="36724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PT" sz="1400" b="1" dirty="0" smtClean="0"/>
              <a:t>Nulo indeterminado</a:t>
            </a:r>
            <a:r>
              <a:rPr lang="pt-PT" sz="1400" dirty="0" smtClean="0"/>
              <a:t> – não é possível identificar o sujeito, pois o referente é uma entidade não especificada (alguém).</a:t>
            </a:r>
          </a:p>
        </p:txBody>
      </p:sp>
      <p:sp>
        <p:nvSpPr>
          <p:cNvPr id="29" name="Rectângulo 28"/>
          <p:cNvSpPr/>
          <p:nvPr/>
        </p:nvSpPr>
        <p:spPr>
          <a:xfrm>
            <a:off x="4374082" y="4904000"/>
            <a:ext cx="28083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2" indent="-171450">
              <a:spcBef>
                <a:spcPts val="0"/>
              </a:spcBef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200" dirty="0" smtClean="0">
                <a:solidFill>
                  <a:schemeClr val="bg2">
                    <a:lumMod val="50000"/>
                  </a:schemeClr>
                </a:solidFill>
              </a:rPr>
              <a:t>Conta-se que em  tempos..</a:t>
            </a:r>
            <a:r>
              <a:rPr lang="pt-PT" sz="1200" i="1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pt-PT" sz="1200" i="1" dirty="0" smtClean="0"/>
          </a:p>
        </p:txBody>
      </p:sp>
      <p:sp>
        <p:nvSpPr>
          <p:cNvPr id="26" name="Seta de movimento para a direita 5"/>
          <p:cNvSpPr/>
          <p:nvPr/>
        </p:nvSpPr>
        <p:spPr>
          <a:xfrm rot="11824944" flipH="1" flipV="1">
            <a:off x="3929497" y="1983330"/>
            <a:ext cx="798536" cy="9086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Seta para baixo 13"/>
          <p:cNvSpPr/>
          <p:nvPr/>
        </p:nvSpPr>
        <p:spPr>
          <a:xfrm>
            <a:off x="845690" y="2608456"/>
            <a:ext cx="91440" cy="22845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  <p:bldP spid="10" grpId="0" animBg="1"/>
      <p:bldP spid="13" grpId="0"/>
      <p:bldP spid="14" grpId="0" animBg="1"/>
      <p:bldP spid="17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26" grpId="0" animBg="1"/>
      <p:bldP spid="3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2617</TotalTime>
  <Words>336</Words>
  <Application>Microsoft Office PowerPoint</Application>
  <PresentationFormat>On-screen Show (4:3)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Cambria</vt:lpstr>
      <vt:lpstr>Symbol</vt:lpstr>
      <vt:lpstr>Contiguidade</vt:lpstr>
      <vt:lpstr>PowerPoint Presentation</vt:lpstr>
      <vt:lpstr>Tipos de sujeito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199</cp:revision>
  <cp:lastPrinted>2015-05-20T20:32:15Z</cp:lastPrinted>
  <dcterms:created xsi:type="dcterms:W3CDTF">2011-12-12T15:36:58Z</dcterms:created>
  <dcterms:modified xsi:type="dcterms:W3CDTF">2015-06-03T09:31:13Z</dcterms:modified>
</cp:coreProperties>
</file>