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8" r:id="rId1"/>
  </p:sldMasterIdLst>
  <p:notesMasterIdLst>
    <p:notesMasterId r:id="rId11"/>
  </p:notesMasterIdLst>
  <p:sldIdLst>
    <p:sldId id="269" r:id="rId2"/>
    <p:sldId id="256" r:id="rId3"/>
    <p:sldId id="270" r:id="rId4"/>
    <p:sldId id="271" r:id="rId5"/>
    <p:sldId id="272" r:id="rId6"/>
    <p:sldId id="273" r:id="rId7"/>
    <p:sldId id="274" r:id="rId8"/>
    <p:sldId id="275" r:id="rId9"/>
    <p:sldId id="276" r:id="rId10"/>
  </p:sldIdLst>
  <p:sldSz cx="9144000" cy="6858000" type="screen4x3"/>
  <p:notesSz cx="6881813" cy="10015538"/>
  <p:custDataLst>
    <p:tags r:id="rId12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155">
          <p15:clr>
            <a:srgbClr val="A4A3A4"/>
          </p15:clr>
        </p15:guide>
        <p15:guide id="4" pos="216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18626"/>
    <a:srgbClr val="678923"/>
    <a:srgbClr val="69960E"/>
    <a:srgbClr val="E9D9B1"/>
    <a:srgbClr val="555555"/>
    <a:srgbClr val="000000"/>
    <a:srgbClr val="0066CC"/>
    <a:srgbClr val="96C83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Sem Estilo, Tabela com Grelh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1" d="100"/>
          <a:sy n="81" d="100"/>
        </p:scale>
        <p:origin x="-834" y="2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102" d="100"/>
          <a:sy n="102" d="100"/>
        </p:scale>
        <p:origin x="-3558" y="-90"/>
      </p:cViewPr>
      <p:guideLst>
        <p:guide orient="horz" pos="2880"/>
        <p:guide orient="horz" pos="3155"/>
        <p:guide pos="2160"/>
        <p:guide pos="216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/>
          <a:lstStyle>
            <a:lvl1pPr algn="l">
              <a:defRPr sz="13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/>
          <a:lstStyle>
            <a:lvl1pPr algn="r">
              <a:defRPr sz="1300"/>
            </a:lvl1pPr>
          </a:lstStyle>
          <a:p>
            <a:fld id="{9E7C8FF8-27BF-43F9-A342-5A87BDAF45A4}" type="datetimeFigureOut">
              <a:rPr lang="pt-PT" smtClean="0"/>
              <a:pPr/>
              <a:t>15-01-2016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750888"/>
            <a:ext cx="5006975" cy="3756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551" tIns="48276" rIns="96551" bIns="48276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8182" y="4757381"/>
            <a:ext cx="5505450" cy="4506992"/>
          </a:xfrm>
          <a:prstGeom prst="rect">
            <a:avLst/>
          </a:prstGeom>
        </p:spPr>
        <p:txBody>
          <a:bodyPr vert="horz" lIns="96551" tIns="48276" rIns="96551" bIns="48276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9513023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 anchor="b"/>
          <a:lstStyle>
            <a:lvl1pPr algn="l">
              <a:defRPr sz="13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98102" y="9513023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 anchor="b"/>
          <a:lstStyle>
            <a:lvl1pPr algn="r">
              <a:defRPr sz="1300"/>
            </a:lvl1pPr>
          </a:lstStyle>
          <a:p>
            <a:fld id="{D9A1F0F2-6CF6-4A71-A559-C706F1A51E4F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6325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A1F0F2-6CF6-4A71-A559-C706F1A51E4F}" type="slidenum">
              <a:rPr lang="pt-PT" smtClean="0"/>
              <a:pPr/>
              <a:t>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075479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A1F0F2-6CF6-4A71-A559-C706F1A51E4F}" type="slidenum">
              <a:rPr lang="pt-PT" smtClean="0"/>
              <a:pPr/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075479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F466F-BDA4-4F18-9C7B-FF0A9A1B0E80}" type="datetime1">
              <a:rPr lang="en-US" smtClean="0"/>
              <a:pPr/>
              <a:t>1/15/2016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F607B-A47E-422C-9BEF-122CCDB7C526}" type="datetime1">
              <a:rPr lang="en-US" smtClean="0"/>
              <a:pPr/>
              <a:t>1/15/2016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9A7CB-BEE6-4F99-898E-913F06E8E125}" type="datetime1">
              <a:rPr lang="en-US" smtClean="0"/>
              <a:pPr/>
              <a:t>1/15/2016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300C-6FC5-4FC3-AF1A-075E4F50620D}" type="datetime1">
              <a:rPr lang="en-US" smtClean="0"/>
              <a:pPr/>
              <a:t>1/15/2016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D295D-4A77-4DEB-B04C-9F4282A8BC04}" type="datetime1">
              <a:rPr lang="en-US" smtClean="0"/>
              <a:pPr/>
              <a:t>1/15/2016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8685-4D0C-42D5-8013-B5904CD1FCBC}" type="datetime1">
              <a:rPr lang="en-US" smtClean="0"/>
              <a:pPr/>
              <a:t>1/15/2016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26C0-9885-4BA9-BBFA-A52CBFEBB775}" type="datetime1">
              <a:rPr lang="en-US" smtClean="0"/>
              <a:pPr/>
              <a:t>1/15/2016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E1B38-C5EB-4D66-9137-0AFE9CDEDE8F}" type="datetime1">
              <a:rPr lang="en-US" smtClean="0"/>
              <a:pPr/>
              <a:t>1/15/2016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PT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613C-1AD7-49D3-885D-F654C5CDBAA6}" type="datetime1">
              <a:rPr lang="en-US" smtClean="0"/>
              <a:pPr/>
              <a:t>1/15/2016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4290-6522-4139-852E-05BD9E7F0D2E}" type="datetime1">
              <a:rPr lang="en-US" smtClean="0"/>
              <a:pPr/>
              <a:t>1/15/2016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955F9-81EA-47C5-8059-9E5C2B437C70}" type="datetime1">
              <a:rPr lang="en-US" smtClean="0"/>
              <a:pPr/>
              <a:t>1/15/2016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6E2D2B3B-882E-40F3-A32F-6DD516915044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27B613C-1AD7-49D3-885D-F654C5CDBAA6}" type="datetime1">
              <a:rPr lang="en-US" smtClean="0"/>
              <a:pPr/>
              <a:t>1/15/2016</a:t>
            </a:fld>
            <a:endParaRPr lang="en-US" dirty="0"/>
          </a:p>
        </p:txBody>
      </p:sp>
      <p:pic>
        <p:nvPicPr>
          <p:cNvPr id="9" name="Picture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0264" y="361942"/>
            <a:ext cx="563810" cy="690794"/>
          </a:xfrm>
          <a:prstGeom prst="rect">
            <a:avLst/>
          </a:prstGeom>
        </p:spPr>
      </p:pic>
      <p:sp>
        <p:nvSpPr>
          <p:cNvPr id="10" name="TextBox 11"/>
          <p:cNvSpPr txBox="1"/>
          <p:nvPr userDrawn="1"/>
        </p:nvSpPr>
        <p:spPr>
          <a:xfrm>
            <a:off x="3275856" y="6597932"/>
            <a:ext cx="51907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8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Novo Plural</a:t>
            </a:r>
            <a:r>
              <a:rPr lang="pt-PT" sz="800" b="1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| 10.º ano</a:t>
            </a:r>
            <a:endParaRPr lang="pt-PT" sz="800" b="1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4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84920"/>
            <a:ext cx="1142857" cy="60571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47772" y="1412776"/>
            <a:ext cx="7200800" cy="637927"/>
          </a:xfrm>
          <a:solidFill>
            <a:srgbClr val="C00000"/>
          </a:solidFill>
          <a:ln>
            <a:solidFill>
              <a:srgbClr val="C00000"/>
            </a:solidFill>
          </a:ln>
        </p:spPr>
        <p:txBody>
          <a:bodyPr/>
          <a:lstStyle/>
          <a:p>
            <a:r>
              <a:rPr lang="pt-PT" sz="3600" b="1" spc="0" dirty="0" smtClean="0">
                <a:solidFill>
                  <a:schemeClr val="bg1"/>
                </a:solidFill>
                <a:latin typeface="Calibri"/>
              </a:rPr>
              <a:t>Fenómenos de variação fonológica</a:t>
            </a:r>
            <a:endParaRPr lang="pt-PT" spc="0" dirty="0">
              <a:solidFill>
                <a:schemeClr val="bg1"/>
              </a:solidFill>
            </a:endParaRPr>
          </a:p>
        </p:txBody>
      </p:sp>
      <p:sp>
        <p:nvSpPr>
          <p:cNvPr id="4" name="Subtítulo 3"/>
          <p:cNvSpPr>
            <a:spLocks noGrp="1"/>
          </p:cNvSpPr>
          <p:nvPr>
            <p:ph type="subTitle" idx="1"/>
          </p:nvPr>
        </p:nvSpPr>
        <p:spPr>
          <a:xfrm>
            <a:off x="548605" y="2297807"/>
            <a:ext cx="4464496" cy="3505944"/>
          </a:xfrm>
        </p:spPr>
        <p:txBody>
          <a:bodyPr>
            <a:noAutofit/>
          </a:bodyPr>
          <a:lstStyle/>
          <a:p>
            <a:pPr>
              <a:spcAft>
                <a:spcPts val="0"/>
              </a:spcAft>
            </a:pPr>
            <a:r>
              <a:rPr lang="pt-PT" dirty="0">
                <a:solidFill>
                  <a:schemeClr val="tx1"/>
                </a:solidFill>
                <a:ea typeface="Times New Roman"/>
              </a:rPr>
              <a:t>As palavras que hoje utilizamos são, </a:t>
            </a:r>
            <a:r>
              <a:rPr lang="pt-PT" dirty="0" smtClean="0">
                <a:solidFill>
                  <a:schemeClr val="tx1"/>
                </a:solidFill>
                <a:ea typeface="Times New Roman"/>
              </a:rPr>
              <a:t>maioritariamente, </a:t>
            </a:r>
            <a:r>
              <a:rPr lang="pt-PT" dirty="0">
                <a:solidFill>
                  <a:schemeClr val="tx1"/>
                </a:solidFill>
                <a:ea typeface="Times New Roman"/>
              </a:rPr>
              <a:t>provenientes do </a:t>
            </a:r>
            <a:r>
              <a:rPr lang="pt-PT" dirty="0" smtClean="0">
                <a:solidFill>
                  <a:schemeClr val="tx1"/>
                </a:solidFill>
                <a:ea typeface="Times New Roman"/>
              </a:rPr>
              <a:t>latim </a:t>
            </a:r>
            <a:r>
              <a:rPr lang="pt-PT" dirty="0">
                <a:solidFill>
                  <a:schemeClr val="tx1"/>
                </a:solidFill>
                <a:ea typeface="Times New Roman"/>
              </a:rPr>
              <a:t>e resultam de transformações sofridas ao longo dos séculos, quase sempre determinadas pela tendência natural dos falantes para reduzir o esforço em pronunciar alguns sons.</a:t>
            </a:r>
          </a:p>
          <a:p>
            <a:pPr>
              <a:spcAft>
                <a:spcPts val="0"/>
              </a:spcAft>
            </a:pPr>
            <a:r>
              <a:rPr lang="pt-PT" sz="1100" dirty="0">
                <a:solidFill>
                  <a:schemeClr val="tx1"/>
                </a:solidFill>
                <a:ea typeface="Times New Roman"/>
              </a:rPr>
              <a:t> </a:t>
            </a:r>
            <a:endParaRPr lang="pt-PT" dirty="0">
              <a:solidFill>
                <a:schemeClr val="tx1"/>
              </a:solidFill>
              <a:ea typeface="Times New Roman"/>
            </a:endParaRPr>
          </a:p>
          <a:p>
            <a:r>
              <a:rPr lang="pt-PT" dirty="0">
                <a:solidFill>
                  <a:schemeClr val="tx1"/>
                </a:solidFill>
                <a:ea typeface="Times New Roman"/>
                <a:cs typeface="Times New Roman"/>
              </a:rPr>
              <a:t>Os fenómenos sofridos podem ser de </a:t>
            </a:r>
            <a:r>
              <a:rPr lang="pt-PT" b="1" dirty="0" smtClean="0">
                <a:solidFill>
                  <a:srgbClr val="618626"/>
                </a:solidFill>
                <a:ea typeface="Times New Roman"/>
                <a:cs typeface="Times New Roman"/>
              </a:rPr>
              <a:t>supressão</a:t>
            </a:r>
            <a:r>
              <a:rPr lang="pt-PT" dirty="0" smtClean="0">
                <a:solidFill>
                  <a:schemeClr val="tx1"/>
                </a:solidFill>
                <a:ea typeface="Times New Roman"/>
                <a:cs typeface="Times New Roman"/>
              </a:rPr>
              <a:t>, </a:t>
            </a:r>
            <a:r>
              <a:rPr lang="pt-PT" dirty="0">
                <a:solidFill>
                  <a:schemeClr val="tx1"/>
                </a:solidFill>
                <a:ea typeface="Times New Roman"/>
                <a:cs typeface="Times New Roman"/>
              </a:rPr>
              <a:t>de </a:t>
            </a:r>
            <a:r>
              <a:rPr lang="pt-PT" b="1" dirty="0" smtClean="0">
                <a:solidFill>
                  <a:srgbClr val="618626"/>
                </a:solidFill>
                <a:ea typeface="Times New Roman"/>
                <a:cs typeface="Times New Roman"/>
              </a:rPr>
              <a:t>inserção</a:t>
            </a:r>
            <a:r>
              <a:rPr lang="pt-PT" b="1" dirty="0" smtClean="0">
                <a:solidFill>
                  <a:schemeClr val="tx1"/>
                </a:solidFill>
                <a:ea typeface="Times New Roman"/>
                <a:cs typeface="Times New Roman"/>
              </a:rPr>
              <a:t> </a:t>
            </a:r>
            <a:r>
              <a:rPr lang="pt-PT" dirty="0" smtClean="0">
                <a:solidFill>
                  <a:schemeClr val="tx1"/>
                </a:solidFill>
                <a:ea typeface="Times New Roman"/>
                <a:cs typeface="Times New Roman"/>
              </a:rPr>
              <a:t>ou </a:t>
            </a:r>
            <a:r>
              <a:rPr lang="pt-PT" dirty="0">
                <a:solidFill>
                  <a:schemeClr val="tx1"/>
                </a:solidFill>
                <a:ea typeface="Times New Roman"/>
                <a:cs typeface="Times New Roman"/>
              </a:rPr>
              <a:t>de </a:t>
            </a:r>
            <a:r>
              <a:rPr lang="pt-PT" b="1" dirty="0" smtClean="0">
                <a:solidFill>
                  <a:srgbClr val="618626"/>
                </a:solidFill>
                <a:ea typeface="Times New Roman"/>
                <a:cs typeface="Times New Roman"/>
              </a:rPr>
              <a:t>alteração</a:t>
            </a:r>
            <a:r>
              <a:rPr lang="pt-PT" dirty="0">
                <a:solidFill>
                  <a:srgbClr val="618626"/>
                </a:solidFill>
                <a:ea typeface="Times New Roman"/>
                <a:cs typeface="Times New Roman"/>
              </a:rPr>
              <a:t> </a:t>
            </a:r>
            <a:r>
              <a:rPr lang="pt-PT" dirty="0">
                <a:solidFill>
                  <a:schemeClr val="tx1"/>
                </a:solidFill>
                <a:ea typeface="Times New Roman"/>
                <a:cs typeface="Times New Roman"/>
              </a:rPr>
              <a:t>de fonemas</a:t>
            </a:r>
            <a:r>
              <a:rPr lang="pt-PT" dirty="0" smtClean="0">
                <a:solidFill>
                  <a:schemeClr val="tx1"/>
                </a:solidFill>
                <a:ea typeface="Times New Roman"/>
                <a:cs typeface="Times New Roman"/>
              </a:rPr>
              <a:t>.</a:t>
            </a:r>
            <a:endParaRPr lang="pt-PT" dirty="0">
              <a:solidFill>
                <a:schemeClr val="tx1"/>
              </a:solidFill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723" y="2420888"/>
            <a:ext cx="2664296" cy="3570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3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1268760"/>
            <a:ext cx="6768752" cy="432048"/>
          </a:xfrm>
          <a:ln>
            <a:noFill/>
          </a:ln>
        </p:spPr>
        <p:txBody>
          <a:bodyPr/>
          <a:lstStyle/>
          <a:p>
            <a:r>
              <a:rPr lang="pt-PT" sz="3000" b="1" u="sng" spc="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A fonética das palavras evolui</a:t>
            </a:r>
            <a:endParaRPr lang="pt-PT" sz="3000" u="sng" spc="0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4" name="Subtítulo 3"/>
          <p:cNvSpPr>
            <a:spLocks noGrp="1"/>
          </p:cNvSpPr>
          <p:nvPr>
            <p:ph type="subTitle" idx="1"/>
          </p:nvPr>
        </p:nvSpPr>
        <p:spPr>
          <a:xfrm>
            <a:off x="539552" y="1707779"/>
            <a:ext cx="7488832" cy="4536504"/>
          </a:xfrm>
          <a:ln w="28575">
            <a:noFill/>
          </a:ln>
        </p:spPr>
        <p:txBody>
          <a:bodyPr>
            <a:noAutofit/>
          </a:bodyPr>
          <a:lstStyle/>
          <a:p>
            <a:pPr algn="just">
              <a:spcAft>
                <a:spcPts val="0"/>
              </a:spcAft>
              <a:tabLst>
                <a:tab pos="4860925" algn="l"/>
              </a:tabLst>
            </a:pPr>
            <a:r>
              <a:rPr lang="pt-PT" sz="200" dirty="0">
                <a:latin typeface="Arial Narrow"/>
                <a:ea typeface="Times New Roman"/>
              </a:rPr>
              <a:t> </a:t>
            </a:r>
            <a:endParaRPr lang="pt-PT" sz="900" dirty="0">
              <a:latin typeface="Times New Roman"/>
              <a:ea typeface="Times New Roman"/>
            </a:endParaRPr>
          </a:p>
          <a:p>
            <a:pPr>
              <a:tabLst>
                <a:tab pos="4860925" algn="l"/>
              </a:tabLst>
            </a:pPr>
            <a:r>
              <a:rPr lang="pt-PT" altLang="pt-PT" kern="0" dirty="0" smtClean="0">
                <a:solidFill>
                  <a:schemeClr val="tx1"/>
                </a:solidFill>
              </a:rPr>
              <a:t>Ao </a:t>
            </a:r>
            <a:r>
              <a:rPr lang="pt-PT" altLang="pt-PT" kern="0" dirty="0">
                <a:solidFill>
                  <a:schemeClr val="tx1"/>
                </a:solidFill>
              </a:rPr>
              <a:t>longo do tempo, </a:t>
            </a:r>
            <a:r>
              <a:rPr lang="pt-PT" altLang="pt-PT" kern="0" dirty="0" smtClean="0">
                <a:solidFill>
                  <a:schemeClr val="tx1"/>
                </a:solidFill>
              </a:rPr>
              <a:t>as </a:t>
            </a:r>
            <a:r>
              <a:rPr lang="pt-PT" altLang="pt-PT" kern="0" dirty="0">
                <a:solidFill>
                  <a:schemeClr val="tx1"/>
                </a:solidFill>
              </a:rPr>
              <a:t>palavras </a:t>
            </a:r>
            <a:r>
              <a:rPr lang="pt-PT" altLang="pt-PT" kern="0" dirty="0" smtClean="0">
                <a:solidFill>
                  <a:schemeClr val="tx1"/>
                </a:solidFill>
              </a:rPr>
              <a:t>estão sujeitas </a:t>
            </a:r>
            <a:r>
              <a:rPr lang="pt-PT" altLang="pt-PT" kern="0" dirty="0">
                <a:solidFill>
                  <a:schemeClr val="tx1"/>
                </a:solidFill>
              </a:rPr>
              <a:t>a transformações, </a:t>
            </a:r>
            <a:r>
              <a:rPr lang="pt-PT" altLang="pt-PT" kern="0" dirty="0" smtClean="0">
                <a:solidFill>
                  <a:schemeClr val="tx1"/>
                </a:solidFill>
              </a:rPr>
              <a:t>uma vez que as diversas gerações de falantes vão alterando a sua pronúncia.</a:t>
            </a:r>
            <a:endParaRPr lang="pt-PT" dirty="0" smtClean="0">
              <a:solidFill>
                <a:schemeClr val="tx1"/>
              </a:solidFill>
              <a:ea typeface="Times New Roman"/>
            </a:endParaRPr>
          </a:p>
          <a:p>
            <a:pPr marL="114300" indent="-114300" algn="just">
              <a:spcAft>
                <a:spcPts val="0"/>
              </a:spcAft>
              <a:tabLst>
                <a:tab pos="114300" algn="l"/>
                <a:tab pos="4860925" algn="l"/>
              </a:tabLst>
            </a:pPr>
            <a:endParaRPr lang="pt-PT" altLang="pt-PT" sz="500" b="1" kern="0" dirty="0" smtClean="0">
              <a:solidFill>
                <a:schemeClr val="tx1"/>
              </a:solidFill>
              <a:ea typeface="+mj-ea"/>
              <a:cs typeface="+mj-cs"/>
            </a:endParaRPr>
          </a:p>
          <a:p>
            <a:pPr marL="114300" indent="-114300">
              <a:spcAft>
                <a:spcPts val="0"/>
              </a:spcAft>
              <a:tabLst>
                <a:tab pos="114300" algn="l"/>
                <a:tab pos="4860925" algn="l"/>
              </a:tabLst>
            </a:pPr>
            <a:r>
              <a:rPr lang="pt-PT" altLang="pt-PT" sz="1800" b="1" u="sng" kern="0" dirty="0" smtClean="0">
                <a:solidFill>
                  <a:schemeClr val="accent6">
                    <a:lumMod val="50000"/>
                  </a:schemeClr>
                </a:solidFill>
              </a:rPr>
              <a:t>Alterações </a:t>
            </a:r>
            <a:r>
              <a:rPr lang="pt-PT" altLang="pt-PT" sz="1800" b="1" u="sng" kern="0" dirty="0">
                <a:solidFill>
                  <a:schemeClr val="accent6">
                    <a:lumMod val="50000"/>
                  </a:schemeClr>
                </a:solidFill>
              </a:rPr>
              <a:t>fonológicas</a:t>
            </a:r>
            <a:endParaRPr lang="pt-PT" altLang="pt-PT" sz="1800" b="1" u="sng" kern="0" dirty="0" smtClean="0">
              <a:solidFill>
                <a:schemeClr val="accent6">
                  <a:lumMod val="50000"/>
                </a:schemeClr>
              </a:solidFill>
              <a:ea typeface="+mj-ea"/>
              <a:cs typeface="+mj-cs"/>
            </a:endParaRPr>
          </a:p>
          <a:p>
            <a:pPr marL="114300" indent="-114300">
              <a:spcAft>
                <a:spcPts val="0"/>
              </a:spcAft>
              <a:tabLst>
                <a:tab pos="114300" algn="l"/>
                <a:tab pos="4860925" algn="l"/>
              </a:tabLst>
            </a:pPr>
            <a:endParaRPr lang="pt-PT" altLang="pt-PT" sz="500" b="1" kern="0" dirty="0" smtClean="0">
              <a:solidFill>
                <a:srgbClr val="69960E"/>
              </a:solidFill>
              <a:latin typeface="Arial Narrow"/>
              <a:ea typeface="+mj-ea"/>
              <a:cs typeface="+mj-cs"/>
            </a:endParaRPr>
          </a:p>
          <a:p>
            <a:pPr marL="114300" indent="-114300">
              <a:spcAft>
                <a:spcPts val="0"/>
              </a:spcAft>
              <a:tabLst>
                <a:tab pos="114300" algn="l"/>
                <a:tab pos="4860925" algn="l"/>
              </a:tabLst>
            </a:pPr>
            <a:r>
              <a:rPr lang="pt-PT" altLang="pt-PT" sz="1600" b="1" kern="0" dirty="0" smtClean="0">
                <a:solidFill>
                  <a:srgbClr val="69960E"/>
                </a:solidFill>
                <a:latin typeface="Arial Narrow"/>
                <a:ea typeface="+mj-ea"/>
                <a:cs typeface="+mj-cs"/>
              </a:rPr>
              <a:t>►</a:t>
            </a:r>
            <a:r>
              <a:rPr lang="pt-PT" altLang="pt-PT" sz="1600" b="1" kern="0" dirty="0" smtClean="0">
                <a:solidFill>
                  <a:schemeClr val="tx1"/>
                </a:solidFill>
                <a:ea typeface="+mj-ea"/>
                <a:cs typeface="+mj-cs"/>
              </a:rPr>
              <a:t>do latim para o português</a:t>
            </a:r>
          </a:p>
          <a:p>
            <a:pPr marL="233363">
              <a:spcAft>
                <a:spcPts val="0"/>
              </a:spcAft>
              <a:tabLst>
                <a:tab pos="4860925" algn="l"/>
              </a:tabLst>
            </a:pPr>
            <a:r>
              <a:rPr lang="pt-PT" altLang="pt-PT" sz="1600" kern="0" dirty="0">
                <a:solidFill>
                  <a:schemeClr val="tx1"/>
                </a:solidFill>
                <a:ea typeface="+mj-ea"/>
                <a:cs typeface="+mj-cs"/>
              </a:rPr>
              <a:t>processo de mudança do latim para o português foi muito longo e nele     intervieram, como sabemos, múltiplos e variados fatores.</a:t>
            </a:r>
          </a:p>
          <a:p>
            <a:pPr marL="233363">
              <a:spcAft>
                <a:spcPts val="0"/>
              </a:spcAft>
              <a:tabLst>
                <a:tab pos="4860925" algn="l"/>
              </a:tabLst>
            </a:pPr>
            <a:r>
              <a:rPr lang="pt-PT" altLang="pt-PT" sz="1600" kern="0" dirty="0">
                <a:solidFill>
                  <a:schemeClr val="tx1"/>
                </a:solidFill>
                <a:ea typeface="+mj-ea"/>
                <a:cs typeface="+mj-cs"/>
              </a:rPr>
              <a:t>Um dos aspetos mais relevantes neste percurso evolutivo diz respeito às </a:t>
            </a:r>
            <a:r>
              <a:rPr lang="pt-PT" altLang="pt-PT" sz="1600" b="1" kern="0" dirty="0">
                <a:solidFill>
                  <a:srgbClr val="618626"/>
                </a:solidFill>
                <a:ea typeface="+mj-ea"/>
                <a:cs typeface="+mj-cs"/>
              </a:rPr>
              <a:t>alterações fonológicas</a:t>
            </a:r>
            <a:r>
              <a:rPr lang="pt-PT" altLang="pt-PT" sz="1600" kern="0" dirty="0">
                <a:solidFill>
                  <a:srgbClr val="618626"/>
                </a:solidFill>
                <a:ea typeface="+mj-ea"/>
                <a:cs typeface="+mj-cs"/>
              </a:rPr>
              <a:t> </a:t>
            </a:r>
            <a:r>
              <a:rPr lang="pt-PT" altLang="pt-PT" sz="1600" kern="0" dirty="0" smtClean="0">
                <a:solidFill>
                  <a:schemeClr val="tx1"/>
                </a:solidFill>
                <a:ea typeface="+mj-ea"/>
                <a:cs typeface="+mj-cs"/>
              </a:rPr>
              <a:t>O que as palavras sofreram.</a:t>
            </a:r>
          </a:p>
          <a:p>
            <a:pPr marL="233363">
              <a:spcAft>
                <a:spcPts val="0"/>
              </a:spcAft>
              <a:tabLst>
                <a:tab pos="796925" algn="l"/>
                <a:tab pos="4860925" algn="l"/>
              </a:tabLst>
            </a:pPr>
            <a:r>
              <a:rPr lang="pt-PT" altLang="pt-PT" sz="1600" kern="0" dirty="0" smtClean="0">
                <a:solidFill>
                  <a:schemeClr val="tx1"/>
                </a:solidFill>
                <a:ea typeface="+mj-ea"/>
                <a:cs typeface="+mj-cs"/>
              </a:rPr>
              <a:t>	Exs.: </a:t>
            </a:r>
            <a:r>
              <a:rPr lang="pt-PT" altLang="pt-PT" sz="1600" i="1" kern="0" dirty="0" err="1" smtClean="0">
                <a:solidFill>
                  <a:schemeClr val="tx1"/>
                </a:solidFill>
                <a:ea typeface="+mj-ea"/>
                <a:cs typeface="+mj-cs"/>
              </a:rPr>
              <a:t>dolore</a:t>
            </a:r>
            <a:r>
              <a:rPr lang="pt-PT" altLang="pt-PT" sz="1600" kern="0" dirty="0" smtClean="0">
                <a:solidFill>
                  <a:schemeClr val="tx1"/>
                </a:solidFill>
                <a:ea typeface="+mj-ea"/>
                <a:cs typeface="+mj-cs"/>
              </a:rPr>
              <a:t> &gt; </a:t>
            </a:r>
            <a:r>
              <a:rPr lang="pt-PT" altLang="pt-PT" sz="1600" i="1" kern="0" dirty="0" err="1" smtClean="0">
                <a:solidFill>
                  <a:schemeClr val="tx1"/>
                </a:solidFill>
                <a:ea typeface="+mj-ea"/>
                <a:cs typeface="+mj-cs"/>
              </a:rPr>
              <a:t>door</a:t>
            </a:r>
            <a:r>
              <a:rPr lang="pt-PT" altLang="pt-PT" sz="1600" kern="0" dirty="0">
                <a:solidFill>
                  <a:schemeClr val="tx1"/>
                </a:solidFill>
              </a:rPr>
              <a:t> </a:t>
            </a:r>
            <a:r>
              <a:rPr lang="pt-PT" altLang="pt-PT" sz="1600" kern="0" dirty="0" smtClean="0">
                <a:solidFill>
                  <a:schemeClr val="tx1"/>
                </a:solidFill>
              </a:rPr>
              <a:t>&gt; </a:t>
            </a:r>
            <a:r>
              <a:rPr lang="pt-PT" altLang="pt-PT" sz="1600" i="1" kern="0" dirty="0" smtClean="0">
                <a:solidFill>
                  <a:schemeClr val="tx1"/>
                </a:solidFill>
              </a:rPr>
              <a:t>dor          </a:t>
            </a:r>
            <a:r>
              <a:rPr lang="pt-PT" altLang="pt-PT" sz="1600" i="1" kern="0" dirty="0" err="1" smtClean="0">
                <a:solidFill>
                  <a:schemeClr val="tx1"/>
                </a:solidFill>
              </a:rPr>
              <a:t>vita</a:t>
            </a:r>
            <a:r>
              <a:rPr lang="pt-PT" altLang="pt-PT" sz="1600" kern="0" dirty="0">
                <a:solidFill>
                  <a:schemeClr val="tx1"/>
                </a:solidFill>
              </a:rPr>
              <a:t> </a:t>
            </a:r>
            <a:r>
              <a:rPr lang="pt-PT" altLang="pt-PT" sz="1600" kern="0" dirty="0" smtClean="0">
                <a:solidFill>
                  <a:schemeClr val="tx1"/>
                </a:solidFill>
              </a:rPr>
              <a:t>&gt; </a:t>
            </a:r>
            <a:r>
              <a:rPr lang="pt-PT" altLang="pt-PT" sz="1600" i="1" kern="0" dirty="0" smtClean="0">
                <a:solidFill>
                  <a:schemeClr val="tx1"/>
                </a:solidFill>
              </a:rPr>
              <a:t>vida           </a:t>
            </a:r>
            <a:r>
              <a:rPr lang="pt-PT" altLang="pt-PT" sz="1600" i="1" kern="0" dirty="0" err="1" smtClean="0">
                <a:solidFill>
                  <a:schemeClr val="tx1"/>
                </a:solidFill>
              </a:rPr>
              <a:t>lana</a:t>
            </a:r>
            <a:r>
              <a:rPr lang="pt-PT" altLang="pt-PT" sz="1600" kern="0" dirty="0" smtClean="0">
                <a:solidFill>
                  <a:schemeClr val="tx1"/>
                </a:solidFill>
              </a:rPr>
              <a:t> &gt; </a:t>
            </a:r>
            <a:r>
              <a:rPr lang="pt-PT" altLang="pt-PT" sz="1600" i="1" kern="0" dirty="0" err="1" smtClean="0">
                <a:solidFill>
                  <a:schemeClr val="tx1"/>
                </a:solidFill>
              </a:rPr>
              <a:t>lãa</a:t>
            </a:r>
            <a:r>
              <a:rPr lang="pt-PT" altLang="pt-PT" sz="1600" kern="0" dirty="0">
                <a:solidFill>
                  <a:schemeClr val="tx1"/>
                </a:solidFill>
              </a:rPr>
              <a:t> </a:t>
            </a:r>
            <a:r>
              <a:rPr lang="pt-PT" altLang="pt-PT" sz="1600" kern="0" dirty="0" smtClean="0">
                <a:solidFill>
                  <a:schemeClr val="tx1"/>
                </a:solidFill>
              </a:rPr>
              <a:t>&gt; </a:t>
            </a:r>
            <a:r>
              <a:rPr lang="pt-PT" altLang="pt-PT" sz="1600" i="1" kern="0" dirty="0" smtClean="0">
                <a:solidFill>
                  <a:schemeClr val="tx1"/>
                </a:solidFill>
              </a:rPr>
              <a:t>lã  </a:t>
            </a:r>
            <a:r>
              <a:rPr lang="pt-PT" altLang="pt-PT" sz="1600" kern="0" dirty="0" smtClean="0">
                <a:solidFill>
                  <a:schemeClr val="tx1"/>
                </a:solidFill>
                <a:ea typeface="+mj-ea"/>
                <a:cs typeface="+mj-cs"/>
              </a:rPr>
              <a:t> </a:t>
            </a:r>
            <a:endParaRPr lang="pt-PT" altLang="pt-PT" sz="2300" kern="0" dirty="0" smtClean="0">
              <a:solidFill>
                <a:schemeClr val="tx1"/>
              </a:solidFill>
              <a:ea typeface="+mj-ea"/>
              <a:cs typeface="+mj-cs"/>
            </a:endParaRPr>
          </a:p>
          <a:p>
            <a:pPr marL="114300" indent="-114300">
              <a:tabLst>
                <a:tab pos="114300" algn="l"/>
                <a:tab pos="4860925" algn="l"/>
              </a:tabLst>
            </a:pPr>
            <a:r>
              <a:rPr lang="pt-PT" altLang="pt-PT" sz="1600" b="1" kern="0" dirty="0" smtClean="0">
                <a:solidFill>
                  <a:srgbClr val="69960E"/>
                </a:solidFill>
                <a:latin typeface="Arial Narrow"/>
              </a:rPr>
              <a:t>►</a:t>
            </a:r>
            <a:r>
              <a:rPr lang="pt-PT" altLang="pt-PT" sz="1600" b="1" kern="0" dirty="0" smtClean="0">
                <a:solidFill>
                  <a:schemeClr val="tx1"/>
                </a:solidFill>
                <a:ea typeface="+mj-ea"/>
                <a:cs typeface="+mj-cs"/>
              </a:rPr>
              <a:t>no portugu</a:t>
            </a:r>
            <a:r>
              <a:rPr lang="pt-PT" altLang="pt-PT" sz="1600" b="1" kern="0" dirty="0">
                <a:solidFill>
                  <a:schemeClr val="tx1"/>
                </a:solidFill>
              </a:rPr>
              <a:t>ês</a:t>
            </a:r>
          </a:p>
          <a:p>
            <a:pPr marL="230188" indent="3175">
              <a:spcAft>
                <a:spcPts val="0"/>
              </a:spcAft>
              <a:tabLst>
                <a:tab pos="4860925" algn="l"/>
              </a:tabLst>
            </a:pPr>
            <a:r>
              <a:rPr lang="pt-PT" altLang="pt-PT" sz="1600" kern="0" dirty="0" smtClean="0">
                <a:solidFill>
                  <a:schemeClr val="tx1"/>
                </a:solidFill>
                <a:ea typeface="+mj-ea"/>
                <a:cs typeface="+mj-cs"/>
              </a:rPr>
              <a:t>Essas alterações continuaram a verificar-se, embora menos acentuadamente, dentro do português que, sobretudo por influência popular, prosseguiu a sua mudança. </a:t>
            </a:r>
          </a:p>
          <a:p>
            <a:pPr marL="230188" indent="3175">
              <a:spcAft>
                <a:spcPts val="0"/>
              </a:spcAft>
              <a:tabLst>
                <a:tab pos="796925" algn="l"/>
                <a:tab pos="4860925" algn="l"/>
              </a:tabLst>
            </a:pPr>
            <a:r>
              <a:rPr lang="pt-PT" altLang="pt-PT" sz="1600" kern="0" dirty="0" smtClean="0">
                <a:solidFill>
                  <a:schemeClr val="tx1"/>
                </a:solidFill>
              </a:rPr>
              <a:t>	Exs.: </a:t>
            </a:r>
            <a:r>
              <a:rPr lang="pt-PT" altLang="pt-PT" sz="1600" i="1" kern="0" dirty="0" err="1" smtClean="0">
                <a:solidFill>
                  <a:schemeClr val="tx1"/>
                </a:solidFill>
              </a:rPr>
              <a:t>fremosa</a:t>
            </a:r>
            <a:r>
              <a:rPr lang="pt-PT" altLang="pt-PT" sz="1600" kern="0" dirty="0" smtClean="0">
                <a:solidFill>
                  <a:schemeClr val="tx1"/>
                </a:solidFill>
              </a:rPr>
              <a:t> &gt; </a:t>
            </a:r>
            <a:r>
              <a:rPr lang="pt-PT" altLang="pt-PT" sz="1600" i="1" kern="0" dirty="0" smtClean="0">
                <a:solidFill>
                  <a:schemeClr val="tx1"/>
                </a:solidFill>
              </a:rPr>
              <a:t>formosa         </a:t>
            </a:r>
            <a:r>
              <a:rPr lang="pt-PT" altLang="pt-PT" sz="1600" i="1" kern="0" dirty="0" err="1" smtClean="0">
                <a:solidFill>
                  <a:schemeClr val="tx1"/>
                </a:solidFill>
              </a:rPr>
              <a:t>antre</a:t>
            </a:r>
            <a:r>
              <a:rPr lang="pt-PT" altLang="pt-PT" sz="1600" kern="0" dirty="0" smtClean="0">
                <a:solidFill>
                  <a:schemeClr val="tx1"/>
                </a:solidFill>
              </a:rPr>
              <a:t> </a:t>
            </a:r>
            <a:r>
              <a:rPr lang="pt-PT" altLang="pt-PT" sz="1600" kern="0" dirty="0">
                <a:solidFill>
                  <a:schemeClr val="tx1"/>
                </a:solidFill>
              </a:rPr>
              <a:t>&gt; </a:t>
            </a:r>
            <a:r>
              <a:rPr lang="pt-PT" altLang="pt-PT" sz="1600" kern="0" dirty="0" smtClean="0">
                <a:solidFill>
                  <a:schemeClr val="tx1"/>
                </a:solidFill>
              </a:rPr>
              <a:t>entre       </a:t>
            </a:r>
            <a:r>
              <a:rPr lang="pt-PT" altLang="pt-PT" sz="1600" i="1" kern="0" dirty="0" err="1" smtClean="0">
                <a:solidFill>
                  <a:schemeClr val="tx1"/>
                </a:solidFill>
              </a:rPr>
              <a:t>trobador</a:t>
            </a:r>
            <a:r>
              <a:rPr lang="pt-PT" altLang="pt-PT" sz="1600" kern="0" dirty="0">
                <a:solidFill>
                  <a:schemeClr val="tx1"/>
                </a:solidFill>
              </a:rPr>
              <a:t> </a:t>
            </a:r>
            <a:r>
              <a:rPr lang="pt-PT" altLang="pt-PT" sz="1600" kern="0" dirty="0" smtClean="0">
                <a:solidFill>
                  <a:schemeClr val="tx1"/>
                </a:solidFill>
              </a:rPr>
              <a:t>&gt; </a:t>
            </a:r>
            <a:r>
              <a:rPr lang="pt-PT" altLang="pt-PT" sz="1600" i="1" kern="0" dirty="0" smtClean="0">
                <a:solidFill>
                  <a:schemeClr val="tx1"/>
                </a:solidFill>
              </a:rPr>
              <a:t>trovador</a:t>
            </a:r>
            <a:r>
              <a:rPr lang="pt-PT" altLang="pt-PT" sz="1600" kern="0" dirty="0" smtClean="0">
                <a:solidFill>
                  <a:schemeClr val="tx1"/>
                </a:solidFill>
              </a:rPr>
              <a:t> </a:t>
            </a:r>
            <a:endParaRPr lang="pt-PT" altLang="pt-PT" sz="1600" kern="0" dirty="0" smtClean="0">
              <a:solidFill>
                <a:schemeClr val="tx1"/>
              </a:solidFill>
              <a:ea typeface="+mj-ea"/>
              <a:cs typeface="+mj-cs"/>
            </a:endParaRPr>
          </a:p>
          <a:p>
            <a:pPr marL="114300" indent="-114300" algn="just">
              <a:spcAft>
                <a:spcPts val="0"/>
              </a:spcAft>
              <a:tabLst>
                <a:tab pos="114300" algn="l"/>
                <a:tab pos="4860925" algn="l"/>
              </a:tabLst>
            </a:pPr>
            <a:endParaRPr lang="pt-PT" altLang="pt-PT" sz="2300" kern="0" dirty="0" smtClean="0">
              <a:solidFill>
                <a:schemeClr val="tx1"/>
              </a:solidFill>
              <a:ea typeface="+mj-ea"/>
              <a:cs typeface="+mj-cs"/>
            </a:endParaRPr>
          </a:p>
          <a:p>
            <a:pPr marL="114300" indent="-114300" algn="just">
              <a:spcAft>
                <a:spcPts val="0"/>
              </a:spcAft>
              <a:tabLst>
                <a:tab pos="114300" algn="l"/>
                <a:tab pos="4860925" algn="l"/>
              </a:tabLst>
            </a:pPr>
            <a:endParaRPr lang="pt-PT" altLang="pt-PT" sz="2900" b="1" kern="0" dirty="0">
              <a:solidFill>
                <a:schemeClr val="tx1"/>
              </a:solidFill>
              <a:ea typeface="+mj-ea"/>
              <a:cs typeface="+mj-cs"/>
            </a:endParaRPr>
          </a:p>
          <a:p>
            <a:pPr marL="114300" indent="-114300" algn="just">
              <a:spcAft>
                <a:spcPts val="0"/>
              </a:spcAft>
              <a:tabLst>
                <a:tab pos="114300" algn="l"/>
                <a:tab pos="4860925" algn="l"/>
              </a:tabLst>
            </a:pPr>
            <a:endParaRPr lang="pt-PT" altLang="pt-PT" sz="2900" b="1" kern="0" dirty="0">
              <a:solidFill>
                <a:schemeClr val="tx1"/>
              </a:solidFill>
              <a:ea typeface="+mj-ea"/>
              <a:cs typeface="+mj-cs"/>
            </a:endParaRPr>
          </a:p>
          <a:p>
            <a:pPr algn="l"/>
            <a:endParaRPr lang="pt-PT" sz="1800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179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496" y="1271016"/>
            <a:ext cx="7344816" cy="432048"/>
          </a:xfrm>
          <a:ln>
            <a:noFill/>
          </a:ln>
        </p:spPr>
        <p:txBody>
          <a:bodyPr/>
          <a:lstStyle/>
          <a:p>
            <a:r>
              <a:rPr lang="pt-PT" sz="3000" b="1" u="sng" spc="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Porque ocorrem as alterações fonológicas?</a:t>
            </a:r>
            <a:endParaRPr lang="pt-PT" sz="3000" b="1" u="sng" spc="0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4" name="Subtítulo 3"/>
          <p:cNvSpPr>
            <a:spLocks noGrp="1"/>
          </p:cNvSpPr>
          <p:nvPr>
            <p:ph type="subTitle" idx="1"/>
          </p:nvPr>
        </p:nvSpPr>
        <p:spPr>
          <a:xfrm>
            <a:off x="539496" y="1772816"/>
            <a:ext cx="7317657" cy="4536504"/>
          </a:xfrm>
          <a:ln w="28575">
            <a:noFill/>
          </a:ln>
        </p:spPr>
        <p:txBody>
          <a:bodyPr>
            <a:noAutofit/>
          </a:bodyPr>
          <a:lstStyle/>
          <a:p>
            <a:pPr algn="just">
              <a:spcAft>
                <a:spcPts val="0"/>
              </a:spcAft>
              <a:tabLst>
                <a:tab pos="4860925" algn="l"/>
              </a:tabLst>
            </a:pPr>
            <a:r>
              <a:rPr lang="pt-PT" sz="200" dirty="0">
                <a:latin typeface="Arial Narrow"/>
                <a:ea typeface="Times New Roman"/>
              </a:rPr>
              <a:t> </a:t>
            </a:r>
            <a:endParaRPr lang="pt-PT" sz="900" dirty="0">
              <a:latin typeface="Times New Roman"/>
              <a:ea typeface="Times New Roman"/>
            </a:endParaRPr>
          </a:p>
          <a:p>
            <a:pPr>
              <a:tabLst>
                <a:tab pos="4860925" algn="l"/>
              </a:tabLst>
            </a:pPr>
            <a:r>
              <a:rPr lang="pt-PT" altLang="pt-PT" kern="0" dirty="0" smtClean="0">
                <a:solidFill>
                  <a:schemeClr val="tx1"/>
                </a:solidFill>
              </a:rPr>
              <a:t>As transformações fonológicas regem-se por princípios genéricos, comuns às diversas línguas</a:t>
            </a:r>
            <a:r>
              <a:rPr lang="pt-PT" altLang="pt-PT" kern="0" dirty="0">
                <a:solidFill>
                  <a:schemeClr val="tx1"/>
                </a:solidFill>
              </a:rPr>
              <a:t>:</a:t>
            </a:r>
            <a:endParaRPr lang="pt-PT" altLang="pt-PT" kern="0" dirty="0" smtClean="0">
              <a:solidFill>
                <a:schemeClr val="tx1"/>
              </a:solidFill>
            </a:endParaRPr>
          </a:p>
          <a:p>
            <a:pPr marL="114300" indent="-114300">
              <a:tabLst>
                <a:tab pos="114300" algn="l"/>
                <a:tab pos="4860925" algn="l"/>
              </a:tabLst>
            </a:pPr>
            <a:endParaRPr lang="pt-PT" altLang="pt-PT" sz="1100" b="1" kern="0" dirty="0" smtClean="0">
              <a:solidFill>
                <a:srgbClr val="69960E"/>
              </a:solidFill>
              <a:ea typeface="+mj-ea"/>
              <a:cs typeface="+mj-cs"/>
            </a:endParaRPr>
          </a:p>
          <a:p>
            <a:pPr>
              <a:spcAft>
                <a:spcPts val="0"/>
              </a:spcAft>
              <a:tabLst>
                <a:tab pos="4860925" algn="l"/>
              </a:tabLst>
            </a:pPr>
            <a:r>
              <a:rPr lang="pt-PT" altLang="pt-PT" sz="1800" b="1" kern="0" dirty="0" smtClean="0">
                <a:solidFill>
                  <a:srgbClr val="618626"/>
                </a:solidFill>
                <a:ea typeface="+mj-ea"/>
                <a:cs typeface="+mj-cs"/>
              </a:rPr>
              <a:t>►a lei do menor esforço</a:t>
            </a:r>
          </a:p>
          <a:p>
            <a:pPr marL="233363">
              <a:spcAft>
                <a:spcPts val="0"/>
              </a:spcAft>
              <a:tabLst>
                <a:tab pos="4860925" algn="l"/>
              </a:tabLst>
            </a:pPr>
            <a:r>
              <a:rPr lang="pt-PT" sz="1600" dirty="0" smtClean="0">
                <a:solidFill>
                  <a:schemeClr val="tx1"/>
                </a:solidFill>
              </a:rPr>
              <a:t>Os falantes são impelidos a pronunciar as palavras de forma natural e com o mínimo esforço e, por isso, vão transformando os fonemas de pronúncia mais difícil, de modo a torná-los mais fáceis de pronunciar. </a:t>
            </a:r>
          </a:p>
          <a:p>
            <a:r>
              <a:rPr lang="pt-PT" sz="1300" dirty="0" smtClean="0">
                <a:solidFill>
                  <a:schemeClr val="tx1"/>
                </a:solidFill>
              </a:rPr>
              <a:t> </a:t>
            </a:r>
            <a:endParaRPr lang="pt-PT" sz="1300" dirty="0">
              <a:solidFill>
                <a:schemeClr val="tx1"/>
              </a:solidFill>
            </a:endParaRPr>
          </a:p>
          <a:p>
            <a:pPr lvl="0"/>
            <a:r>
              <a:rPr lang="pt-PT" altLang="pt-PT" sz="1800" b="1" kern="0" dirty="0" smtClean="0">
                <a:solidFill>
                  <a:srgbClr val="618626"/>
                </a:solidFill>
              </a:rPr>
              <a:t>►o </a:t>
            </a:r>
            <a:r>
              <a:rPr lang="pt-PT" sz="1800" b="1" dirty="0" smtClean="0">
                <a:solidFill>
                  <a:srgbClr val="618626"/>
                </a:solidFill>
              </a:rPr>
              <a:t>princípio da lenta evolução</a:t>
            </a:r>
            <a:r>
              <a:rPr lang="pt-PT" sz="1800" dirty="0" smtClean="0">
                <a:solidFill>
                  <a:srgbClr val="618626"/>
                </a:solidFill>
              </a:rPr>
              <a:t> </a:t>
            </a:r>
            <a:endParaRPr lang="pt-PT" sz="1800" dirty="0">
              <a:solidFill>
                <a:srgbClr val="618626"/>
              </a:solidFill>
            </a:endParaRPr>
          </a:p>
          <a:p>
            <a:pPr marL="233363" lvl="0"/>
            <a:r>
              <a:rPr lang="pt-PT" sz="1600" dirty="0" smtClean="0">
                <a:solidFill>
                  <a:schemeClr val="tx1"/>
                </a:solidFill>
              </a:rPr>
              <a:t>As </a:t>
            </a:r>
            <a:r>
              <a:rPr lang="pt-PT" sz="1600" dirty="0">
                <a:solidFill>
                  <a:schemeClr val="tx1"/>
                </a:solidFill>
              </a:rPr>
              <a:t>transformações </a:t>
            </a:r>
            <a:r>
              <a:rPr lang="pt-PT" sz="1600" dirty="0" smtClean="0">
                <a:solidFill>
                  <a:schemeClr val="tx1"/>
                </a:solidFill>
              </a:rPr>
              <a:t>operadas só têm implicações na língua quando são incorporadas coletivamente e essa assunção é, naturalmente,</a:t>
            </a:r>
            <a:r>
              <a:rPr lang="pt-PT" sz="1600" dirty="0" smtClean="0">
                <a:solidFill>
                  <a:srgbClr val="0070C0"/>
                </a:solidFill>
              </a:rPr>
              <a:t> </a:t>
            </a:r>
            <a:r>
              <a:rPr lang="pt-PT" sz="1600" dirty="0" smtClean="0">
                <a:solidFill>
                  <a:schemeClr val="tx1"/>
                </a:solidFill>
              </a:rPr>
              <a:t>lenta, podendo demorar séculos até ser assumida. </a:t>
            </a:r>
            <a:endParaRPr lang="pt-PT" sz="1600" dirty="0">
              <a:solidFill>
                <a:schemeClr val="tx1"/>
              </a:solidFill>
            </a:endParaRPr>
          </a:p>
          <a:p>
            <a:pPr lvl="0"/>
            <a:endParaRPr lang="pt-PT" altLang="pt-PT" sz="1300" b="1" kern="0" dirty="0" smtClean="0">
              <a:solidFill>
                <a:srgbClr val="69960E"/>
              </a:solidFill>
            </a:endParaRPr>
          </a:p>
          <a:p>
            <a:pPr lvl="0"/>
            <a:r>
              <a:rPr lang="pt-PT" altLang="pt-PT" sz="1800" b="1" kern="0" dirty="0" smtClean="0">
                <a:solidFill>
                  <a:srgbClr val="618626"/>
                </a:solidFill>
              </a:rPr>
              <a:t>►o </a:t>
            </a:r>
            <a:r>
              <a:rPr lang="pt-PT" sz="1800" b="1" dirty="0" smtClean="0">
                <a:solidFill>
                  <a:srgbClr val="618626"/>
                </a:solidFill>
              </a:rPr>
              <a:t>princípio da não consciência</a:t>
            </a:r>
            <a:r>
              <a:rPr lang="pt-PT" sz="1800" dirty="0" smtClean="0">
                <a:solidFill>
                  <a:srgbClr val="618626"/>
                </a:solidFill>
              </a:rPr>
              <a:t> </a:t>
            </a:r>
            <a:endParaRPr lang="pt-PT" sz="1800" dirty="0">
              <a:solidFill>
                <a:srgbClr val="618626"/>
              </a:solidFill>
            </a:endParaRPr>
          </a:p>
          <a:p>
            <a:pPr marL="233363" lvl="0"/>
            <a:r>
              <a:rPr lang="pt-PT" sz="1600" dirty="0" smtClean="0">
                <a:solidFill>
                  <a:schemeClr val="tx1"/>
                </a:solidFill>
              </a:rPr>
              <a:t>As alterações vão acontecendo sem que os falantes tenham verdadeira consciência delas, ou tenham intenção de mudar as palavras. </a:t>
            </a:r>
            <a:endParaRPr lang="pt-PT" altLang="pt-PT" sz="1600" kern="0" dirty="0">
              <a:solidFill>
                <a:schemeClr val="tx1"/>
              </a:solidFill>
              <a:ea typeface="+mj-ea"/>
              <a:cs typeface="+mj-cs"/>
            </a:endParaRPr>
          </a:p>
          <a:p>
            <a:pPr marL="114300" indent="-114300" algn="just">
              <a:spcAft>
                <a:spcPts val="0"/>
              </a:spcAft>
              <a:tabLst>
                <a:tab pos="114300" algn="l"/>
                <a:tab pos="4860925" algn="l"/>
              </a:tabLst>
            </a:pPr>
            <a:endParaRPr lang="pt-PT" altLang="pt-PT" sz="2300" kern="0" dirty="0" smtClean="0">
              <a:solidFill>
                <a:schemeClr val="tx1"/>
              </a:solidFill>
              <a:ea typeface="+mj-ea"/>
              <a:cs typeface="+mj-cs"/>
            </a:endParaRPr>
          </a:p>
          <a:p>
            <a:pPr marL="114300" indent="-114300" algn="just">
              <a:spcAft>
                <a:spcPts val="0"/>
              </a:spcAft>
              <a:tabLst>
                <a:tab pos="114300" algn="l"/>
                <a:tab pos="4860925" algn="l"/>
              </a:tabLst>
            </a:pPr>
            <a:endParaRPr lang="pt-PT" altLang="pt-PT" sz="2300" kern="0" dirty="0" smtClean="0">
              <a:solidFill>
                <a:schemeClr val="tx1"/>
              </a:solidFill>
              <a:ea typeface="+mj-ea"/>
              <a:cs typeface="+mj-cs"/>
            </a:endParaRPr>
          </a:p>
          <a:p>
            <a:pPr marL="114300" indent="-114300" algn="just">
              <a:spcAft>
                <a:spcPts val="0"/>
              </a:spcAft>
              <a:tabLst>
                <a:tab pos="114300" algn="l"/>
                <a:tab pos="4860925" algn="l"/>
              </a:tabLst>
            </a:pPr>
            <a:endParaRPr lang="pt-PT" altLang="pt-PT" sz="2300" kern="0" dirty="0" smtClean="0">
              <a:solidFill>
                <a:schemeClr val="tx1"/>
              </a:solidFill>
              <a:ea typeface="+mj-ea"/>
              <a:cs typeface="+mj-cs"/>
            </a:endParaRPr>
          </a:p>
          <a:p>
            <a:pPr marL="114300" indent="-114300" algn="just">
              <a:spcAft>
                <a:spcPts val="0"/>
              </a:spcAft>
              <a:tabLst>
                <a:tab pos="114300" algn="l"/>
                <a:tab pos="4860925" algn="l"/>
              </a:tabLst>
            </a:pPr>
            <a:endParaRPr lang="pt-PT" altLang="pt-PT" sz="2900" b="1" kern="0" dirty="0">
              <a:solidFill>
                <a:schemeClr val="tx1"/>
              </a:solidFill>
              <a:ea typeface="+mj-ea"/>
              <a:cs typeface="+mj-cs"/>
            </a:endParaRPr>
          </a:p>
          <a:p>
            <a:pPr marL="114300" indent="-114300" algn="just">
              <a:spcAft>
                <a:spcPts val="0"/>
              </a:spcAft>
              <a:tabLst>
                <a:tab pos="114300" algn="l"/>
                <a:tab pos="4860925" algn="l"/>
              </a:tabLst>
            </a:pPr>
            <a:endParaRPr lang="pt-PT" altLang="pt-PT" sz="2900" b="1" kern="0" dirty="0">
              <a:solidFill>
                <a:schemeClr val="tx1"/>
              </a:solidFill>
              <a:ea typeface="+mj-ea"/>
              <a:cs typeface="+mj-cs"/>
            </a:endParaRPr>
          </a:p>
          <a:p>
            <a:pPr algn="l"/>
            <a:endParaRPr lang="pt-PT" sz="1800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5708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9552" y="1340768"/>
            <a:ext cx="7620000" cy="436910"/>
          </a:xfrm>
        </p:spPr>
        <p:txBody>
          <a:bodyPr/>
          <a:lstStyle/>
          <a:p>
            <a:r>
              <a:rPr lang="pt-PT" sz="3200" dirty="0" smtClean="0"/>
              <a:t/>
            </a:r>
            <a:br>
              <a:rPr lang="pt-PT" sz="3200" dirty="0" smtClean="0"/>
            </a:br>
            <a:endParaRPr lang="pt-PT" sz="3200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95536" y="1703064"/>
            <a:ext cx="7704856" cy="4464496"/>
          </a:xfrm>
        </p:spPr>
        <p:txBody>
          <a:bodyPr>
            <a:noAutofit/>
          </a:bodyPr>
          <a:lstStyle/>
          <a:p>
            <a:endParaRPr lang="pt-PT" sz="800" dirty="0" smtClean="0"/>
          </a:p>
          <a:p>
            <a:pPr marL="114300" indent="0">
              <a:buNone/>
            </a:pPr>
            <a:r>
              <a:rPr lang="pt-PT" sz="2000" dirty="0" smtClean="0"/>
              <a:t>Os </a:t>
            </a:r>
            <a:r>
              <a:rPr lang="pt-PT" sz="2000" dirty="0"/>
              <a:t>fenómenos </a:t>
            </a:r>
            <a:r>
              <a:rPr lang="pt-PT" sz="2000" dirty="0" smtClean="0"/>
              <a:t>fonéticos sofridos pelas palavras, no seu curso evolutivo, podem ser:</a:t>
            </a:r>
          </a:p>
          <a:p>
            <a:pPr marL="114300" indent="0">
              <a:buNone/>
            </a:pPr>
            <a:endParaRPr lang="pt-PT" sz="500" dirty="0" smtClean="0"/>
          </a:p>
          <a:p>
            <a:pPr marL="114300" indent="0">
              <a:buNone/>
            </a:pPr>
            <a:r>
              <a:rPr lang="pt-PT" sz="1800" dirty="0">
                <a:solidFill>
                  <a:srgbClr val="618626"/>
                </a:solidFill>
                <a:latin typeface="Arial Narrow"/>
              </a:rPr>
              <a:t>►</a:t>
            </a:r>
            <a:r>
              <a:rPr lang="pt-PT" sz="1800" dirty="0" smtClean="0"/>
              <a:t>de </a:t>
            </a:r>
            <a:r>
              <a:rPr lang="pt-PT" sz="1800" b="1" dirty="0"/>
              <a:t>supressão</a:t>
            </a:r>
            <a:r>
              <a:rPr lang="pt-PT" sz="1800" dirty="0"/>
              <a:t> de </a:t>
            </a:r>
            <a:r>
              <a:rPr lang="pt-PT" sz="1800" dirty="0" smtClean="0"/>
              <a:t>fonemas</a:t>
            </a:r>
          </a:p>
          <a:p>
            <a:pPr marL="114300" indent="0">
              <a:buNone/>
              <a:tabLst>
                <a:tab pos="796925" algn="l"/>
              </a:tabLst>
            </a:pPr>
            <a:r>
              <a:rPr lang="pt-PT" dirty="0"/>
              <a:t>	</a:t>
            </a:r>
            <a:r>
              <a:rPr lang="pt-PT" sz="1800" dirty="0" smtClean="0"/>
              <a:t>Ex.: </a:t>
            </a:r>
            <a:r>
              <a:rPr lang="pt-PT" sz="1800" i="1" dirty="0" err="1" smtClean="0"/>
              <a:t>cal</a:t>
            </a:r>
            <a:r>
              <a:rPr lang="pt-PT" sz="1800" b="1" i="1" dirty="0" err="1" smtClean="0">
                <a:solidFill>
                  <a:srgbClr val="C00000"/>
                </a:solidFill>
              </a:rPr>
              <a:t>i</a:t>
            </a:r>
            <a:r>
              <a:rPr lang="pt-PT" sz="1800" i="1" dirty="0" err="1" smtClean="0"/>
              <a:t>dus</a:t>
            </a:r>
            <a:r>
              <a:rPr lang="pt-PT" sz="1800" dirty="0" smtClean="0"/>
              <a:t> </a:t>
            </a:r>
            <a:r>
              <a:rPr lang="pt-PT" altLang="pt-PT" sz="1800" kern="0" dirty="0" smtClean="0"/>
              <a:t>&gt; </a:t>
            </a:r>
            <a:r>
              <a:rPr lang="pt-PT" altLang="pt-PT" sz="1800" i="1" kern="0" dirty="0" smtClean="0"/>
              <a:t>caldo</a:t>
            </a:r>
            <a:endParaRPr lang="pt-PT" sz="1800" i="1" dirty="0" smtClean="0"/>
          </a:p>
          <a:p>
            <a:pPr marL="114300" indent="0">
              <a:buNone/>
            </a:pPr>
            <a:r>
              <a:rPr lang="pt-PT" sz="1800" dirty="0" smtClean="0">
                <a:solidFill>
                  <a:srgbClr val="618626"/>
                </a:solidFill>
                <a:latin typeface="Arial Narrow"/>
              </a:rPr>
              <a:t>►</a:t>
            </a:r>
            <a:r>
              <a:rPr lang="pt-PT" sz="1800" dirty="0" smtClean="0"/>
              <a:t>de </a:t>
            </a:r>
            <a:r>
              <a:rPr lang="pt-PT" sz="1800" b="1" dirty="0"/>
              <a:t>inserção</a:t>
            </a:r>
            <a:r>
              <a:rPr lang="pt-PT" sz="1800" dirty="0"/>
              <a:t> de </a:t>
            </a:r>
            <a:r>
              <a:rPr lang="pt-PT" sz="1800" dirty="0" smtClean="0"/>
              <a:t>sons </a:t>
            </a:r>
          </a:p>
          <a:p>
            <a:pPr marL="114300" indent="0">
              <a:buNone/>
              <a:tabLst>
                <a:tab pos="796925" algn="l"/>
              </a:tabLst>
            </a:pPr>
            <a:r>
              <a:rPr lang="pt-PT" dirty="0"/>
              <a:t>	</a:t>
            </a:r>
            <a:r>
              <a:rPr lang="pt-PT" sz="1800" dirty="0" smtClean="0"/>
              <a:t>Ex.: </a:t>
            </a:r>
            <a:r>
              <a:rPr lang="pt-PT" sz="1800" b="1" i="1" dirty="0" err="1" smtClean="0">
                <a:solidFill>
                  <a:srgbClr val="C00000"/>
                </a:solidFill>
              </a:rPr>
              <a:t>s</a:t>
            </a:r>
            <a:r>
              <a:rPr lang="pt-PT" sz="1800" i="1" dirty="0" err="1" smtClean="0"/>
              <a:t>cribere</a:t>
            </a:r>
            <a:r>
              <a:rPr lang="pt-PT" sz="1800" dirty="0" smtClean="0"/>
              <a:t> </a:t>
            </a:r>
            <a:r>
              <a:rPr lang="pt-PT" altLang="pt-PT" sz="1800" kern="0" dirty="0" smtClean="0"/>
              <a:t>&gt; </a:t>
            </a:r>
            <a:r>
              <a:rPr lang="pt-PT" altLang="pt-PT" sz="1800" b="1" i="1" kern="0" dirty="0" smtClean="0">
                <a:solidFill>
                  <a:srgbClr val="C00000"/>
                </a:solidFill>
              </a:rPr>
              <a:t>es</a:t>
            </a:r>
            <a:r>
              <a:rPr lang="pt-PT" altLang="pt-PT" sz="1800" i="1" kern="0" dirty="0" smtClean="0"/>
              <a:t>crever</a:t>
            </a:r>
            <a:endParaRPr lang="pt-PT" sz="1800" i="1" dirty="0" smtClean="0"/>
          </a:p>
          <a:p>
            <a:pPr marL="114300" indent="0">
              <a:buNone/>
            </a:pPr>
            <a:r>
              <a:rPr lang="pt-PT" sz="1800" dirty="0" smtClean="0">
                <a:solidFill>
                  <a:srgbClr val="618626"/>
                </a:solidFill>
                <a:latin typeface="Arial Narrow"/>
              </a:rPr>
              <a:t>►</a:t>
            </a:r>
            <a:r>
              <a:rPr lang="pt-PT" sz="1800" dirty="0" smtClean="0"/>
              <a:t>de </a:t>
            </a:r>
            <a:r>
              <a:rPr lang="pt-PT" sz="1800" b="1" dirty="0" smtClean="0"/>
              <a:t>alteração</a:t>
            </a:r>
            <a:r>
              <a:rPr lang="pt-PT" sz="1800" dirty="0" smtClean="0"/>
              <a:t> </a:t>
            </a:r>
          </a:p>
          <a:p>
            <a:pPr marL="404813" lvl="2" indent="0">
              <a:buNone/>
              <a:tabLst>
                <a:tab pos="796925" algn="l"/>
              </a:tabLst>
            </a:pPr>
            <a:r>
              <a:rPr lang="pt-PT" dirty="0" smtClean="0"/>
              <a:t>	Ex.: </a:t>
            </a:r>
            <a:r>
              <a:rPr lang="pt-PT" i="1" dirty="0" err="1" smtClean="0"/>
              <a:t>pie</a:t>
            </a:r>
            <a:r>
              <a:rPr lang="pt-PT" b="1" i="1" dirty="0" err="1" smtClean="0">
                <a:solidFill>
                  <a:srgbClr val="C00000"/>
                </a:solidFill>
              </a:rPr>
              <a:t>t</a:t>
            </a:r>
            <a:r>
              <a:rPr lang="pt-PT" i="1" dirty="0" err="1" smtClean="0"/>
              <a:t>a</a:t>
            </a:r>
            <a:r>
              <a:rPr lang="pt-PT" b="1" i="1" dirty="0" err="1" smtClean="0">
                <a:solidFill>
                  <a:srgbClr val="C00000"/>
                </a:solidFill>
              </a:rPr>
              <a:t>t</a:t>
            </a:r>
            <a:r>
              <a:rPr lang="pt-PT" i="1" dirty="0" err="1" smtClean="0"/>
              <a:t>e</a:t>
            </a:r>
            <a:r>
              <a:rPr lang="pt-PT" dirty="0" smtClean="0"/>
              <a:t> </a:t>
            </a:r>
            <a:r>
              <a:rPr lang="pt-PT" altLang="pt-PT" kern="0" dirty="0"/>
              <a:t>&gt; </a:t>
            </a:r>
            <a:r>
              <a:rPr lang="pt-PT" altLang="pt-PT" i="1" kern="0" dirty="0" smtClean="0"/>
              <a:t>pie</a:t>
            </a:r>
            <a:r>
              <a:rPr lang="pt-PT" altLang="pt-PT" b="1" i="1" kern="0" dirty="0" smtClean="0">
                <a:solidFill>
                  <a:srgbClr val="C00000"/>
                </a:solidFill>
              </a:rPr>
              <a:t>d</a:t>
            </a:r>
            <a:r>
              <a:rPr lang="pt-PT" altLang="pt-PT" i="1" kern="0" dirty="0" smtClean="0"/>
              <a:t>a</a:t>
            </a:r>
            <a:r>
              <a:rPr lang="pt-PT" altLang="pt-PT" b="1" i="1" kern="0" dirty="0" smtClean="0">
                <a:solidFill>
                  <a:srgbClr val="C00000"/>
                </a:solidFill>
              </a:rPr>
              <a:t>d</a:t>
            </a:r>
            <a:r>
              <a:rPr lang="pt-PT" altLang="pt-PT" i="1" kern="0" dirty="0" smtClean="0"/>
              <a:t>e</a:t>
            </a:r>
            <a:endParaRPr lang="pt-PT" i="1" dirty="0"/>
          </a:p>
          <a:p>
            <a:pPr lvl="2"/>
            <a:endParaRPr lang="pt-PT" dirty="0" smtClean="0"/>
          </a:p>
          <a:p>
            <a:pPr lvl="2"/>
            <a:endParaRPr lang="pt-PT" dirty="0"/>
          </a:p>
          <a:p>
            <a:pPr lvl="2"/>
            <a:endParaRPr lang="pt-PT" dirty="0" smtClean="0"/>
          </a:p>
          <a:p>
            <a:pPr lvl="2"/>
            <a:endParaRPr lang="pt-PT" dirty="0"/>
          </a:p>
          <a:p>
            <a:pPr lvl="2"/>
            <a:endParaRPr lang="pt-PT" dirty="0" smtClean="0"/>
          </a:p>
          <a:p>
            <a:pPr lvl="2"/>
            <a:endParaRPr lang="pt-PT" dirty="0"/>
          </a:p>
          <a:p>
            <a:pPr marL="777240" lvl="2" indent="0">
              <a:buNone/>
            </a:pPr>
            <a:endParaRPr lang="pt-PT" dirty="0" smtClean="0"/>
          </a:p>
          <a:p>
            <a:pPr marL="777240" lvl="2" indent="0">
              <a:buNone/>
            </a:pPr>
            <a:endParaRPr lang="pt-PT" dirty="0" smtClean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37642" y="1271016"/>
            <a:ext cx="7344816" cy="43204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000" b="1" u="sng" spc="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Três tipos de alterações fonológicas</a:t>
            </a:r>
            <a:endParaRPr lang="pt-PT" sz="3000" b="1" u="sng" spc="0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17964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9552" y="1340768"/>
            <a:ext cx="7620000" cy="436910"/>
          </a:xfrm>
        </p:spPr>
        <p:txBody>
          <a:bodyPr/>
          <a:lstStyle/>
          <a:p>
            <a:r>
              <a:rPr lang="pt-PT" sz="3200" dirty="0" smtClean="0"/>
              <a:t/>
            </a:r>
            <a:br>
              <a:rPr lang="pt-PT" sz="3200" dirty="0" smtClean="0"/>
            </a:br>
            <a:endParaRPr lang="pt-PT" sz="3200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27806" y="6021288"/>
            <a:ext cx="7336482" cy="4464496"/>
          </a:xfrm>
        </p:spPr>
        <p:txBody>
          <a:bodyPr/>
          <a:lstStyle/>
          <a:p>
            <a:endParaRPr lang="pt-PT" sz="800" dirty="0" smtClean="0"/>
          </a:p>
          <a:p>
            <a:pPr lvl="2"/>
            <a:endParaRPr lang="pt-PT" dirty="0" smtClean="0"/>
          </a:p>
          <a:p>
            <a:pPr lvl="2"/>
            <a:endParaRPr lang="pt-PT" dirty="0"/>
          </a:p>
          <a:p>
            <a:pPr lvl="2"/>
            <a:endParaRPr lang="pt-PT" dirty="0" smtClean="0"/>
          </a:p>
          <a:p>
            <a:pPr lvl="2"/>
            <a:endParaRPr lang="pt-PT" dirty="0"/>
          </a:p>
          <a:p>
            <a:pPr lvl="2"/>
            <a:endParaRPr lang="pt-PT" dirty="0" smtClean="0"/>
          </a:p>
          <a:p>
            <a:pPr lvl="2"/>
            <a:endParaRPr lang="pt-PT" dirty="0"/>
          </a:p>
          <a:p>
            <a:pPr marL="777240" lvl="2" indent="0">
              <a:buNone/>
            </a:pPr>
            <a:endParaRPr lang="pt-PT" dirty="0" smtClean="0"/>
          </a:p>
          <a:p>
            <a:pPr marL="777240" lvl="2" indent="0">
              <a:buNone/>
            </a:pPr>
            <a:endParaRPr lang="pt-PT" dirty="0" smtClean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195736" y="1340768"/>
            <a:ext cx="4032448" cy="43204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000" b="1" u="sng" spc="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Processos de supressão</a:t>
            </a:r>
            <a:endParaRPr lang="pt-PT" sz="3000" b="1" u="sng" spc="0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3133567"/>
              </p:ext>
            </p:extLst>
          </p:nvPr>
        </p:nvGraphicFramePr>
        <p:xfrm>
          <a:off x="1285580" y="2107629"/>
          <a:ext cx="5848939" cy="3096345"/>
        </p:xfrm>
        <a:graphic>
          <a:graphicData uri="http://schemas.openxmlformats.org/drawingml/2006/table">
            <a:tbl>
              <a:tblPr firstRow="1" firstCol="1" bandRow="1"/>
              <a:tblGrid>
                <a:gridCol w="1872207"/>
                <a:gridCol w="2381339"/>
                <a:gridCol w="1595393"/>
              </a:tblGrid>
              <a:tr h="6646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800" b="1" dirty="0">
                          <a:solidFill>
                            <a:srgbClr val="FFFFFF"/>
                          </a:solidFill>
                          <a:effectLst/>
                          <a:latin typeface="Arial Narrow"/>
                          <a:ea typeface="Times New Roman"/>
                        </a:rPr>
                        <a:t> </a:t>
                      </a:r>
                      <a:endParaRPr lang="pt-PT" sz="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800" b="1" dirty="0">
                          <a:solidFill>
                            <a:srgbClr val="FFFFFF"/>
                          </a:solidFill>
                          <a:effectLst/>
                          <a:latin typeface="Arial Narrow"/>
                          <a:ea typeface="Times New Roman"/>
                        </a:rPr>
                        <a:t>PROCESSO</a:t>
                      </a:r>
                      <a:endParaRPr lang="pt-PT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800" b="1" dirty="0">
                          <a:solidFill>
                            <a:srgbClr val="FFFFFF"/>
                          </a:solidFill>
                          <a:effectLst/>
                          <a:latin typeface="Arial Narrow"/>
                          <a:ea typeface="Times New Roman"/>
                        </a:rPr>
                        <a:t> </a:t>
                      </a:r>
                      <a:endParaRPr lang="pt-PT" sz="800" b="1" dirty="0" smtClean="0">
                        <a:solidFill>
                          <a:srgbClr val="FFFFFF"/>
                        </a:solidFill>
                        <a:effectLst/>
                        <a:latin typeface="Arial Narrow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800" b="1" dirty="0" smtClean="0">
                          <a:solidFill>
                            <a:srgbClr val="FFFFFF"/>
                          </a:solidFill>
                          <a:effectLst/>
                          <a:latin typeface="Arial Narrow"/>
                          <a:ea typeface="Times New Roman"/>
                        </a:rPr>
                        <a:t>Em </a:t>
                      </a:r>
                      <a:r>
                        <a:rPr lang="pt-PT" sz="1800" b="1" dirty="0">
                          <a:solidFill>
                            <a:srgbClr val="FFFFFF"/>
                          </a:solidFill>
                          <a:effectLst/>
                          <a:latin typeface="Arial Narrow"/>
                          <a:ea typeface="Times New Roman"/>
                        </a:rPr>
                        <a:t>que consiste</a:t>
                      </a:r>
                      <a:endParaRPr lang="pt-PT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PT" sz="800" b="1" dirty="0" smtClean="0">
                        <a:solidFill>
                          <a:srgbClr val="FFFFFF"/>
                        </a:solidFill>
                        <a:effectLst/>
                        <a:latin typeface="Arial Narrow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800" b="1" dirty="0" smtClean="0">
                          <a:solidFill>
                            <a:srgbClr val="FFFFFF"/>
                          </a:solidFill>
                          <a:effectLst/>
                          <a:latin typeface="Arial Narrow"/>
                          <a:ea typeface="Times New Roman"/>
                        </a:rPr>
                        <a:t>Exemplo</a:t>
                      </a:r>
                      <a:endParaRPr lang="pt-PT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5758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600" b="0" dirty="0">
                          <a:effectLst/>
                          <a:latin typeface="Arial Narrow"/>
                          <a:ea typeface="Times New Roman"/>
                        </a:rPr>
                        <a:t>de </a:t>
                      </a:r>
                      <a:r>
                        <a:rPr lang="pt-PT" sz="1600" b="1" dirty="0" smtClean="0">
                          <a:effectLst/>
                          <a:latin typeface="Arial Narrow"/>
                          <a:ea typeface="Times New Roman"/>
                        </a:rPr>
                        <a:t>supressão</a:t>
                      </a:r>
                      <a:endParaRPr lang="pt-PT" sz="16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201930" indent="-20193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600" dirty="0">
                          <a:effectLst/>
                          <a:latin typeface="Arial Narrow"/>
                          <a:ea typeface="Times New Roman"/>
                        </a:rPr>
                        <a:t>de </a:t>
                      </a:r>
                      <a:r>
                        <a:rPr lang="pt-PT" sz="1600" dirty="0" smtClean="0">
                          <a:effectLst/>
                          <a:latin typeface="Arial Narrow"/>
                          <a:ea typeface="Times New Roman"/>
                        </a:rPr>
                        <a:t>segmento</a:t>
                      </a:r>
                      <a:endParaRPr lang="pt-PT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PT" sz="800" b="1" u="none" dirty="0" smtClean="0">
                        <a:effectLst/>
                        <a:latin typeface="Arial Narrow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600" b="1" u="none" dirty="0" smtClean="0">
                          <a:effectLst/>
                          <a:latin typeface="Arial Narrow"/>
                          <a:ea typeface="Times New Roman"/>
                        </a:rPr>
                        <a:t>Queda </a:t>
                      </a:r>
                      <a:r>
                        <a:rPr lang="pt-PT" sz="1600" b="1" u="none" dirty="0">
                          <a:effectLst/>
                          <a:latin typeface="Arial Narrow"/>
                          <a:ea typeface="Times New Roman"/>
                        </a:rPr>
                        <a:t>de um fonema</a:t>
                      </a:r>
                      <a:endParaRPr lang="pt-PT" sz="1600" u="none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t-PT" sz="9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pt-PT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</a:tr>
              <a:tr h="620261">
                <a:tc>
                  <a:txBody>
                    <a:bodyPr/>
                    <a:lstStyle/>
                    <a:p>
                      <a:pPr indent="11176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t-PT" sz="1400" b="1" dirty="0" smtClean="0">
                          <a:effectLst/>
                          <a:latin typeface="Arial Narrow"/>
                          <a:ea typeface="Times New Roman"/>
                        </a:rPr>
                        <a:t>AFÉRESE</a:t>
                      </a:r>
                      <a:endParaRPr lang="pt-PT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t-PT" sz="1400" dirty="0" smtClean="0">
                          <a:effectLst/>
                          <a:latin typeface="Arial Narrow"/>
                          <a:ea typeface="Times New Roman"/>
                        </a:rPr>
                        <a:t>no </a:t>
                      </a:r>
                      <a:r>
                        <a:rPr lang="pt-PT" sz="1400" dirty="0">
                          <a:effectLst/>
                          <a:latin typeface="Arial Narrow"/>
                          <a:ea typeface="Times New Roman"/>
                        </a:rPr>
                        <a:t>início da palavra</a:t>
                      </a:r>
                      <a:endParaRPr lang="pt-PT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t-PT" sz="1400" b="1" i="1" dirty="0" smtClean="0">
                          <a:solidFill>
                            <a:srgbClr val="C00000"/>
                          </a:solidFill>
                          <a:effectLst/>
                          <a:latin typeface="Arial Narrow"/>
                          <a:ea typeface="Times New Roman"/>
                        </a:rPr>
                        <a:t>a</a:t>
                      </a:r>
                      <a:r>
                        <a:rPr lang="pt-PT" sz="1400" i="1" dirty="0" smtClean="0">
                          <a:effectLst/>
                          <a:latin typeface="Arial Narrow"/>
                          <a:ea typeface="Times New Roman"/>
                        </a:rPr>
                        <a:t>cume &gt; gume</a:t>
                      </a:r>
                      <a:endParaRPr lang="pt-PT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B"/>
                    </a:solidFill>
                  </a:tcPr>
                </a:tc>
              </a:tr>
              <a:tr h="551343">
                <a:tc>
                  <a:txBody>
                    <a:bodyPr/>
                    <a:lstStyle/>
                    <a:p>
                      <a:pPr indent="11176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t-PT" sz="1400" b="1" dirty="0" smtClean="0">
                          <a:effectLst/>
                          <a:latin typeface="Arial Narrow"/>
                          <a:ea typeface="Times New Roman"/>
                        </a:rPr>
                        <a:t>SÍNCOPE</a:t>
                      </a:r>
                      <a:endParaRPr lang="pt-PT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t-PT" sz="1400" dirty="0" smtClean="0">
                          <a:effectLst/>
                          <a:latin typeface="Arial Narrow"/>
                          <a:ea typeface="Times New Roman"/>
                        </a:rPr>
                        <a:t>no </a:t>
                      </a:r>
                      <a:r>
                        <a:rPr lang="pt-PT" sz="1400" dirty="0">
                          <a:effectLst/>
                          <a:latin typeface="Arial Narrow"/>
                          <a:ea typeface="Times New Roman"/>
                        </a:rPr>
                        <a:t>interior da palavra</a:t>
                      </a:r>
                      <a:endParaRPr lang="pt-PT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altLang="pt-PT" sz="1400" i="1" dirty="0" smtClean="0">
                          <a:latin typeface="Arial Narrow" panose="020B0606020202030204" pitchFamily="34" charset="0"/>
                        </a:rPr>
                        <a:t>e</a:t>
                      </a:r>
                      <a:r>
                        <a:rPr lang="pt-PT" altLang="pt-PT" sz="1400" b="1" i="1" dirty="0" smtClean="0">
                          <a:solidFill>
                            <a:srgbClr val="C00000"/>
                          </a:solidFill>
                          <a:latin typeface="Arial Narrow" panose="020B0606020202030204" pitchFamily="34" charset="0"/>
                        </a:rPr>
                        <a:t>g</a:t>
                      </a:r>
                      <a:r>
                        <a:rPr lang="pt-PT" altLang="pt-PT" sz="1400" i="1" dirty="0" smtClean="0">
                          <a:latin typeface="Arial Narrow" panose="020B0606020202030204" pitchFamily="34" charset="0"/>
                        </a:rPr>
                        <a:t>o</a:t>
                      </a:r>
                      <a:r>
                        <a:rPr lang="pt-PT" altLang="pt-PT" sz="1400" dirty="0" smtClean="0"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altLang="pt-PT" sz="1400" dirty="0" smtClean="0">
                          <a:latin typeface="Arial Narrow" panose="020B0606020202030204" pitchFamily="34" charset="0"/>
                        </a:rPr>
                        <a:t>&gt; </a:t>
                      </a:r>
                      <a:r>
                        <a:rPr lang="en-US" altLang="pt-PT" sz="1400" i="1" dirty="0" err="1" smtClean="0">
                          <a:latin typeface="Arial Narrow" panose="020B0606020202030204" pitchFamily="34" charset="0"/>
                        </a:rPr>
                        <a:t>eu</a:t>
                      </a:r>
                      <a:endParaRPr lang="en-US" altLang="pt-PT" sz="1400" i="1" dirty="0" smtClean="0">
                        <a:latin typeface="Arial Narrow" panose="020B0606020202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B"/>
                    </a:solidFill>
                  </a:tcPr>
                </a:tc>
              </a:tr>
              <a:tr h="684220">
                <a:tc>
                  <a:txBody>
                    <a:bodyPr/>
                    <a:lstStyle/>
                    <a:p>
                      <a:pPr indent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400" b="1" dirty="0" smtClean="0">
                          <a:effectLst/>
                          <a:latin typeface="Arial Narrow"/>
                          <a:ea typeface="Times New Roman"/>
                        </a:rPr>
                        <a:t>APÓCOPE</a:t>
                      </a:r>
                      <a:endParaRPr lang="pt-PT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400" dirty="0" smtClean="0">
                          <a:effectLst/>
                          <a:latin typeface="Arial Narrow"/>
                          <a:ea typeface="Times New Roman"/>
                        </a:rPr>
                        <a:t>no </a:t>
                      </a:r>
                      <a:r>
                        <a:rPr lang="pt-PT" sz="1400" dirty="0">
                          <a:effectLst/>
                          <a:latin typeface="Arial Narrow"/>
                          <a:ea typeface="Times New Roman"/>
                        </a:rPr>
                        <a:t>fim da palavra</a:t>
                      </a:r>
                      <a:endParaRPr lang="pt-PT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400" i="1" dirty="0" smtClean="0">
                          <a:effectLst/>
                          <a:latin typeface="Arial Narrow"/>
                          <a:ea typeface="Times New Roman"/>
                        </a:rPr>
                        <a:t>amor</a:t>
                      </a:r>
                      <a:r>
                        <a:rPr lang="pt-PT" sz="1400" b="1" i="1" dirty="0" smtClean="0">
                          <a:solidFill>
                            <a:srgbClr val="C00000"/>
                          </a:solidFill>
                          <a:effectLst/>
                          <a:latin typeface="Arial Narrow"/>
                          <a:ea typeface="Times New Roman"/>
                        </a:rPr>
                        <a:t>e </a:t>
                      </a:r>
                      <a:r>
                        <a:rPr lang="pt-PT" sz="1400" i="1" dirty="0" smtClean="0">
                          <a:effectLst/>
                          <a:latin typeface="Arial Narrow"/>
                          <a:ea typeface="Times New Roman"/>
                        </a:rPr>
                        <a:t>&gt; amor</a:t>
                      </a:r>
                      <a:endParaRPr lang="pt-PT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B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6144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9552" y="1340768"/>
            <a:ext cx="7620000" cy="436910"/>
          </a:xfrm>
        </p:spPr>
        <p:txBody>
          <a:bodyPr/>
          <a:lstStyle/>
          <a:p>
            <a:r>
              <a:rPr lang="pt-PT" sz="3200" dirty="0" smtClean="0"/>
              <a:t/>
            </a:r>
            <a:br>
              <a:rPr lang="pt-PT" sz="3200" dirty="0" smtClean="0"/>
            </a:br>
            <a:endParaRPr lang="pt-PT" sz="3200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27806" y="6021288"/>
            <a:ext cx="7336482" cy="4464496"/>
          </a:xfrm>
        </p:spPr>
        <p:txBody>
          <a:bodyPr/>
          <a:lstStyle/>
          <a:p>
            <a:endParaRPr lang="pt-PT" sz="800" dirty="0" smtClean="0"/>
          </a:p>
          <a:p>
            <a:pPr lvl="2"/>
            <a:endParaRPr lang="pt-PT" dirty="0" smtClean="0"/>
          </a:p>
          <a:p>
            <a:pPr lvl="2"/>
            <a:endParaRPr lang="pt-PT" dirty="0"/>
          </a:p>
          <a:p>
            <a:pPr lvl="2"/>
            <a:endParaRPr lang="pt-PT" dirty="0" smtClean="0"/>
          </a:p>
          <a:p>
            <a:pPr lvl="2"/>
            <a:endParaRPr lang="pt-PT" dirty="0"/>
          </a:p>
          <a:p>
            <a:pPr lvl="2"/>
            <a:endParaRPr lang="pt-PT" dirty="0" smtClean="0"/>
          </a:p>
          <a:p>
            <a:pPr lvl="2"/>
            <a:endParaRPr lang="pt-PT" dirty="0"/>
          </a:p>
          <a:p>
            <a:pPr marL="777240" lvl="2" indent="0">
              <a:buNone/>
            </a:pPr>
            <a:endParaRPr lang="pt-PT" dirty="0" smtClean="0"/>
          </a:p>
          <a:p>
            <a:pPr marL="777240" lvl="2" indent="0">
              <a:buNone/>
            </a:pPr>
            <a:endParaRPr lang="pt-PT" dirty="0" smtClean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339752" y="1340768"/>
            <a:ext cx="3744416" cy="43204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000" b="1" u="sng" spc="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Processos de inserção</a:t>
            </a:r>
            <a:endParaRPr lang="pt-PT" sz="3000" b="1" u="sng" spc="0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2481378"/>
              </p:ext>
            </p:extLst>
          </p:nvPr>
        </p:nvGraphicFramePr>
        <p:xfrm>
          <a:off x="1285580" y="2094681"/>
          <a:ext cx="5848939" cy="3096345"/>
        </p:xfrm>
        <a:graphic>
          <a:graphicData uri="http://schemas.openxmlformats.org/drawingml/2006/table">
            <a:tbl>
              <a:tblPr firstRow="1" firstCol="1" bandRow="1"/>
              <a:tblGrid>
                <a:gridCol w="1872207"/>
                <a:gridCol w="2381339"/>
                <a:gridCol w="1595393"/>
              </a:tblGrid>
              <a:tr h="6646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800" b="1" dirty="0">
                          <a:solidFill>
                            <a:srgbClr val="FFFFFF"/>
                          </a:solidFill>
                          <a:effectLst/>
                          <a:latin typeface="Arial Narrow"/>
                          <a:ea typeface="Times New Roman"/>
                        </a:rPr>
                        <a:t> </a:t>
                      </a:r>
                      <a:endParaRPr lang="pt-PT" sz="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800" b="1" dirty="0">
                          <a:solidFill>
                            <a:srgbClr val="FFFFFF"/>
                          </a:solidFill>
                          <a:effectLst/>
                          <a:latin typeface="Arial Narrow"/>
                          <a:ea typeface="Times New Roman"/>
                        </a:rPr>
                        <a:t>PROCESSO</a:t>
                      </a:r>
                      <a:endParaRPr lang="pt-PT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800" b="1" dirty="0">
                          <a:solidFill>
                            <a:srgbClr val="FFFFFF"/>
                          </a:solidFill>
                          <a:effectLst/>
                          <a:latin typeface="Arial Narrow"/>
                          <a:ea typeface="Times New Roman"/>
                        </a:rPr>
                        <a:t> </a:t>
                      </a:r>
                      <a:endParaRPr lang="pt-PT" sz="800" b="1" dirty="0" smtClean="0">
                        <a:solidFill>
                          <a:srgbClr val="FFFFFF"/>
                        </a:solidFill>
                        <a:effectLst/>
                        <a:latin typeface="Arial Narrow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800" b="1" dirty="0" smtClean="0">
                          <a:solidFill>
                            <a:srgbClr val="FFFFFF"/>
                          </a:solidFill>
                          <a:effectLst/>
                          <a:latin typeface="Arial Narrow"/>
                          <a:ea typeface="Times New Roman"/>
                        </a:rPr>
                        <a:t>Em </a:t>
                      </a:r>
                      <a:r>
                        <a:rPr lang="pt-PT" sz="1800" b="1" dirty="0">
                          <a:solidFill>
                            <a:srgbClr val="FFFFFF"/>
                          </a:solidFill>
                          <a:effectLst/>
                          <a:latin typeface="Arial Narrow"/>
                          <a:ea typeface="Times New Roman"/>
                        </a:rPr>
                        <a:t>que consiste</a:t>
                      </a:r>
                      <a:endParaRPr lang="pt-PT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PT" sz="800" b="1" dirty="0" smtClean="0">
                        <a:solidFill>
                          <a:srgbClr val="FFFFFF"/>
                        </a:solidFill>
                        <a:effectLst/>
                        <a:latin typeface="Arial Narrow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800" b="1" dirty="0" smtClean="0">
                          <a:solidFill>
                            <a:srgbClr val="FFFFFF"/>
                          </a:solidFill>
                          <a:effectLst/>
                          <a:latin typeface="Arial Narrow"/>
                          <a:ea typeface="Times New Roman"/>
                        </a:rPr>
                        <a:t>Exemplo</a:t>
                      </a:r>
                      <a:endParaRPr lang="pt-PT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5758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600" b="0" dirty="0" smtClean="0">
                          <a:effectLst/>
                          <a:latin typeface="Arial Narrow"/>
                          <a:ea typeface="Times New Roman"/>
                        </a:rPr>
                        <a:t>de</a:t>
                      </a:r>
                      <a:r>
                        <a:rPr lang="pt-PT" sz="1600" b="1" dirty="0" smtClean="0">
                          <a:effectLst/>
                          <a:latin typeface="Arial Narrow"/>
                          <a:ea typeface="Times New Roman"/>
                        </a:rPr>
                        <a:t> </a:t>
                      </a:r>
                      <a:r>
                        <a:rPr lang="pt-PT" sz="1600" b="1" dirty="0" smtClean="0">
                          <a:solidFill>
                            <a:schemeClr val="tx1"/>
                          </a:solidFill>
                          <a:effectLst/>
                          <a:latin typeface="Arial Narrow"/>
                          <a:ea typeface="Times New Roman"/>
                        </a:rPr>
                        <a:t>inserção</a:t>
                      </a:r>
                      <a:endParaRPr lang="pt-PT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201930" indent="-20193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600" dirty="0">
                          <a:effectLst/>
                          <a:latin typeface="Arial Narrow"/>
                          <a:ea typeface="Times New Roman"/>
                        </a:rPr>
                        <a:t>de </a:t>
                      </a:r>
                      <a:r>
                        <a:rPr lang="pt-PT" sz="1600" dirty="0" smtClean="0">
                          <a:effectLst/>
                          <a:latin typeface="Arial Narrow"/>
                          <a:ea typeface="Times New Roman"/>
                        </a:rPr>
                        <a:t>segmento</a:t>
                      </a:r>
                      <a:endParaRPr lang="pt-PT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600" b="1" u="none" dirty="0" smtClean="0">
                          <a:effectLst/>
                          <a:latin typeface="Arial Narrow"/>
                          <a:ea typeface="Times New Roman"/>
                        </a:rPr>
                        <a:t>Acrescentamento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600" b="1" u="none" dirty="0" smtClean="0">
                          <a:effectLst/>
                          <a:latin typeface="Arial Narrow"/>
                          <a:ea typeface="Times New Roman"/>
                        </a:rPr>
                        <a:t>de </a:t>
                      </a:r>
                      <a:r>
                        <a:rPr lang="pt-PT" sz="1600" b="1" u="none" dirty="0">
                          <a:effectLst/>
                          <a:latin typeface="Arial Narrow"/>
                          <a:ea typeface="Times New Roman"/>
                        </a:rPr>
                        <a:t>um fonema</a:t>
                      </a:r>
                      <a:endParaRPr lang="pt-PT" sz="1600" u="none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t-PT" sz="9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pt-PT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</a:tr>
              <a:tr h="620261">
                <a:tc>
                  <a:txBody>
                    <a:bodyPr/>
                    <a:lstStyle/>
                    <a:p>
                      <a:pPr indent="11176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t-PT" sz="1600" b="1" dirty="0" smtClean="0">
                          <a:effectLst/>
                          <a:latin typeface="Arial Narrow"/>
                          <a:ea typeface="Times New Roman"/>
                        </a:rPr>
                        <a:t>PRÓTESE</a:t>
                      </a:r>
                      <a:endParaRPr lang="pt-PT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400" dirty="0" smtClean="0">
                          <a:effectLst/>
                          <a:latin typeface="Arial Narrow"/>
                          <a:ea typeface="Times New Roman"/>
                        </a:rPr>
                        <a:t>no </a:t>
                      </a:r>
                      <a:r>
                        <a:rPr lang="pt-PT" sz="1400" dirty="0">
                          <a:effectLst/>
                          <a:latin typeface="Arial Narrow"/>
                          <a:ea typeface="Times New Roman"/>
                        </a:rPr>
                        <a:t>início da palavra</a:t>
                      </a:r>
                      <a:endParaRPr lang="pt-PT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400" b="1" i="1" dirty="0" err="1" smtClean="0">
                          <a:solidFill>
                            <a:srgbClr val="C00000"/>
                          </a:solidFill>
                          <a:effectLst/>
                          <a:latin typeface="Arial Narrow"/>
                          <a:ea typeface="Times New Roman"/>
                        </a:rPr>
                        <a:t>s</a:t>
                      </a:r>
                      <a:r>
                        <a:rPr lang="pt-PT" sz="1400" i="1" dirty="0" err="1" smtClean="0">
                          <a:effectLst/>
                          <a:latin typeface="Arial Narrow"/>
                          <a:ea typeface="Times New Roman"/>
                        </a:rPr>
                        <a:t>cutu</a:t>
                      </a:r>
                      <a:r>
                        <a:rPr lang="pt-PT" sz="1400" i="1" dirty="0" smtClean="0">
                          <a:effectLst/>
                          <a:latin typeface="Arial Narrow"/>
                          <a:ea typeface="Times New Roman"/>
                        </a:rPr>
                        <a:t> &gt; </a:t>
                      </a:r>
                      <a:r>
                        <a:rPr lang="pt-PT" sz="1400" b="1" i="1" dirty="0" smtClean="0">
                          <a:solidFill>
                            <a:srgbClr val="C00000"/>
                          </a:solidFill>
                          <a:effectLst/>
                          <a:latin typeface="Arial Narrow"/>
                          <a:ea typeface="Times New Roman"/>
                        </a:rPr>
                        <a:t>es</a:t>
                      </a:r>
                      <a:r>
                        <a:rPr lang="pt-PT" sz="1400" b="0" i="1" dirty="0" smtClean="0">
                          <a:solidFill>
                            <a:schemeClr val="tx1"/>
                          </a:solidFill>
                          <a:effectLst/>
                          <a:latin typeface="Arial Narrow"/>
                          <a:ea typeface="Times New Roman"/>
                        </a:rPr>
                        <a:t>cudo</a:t>
                      </a:r>
                      <a:endParaRPr lang="pt-PT" sz="14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B"/>
                    </a:solidFill>
                  </a:tcPr>
                </a:tc>
              </a:tr>
              <a:tr h="551343">
                <a:tc>
                  <a:txBody>
                    <a:bodyPr/>
                    <a:lstStyle/>
                    <a:p>
                      <a:pPr indent="11176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t-PT" sz="1400" b="1" dirty="0" smtClean="0">
                          <a:effectLst/>
                          <a:latin typeface="Arial Narrow"/>
                          <a:ea typeface="Times New Roman"/>
                        </a:rPr>
                        <a:t>EPÊNTESE</a:t>
                      </a:r>
                      <a:endParaRPr lang="pt-PT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400" dirty="0" smtClean="0">
                          <a:effectLst/>
                          <a:latin typeface="Arial Narrow"/>
                          <a:ea typeface="Times New Roman"/>
                        </a:rPr>
                        <a:t>no </a:t>
                      </a:r>
                      <a:r>
                        <a:rPr lang="pt-PT" sz="1400" dirty="0">
                          <a:effectLst/>
                          <a:latin typeface="Arial Narrow"/>
                          <a:ea typeface="Times New Roman"/>
                        </a:rPr>
                        <a:t>interior da palavra</a:t>
                      </a:r>
                      <a:endParaRPr lang="pt-PT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400" i="1" dirty="0" err="1" smtClean="0">
                          <a:effectLst/>
                          <a:latin typeface="Arial Narrow"/>
                          <a:ea typeface="Times New Roman"/>
                        </a:rPr>
                        <a:t>stella</a:t>
                      </a:r>
                      <a:r>
                        <a:rPr lang="pt-PT" sz="1400" i="1" dirty="0" smtClean="0">
                          <a:effectLst/>
                          <a:latin typeface="Arial Narrow"/>
                          <a:ea typeface="Times New Roman"/>
                        </a:rPr>
                        <a:t> &gt; est</a:t>
                      </a:r>
                      <a:r>
                        <a:rPr lang="pt-PT" sz="1400" b="1" i="1" dirty="0" smtClean="0">
                          <a:solidFill>
                            <a:srgbClr val="C00000"/>
                          </a:solidFill>
                          <a:effectLst/>
                          <a:latin typeface="Arial Narrow"/>
                          <a:ea typeface="Times New Roman"/>
                        </a:rPr>
                        <a:t>r</a:t>
                      </a:r>
                      <a:r>
                        <a:rPr lang="pt-PT" sz="1400" i="1" dirty="0" smtClean="0">
                          <a:effectLst/>
                          <a:latin typeface="Arial Narrow"/>
                          <a:ea typeface="Times New Roman"/>
                        </a:rPr>
                        <a:t>ela</a:t>
                      </a:r>
                      <a:endParaRPr lang="pt-PT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B"/>
                    </a:solidFill>
                  </a:tcPr>
                </a:tc>
              </a:tr>
              <a:tr h="684220">
                <a:tc>
                  <a:txBody>
                    <a:bodyPr/>
                    <a:lstStyle/>
                    <a:p>
                      <a:pPr indent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400" b="1" dirty="0" smtClean="0">
                          <a:effectLst/>
                          <a:latin typeface="Arial Narrow"/>
                          <a:ea typeface="Times New Roman"/>
                        </a:rPr>
                        <a:t>PARAGOGE</a:t>
                      </a:r>
                      <a:endParaRPr lang="pt-PT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400" dirty="0" smtClean="0">
                          <a:effectLst/>
                          <a:latin typeface="Arial Narrow"/>
                          <a:ea typeface="Times New Roman"/>
                        </a:rPr>
                        <a:t>no </a:t>
                      </a:r>
                      <a:r>
                        <a:rPr lang="pt-PT" sz="1400" dirty="0">
                          <a:effectLst/>
                          <a:latin typeface="Arial Narrow"/>
                          <a:ea typeface="Times New Roman"/>
                        </a:rPr>
                        <a:t>fim da palavra</a:t>
                      </a:r>
                      <a:endParaRPr lang="pt-PT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400" i="1" dirty="0" smtClean="0">
                          <a:effectLst/>
                          <a:latin typeface="Arial Narrow"/>
                          <a:ea typeface="Times New Roman"/>
                        </a:rPr>
                        <a:t>ante &gt; ante</a:t>
                      </a:r>
                      <a:r>
                        <a:rPr lang="pt-PT" sz="1400" b="1" i="1" dirty="0" smtClean="0">
                          <a:solidFill>
                            <a:srgbClr val="C00000"/>
                          </a:solidFill>
                          <a:effectLst/>
                          <a:latin typeface="Arial Narrow"/>
                          <a:ea typeface="Times New Roman"/>
                        </a:rPr>
                        <a:t>s</a:t>
                      </a:r>
                      <a:endParaRPr lang="pt-PT" sz="1400" b="1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B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2089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9552" y="1340768"/>
            <a:ext cx="7620000" cy="436910"/>
          </a:xfrm>
        </p:spPr>
        <p:txBody>
          <a:bodyPr/>
          <a:lstStyle/>
          <a:p>
            <a:r>
              <a:rPr lang="pt-PT" sz="3200" dirty="0" smtClean="0"/>
              <a:t/>
            </a:r>
            <a:br>
              <a:rPr lang="pt-PT" sz="3200" dirty="0" smtClean="0"/>
            </a:br>
            <a:endParaRPr lang="pt-PT" sz="3200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27806" y="6021288"/>
            <a:ext cx="7336482" cy="4464496"/>
          </a:xfrm>
        </p:spPr>
        <p:txBody>
          <a:bodyPr/>
          <a:lstStyle/>
          <a:p>
            <a:endParaRPr lang="pt-PT" sz="800" dirty="0" smtClean="0"/>
          </a:p>
          <a:p>
            <a:pPr lvl="2"/>
            <a:endParaRPr lang="pt-PT" dirty="0" smtClean="0"/>
          </a:p>
          <a:p>
            <a:pPr lvl="2"/>
            <a:endParaRPr lang="pt-PT" dirty="0"/>
          </a:p>
          <a:p>
            <a:pPr lvl="2"/>
            <a:endParaRPr lang="pt-PT" dirty="0" smtClean="0"/>
          </a:p>
          <a:p>
            <a:pPr lvl="2"/>
            <a:endParaRPr lang="pt-PT" dirty="0"/>
          </a:p>
          <a:p>
            <a:pPr lvl="2"/>
            <a:endParaRPr lang="pt-PT" dirty="0" smtClean="0"/>
          </a:p>
          <a:p>
            <a:pPr lvl="2"/>
            <a:endParaRPr lang="pt-PT" dirty="0"/>
          </a:p>
          <a:p>
            <a:pPr marL="777240" lvl="2" indent="0">
              <a:buNone/>
            </a:pPr>
            <a:endParaRPr lang="pt-PT" dirty="0" smtClean="0"/>
          </a:p>
          <a:p>
            <a:pPr marL="777240" lvl="2" indent="0">
              <a:buNone/>
            </a:pPr>
            <a:endParaRPr lang="pt-PT" dirty="0" smtClean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389907" y="908720"/>
            <a:ext cx="3919289" cy="43204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000" b="1" u="sng" spc="0" dirty="0" smtClean="0">
                <a:solidFill>
                  <a:srgbClr val="FEA022">
                    <a:lumMod val="50000"/>
                  </a:srgbClr>
                </a:solidFill>
                <a:latin typeface="Calibri"/>
              </a:rPr>
              <a:t>Processos de alteração</a:t>
            </a:r>
            <a:endParaRPr lang="pt-PT" sz="3000" b="1" u="sng" spc="0" dirty="0">
              <a:solidFill>
                <a:srgbClr val="FEA022">
                  <a:lumMod val="50000"/>
                </a:srgbClr>
              </a:solidFill>
              <a:latin typeface="Calibri"/>
            </a:endParaRPr>
          </a:p>
        </p:txBody>
      </p:sp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7372312"/>
              </p:ext>
            </p:extLst>
          </p:nvPr>
        </p:nvGraphicFramePr>
        <p:xfrm>
          <a:off x="827584" y="1504592"/>
          <a:ext cx="6912768" cy="4954314"/>
        </p:xfrm>
        <a:graphic>
          <a:graphicData uri="http://schemas.openxmlformats.org/drawingml/2006/table">
            <a:tbl>
              <a:tblPr firstRow="1" firstCol="1" bandRow="1"/>
              <a:tblGrid>
                <a:gridCol w="1959104"/>
                <a:gridCol w="3041622"/>
                <a:gridCol w="1912042"/>
              </a:tblGrid>
              <a:tr h="3610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PT" sz="2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800" b="1" dirty="0">
                          <a:solidFill>
                            <a:srgbClr val="FFFFFF"/>
                          </a:solidFill>
                          <a:effectLst/>
                          <a:latin typeface="Arial Narrow"/>
                          <a:ea typeface="Times New Roman"/>
                        </a:rPr>
                        <a:t>PROCESSO</a:t>
                      </a:r>
                      <a:endParaRPr lang="pt-PT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902" marR="669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200" b="1" dirty="0">
                          <a:solidFill>
                            <a:srgbClr val="FFFFFF"/>
                          </a:solidFill>
                          <a:effectLst/>
                          <a:latin typeface="Arial Narrow"/>
                          <a:ea typeface="Times New Roman"/>
                        </a:rPr>
                        <a:t> </a:t>
                      </a:r>
                      <a:endParaRPr lang="pt-PT" sz="2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800" b="1" dirty="0">
                          <a:solidFill>
                            <a:srgbClr val="FFFFFF"/>
                          </a:solidFill>
                          <a:effectLst/>
                          <a:latin typeface="Arial Narrow"/>
                          <a:ea typeface="Times New Roman"/>
                        </a:rPr>
                        <a:t>Em que consiste</a:t>
                      </a:r>
                      <a:endParaRPr lang="pt-PT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902" marR="669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200" b="1" dirty="0">
                          <a:solidFill>
                            <a:srgbClr val="FFFFFF"/>
                          </a:solidFill>
                          <a:effectLst/>
                          <a:latin typeface="Arial Narrow"/>
                          <a:ea typeface="Times New Roman"/>
                        </a:rPr>
                        <a:t> </a:t>
                      </a:r>
                      <a:endParaRPr lang="pt-PT" sz="2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800" b="1" dirty="0" smtClean="0">
                          <a:solidFill>
                            <a:srgbClr val="FFFFFF"/>
                          </a:solidFill>
                          <a:effectLst/>
                          <a:latin typeface="Arial Narrow"/>
                          <a:ea typeface="Times New Roman"/>
                        </a:rPr>
                        <a:t>Exemplo</a:t>
                      </a:r>
                      <a:endParaRPr lang="pt-PT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902" marR="669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5054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400" dirty="0" smtClean="0">
                          <a:effectLst/>
                          <a:latin typeface="Arial Narrow"/>
                          <a:ea typeface="Times New Roman"/>
                        </a:rPr>
                        <a:t>de </a:t>
                      </a:r>
                      <a:r>
                        <a:rPr lang="pt-PT" sz="1400" b="1" dirty="0" smtClean="0">
                          <a:solidFill>
                            <a:schemeClr val="tx1"/>
                          </a:solidFill>
                          <a:effectLst/>
                          <a:latin typeface="Arial Narrow"/>
                          <a:ea typeface="Times New Roman"/>
                        </a:rPr>
                        <a:t>a</a:t>
                      </a:r>
                      <a:r>
                        <a:rPr lang="pt-PT" sz="1400" b="1" dirty="0" smtClean="0">
                          <a:effectLst/>
                          <a:latin typeface="Arial Narrow"/>
                          <a:ea typeface="Times New Roman"/>
                        </a:rPr>
                        <a:t>lteração </a:t>
                      </a:r>
                      <a:endParaRPr lang="pt-PT" sz="14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400" dirty="0">
                          <a:effectLst/>
                          <a:latin typeface="Arial Narrow"/>
                          <a:ea typeface="Times New Roman"/>
                        </a:rPr>
                        <a:t>de </a:t>
                      </a:r>
                      <a:r>
                        <a:rPr lang="pt-PT" sz="1400" dirty="0" smtClean="0">
                          <a:effectLst/>
                          <a:latin typeface="Arial Narrow"/>
                          <a:ea typeface="Times New Roman"/>
                        </a:rPr>
                        <a:t>segmento</a:t>
                      </a:r>
                      <a:endParaRPr lang="pt-PT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902" marR="669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400" b="1" u="none" dirty="0">
                          <a:effectLst/>
                          <a:latin typeface="Arial Narrow"/>
                          <a:ea typeface="Times New Roman"/>
                        </a:rPr>
                        <a:t>Mudança na qualidade </a:t>
                      </a:r>
                      <a:endParaRPr lang="pt-PT" sz="1400" b="1" u="none" dirty="0" smtClean="0">
                        <a:effectLst/>
                        <a:latin typeface="Arial Narrow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400" b="1" u="none" dirty="0" smtClean="0">
                          <a:effectLst/>
                          <a:latin typeface="Arial Narrow"/>
                          <a:ea typeface="Times New Roman"/>
                        </a:rPr>
                        <a:t>ou </a:t>
                      </a:r>
                      <a:r>
                        <a:rPr lang="pt-PT" sz="1400" b="1" u="none" dirty="0">
                          <a:effectLst/>
                          <a:latin typeface="Arial Narrow"/>
                          <a:ea typeface="Times New Roman"/>
                        </a:rPr>
                        <a:t>na posição dos segmentos</a:t>
                      </a:r>
                      <a:endParaRPr lang="pt-PT" sz="1400" u="none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902" marR="669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800" i="1" dirty="0">
                          <a:effectLst/>
                          <a:latin typeface="Arial Narrow"/>
                          <a:ea typeface="Times New Roman"/>
                        </a:rPr>
                        <a:t> </a:t>
                      </a:r>
                      <a:endParaRPr lang="pt-PT" sz="12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900" i="1" dirty="0">
                          <a:effectLst/>
                          <a:latin typeface="Arial Narrow"/>
                          <a:ea typeface="Times New Roman"/>
                        </a:rPr>
                        <a:t> </a:t>
                      </a:r>
                      <a:endParaRPr lang="pt-PT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902" marR="669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</a:tr>
              <a:tr h="535588">
                <a:tc>
                  <a:txBody>
                    <a:bodyPr/>
                    <a:lstStyle/>
                    <a:p>
                      <a:pPr indent="11112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400" b="1" dirty="0" smtClean="0">
                          <a:effectLst/>
                          <a:latin typeface="Arial Narrow"/>
                          <a:ea typeface="Times New Roman"/>
                        </a:rPr>
                        <a:t>ASSIMILAÇÃO</a:t>
                      </a:r>
                      <a:endParaRPr lang="pt-PT" sz="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902" marR="669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201295" indent="-2012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300" dirty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transformação de fonemas contíguos diferentes em fonemas iguais ou semelhantes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400" b="1" u="none" strike="noStrike" dirty="0" smtClean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 </a:t>
                      </a:r>
                      <a:endParaRPr lang="pt-PT" sz="1200" dirty="0"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marL="66902" marR="669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B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400" i="1" dirty="0" err="1" smtClean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i</a:t>
                      </a:r>
                      <a:r>
                        <a:rPr lang="pt-PT" sz="1400" b="1" i="1" dirty="0" err="1" smtClean="0">
                          <a:solidFill>
                            <a:srgbClr val="C0000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ps</a:t>
                      </a:r>
                      <a:r>
                        <a:rPr lang="pt-PT" sz="1400" i="1" dirty="0" err="1" smtClean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u</a:t>
                      </a:r>
                      <a:r>
                        <a:rPr lang="pt-PT" sz="1400" i="1" dirty="0" smtClean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 &gt; i</a:t>
                      </a:r>
                      <a:r>
                        <a:rPr lang="pt-PT" sz="1400" b="1" i="1" dirty="0" smtClean="0">
                          <a:solidFill>
                            <a:srgbClr val="C0000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ss</a:t>
                      </a:r>
                      <a:r>
                        <a:rPr lang="pt-PT" sz="1400" i="1" dirty="0" smtClean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o</a:t>
                      </a:r>
                      <a:endParaRPr lang="pt-PT" sz="1400" dirty="0"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marL="66902" marR="669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B"/>
                    </a:solidFill>
                  </a:tcPr>
                </a:tc>
              </a:tr>
              <a:tr h="535588">
                <a:tc>
                  <a:txBody>
                    <a:bodyPr/>
                    <a:lstStyle/>
                    <a:p>
                      <a:pPr indent="11112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400" b="1" dirty="0" smtClean="0">
                          <a:effectLst/>
                          <a:latin typeface="Arial Narrow"/>
                          <a:ea typeface="Times New Roman"/>
                        </a:rPr>
                        <a:t>DISSIMILAÇÃO</a:t>
                      </a:r>
                      <a:endParaRPr lang="pt-PT" sz="1400" b="1" dirty="0" smtClean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902" marR="669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300" dirty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transformação de fonemas contíguos </a:t>
                      </a:r>
                      <a:r>
                        <a:rPr lang="pt-PT" sz="1300" dirty="0" smtClean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iguais</a:t>
                      </a: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300" dirty="0" smtClean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ou </a:t>
                      </a:r>
                      <a:r>
                        <a:rPr lang="pt-PT" sz="1300" dirty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semelhantes em fonemas diferentes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400" b="1" u="none" strike="noStrike" dirty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 </a:t>
                      </a:r>
                      <a:endParaRPr lang="pt-PT" sz="1200" dirty="0"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marL="66902" marR="669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B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400" i="1" dirty="0" err="1" smtClean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li</a:t>
                      </a:r>
                      <a:r>
                        <a:rPr lang="pt-PT" sz="1400" b="1" i="1" dirty="0" err="1" smtClean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l</a:t>
                      </a:r>
                      <a:r>
                        <a:rPr lang="pt-PT" sz="1400" i="1" dirty="0" err="1" smtClean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iu</a:t>
                      </a:r>
                      <a:r>
                        <a:rPr lang="pt-PT" sz="1400" i="1" dirty="0" smtClean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 &gt; lí</a:t>
                      </a:r>
                      <a:r>
                        <a:rPr lang="pt-PT" sz="1400" b="1" i="1" dirty="0" smtClean="0">
                          <a:solidFill>
                            <a:srgbClr val="C0000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r</a:t>
                      </a:r>
                      <a:r>
                        <a:rPr lang="pt-PT" sz="1400" i="1" dirty="0" smtClean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io</a:t>
                      </a:r>
                      <a:endParaRPr lang="pt-PT" sz="1400" dirty="0"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marL="66902" marR="669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B"/>
                    </a:solidFill>
                  </a:tcPr>
                </a:tc>
              </a:tr>
              <a:tr h="535588">
                <a:tc>
                  <a:txBody>
                    <a:bodyPr/>
                    <a:lstStyle/>
                    <a:p>
                      <a:pPr indent="11112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400" b="1" dirty="0" smtClean="0">
                          <a:effectLst/>
                          <a:latin typeface="Arial Narrow"/>
                          <a:ea typeface="Times New Roman"/>
                        </a:rPr>
                        <a:t>SONORIZAÇÃO</a:t>
                      </a:r>
                      <a:endParaRPr lang="pt-PT" sz="1400" b="1" dirty="0" smtClean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902" marR="669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 dirty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t</a:t>
                      </a:r>
                      <a:r>
                        <a:rPr lang="pt-PT" sz="1300" dirty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ransformação das consoantes surdas em posição intervocálica em consoantes sonoras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400" b="1" u="none" strike="noStrike" dirty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 </a:t>
                      </a:r>
                      <a:endParaRPr lang="pt-PT" sz="1200" dirty="0"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marL="66902" marR="669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B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400" i="1" dirty="0" err="1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fo</a:t>
                      </a:r>
                      <a:r>
                        <a:rPr lang="pt-PT" sz="1400" b="1" i="1" dirty="0" err="1">
                          <a:solidFill>
                            <a:srgbClr val="C0000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c</a:t>
                      </a:r>
                      <a:r>
                        <a:rPr lang="pt-PT" sz="1400" i="1" dirty="0" err="1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u</a:t>
                      </a:r>
                      <a:r>
                        <a:rPr lang="pt-PT" sz="1400" i="1" dirty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 </a:t>
                      </a:r>
                      <a:r>
                        <a:rPr lang="pt-PT" sz="1400" i="1" dirty="0" smtClean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&gt; fo</a:t>
                      </a:r>
                      <a:r>
                        <a:rPr lang="pt-PT" sz="1400" b="1" i="1" dirty="0" smtClean="0">
                          <a:solidFill>
                            <a:srgbClr val="C0000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g</a:t>
                      </a:r>
                      <a:r>
                        <a:rPr lang="pt-PT" sz="1400" i="1" dirty="0" smtClean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o</a:t>
                      </a:r>
                      <a:r>
                        <a:rPr lang="pt-PT" sz="1400" dirty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 </a:t>
                      </a:r>
                    </a:p>
                  </a:txBody>
                  <a:tcPr marL="66902" marR="669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B"/>
                    </a:solidFill>
                  </a:tcPr>
                </a:tc>
              </a:tr>
              <a:tr h="419259">
                <a:tc>
                  <a:txBody>
                    <a:bodyPr/>
                    <a:lstStyle/>
                    <a:p>
                      <a:pPr indent="11112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400" b="1" dirty="0" smtClean="0">
                          <a:effectLst/>
                          <a:latin typeface="Arial Narrow"/>
                          <a:ea typeface="Times New Roman"/>
                        </a:rPr>
                        <a:t>VOCALIZAÇÃO</a:t>
                      </a:r>
                      <a:endParaRPr lang="pt-PT" sz="1400" b="1" dirty="0" smtClean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902" marR="669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300" dirty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transformação de uma </a:t>
                      </a:r>
                      <a:r>
                        <a:rPr lang="pt-PT" sz="1300" dirty="0" smtClean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consoante em vogal </a:t>
                      </a:r>
                      <a:endParaRPr lang="pt-PT" sz="1300" dirty="0"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marL="66902" marR="669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B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400" i="1" dirty="0" err="1" smtClean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no</a:t>
                      </a:r>
                      <a:r>
                        <a:rPr lang="pt-PT" sz="1400" b="1" i="1" dirty="0" err="1" smtClean="0">
                          <a:solidFill>
                            <a:srgbClr val="C0000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c</a:t>
                      </a:r>
                      <a:r>
                        <a:rPr lang="pt-PT" sz="1400" i="1" dirty="0" err="1" smtClean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te</a:t>
                      </a:r>
                      <a:r>
                        <a:rPr lang="pt-PT" sz="1400" i="1" dirty="0" smtClean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 &gt; no</a:t>
                      </a:r>
                      <a:r>
                        <a:rPr lang="pt-PT" sz="1400" b="1" i="1" dirty="0" smtClean="0">
                          <a:solidFill>
                            <a:srgbClr val="C0000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i</a:t>
                      </a:r>
                      <a:r>
                        <a:rPr lang="pt-PT" sz="1400" i="1" dirty="0" smtClean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te</a:t>
                      </a:r>
                      <a:endParaRPr lang="pt-PT" sz="1400" dirty="0"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marL="66902" marR="669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B"/>
                    </a:solidFill>
                  </a:tcPr>
                </a:tc>
              </a:tr>
              <a:tr h="474371">
                <a:tc>
                  <a:txBody>
                    <a:bodyPr/>
                    <a:lstStyle/>
                    <a:p>
                      <a:pPr indent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PT" sz="200" b="1" dirty="0" smtClean="0">
                        <a:effectLst/>
                        <a:latin typeface="Arial Narrow"/>
                        <a:ea typeface="Times New Roman"/>
                      </a:endParaRPr>
                    </a:p>
                    <a:p>
                      <a:pPr indent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400" b="1" dirty="0" smtClean="0">
                          <a:effectLst/>
                          <a:latin typeface="Arial Narrow"/>
                          <a:ea typeface="Times New Roman"/>
                        </a:rPr>
                        <a:t>PALATALIZAÇÃO</a:t>
                      </a:r>
                      <a:endParaRPr lang="pt-PT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902" marR="669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1300" dirty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transformação de um grupo de </a:t>
                      </a:r>
                      <a:r>
                        <a:rPr lang="pt-PT" sz="1300" dirty="0" smtClean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fonemas</a:t>
                      </a:r>
                    </a:p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1300" dirty="0" smtClean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num </a:t>
                      </a:r>
                      <a:r>
                        <a:rPr lang="pt-PT" sz="1300" dirty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som palatal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400" b="1" u="none" strike="noStrike" dirty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 </a:t>
                      </a:r>
                      <a:endParaRPr lang="pt-PT" sz="1200" dirty="0"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marL="66902" marR="669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1" dirty="0" err="1" smtClean="0">
                          <a:solidFill>
                            <a:srgbClr val="C00000"/>
                          </a:solidFill>
                          <a:latin typeface="Arial Narrow" panose="020B0606020202030204" pitchFamily="34" charset="0"/>
                        </a:rPr>
                        <a:t>cl</a:t>
                      </a:r>
                      <a:r>
                        <a:rPr lang="en-US" sz="1400" i="1" dirty="0" err="1" smtClean="0">
                          <a:latin typeface="Arial Narrow" panose="020B0606020202030204" pitchFamily="34" charset="0"/>
                        </a:rPr>
                        <a:t>amar</a:t>
                      </a:r>
                      <a:r>
                        <a:rPr lang="en-US" sz="1400" i="1" dirty="0" smtClean="0">
                          <a:latin typeface="Arial Narrow" panose="020B0606020202030204" pitchFamily="34" charset="0"/>
                        </a:rPr>
                        <a:t> &gt; </a:t>
                      </a:r>
                      <a:r>
                        <a:rPr lang="en-US" sz="1400" b="1" i="1" dirty="0" err="1" smtClean="0">
                          <a:solidFill>
                            <a:srgbClr val="C00000"/>
                          </a:solidFill>
                          <a:latin typeface="Arial Narrow" panose="020B0606020202030204" pitchFamily="34" charset="0"/>
                        </a:rPr>
                        <a:t>ch</a:t>
                      </a:r>
                      <a:r>
                        <a:rPr lang="en-US" sz="1400" i="1" dirty="0" err="1" smtClean="0">
                          <a:latin typeface="Arial Narrow" panose="020B0606020202030204" pitchFamily="34" charset="0"/>
                        </a:rPr>
                        <a:t>amar</a:t>
                      </a:r>
                      <a:endParaRPr lang="pt-PT" sz="1400" i="1" dirty="0" smtClean="0">
                        <a:latin typeface="Arial Narrow" panose="020B0606020202030204" pitchFamily="34" charset="0"/>
                      </a:endParaRPr>
                    </a:p>
                  </a:txBody>
                  <a:tcPr marL="66902" marR="669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B"/>
                    </a:solidFill>
                  </a:tcPr>
                </a:tc>
              </a:tr>
              <a:tr h="450106">
                <a:tc>
                  <a:txBody>
                    <a:bodyPr/>
                    <a:lstStyle/>
                    <a:p>
                      <a:pPr indent="11112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PT" sz="200" b="1" dirty="0" smtClean="0">
                        <a:effectLst/>
                        <a:latin typeface="Arial Narrow"/>
                        <a:ea typeface="Times New Roman"/>
                      </a:endParaRPr>
                    </a:p>
                    <a:p>
                      <a:pPr indent="11112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400" b="1" dirty="0" smtClean="0">
                          <a:effectLst/>
                          <a:latin typeface="Arial Narrow"/>
                          <a:ea typeface="Times New Roman"/>
                        </a:rPr>
                        <a:t>REDUÇÃO VOCÁLICA</a:t>
                      </a:r>
                      <a:endParaRPr lang="pt-PT" sz="1400" b="1" dirty="0" smtClean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902" marR="669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300" dirty="0">
                          <a:solidFill>
                            <a:srgbClr val="231F2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enfraquecimento de uma vogal </a:t>
                      </a:r>
                      <a:r>
                        <a:rPr lang="pt-PT" sz="1300" dirty="0" smtClean="0">
                          <a:solidFill>
                            <a:srgbClr val="231F2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em</a:t>
                      </a: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300" dirty="0" smtClean="0">
                          <a:solidFill>
                            <a:srgbClr val="231F2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posição átona</a:t>
                      </a:r>
                      <a:endParaRPr lang="pt-PT" sz="1300" dirty="0"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marL="66902" marR="669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B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400" i="1" dirty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s</a:t>
                      </a:r>
                      <a:r>
                        <a:rPr lang="pt-PT" sz="1400" b="1" i="1" dirty="0">
                          <a:solidFill>
                            <a:srgbClr val="C0000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o</a:t>
                      </a:r>
                      <a:r>
                        <a:rPr lang="pt-PT" sz="1400" i="1" dirty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no</a:t>
                      </a:r>
                      <a:r>
                        <a:rPr lang="pt-PT" sz="1400" dirty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 </a:t>
                      </a:r>
                      <a:r>
                        <a:rPr lang="pt-PT" sz="1400" i="1" dirty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&gt; </a:t>
                      </a:r>
                      <a:r>
                        <a:rPr lang="pt-PT" sz="1400" i="1" dirty="0" smtClean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s</a:t>
                      </a:r>
                      <a:r>
                        <a:rPr lang="pt-PT" sz="1400" b="1" i="1" dirty="0" smtClean="0">
                          <a:solidFill>
                            <a:srgbClr val="C0000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o</a:t>
                      </a:r>
                      <a:r>
                        <a:rPr lang="pt-PT" sz="1400" i="1" dirty="0" smtClean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ninho</a:t>
                      </a:r>
                      <a:endParaRPr lang="pt-PT" sz="1400" dirty="0"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marL="66902" marR="669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B"/>
                    </a:solidFill>
                  </a:tcPr>
                </a:tc>
              </a:tr>
              <a:tr h="408117">
                <a:tc>
                  <a:txBody>
                    <a:bodyPr/>
                    <a:lstStyle/>
                    <a:p>
                      <a:pPr indent="11112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PT" sz="200" b="1" dirty="0" smtClean="0">
                        <a:effectLst/>
                        <a:latin typeface="Arial Narrow"/>
                        <a:ea typeface="Times New Roman"/>
                      </a:endParaRPr>
                    </a:p>
                    <a:p>
                      <a:pPr indent="11112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400" b="1" dirty="0" smtClean="0">
                          <a:effectLst/>
                          <a:latin typeface="Arial Narrow"/>
                          <a:ea typeface="Times New Roman"/>
                        </a:rPr>
                        <a:t>METÁTESE</a:t>
                      </a:r>
                      <a:endParaRPr lang="pt-PT" sz="1400" b="1" dirty="0" smtClean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902" marR="669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1300" dirty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t</a:t>
                      </a:r>
                      <a:r>
                        <a:rPr lang="pt-PT" sz="1300" dirty="0">
                          <a:solidFill>
                            <a:srgbClr val="231F2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ransposição de segmentos ou </a:t>
                      </a:r>
                      <a:r>
                        <a:rPr lang="pt-PT" sz="1300" dirty="0" smtClean="0">
                          <a:solidFill>
                            <a:srgbClr val="231F2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sílabas</a:t>
                      </a:r>
                    </a:p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1300" dirty="0" smtClean="0">
                          <a:solidFill>
                            <a:srgbClr val="231F2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no </a:t>
                      </a:r>
                      <a:r>
                        <a:rPr lang="pt-PT" sz="1300" dirty="0">
                          <a:solidFill>
                            <a:srgbClr val="231F2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interior de uma </a:t>
                      </a:r>
                      <a:r>
                        <a:rPr lang="pt-PT" sz="1300" dirty="0" smtClean="0">
                          <a:solidFill>
                            <a:srgbClr val="231F2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palavra</a:t>
                      </a:r>
                      <a:endParaRPr lang="pt-PT" sz="1300" dirty="0"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marL="66902" marR="669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B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400" i="1" dirty="0" err="1" smtClean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mat</a:t>
                      </a:r>
                      <a:r>
                        <a:rPr lang="pt-PT" sz="1400" b="1" i="1" dirty="0" err="1" smtClean="0">
                          <a:solidFill>
                            <a:srgbClr val="C0000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e</a:t>
                      </a:r>
                      <a:r>
                        <a:rPr lang="pt-PT" sz="1400" i="1" dirty="0" err="1" smtClean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ria</a:t>
                      </a:r>
                      <a:r>
                        <a:rPr lang="pt-PT" sz="1400" i="1" dirty="0" smtClean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 &gt; mad</a:t>
                      </a:r>
                      <a:r>
                        <a:rPr lang="pt-PT" sz="1400" b="1" i="1" dirty="0" smtClean="0">
                          <a:solidFill>
                            <a:srgbClr val="C0000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ei</a:t>
                      </a:r>
                      <a:r>
                        <a:rPr lang="pt-PT" sz="1400" i="1" dirty="0" smtClean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ra</a:t>
                      </a:r>
                      <a:endParaRPr lang="pt-PT" sz="1400" b="1" dirty="0">
                        <a:solidFill>
                          <a:srgbClr val="C00000"/>
                        </a:solidFill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marL="66902" marR="669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B"/>
                    </a:solidFill>
                  </a:tcPr>
                </a:tc>
              </a:tr>
              <a:tr h="370832">
                <a:tc>
                  <a:txBody>
                    <a:bodyPr/>
                    <a:lstStyle/>
                    <a:p>
                      <a:pPr indent="11112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400" b="1" dirty="0" smtClean="0">
                          <a:effectLst/>
                          <a:latin typeface="Arial Narrow"/>
                          <a:ea typeface="Times New Roman"/>
                        </a:rPr>
                        <a:t>CRASE</a:t>
                      </a:r>
                      <a:endParaRPr lang="pt-PT" sz="1400" b="1" dirty="0" smtClean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902" marR="669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300" dirty="0" err="1">
                          <a:effectLst/>
                          <a:latin typeface="Arial Narrow" panose="020B0606020202030204" pitchFamily="34" charset="0"/>
                          <a:ea typeface="Calibri"/>
                        </a:rPr>
                        <a:t>contração</a:t>
                      </a:r>
                      <a:r>
                        <a:rPr lang="pt-PT" sz="1300" dirty="0">
                          <a:effectLst/>
                          <a:latin typeface="Arial Narrow" panose="020B0606020202030204" pitchFamily="34" charset="0"/>
                          <a:ea typeface="Calibri"/>
                        </a:rPr>
                        <a:t> de duas vogais numa só</a:t>
                      </a:r>
                      <a:endParaRPr lang="pt-PT" sz="1300" dirty="0"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marL="66902" marR="669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B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400" i="1" dirty="0" err="1" smtClean="0">
                          <a:effectLst/>
                          <a:latin typeface="Arial Narrow" panose="020B0606020202030204" pitchFamily="34" charset="0"/>
                          <a:ea typeface="Calibri"/>
                        </a:rPr>
                        <a:t>dolore</a:t>
                      </a:r>
                      <a:r>
                        <a:rPr lang="pt-PT" sz="1400" i="1" dirty="0" smtClean="0">
                          <a:effectLst/>
                          <a:latin typeface="Arial Narrow" panose="020B0606020202030204" pitchFamily="34" charset="0"/>
                          <a:ea typeface="Calibri"/>
                        </a:rPr>
                        <a:t> &gt; </a:t>
                      </a:r>
                      <a:r>
                        <a:rPr lang="pt-PT" sz="1400" i="1" dirty="0" err="1" smtClean="0">
                          <a:effectLst/>
                          <a:latin typeface="Arial Narrow" panose="020B0606020202030204" pitchFamily="34" charset="0"/>
                          <a:ea typeface="Calibri"/>
                        </a:rPr>
                        <a:t>d</a:t>
                      </a:r>
                      <a:r>
                        <a:rPr lang="pt-PT" sz="1400" b="1" i="1" dirty="0" err="1" smtClean="0">
                          <a:solidFill>
                            <a:srgbClr val="C00000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</a:rPr>
                        <a:t>oo</a:t>
                      </a:r>
                      <a:r>
                        <a:rPr lang="pt-PT" sz="1400" i="1" dirty="0" err="1" smtClean="0">
                          <a:effectLst/>
                          <a:latin typeface="Arial Narrow" panose="020B0606020202030204" pitchFamily="34" charset="0"/>
                          <a:ea typeface="Calibri"/>
                        </a:rPr>
                        <a:t>r</a:t>
                      </a:r>
                      <a:r>
                        <a:rPr lang="pt-PT" sz="1400" i="1" dirty="0" smtClean="0">
                          <a:effectLst/>
                          <a:latin typeface="Arial Narrow" panose="020B0606020202030204" pitchFamily="34" charset="0"/>
                          <a:ea typeface="Calibri"/>
                        </a:rPr>
                        <a:t> &gt; d</a:t>
                      </a:r>
                      <a:r>
                        <a:rPr lang="pt-PT" sz="1400" b="1" i="1" dirty="0" smtClean="0">
                          <a:solidFill>
                            <a:srgbClr val="C00000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</a:rPr>
                        <a:t>o</a:t>
                      </a:r>
                      <a:r>
                        <a:rPr lang="pt-PT" sz="1400" i="1" dirty="0" smtClean="0">
                          <a:effectLst/>
                          <a:latin typeface="Arial Narrow" panose="020B0606020202030204" pitchFamily="34" charset="0"/>
                          <a:ea typeface="Calibri"/>
                        </a:rPr>
                        <a:t>r</a:t>
                      </a:r>
                      <a:endParaRPr lang="pt-PT" sz="1400" dirty="0"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marL="66902" marR="669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B"/>
                    </a:solidFill>
                  </a:tcPr>
                </a:tc>
              </a:tr>
              <a:tr h="352832">
                <a:tc>
                  <a:txBody>
                    <a:bodyPr/>
                    <a:lstStyle/>
                    <a:p>
                      <a:pPr indent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400" b="1" dirty="0" smtClean="0">
                          <a:effectLst/>
                          <a:latin typeface="Arial Narrow"/>
                          <a:ea typeface="Times New Roman"/>
                        </a:rPr>
                        <a:t>SINÉRESE</a:t>
                      </a:r>
                      <a:r>
                        <a:rPr lang="pt-PT" sz="1000" b="1" dirty="0" smtClean="0">
                          <a:effectLst/>
                          <a:latin typeface="Arial Narrow"/>
                          <a:ea typeface="Times New Roman"/>
                        </a:rPr>
                        <a:t> </a:t>
                      </a:r>
                      <a:r>
                        <a:rPr lang="pt-PT" sz="1000" b="1" dirty="0">
                          <a:effectLst/>
                          <a:latin typeface="Arial Narrow"/>
                          <a:ea typeface="Times New Roman"/>
                        </a:rPr>
                        <a:t>(ditongação)</a:t>
                      </a:r>
                      <a:endParaRPr lang="pt-PT" sz="12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902" marR="669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 dirty="0" err="1">
                          <a:effectLst/>
                          <a:latin typeface="Arial Narrow" panose="020B0606020202030204" pitchFamily="34" charset="0"/>
                          <a:ea typeface="Calibri"/>
                        </a:rPr>
                        <a:t>c</a:t>
                      </a:r>
                      <a:r>
                        <a:rPr lang="pt-PT" sz="1300" dirty="0" err="1">
                          <a:effectLst/>
                          <a:latin typeface="Arial Narrow" panose="020B0606020202030204" pitchFamily="34" charset="0"/>
                          <a:ea typeface="Calibri"/>
                        </a:rPr>
                        <a:t>ontração</a:t>
                      </a:r>
                      <a:r>
                        <a:rPr lang="pt-PT" sz="1300" dirty="0">
                          <a:effectLst/>
                          <a:latin typeface="Arial Narrow" panose="020B0606020202030204" pitchFamily="34" charset="0"/>
                          <a:ea typeface="Calibri"/>
                        </a:rPr>
                        <a:t> de duas vogais num ditongo</a:t>
                      </a:r>
                      <a:endParaRPr lang="pt-PT" sz="1300" dirty="0"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marL="66902" marR="669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B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400" i="1" dirty="0" err="1" smtClean="0">
                          <a:effectLst/>
                          <a:latin typeface="Arial Narrow" panose="020B0606020202030204" pitchFamily="34" charset="0"/>
                          <a:ea typeface="Calibri"/>
                        </a:rPr>
                        <a:t>lege</a:t>
                      </a:r>
                      <a:r>
                        <a:rPr lang="pt-PT" sz="1400" i="1" dirty="0" smtClean="0">
                          <a:effectLst/>
                          <a:latin typeface="Arial Narrow" panose="020B0606020202030204" pitchFamily="34" charset="0"/>
                          <a:ea typeface="Calibri"/>
                        </a:rPr>
                        <a:t> &gt; </a:t>
                      </a:r>
                      <a:r>
                        <a:rPr lang="pt-PT" sz="1400" i="1" dirty="0" err="1" smtClean="0">
                          <a:effectLst/>
                          <a:latin typeface="Arial Narrow" panose="020B0606020202030204" pitchFamily="34" charset="0"/>
                          <a:ea typeface="Calibri"/>
                        </a:rPr>
                        <a:t>l</a:t>
                      </a:r>
                      <a:r>
                        <a:rPr lang="pt-PT" sz="1400" b="1" i="1" dirty="0" err="1" smtClean="0">
                          <a:solidFill>
                            <a:srgbClr val="C00000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</a:rPr>
                        <a:t>ee</a:t>
                      </a:r>
                      <a:r>
                        <a:rPr lang="pt-PT" sz="1400" b="1" i="1" dirty="0" smtClean="0">
                          <a:solidFill>
                            <a:srgbClr val="C00000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</a:rPr>
                        <a:t> </a:t>
                      </a:r>
                      <a:r>
                        <a:rPr lang="pt-PT" sz="1400" i="1" dirty="0" smtClean="0">
                          <a:effectLst/>
                          <a:latin typeface="Arial Narrow" panose="020B0606020202030204" pitchFamily="34" charset="0"/>
                          <a:ea typeface="Calibri"/>
                        </a:rPr>
                        <a:t>&gt; l</a:t>
                      </a:r>
                      <a:r>
                        <a:rPr lang="pt-PT" sz="1400" b="1" i="1" dirty="0" smtClean="0">
                          <a:solidFill>
                            <a:srgbClr val="C00000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</a:rPr>
                        <a:t>ei</a:t>
                      </a:r>
                      <a:endParaRPr lang="pt-PT" sz="1400" b="1" dirty="0">
                        <a:solidFill>
                          <a:srgbClr val="C00000"/>
                        </a:solidFill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marL="66902" marR="669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B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4745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648" y="1271016"/>
            <a:ext cx="7416824" cy="864096"/>
          </a:xfrm>
        </p:spPr>
        <p:txBody>
          <a:bodyPr/>
          <a:lstStyle/>
          <a:p>
            <a:r>
              <a:rPr lang="pt-PT" sz="2000" b="1" spc="0" dirty="0" smtClean="0">
                <a:solidFill>
                  <a:srgbClr val="C00000"/>
                </a:solidFill>
                <a:latin typeface="+mn-lt"/>
              </a:rPr>
              <a:t>APLICAÇÃO</a:t>
            </a:r>
            <a:r>
              <a:rPr lang="pt-PT" sz="2000" b="1" dirty="0">
                <a:solidFill>
                  <a:srgbClr val="C00000"/>
                </a:solidFill>
              </a:rPr>
              <a:t> </a:t>
            </a:r>
            <a:r>
              <a:rPr lang="pt-PT" sz="1600" dirty="0" smtClean="0">
                <a:solidFill>
                  <a:prstClr val="white">
                    <a:lumMod val="65000"/>
                  </a:prstClr>
                </a:solidFill>
                <a:latin typeface="Calibri"/>
              </a:rPr>
              <a:t>(fenómenos de variação fonológica)</a:t>
            </a:r>
            <a:r>
              <a:rPr lang="pt-PT" sz="2400" spc="0" dirty="0" smtClean="0">
                <a:solidFill>
                  <a:srgbClr val="C00000"/>
                </a:solidFill>
                <a:latin typeface="+mn-lt"/>
              </a:rPr>
              <a:t/>
            </a:r>
            <a:br>
              <a:rPr lang="pt-PT" sz="2400" spc="0" dirty="0" smtClean="0">
                <a:solidFill>
                  <a:srgbClr val="C00000"/>
                </a:solidFill>
                <a:latin typeface="+mn-lt"/>
              </a:rPr>
            </a:br>
            <a:r>
              <a:rPr lang="pt-PT" sz="500" spc="0" dirty="0" smtClean="0">
                <a:solidFill>
                  <a:srgbClr val="C00000"/>
                </a:solidFill>
                <a:latin typeface="+mn-lt"/>
              </a:rPr>
              <a:t/>
            </a:r>
            <a:br>
              <a:rPr lang="pt-PT" sz="500" spc="0" dirty="0" smtClean="0">
                <a:solidFill>
                  <a:srgbClr val="C00000"/>
                </a:solidFill>
                <a:latin typeface="+mn-lt"/>
              </a:rPr>
            </a:br>
            <a:r>
              <a:rPr lang="pt-PT" sz="1400" b="1" spc="0" dirty="0" smtClean="0">
                <a:solidFill>
                  <a:schemeClr val="tx1"/>
                </a:solidFill>
                <a:latin typeface="+mn-lt"/>
              </a:rPr>
              <a:t>Estabelece a correspondência entre as colunas </a:t>
            </a:r>
            <a:r>
              <a:rPr lang="pt-PT" sz="1400" b="1" spc="0" dirty="0" smtClean="0">
                <a:solidFill>
                  <a:srgbClr val="618626"/>
                </a:solidFill>
                <a:latin typeface="+mn-lt"/>
              </a:rPr>
              <a:t>I</a:t>
            </a:r>
            <a:r>
              <a:rPr lang="pt-PT" sz="1400" b="1" spc="0" dirty="0" smtClean="0">
                <a:solidFill>
                  <a:schemeClr val="tx1"/>
                </a:solidFill>
                <a:latin typeface="+mn-lt"/>
              </a:rPr>
              <a:t> e </a:t>
            </a:r>
            <a:r>
              <a:rPr lang="pt-PT" sz="1400" b="1" spc="0" dirty="0" smtClean="0">
                <a:solidFill>
                  <a:srgbClr val="618626"/>
                </a:solidFill>
                <a:latin typeface="+mn-lt"/>
              </a:rPr>
              <a:t>II</a:t>
            </a:r>
            <a:r>
              <a:rPr lang="pt-PT" sz="1400" b="1" spc="0" dirty="0" smtClean="0">
                <a:solidFill>
                  <a:schemeClr val="tx1"/>
                </a:solidFill>
                <a:latin typeface="+mn-lt"/>
              </a:rPr>
              <a:t>, de forma que o </a:t>
            </a:r>
            <a:r>
              <a:rPr lang="pt-PT" sz="1400" b="1" u="sng" spc="0" dirty="0" smtClean="0">
                <a:solidFill>
                  <a:srgbClr val="618626"/>
                </a:solidFill>
                <a:latin typeface="+mn-lt"/>
              </a:rPr>
              <a:t>fenómeno de variação fonológica</a:t>
            </a:r>
            <a:r>
              <a:rPr lang="pt-PT" sz="1400" b="1" spc="0" dirty="0" smtClean="0">
                <a:solidFill>
                  <a:srgbClr val="618626"/>
                </a:solidFill>
                <a:latin typeface="+mn-lt"/>
              </a:rPr>
              <a:t> </a:t>
            </a:r>
            <a:r>
              <a:rPr lang="pt-PT" sz="1400" b="1" spc="0" dirty="0" smtClean="0">
                <a:solidFill>
                  <a:schemeClr val="tx1"/>
                </a:solidFill>
                <a:latin typeface="+mn-lt"/>
              </a:rPr>
              <a:t>sofrido por cada par de palavras seja corretamente identificado.  </a:t>
            </a:r>
            <a:endParaRPr lang="pt-PT" sz="2400" b="1" spc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1537320" y="2204864"/>
            <a:ext cx="2592288" cy="4279330"/>
          </a:xfrm>
        </p:spPr>
        <p:txBody>
          <a:bodyPr>
            <a:normAutofit lnSpcReduction="10000"/>
          </a:bodyPr>
          <a:lstStyle/>
          <a:p>
            <a:pPr marL="114300" indent="0">
              <a:buNone/>
            </a:pPr>
            <a:r>
              <a:rPr lang="pt-PT" sz="1900" b="1" dirty="0" smtClean="0">
                <a:solidFill>
                  <a:srgbClr val="618626"/>
                </a:solidFill>
              </a:rPr>
              <a:t>I</a:t>
            </a:r>
          </a:p>
          <a:p>
            <a:pPr marL="114300" indent="0">
              <a:lnSpc>
                <a:spcPct val="110000"/>
              </a:lnSpc>
              <a:buNone/>
            </a:pPr>
            <a:r>
              <a:rPr lang="pt-PT" sz="1400" b="1" dirty="0" smtClean="0">
                <a:solidFill>
                  <a:srgbClr val="C00000"/>
                </a:solidFill>
              </a:rPr>
              <a:t>1.</a:t>
            </a:r>
            <a:r>
              <a:rPr lang="pt-PT" sz="1400" dirty="0" smtClean="0">
                <a:solidFill>
                  <a:srgbClr val="C00000"/>
                </a:solidFill>
              </a:rPr>
              <a:t> </a:t>
            </a:r>
            <a:r>
              <a:rPr lang="pt-PT" sz="1400" i="1" dirty="0" smtClean="0"/>
              <a:t>feria &gt; f</a:t>
            </a:r>
            <a:r>
              <a:rPr lang="pt-PT" sz="1400" b="1" i="1" dirty="0" smtClean="0"/>
              <a:t>ei</a:t>
            </a:r>
            <a:r>
              <a:rPr lang="pt-PT" sz="1400" i="1" dirty="0" smtClean="0"/>
              <a:t>ra</a:t>
            </a:r>
          </a:p>
          <a:p>
            <a:pPr marL="114300" indent="0">
              <a:lnSpc>
                <a:spcPct val="110000"/>
              </a:lnSpc>
              <a:buNone/>
            </a:pPr>
            <a:r>
              <a:rPr lang="pt-PT" sz="1400" b="1" dirty="0" smtClean="0">
                <a:solidFill>
                  <a:srgbClr val="C00000"/>
                </a:solidFill>
              </a:rPr>
              <a:t>2.</a:t>
            </a:r>
            <a:r>
              <a:rPr lang="pt-PT" sz="1400" dirty="0" smtClean="0"/>
              <a:t> </a:t>
            </a:r>
            <a:r>
              <a:rPr lang="pt-PT" sz="1400" i="1" dirty="0" smtClean="0"/>
              <a:t>multo &gt; m</a:t>
            </a:r>
            <a:r>
              <a:rPr lang="pt-PT" sz="1400" b="1" i="1" dirty="0" smtClean="0"/>
              <a:t>ui</a:t>
            </a:r>
            <a:r>
              <a:rPr lang="pt-PT" sz="1400" i="1" dirty="0" smtClean="0"/>
              <a:t>to</a:t>
            </a:r>
          </a:p>
          <a:p>
            <a:pPr marL="114300" indent="0">
              <a:lnSpc>
                <a:spcPct val="110000"/>
              </a:lnSpc>
              <a:buNone/>
            </a:pPr>
            <a:r>
              <a:rPr lang="pt-PT" sz="1400" b="1" dirty="0" smtClean="0">
                <a:solidFill>
                  <a:srgbClr val="C00000"/>
                </a:solidFill>
              </a:rPr>
              <a:t>3.</a:t>
            </a:r>
            <a:r>
              <a:rPr lang="pt-PT" sz="1400" dirty="0" smtClean="0"/>
              <a:t> </a:t>
            </a:r>
            <a:r>
              <a:rPr lang="pt-PT" sz="1400" i="1" dirty="0" err="1" smtClean="0"/>
              <a:t>plorare</a:t>
            </a:r>
            <a:r>
              <a:rPr lang="pt-PT" sz="1400" i="1" dirty="0" smtClean="0"/>
              <a:t> </a:t>
            </a:r>
            <a:r>
              <a:rPr lang="pt-PT" sz="1400" i="1" dirty="0"/>
              <a:t>&gt; </a:t>
            </a:r>
            <a:r>
              <a:rPr lang="pt-PT" sz="1400" b="1" i="1" dirty="0" smtClean="0"/>
              <a:t>chorar</a:t>
            </a:r>
            <a:endParaRPr lang="pt-PT" sz="1400" i="1" dirty="0" smtClean="0"/>
          </a:p>
          <a:p>
            <a:pPr marL="114300" indent="0">
              <a:lnSpc>
                <a:spcPct val="110000"/>
              </a:lnSpc>
              <a:buNone/>
            </a:pPr>
            <a:r>
              <a:rPr lang="pt-PT" sz="1400" b="1" dirty="0" smtClean="0">
                <a:solidFill>
                  <a:srgbClr val="C00000"/>
                </a:solidFill>
              </a:rPr>
              <a:t>4.</a:t>
            </a:r>
            <a:r>
              <a:rPr lang="pt-PT" sz="1400" dirty="0" smtClean="0"/>
              <a:t> </a:t>
            </a:r>
            <a:r>
              <a:rPr lang="pt-PT" sz="1400" i="1" dirty="0" smtClean="0"/>
              <a:t>mui</a:t>
            </a:r>
            <a:r>
              <a:rPr lang="pt-PT" sz="1400" b="1" i="1" dirty="0" smtClean="0"/>
              <a:t>to</a:t>
            </a:r>
            <a:r>
              <a:rPr lang="pt-PT" sz="1400" i="1" dirty="0"/>
              <a:t> &gt; </a:t>
            </a:r>
            <a:r>
              <a:rPr lang="pt-PT" sz="1400" i="1" dirty="0" smtClean="0"/>
              <a:t>mui</a:t>
            </a:r>
          </a:p>
          <a:p>
            <a:pPr marL="114300" indent="0">
              <a:lnSpc>
                <a:spcPct val="110000"/>
              </a:lnSpc>
              <a:buNone/>
            </a:pPr>
            <a:r>
              <a:rPr lang="pt-PT" sz="1400" b="1" dirty="0" smtClean="0">
                <a:solidFill>
                  <a:srgbClr val="C00000"/>
                </a:solidFill>
              </a:rPr>
              <a:t>5.</a:t>
            </a:r>
            <a:r>
              <a:rPr lang="pt-PT" sz="1400" dirty="0" smtClean="0"/>
              <a:t> </a:t>
            </a:r>
            <a:r>
              <a:rPr lang="pt-PT" sz="1400" i="1" dirty="0" err="1"/>
              <a:t>lupu</a:t>
            </a:r>
            <a:r>
              <a:rPr lang="pt-PT" sz="1400" i="1" dirty="0"/>
              <a:t> &gt; lo</a:t>
            </a:r>
            <a:r>
              <a:rPr lang="pt-PT" sz="1400" b="1" i="1" dirty="0"/>
              <a:t>b</a:t>
            </a:r>
            <a:r>
              <a:rPr lang="pt-PT" sz="1400" i="1" dirty="0"/>
              <a:t>o </a:t>
            </a:r>
            <a:endParaRPr lang="pt-PT" sz="1400" i="1" dirty="0" smtClean="0"/>
          </a:p>
          <a:p>
            <a:pPr marL="114300" indent="0">
              <a:lnSpc>
                <a:spcPct val="110000"/>
              </a:lnSpc>
              <a:buNone/>
            </a:pPr>
            <a:r>
              <a:rPr lang="pt-PT" sz="1400" b="1" dirty="0" smtClean="0">
                <a:solidFill>
                  <a:srgbClr val="C00000"/>
                </a:solidFill>
              </a:rPr>
              <a:t>6.</a:t>
            </a:r>
            <a:r>
              <a:rPr lang="pt-PT" sz="1400" b="1" dirty="0" smtClean="0">
                <a:solidFill>
                  <a:srgbClr val="69960E"/>
                </a:solidFill>
              </a:rPr>
              <a:t> </a:t>
            </a:r>
            <a:r>
              <a:rPr lang="pt-PT" sz="1400" b="1" i="1" dirty="0" err="1" smtClean="0"/>
              <a:t>i</a:t>
            </a:r>
            <a:r>
              <a:rPr lang="pt-PT" sz="1400" i="1" dirty="0" err="1" smtClean="0"/>
              <a:t>namorar</a:t>
            </a:r>
            <a:r>
              <a:rPr lang="pt-PT" sz="1400" b="1" i="1" dirty="0" err="1" smtClean="0"/>
              <a:t>e</a:t>
            </a:r>
            <a:r>
              <a:rPr lang="pt-PT" sz="1400" i="1" dirty="0"/>
              <a:t> &gt; </a:t>
            </a:r>
            <a:r>
              <a:rPr lang="pt-PT" sz="1400" i="1" dirty="0" smtClean="0"/>
              <a:t>namorar</a:t>
            </a:r>
          </a:p>
          <a:p>
            <a:pPr marL="114300" indent="0">
              <a:lnSpc>
                <a:spcPct val="110000"/>
              </a:lnSpc>
              <a:buNone/>
            </a:pPr>
            <a:r>
              <a:rPr lang="pt-PT" sz="1400" b="1" dirty="0" smtClean="0">
                <a:solidFill>
                  <a:srgbClr val="C00000"/>
                </a:solidFill>
              </a:rPr>
              <a:t>7.</a:t>
            </a:r>
            <a:r>
              <a:rPr lang="pt-PT" sz="1400" dirty="0" smtClean="0"/>
              <a:t> </a:t>
            </a:r>
            <a:r>
              <a:rPr lang="pt-PT" sz="1400" i="1" dirty="0" err="1" smtClean="0"/>
              <a:t>thunu</a:t>
            </a:r>
            <a:r>
              <a:rPr lang="pt-PT" sz="1400" i="1" dirty="0"/>
              <a:t> &gt;</a:t>
            </a:r>
            <a:r>
              <a:rPr lang="pt-PT" sz="1400" i="1" dirty="0" smtClean="0"/>
              <a:t> </a:t>
            </a:r>
            <a:r>
              <a:rPr lang="pt-PT" sz="1400" b="1" i="1" dirty="0" smtClean="0"/>
              <a:t>a</a:t>
            </a:r>
            <a:r>
              <a:rPr lang="pt-PT" sz="1400" i="1" dirty="0" smtClean="0"/>
              <a:t>tum</a:t>
            </a:r>
          </a:p>
          <a:p>
            <a:pPr marL="114300" indent="0">
              <a:lnSpc>
                <a:spcPct val="110000"/>
              </a:lnSpc>
              <a:buNone/>
            </a:pPr>
            <a:r>
              <a:rPr lang="pt-PT" sz="1400" b="1" dirty="0" smtClean="0">
                <a:solidFill>
                  <a:srgbClr val="C00000"/>
                </a:solidFill>
              </a:rPr>
              <a:t>8.</a:t>
            </a:r>
            <a:r>
              <a:rPr lang="pt-PT" sz="1400" dirty="0" smtClean="0"/>
              <a:t> </a:t>
            </a:r>
            <a:r>
              <a:rPr lang="pt-PT" sz="1400" i="1" dirty="0" smtClean="0"/>
              <a:t>l</a:t>
            </a:r>
            <a:r>
              <a:rPr lang="pt-PT" sz="1400" b="1" i="1" dirty="0" smtClean="0"/>
              <a:t>ege</a:t>
            </a:r>
            <a:r>
              <a:rPr lang="pt-PT" sz="1400" i="1" dirty="0" smtClean="0"/>
              <a:t>nda </a:t>
            </a:r>
            <a:r>
              <a:rPr lang="pt-PT" sz="1400" i="1" dirty="0"/>
              <a:t>&gt;</a:t>
            </a:r>
            <a:r>
              <a:rPr lang="pt-PT" sz="1400" i="1" dirty="0" smtClean="0"/>
              <a:t> l</a:t>
            </a:r>
            <a:r>
              <a:rPr lang="pt-PT" sz="1400" b="1" i="1" dirty="0" smtClean="0"/>
              <a:t>en</a:t>
            </a:r>
            <a:r>
              <a:rPr lang="pt-PT" sz="1400" i="1" dirty="0" smtClean="0"/>
              <a:t>da</a:t>
            </a:r>
          </a:p>
          <a:p>
            <a:pPr marL="114300" indent="0">
              <a:lnSpc>
                <a:spcPct val="110000"/>
              </a:lnSpc>
              <a:buNone/>
            </a:pPr>
            <a:r>
              <a:rPr lang="pt-PT" sz="1400" b="1" dirty="0" smtClean="0">
                <a:solidFill>
                  <a:srgbClr val="C00000"/>
                </a:solidFill>
              </a:rPr>
              <a:t>9.</a:t>
            </a:r>
            <a:r>
              <a:rPr lang="pt-PT" sz="1400" dirty="0" smtClean="0"/>
              <a:t> </a:t>
            </a:r>
            <a:r>
              <a:rPr lang="pt-PT" sz="1400" i="1" dirty="0" err="1"/>
              <a:t>le</a:t>
            </a:r>
            <a:r>
              <a:rPr lang="pt-PT" sz="1400" b="1" i="1" dirty="0" err="1"/>
              <a:t>g</a:t>
            </a:r>
            <a:r>
              <a:rPr lang="pt-PT" sz="1400" i="1" dirty="0" err="1"/>
              <a:t>al</a:t>
            </a:r>
            <a:r>
              <a:rPr lang="pt-PT" sz="1400" b="1" i="1" dirty="0" err="1"/>
              <a:t>e</a:t>
            </a:r>
            <a:r>
              <a:rPr lang="pt-PT" sz="1400" i="1" dirty="0"/>
              <a:t> &gt; </a:t>
            </a:r>
            <a:r>
              <a:rPr lang="pt-PT" sz="1400" i="1" dirty="0" smtClean="0"/>
              <a:t>leal</a:t>
            </a:r>
          </a:p>
          <a:p>
            <a:pPr marL="114300" indent="0">
              <a:lnSpc>
                <a:spcPct val="110000"/>
              </a:lnSpc>
              <a:buNone/>
            </a:pPr>
            <a:r>
              <a:rPr lang="pt-PT" sz="1400" b="1" dirty="0" smtClean="0">
                <a:solidFill>
                  <a:srgbClr val="C00000"/>
                </a:solidFill>
              </a:rPr>
              <a:t>10.</a:t>
            </a:r>
            <a:r>
              <a:rPr lang="pt-PT" sz="1400" dirty="0" smtClean="0"/>
              <a:t> </a:t>
            </a:r>
            <a:r>
              <a:rPr lang="pt-PT" sz="1400" i="1" dirty="0"/>
              <a:t>p</a:t>
            </a:r>
            <a:r>
              <a:rPr lang="pt-PT" sz="1400" b="1" i="1" dirty="0"/>
              <a:t>o</a:t>
            </a:r>
            <a:r>
              <a:rPr lang="pt-PT" sz="1400" i="1" dirty="0"/>
              <a:t>lo &gt; </a:t>
            </a:r>
            <a:r>
              <a:rPr lang="pt-PT" sz="1400" i="1" dirty="0" smtClean="0"/>
              <a:t>p</a:t>
            </a:r>
            <a:r>
              <a:rPr lang="pt-PT" sz="1400" b="1" i="1" dirty="0" smtClean="0"/>
              <a:t>e</a:t>
            </a:r>
            <a:r>
              <a:rPr lang="pt-PT" sz="1400" i="1" dirty="0" smtClean="0"/>
              <a:t>lo</a:t>
            </a:r>
          </a:p>
          <a:p>
            <a:pPr marL="114300" indent="0">
              <a:lnSpc>
                <a:spcPct val="110000"/>
              </a:lnSpc>
              <a:buNone/>
            </a:pPr>
            <a:r>
              <a:rPr lang="pt-PT" sz="1400" b="1" dirty="0" smtClean="0">
                <a:solidFill>
                  <a:srgbClr val="C00000"/>
                </a:solidFill>
              </a:rPr>
              <a:t>11.</a:t>
            </a:r>
            <a:r>
              <a:rPr lang="pt-PT" sz="1400" dirty="0" smtClean="0"/>
              <a:t> </a:t>
            </a:r>
            <a:r>
              <a:rPr lang="pt-PT" sz="1400" i="1" dirty="0" err="1"/>
              <a:t>quer</a:t>
            </a:r>
            <a:r>
              <a:rPr lang="pt-PT" sz="1400" b="1" i="1" dirty="0" err="1"/>
              <a:t>ê</a:t>
            </a:r>
            <a:r>
              <a:rPr lang="pt-PT" sz="1400" i="1" dirty="0" err="1"/>
              <a:t>s</a:t>
            </a:r>
            <a:r>
              <a:rPr lang="pt-PT" sz="1400" i="1" dirty="0"/>
              <a:t> &gt; </a:t>
            </a:r>
            <a:r>
              <a:rPr lang="pt-PT" sz="1400" i="1" dirty="0" smtClean="0"/>
              <a:t>quer</a:t>
            </a:r>
            <a:r>
              <a:rPr lang="pt-PT" sz="1400" b="1" i="1" dirty="0" smtClean="0"/>
              <a:t>e</a:t>
            </a:r>
            <a:r>
              <a:rPr lang="pt-PT" sz="1400" i="1" dirty="0" smtClean="0"/>
              <a:t>is</a:t>
            </a:r>
          </a:p>
          <a:p>
            <a:pPr marL="114300" indent="0">
              <a:lnSpc>
                <a:spcPct val="110000"/>
              </a:lnSpc>
              <a:buNone/>
            </a:pPr>
            <a:r>
              <a:rPr lang="pt-PT" sz="1400" b="1" dirty="0" smtClean="0">
                <a:solidFill>
                  <a:srgbClr val="C00000"/>
                </a:solidFill>
              </a:rPr>
              <a:t>12.</a:t>
            </a:r>
            <a:r>
              <a:rPr lang="pt-PT" sz="1400" dirty="0" smtClean="0"/>
              <a:t> </a:t>
            </a:r>
            <a:r>
              <a:rPr lang="pt-PT" sz="1400" i="1" dirty="0" smtClean="0"/>
              <a:t>are</a:t>
            </a:r>
            <a:r>
              <a:rPr lang="pt-PT" sz="1400" b="1" i="1" dirty="0" smtClean="0"/>
              <a:t>n</a:t>
            </a:r>
            <a:r>
              <a:rPr lang="pt-PT" sz="1400" i="1" dirty="0" smtClean="0"/>
              <a:t>a </a:t>
            </a:r>
            <a:r>
              <a:rPr lang="pt-PT" sz="1400" i="1" dirty="0"/>
              <a:t>&gt; </a:t>
            </a:r>
            <a:r>
              <a:rPr lang="pt-PT" sz="1400" i="1" dirty="0" smtClean="0"/>
              <a:t>areia</a:t>
            </a:r>
          </a:p>
          <a:p>
            <a:pPr marL="114300" indent="0">
              <a:lnSpc>
                <a:spcPct val="110000"/>
              </a:lnSpc>
              <a:buNone/>
            </a:pPr>
            <a:r>
              <a:rPr lang="pt-PT" sz="1400" b="1" dirty="0" smtClean="0">
                <a:solidFill>
                  <a:srgbClr val="C00000"/>
                </a:solidFill>
              </a:rPr>
              <a:t>13.</a:t>
            </a:r>
            <a:r>
              <a:rPr lang="pt-PT" sz="1400" dirty="0" smtClean="0"/>
              <a:t> </a:t>
            </a:r>
            <a:r>
              <a:rPr lang="pt-PT" sz="1400" i="1" dirty="0" err="1"/>
              <a:t>ami</a:t>
            </a:r>
            <a:r>
              <a:rPr lang="pt-PT" sz="1400" b="1" i="1" dirty="0" err="1"/>
              <a:t>c</a:t>
            </a:r>
            <a:r>
              <a:rPr lang="pt-PT" sz="1400" i="1" dirty="0" err="1"/>
              <a:t>u</a:t>
            </a:r>
            <a:r>
              <a:rPr lang="pt-PT" sz="1400" i="1" dirty="0"/>
              <a:t> &gt; </a:t>
            </a:r>
            <a:r>
              <a:rPr lang="pt-PT" sz="1400" i="1" dirty="0" smtClean="0"/>
              <a:t>ami</a:t>
            </a:r>
            <a:r>
              <a:rPr lang="pt-PT" sz="1400" b="1" i="1" dirty="0" smtClean="0"/>
              <a:t>g</a:t>
            </a:r>
            <a:r>
              <a:rPr lang="pt-PT" sz="1400" i="1" dirty="0" smtClean="0"/>
              <a:t>o </a:t>
            </a:r>
          </a:p>
          <a:p>
            <a:pPr marL="114300" indent="0">
              <a:lnSpc>
                <a:spcPct val="110000"/>
              </a:lnSpc>
              <a:buNone/>
            </a:pPr>
            <a:r>
              <a:rPr lang="pt-PT" sz="1400" b="1" dirty="0" smtClean="0">
                <a:solidFill>
                  <a:srgbClr val="C00000"/>
                </a:solidFill>
              </a:rPr>
              <a:t>14.</a:t>
            </a:r>
            <a:r>
              <a:rPr lang="pt-PT" sz="1400" dirty="0" smtClean="0"/>
              <a:t> </a:t>
            </a:r>
            <a:r>
              <a:rPr lang="pt-PT" sz="1400" i="1" dirty="0" err="1"/>
              <a:t>ma</a:t>
            </a:r>
            <a:r>
              <a:rPr lang="pt-PT" sz="1400" b="1" i="1" dirty="0" err="1"/>
              <a:t>l</a:t>
            </a:r>
            <a:r>
              <a:rPr lang="pt-PT" sz="1400" i="1" dirty="0" err="1"/>
              <a:t>u</a:t>
            </a:r>
            <a:r>
              <a:rPr lang="pt-PT" sz="1400" i="1" dirty="0"/>
              <a:t> &gt; </a:t>
            </a:r>
            <a:r>
              <a:rPr lang="pt-PT" sz="1400" i="1" dirty="0" smtClean="0"/>
              <a:t>m</a:t>
            </a:r>
            <a:r>
              <a:rPr lang="pt-PT" sz="1400" b="1" i="1" dirty="0" smtClean="0"/>
              <a:t>au</a:t>
            </a:r>
          </a:p>
          <a:p>
            <a:pPr marL="114300" indent="0">
              <a:lnSpc>
                <a:spcPct val="110000"/>
              </a:lnSpc>
              <a:buNone/>
            </a:pPr>
            <a:r>
              <a:rPr lang="pt-PT" sz="1400" b="1" dirty="0" smtClean="0">
                <a:solidFill>
                  <a:srgbClr val="C00000"/>
                </a:solidFill>
              </a:rPr>
              <a:t>15.</a:t>
            </a:r>
            <a:r>
              <a:rPr lang="pt-PT" sz="1400" dirty="0" smtClean="0"/>
              <a:t> </a:t>
            </a:r>
            <a:r>
              <a:rPr lang="pt-PT" sz="1400" i="1" dirty="0" err="1"/>
              <a:t>ven</a:t>
            </a:r>
            <a:r>
              <a:rPr lang="pt-PT" sz="1400" b="1" i="1" dirty="0" err="1"/>
              <a:t>i</a:t>
            </a:r>
            <a:r>
              <a:rPr lang="pt-PT" sz="1400" i="1" dirty="0" err="1"/>
              <a:t>o</a:t>
            </a:r>
            <a:r>
              <a:rPr lang="pt-PT" sz="1400" i="1" dirty="0"/>
              <a:t> &gt; </a:t>
            </a:r>
            <a:r>
              <a:rPr lang="pt-PT" sz="1400" i="1" dirty="0" smtClean="0"/>
              <a:t>ve</a:t>
            </a:r>
            <a:r>
              <a:rPr lang="pt-PT" sz="1400" b="1" i="1" dirty="0" smtClean="0"/>
              <a:t>nh</a:t>
            </a:r>
            <a:r>
              <a:rPr lang="pt-PT" sz="1400" i="1" dirty="0" smtClean="0"/>
              <a:t>o</a:t>
            </a:r>
            <a:endParaRPr lang="pt-PT" sz="1400" i="1" dirty="0"/>
          </a:p>
        </p:txBody>
      </p:sp>
      <p:sp>
        <p:nvSpPr>
          <p:cNvPr id="4" name="Marcador de Posição de Conteúdo 2"/>
          <p:cNvSpPr txBox="1">
            <a:spLocks/>
          </p:cNvSpPr>
          <p:nvPr/>
        </p:nvSpPr>
        <p:spPr>
          <a:xfrm>
            <a:off x="4129608" y="2204864"/>
            <a:ext cx="3250704" cy="42073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>
              <a:buFont typeface="Arial" pitchFamily="34" charset="0"/>
              <a:buNone/>
            </a:pPr>
            <a:r>
              <a:rPr lang="pt-PT" sz="1800" b="1" dirty="0" smtClean="0">
                <a:solidFill>
                  <a:srgbClr val="618626"/>
                </a:solidFill>
              </a:rPr>
              <a:t>II</a:t>
            </a:r>
          </a:p>
          <a:p>
            <a:pPr marL="114300" indent="0">
              <a:buNone/>
            </a:pPr>
            <a:r>
              <a:rPr lang="pt-PT" sz="1400" b="1" dirty="0" smtClean="0">
                <a:solidFill>
                  <a:srgbClr val="C00000"/>
                </a:solidFill>
              </a:rPr>
              <a:t>A.</a:t>
            </a:r>
            <a:r>
              <a:rPr lang="pt-PT" sz="1400" dirty="0" smtClean="0"/>
              <a:t> síncope </a:t>
            </a:r>
            <a:r>
              <a:rPr lang="pt-PT" sz="1400" dirty="0"/>
              <a:t>e crase</a:t>
            </a:r>
          </a:p>
          <a:p>
            <a:pPr marL="114300" indent="0">
              <a:buNone/>
            </a:pPr>
            <a:r>
              <a:rPr lang="pt-PT" sz="1400" b="1" dirty="0" smtClean="0">
                <a:solidFill>
                  <a:srgbClr val="C00000"/>
                </a:solidFill>
              </a:rPr>
              <a:t>B.</a:t>
            </a:r>
            <a:r>
              <a:rPr lang="pt-PT" sz="1400" dirty="0" smtClean="0"/>
              <a:t> síncope </a:t>
            </a:r>
            <a:r>
              <a:rPr lang="pt-PT" sz="1400" dirty="0"/>
              <a:t>e sinérese</a:t>
            </a:r>
          </a:p>
          <a:p>
            <a:pPr marL="114300" indent="0">
              <a:buNone/>
            </a:pPr>
            <a:r>
              <a:rPr lang="pt-PT" sz="1400" b="1" dirty="0" smtClean="0">
                <a:solidFill>
                  <a:srgbClr val="C00000"/>
                </a:solidFill>
              </a:rPr>
              <a:t>C. </a:t>
            </a:r>
            <a:r>
              <a:rPr lang="pt-PT" sz="1400" dirty="0" smtClean="0"/>
              <a:t>palatalização</a:t>
            </a:r>
          </a:p>
          <a:p>
            <a:pPr marL="114300" indent="0">
              <a:buNone/>
            </a:pPr>
            <a:r>
              <a:rPr lang="pt-PT" sz="1400" b="1" dirty="0" smtClean="0">
                <a:solidFill>
                  <a:srgbClr val="C00000"/>
                </a:solidFill>
              </a:rPr>
              <a:t>D.</a:t>
            </a:r>
            <a:r>
              <a:rPr lang="pt-PT" sz="1400" dirty="0" smtClean="0"/>
              <a:t> </a:t>
            </a:r>
            <a:r>
              <a:rPr lang="pt-PT" sz="1400" dirty="0"/>
              <a:t>palatalização</a:t>
            </a:r>
          </a:p>
          <a:p>
            <a:pPr marL="114300" indent="0">
              <a:buNone/>
            </a:pPr>
            <a:r>
              <a:rPr lang="pt-PT" sz="1400" b="1" dirty="0" smtClean="0">
                <a:solidFill>
                  <a:srgbClr val="C00000"/>
                </a:solidFill>
              </a:rPr>
              <a:t>E.</a:t>
            </a:r>
            <a:r>
              <a:rPr lang="pt-PT" sz="1400" dirty="0" smtClean="0"/>
              <a:t> </a:t>
            </a:r>
            <a:r>
              <a:rPr lang="pt-PT" sz="1400" dirty="0"/>
              <a:t>aférese e apócope</a:t>
            </a:r>
          </a:p>
          <a:p>
            <a:pPr marL="114300" indent="0">
              <a:buNone/>
            </a:pPr>
            <a:r>
              <a:rPr lang="pt-PT" sz="1400" b="1" dirty="0" smtClean="0">
                <a:solidFill>
                  <a:srgbClr val="C00000"/>
                </a:solidFill>
              </a:rPr>
              <a:t>F.</a:t>
            </a:r>
            <a:r>
              <a:rPr lang="pt-PT" sz="1400" dirty="0" smtClean="0"/>
              <a:t> </a:t>
            </a:r>
            <a:r>
              <a:rPr lang="pt-PT" sz="1400" dirty="0"/>
              <a:t>vocalização</a:t>
            </a:r>
          </a:p>
          <a:p>
            <a:pPr marL="114300" indent="0">
              <a:buNone/>
            </a:pPr>
            <a:r>
              <a:rPr lang="pt-PT" sz="1400" b="1" dirty="0" smtClean="0">
                <a:solidFill>
                  <a:srgbClr val="C00000"/>
                </a:solidFill>
              </a:rPr>
              <a:t>G. </a:t>
            </a:r>
            <a:r>
              <a:rPr lang="pt-PT" sz="1400" dirty="0"/>
              <a:t>sonorização</a:t>
            </a:r>
          </a:p>
          <a:p>
            <a:pPr marL="114300" indent="0">
              <a:buFont typeface="Arial" pitchFamily="34" charset="0"/>
              <a:buNone/>
            </a:pPr>
            <a:r>
              <a:rPr lang="pt-PT" sz="1400" b="1" dirty="0" smtClean="0">
                <a:solidFill>
                  <a:srgbClr val="C00000"/>
                </a:solidFill>
              </a:rPr>
              <a:t>H.</a:t>
            </a:r>
            <a:r>
              <a:rPr lang="pt-PT" sz="1400" dirty="0" smtClean="0"/>
              <a:t> </a:t>
            </a:r>
            <a:r>
              <a:rPr lang="pt-PT" sz="1400" dirty="0"/>
              <a:t>apócope</a:t>
            </a:r>
          </a:p>
          <a:p>
            <a:pPr marL="114300" indent="0">
              <a:buNone/>
            </a:pPr>
            <a:r>
              <a:rPr lang="pt-PT" sz="1400" b="1" dirty="0" smtClean="0">
                <a:solidFill>
                  <a:srgbClr val="C00000"/>
                </a:solidFill>
              </a:rPr>
              <a:t>I.</a:t>
            </a:r>
            <a:r>
              <a:rPr lang="pt-PT" sz="1400" dirty="0" smtClean="0"/>
              <a:t> epêntese</a:t>
            </a:r>
          </a:p>
          <a:p>
            <a:pPr marL="114300" indent="0">
              <a:buNone/>
            </a:pPr>
            <a:r>
              <a:rPr lang="pt-PT" sz="1400" b="1" dirty="0" smtClean="0">
                <a:solidFill>
                  <a:srgbClr val="C00000"/>
                </a:solidFill>
              </a:rPr>
              <a:t>J.</a:t>
            </a:r>
            <a:r>
              <a:rPr lang="pt-PT" sz="1400" dirty="0" smtClean="0"/>
              <a:t> </a:t>
            </a:r>
            <a:r>
              <a:rPr lang="pt-PT" sz="1400" dirty="0"/>
              <a:t>prótese </a:t>
            </a:r>
            <a:endParaRPr lang="pt-PT" sz="1400" dirty="0" smtClean="0"/>
          </a:p>
          <a:p>
            <a:pPr marL="114300" indent="0">
              <a:buNone/>
            </a:pPr>
            <a:r>
              <a:rPr lang="pt-PT" sz="1400" b="1" dirty="0" smtClean="0">
                <a:solidFill>
                  <a:srgbClr val="C00000"/>
                </a:solidFill>
              </a:rPr>
              <a:t>K. </a:t>
            </a:r>
            <a:r>
              <a:rPr lang="pt-PT" sz="1400" dirty="0" smtClean="0"/>
              <a:t>síncope</a:t>
            </a:r>
            <a:endParaRPr lang="pt-PT" sz="1400" dirty="0"/>
          </a:p>
          <a:p>
            <a:pPr marL="114300" indent="0">
              <a:buNone/>
            </a:pPr>
            <a:r>
              <a:rPr lang="pt-PT" sz="1400" b="1" dirty="0" smtClean="0">
                <a:solidFill>
                  <a:srgbClr val="C00000"/>
                </a:solidFill>
              </a:rPr>
              <a:t>L. </a:t>
            </a:r>
            <a:r>
              <a:rPr lang="pt-PT" sz="1400" dirty="0"/>
              <a:t>síncope e apócope</a:t>
            </a:r>
          </a:p>
          <a:p>
            <a:pPr marL="114300" indent="0">
              <a:buFont typeface="Arial" pitchFamily="34" charset="0"/>
              <a:buNone/>
            </a:pPr>
            <a:r>
              <a:rPr lang="pt-PT" sz="1400" b="1" dirty="0" smtClean="0">
                <a:solidFill>
                  <a:srgbClr val="C00000"/>
                </a:solidFill>
              </a:rPr>
              <a:t>M.</a:t>
            </a:r>
            <a:r>
              <a:rPr lang="pt-PT" sz="1400" dirty="0" smtClean="0"/>
              <a:t> sonorização</a:t>
            </a:r>
          </a:p>
          <a:p>
            <a:pPr marL="114300" indent="0">
              <a:buNone/>
            </a:pPr>
            <a:r>
              <a:rPr lang="pt-PT" sz="1400" b="1" dirty="0" smtClean="0">
                <a:solidFill>
                  <a:srgbClr val="C00000"/>
                </a:solidFill>
              </a:rPr>
              <a:t>N. </a:t>
            </a:r>
            <a:r>
              <a:rPr lang="pt-PT" sz="1400" dirty="0"/>
              <a:t>metátese</a:t>
            </a:r>
          </a:p>
          <a:p>
            <a:pPr marL="114300" indent="0">
              <a:buNone/>
            </a:pPr>
            <a:r>
              <a:rPr lang="pt-PT" sz="1400" b="1" dirty="0">
                <a:solidFill>
                  <a:srgbClr val="C00000"/>
                </a:solidFill>
              </a:rPr>
              <a:t>O</a:t>
            </a:r>
            <a:r>
              <a:rPr lang="pt-PT" sz="1400" b="1" dirty="0" smtClean="0">
                <a:solidFill>
                  <a:srgbClr val="C00000"/>
                </a:solidFill>
              </a:rPr>
              <a:t>. </a:t>
            </a:r>
            <a:r>
              <a:rPr lang="pt-PT" sz="1400" dirty="0" smtClean="0"/>
              <a:t>dissimilação</a:t>
            </a:r>
            <a:endParaRPr lang="pt-PT" sz="1400" dirty="0"/>
          </a:p>
        </p:txBody>
      </p:sp>
    </p:spTree>
    <p:extLst>
      <p:ext uri="{BB962C8B-B14F-4D97-AF65-F5344CB8AC3E}">
        <p14:creationId xmlns:p14="http://schemas.microsoft.com/office/powerpoint/2010/main" val="3636088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17211" y="1320738"/>
            <a:ext cx="6408712" cy="371872"/>
          </a:xfrm>
        </p:spPr>
        <p:txBody>
          <a:bodyPr/>
          <a:lstStyle/>
          <a:p>
            <a:r>
              <a:rPr lang="pt-PT" sz="2000" b="1" dirty="0">
                <a:solidFill>
                  <a:srgbClr val="C00000"/>
                </a:solidFill>
                <a:latin typeface="+mn-lt"/>
              </a:rPr>
              <a:t>SOLUÇÕES</a:t>
            </a:r>
            <a:endParaRPr lang="pt-PT" sz="16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899591" y="1700808"/>
            <a:ext cx="3888433" cy="4392488"/>
          </a:xfrm>
          <a:ln w="3175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114300">
              <a:spcBef>
                <a:spcPts val="600"/>
              </a:spcBef>
            </a:pPr>
            <a:r>
              <a:rPr lang="pt-PT" sz="1800" b="1" dirty="0" smtClean="0">
                <a:solidFill>
                  <a:srgbClr val="618626"/>
                </a:solidFill>
              </a:rPr>
              <a:t>I		II</a:t>
            </a:r>
            <a:endParaRPr lang="pt-PT" sz="1800" b="1" dirty="0">
              <a:solidFill>
                <a:srgbClr val="618626"/>
              </a:solidFill>
            </a:endParaRPr>
          </a:p>
          <a:p>
            <a:pPr marL="114300">
              <a:spcBef>
                <a:spcPts val="600"/>
              </a:spcBef>
            </a:pPr>
            <a:r>
              <a:rPr lang="pt-PT" sz="1200" b="1" dirty="0">
                <a:solidFill>
                  <a:srgbClr val="C00000"/>
                </a:solidFill>
              </a:rPr>
              <a:t>1. </a:t>
            </a:r>
            <a:r>
              <a:rPr lang="pt-PT" sz="1200" i="1" dirty="0">
                <a:solidFill>
                  <a:schemeClr val="tx1"/>
                </a:solidFill>
              </a:rPr>
              <a:t>feria &gt; </a:t>
            </a:r>
            <a:r>
              <a:rPr lang="pt-PT" sz="1200" i="1" dirty="0" smtClean="0">
                <a:solidFill>
                  <a:schemeClr val="tx1"/>
                </a:solidFill>
              </a:rPr>
              <a:t>feira</a:t>
            </a:r>
            <a:r>
              <a:rPr lang="pt-PT" sz="1200" dirty="0" smtClean="0">
                <a:solidFill>
                  <a:schemeClr val="tx1"/>
                </a:solidFill>
              </a:rPr>
              <a:t>	</a:t>
            </a:r>
            <a:r>
              <a:rPr lang="pt-PT" sz="1200" b="1" dirty="0" smtClean="0">
                <a:solidFill>
                  <a:srgbClr val="C00000"/>
                </a:solidFill>
              </a:rPr>
              <a:t>N. </a:t>
            </a:r>
            <a:r>
              <a:rPr lang="pt-PT" sz="1200" dirty="0" smtClean="0"/>
              <a:t>metátese</a:t>
            </a:r>
            <a:endParaRPr lang="pt-PT" sz="1200" dirty="0">
              <a:solidFill>
                <a:schemeClr val="tx1"/>
              </a:solidFill>
            </a:endParaRPr>
          </a:p>
          <a:p>
            <a:pPr marL="114300">
              <a:spcBef>
                <a:spcPts val="600"/>
              </a:spcBef>
            </a:pPr>
            <a:r>
              <a:rPr lang="pt-PT" sz="1200" b="1" dirty="0">
                <a:solidFill>
                  <a:srgbClr val="C00000"/>
                </a:solidFill>
              </a:rPr>
              <a:t>2. </a:t>
            </a:r>
            <a:r>
              <a:rPr lang="pt-PT" sz="1200" i="1" dirty="0">
                <a:solidFill>
                  <a:schemeClr val="tx1"/>
                </a:solidFill>
              </a:rPr>
              <a:t>multo &gt; </a:t>
            </a:r>
            <a:r>
              <a:rPr lang="pt-PT" sz="1200" i="1" dirty="0" smtClean="0">
                <a:solidFill>
                  <a:schemeClr val="tx1"/>
                </a:solidFill>
              </a:rPr>
              <a:t>muito</a:t>
            </a:r>
            <a:r>
              <a:rPr lang="pt-PT" sz="1200" dirty="0" smtClean="0">
                <a:solidFill>
                  <a:schemeClr val="tx1"/>
                </a:solidFill>
              </a:rPr>
              <a:t>	</a:t>
            </a:r>
            <a:r>
              <a:rPr lang="pt-PT" sz="1200" b="1" dirty="0" smtClean="0">
                <a:solidFill>
                  <a:srgbClr val="C00000"/>
                </a:solidFill>
              </a:rPr>
              <a:t>F.</a:t>
            </a:r>
            <a:r>
              <a:rPr lang="pt-PT" sz="1200" dirty="0" smtClean="0"/>
              <a:t> vocalização</a:t>
            </a:r>
            <a:endParaRPr lang="pt-PT" sz="1200" dirty="0">
              <a:solidFill>
                <a:schemeClr val="tx1"/>
              </a:solidFill>
            </a:endParaRPr>
          </a:p>
          <a:p>
            <a:pPr marL="114300">
              <a:spcBef>
                <a:spcPts val="600"/>
              </a:spcBef>
            </a:pPr>
            <a:r>
              <a:rPr lang="pt-PT" sz="1200" b="1" dirty="0" smtClean="0">
                <a:solidFill>
                  <a:srgbClr val="C00000"/>
                </a:solidFill>
              </a:rPr>
              <a:t>3. </a:t>
            </a:r>
            <a:r>
              <a:rPr lang="pt-PT" sz="1200" i="1" dirty="0" err="1" smtClean="0">
                <a:solidFill>
                  <a:schemeClr val="tx1"/>
                </a:solidFill>
              </a:rPr>
              <a:t>plorare</a:t>
            </a:r>
            <a:r>
              <a:rPr lang="pt-PT" sz="1200" i="1" dirty="0" smtClean="0">
                <a:solidFill>
                  <a:schemeClr val="tx1"/>
                </a:solidFill>
              </a:rPr>
              <a:t> </a:t>
            </a:r>
            <a:r>
              <a:rPr lang="pt-PT" sz="1200" i="1" dirty="0">
                <a:solidFill>
                  <a:schemeClr val="tx1"/>
                </a:solidFill>
              </a:rPr>
              <a:t>&gt; </a:t>
            </a:r>
            <a:r>
              <a:rPr lang="pt-PT" sz="1200" i="1" dirty="0" smtClean="0">
                <a:solidFill>
                  <a:schemeClr val="tx1"/>
                </a:solidFill>
              </a:rPr>
              <a:t>chorar</a:t>
            </a:r>
            <a:r>
              <a:rPr lang="pt-PT" sz="1200" dirty="0" smtClean="0"/>
              <a:t>	</a:t>
            </a:r>
            <a:r>
              <a:rPr lang="pt-PT" sz="1200" b="1" dirty="0" smtClean="0">
                <a:solidFill>
                  <a:srgbClr val="C00000"/>
                </a:solidFill>
              </a:rPr>
              <a:t>C.</a:t>
            </a:r>
            <a:r>
              <a:rPr lang="pt-PT" sz="1200" dirty="0" smtClean="0"/>
              <a:t> palatalização e apócope</a:t>
            </a:r>
            <a:endParaRPr lang="pt-PT" sz="1200" dirty="0" smtClean="0">
              <a:solidFill>
                <a:schemeClr val="tx1"/>
              </a:solidFill>
            </a:endParaRPr>
          </a:p>
          <a:p>
            <a:pPr marL="114300">
              <a:spcBef>
                <a:spcPts val="600"/>
              </a:spcBef>
            </a:pPr>
            <a:r>
              <a:rPr lang="pt-PT" sz="1200" b="1" dirty="0" smtClean="0">
                <a:solidFill>
                  <a:srgbClr val="C00000"/>
                </a:solidFill>
              </a:rPr>
              <a:t>4</a:t>
            </a:r>
            <a:r>
              <a:rPr lang="pt-PT" sz="1200" b="1" dirty="0">
                <a:solidFill>
                  <a:srgbClr val="C00000"/>
                </a:solidFill>
              </a:rPr>
              <a:t>. </a:t>
            </a:r>
            <a:r>
              <a:rPr lang="pt-PT" sz="1200" i="1" dirty="0">
                <a:solidFill>
                  <a:schemeClr val="tx1"/>
                </a:solidFill>
              </a:rPr>
              <a:t>muito &gt; </a:t>
            </a:r>
            <a:r>
              <a:rPr lang="pt-PT" sz="1200" i="1" dirty="0" smtClean="0">
                <a:solidFill>
                  <a:schemeClr val="tx1"/>
                </a:solidFill>
              </a:rPr>
              <a:t>mui</a:t>
            </a:r>
            <a:r>
              <a:rPr lang="pt-PT" sz="1200" dirty="0" smtClean="0">
                <a:solidFill>
                  <a:schemeClr val="tx1"/>
                </a:solidFill>
              </a:rPr>
              <a:t>	</a:t>
            </a:r>
            <a:r>
              <a:rPr lang="pt-PT" sz="1200" b="1" dirty="0" smtClean="0">
                <a:solidFill>
                  <a:srgbClr val="C00000"/>
                </a:solidFill>
              </a:rPr>
              <a:t>H.</a:t>
            </a:r>
            <a:r>
              <a:rPr lang="pt-PT" sz="1200" dirty="0" smtClean="0"/>
              <a:t> apócope</a:t>
            </a:r>
            <a:endParaRPr lang="pt-PT" sz="1200" dirty="0">
              <a:solidFill>
                <a:schemeClr val="tx1"/>
              </a:solidFill>
            </a:endParaRPr>
          </a:p>
          <a:p>
            <a:pPr marL="114300">
              <a:spcBef>
                <a:spcPts val="600"/>
              </a:spcBef>
            </a:pPr>
            <a:r>
              <a:rPr lang="pt-PT" sz="1200" b="1" dirty="0">
                <a:solidFill>
                  <a:srgbClr val="C00000"/>
                </a:solidFill>
              </a:rPr>
              <a:t>5. </a:t>
            </a:r>
            <a:r>
              <a:rPr lang="pt-PT" sz="1200" i="1" dirty="0" err="1">
                <a:solidFill>
                  <a:schemeClr val="tx1"/>
                </a:solidFill>
              </a:rPr>
              <a:t>lupu</a:t>
            </a:r>
            <a:r>
              <a:rPr lang="pt-PT" sz="1200" i="1" dirty="0">
                <a:solidFill>
                  <a:schemeClr val="tx1"/>
                </a:solidFill>
              </a:rPr>
              <a:t> &gt; lobo </a:t>
            </a:r>
            <a:r>
              <a:rPr lang="pt-PT" sz="1200" dirty="0" smtClean="0">
                <a:solidFill>
                  <a:schemeClr val="tx1"/>
                </a:solidFill>
              </a:rPr>
              <a:t>	</a:t>
            </a:r>
            <a:r>
              <a:rPr lang="pt-PT" sz="1200" b="1" dirty="0" smtClean="0">
                <a:solidFill>
                  <a:srgbClr val="C00000"/>
                </a:solidFill>
              </a:rPr>
              <a:t>M.</a:t>
            </a:r>
            <a:r>
              <a:rPr lang="pt-PT" sz="1200" dirty="0" smtClean="0"/>
              <a:t> sonorização</a:t>
            </a:r>
            <a:endParaRPr lang="pt-PT" sz="1200" dirty="0">
              <a:solidFill>
                <a:schemeClr val="tx1"/>
              </a:solidFill>
            </a:endParaRPr>
          </a:p>
          <a:p>
            <a:pPr marL="114300">
              <a:spcBef>
                <a:spcPts val="600"/>
              </a:spcBef>
            </a:pPr>
            <a:r>
              <a:rPr lang="pt-PT" sz="1200" b="1" dirty="0">
                <a:solidFill>
                  <a:srgbClr val="C00000"/>
                </a:solidFill>
              </a:rPr>
              <a:t>6. </a:t>
            </a:r>
            <a:r>
              <a:rPr lang="pt-PT" sz="1200" i="1" dirty="0" err="1">
                <a:solidFill>
                  <a:schemeClr val="tx1"/>
                </a:solidFill>
              </a:rPr>
              <a:t>inamorare</a:t>
            </a:r>
            <a:r>
              <a:rPr lang="pt-PT" sz="1200" i="1" dirty="0">
                <a:solidFill>
                  <a:schemeClr val="tx1"/>
                </a:solidFill>
              </a:rPr>
              <a:t> &gt; </a:t>
            </a:r>
            <a:r>
              <a:rPr lang="pt-PT" sz="1200" i="1" dirty="0" smtClean="0">
                <a:solidFill>
                  <a:schemeClr val="tx1"/>
                </a:solidFill>
              </a:rPr>
              <a:t>namorar</a:t>
            </a:r>
            <a:r>
              <a:rPr lang="pt-PT" sz="1200" dirty="0" smtClean="0">
                <a:solidFill>
                  <a:schemeClr val="tx1"/>
                </a:solidFill>
              </a:rPr>
              <a:t>	</a:t>
            </a:r>
            <a:r>
              <a:rPr lang="pt-PT" sz="1200" b="1" dirty="0" smtClean="0">
                <a:solidFill>
                  <a:srgbClr val="C00000"/>
                </a:solidFill>
              </a:rPr>
              <a:t>E.</a:t>
            </a:r>
            <a:r>
              <a:rPr lang="pt-PT" sz="1200" dirty="0" smtClean="0"/>
              <a:t> </a:t>
            </a:r>
            <a:r>
              <a:rPr lang="pt-PT" sz="1200" dirty="0"/>
              <a:t>aférese e </a:t>
            </a:r>
            <a:r>
              <a:rPr lang="pt-PT" sz="1200" dirty="0" smtClean="0"/>
              <a:t>apócope</a:t>
            </a:r>
            <a:endParaRPr lang="pt-PT" sz="1200" dirty="0">
              <a:solidFill>
                <a:schemeClr val="tx1"/>
              </a:solidFill>
            </a:endParaRPr>
          </a:p>
          <a:p>
            <a:pPr marL="114300">
              <a:spcBef>
                <a:spcPts val="600"/>
              </a:spcBef>
            </a:pPr>
            <a:r>
              <a:rPr lang="pt-PT" sz="1200" b="1" dirty="0">
                <a:solidFill>
                  <a:srgbClr val="C00000"/>
                </a:solidFill>
              </a:rPr>
              <a:t>7. </a:t>
            </a:r>
            <a:r>
              <a:rPr lang="pt-PT" sz="1200" i="1" dirty="0" err="1">
                <a:solidFill>
                  <a:schemeClr val="tx1"/>
                </a:solidFill>
              </a:rPr>
              <a:t>thunu</a:t>
            </a:r>
            <a:r>
              <a:rPr lang="pt-PT" sz="1200" i="1" dirty="0">
                <a:solidFill>
                  <a:schemeClr val="tx1"/>
                </a:solidFill>
              </a:rPr>
              <a:t> &gt; </a:t>
            </a:r>
            <a:r>
              <a:rPr lang="pt-PT" sz="1200" i="1" dirty="0" smtClean="0">
                <a:solidFill>
                  <a:schemeClr val="tx1"/>
                </a:solidFill>
              </a:rPr>
              <a:t>atum</a:t>
            </a:r>
            <a:r>
              <a:rPr lang="pt-PT" sz="1200" dirty="0" smtClean="0">
                <a:solidFill>
                  <a:schemeClr val="tx1"/>
                </a:solidFill>
              </a:rPr>
              <a:t>	</a:t>
            </a:r>
            <a:r>
              <a:rPr lang="pt-PT" sz="1200" b="1" dirty="0" smtClean="0">
                <a:solidFill>
                  <a:srgbClr val="C00000"/>
                </a:solidFill>
              </a:rPr>
              <a:t>J.</a:t>
            </a:r>
            <a:r>
              <a:rPr lang="pt-PT" sz="1200" dirty="0" smtClean="0"/>
              <a:t> </a:t>
            </a:r>
            <a:r>
              <a:rPr lang="pt-PT" sz="1200" dirty="0"/>
              <a:t>prótese </a:t>
            </a:r>
            <a:endParaRPr lang="pt-PT" sz="1200" dirty="0">
              <a:solidFill>
                <a:schemeClr val="tx1"/>
              </a:solidFill>
            </a:endParaRPr>
          </a:p>
          <a:p>
            <a:pPr marL="114300">
              <a:spcBef>
                <a:spcPts val="600"/>
              </a:spcBef>
            </a:pPr>
            <a:r>
              <a:rPr lang="pt-PT" sz="1200" b="1" dirty="0">
                <a:solidFill>
                  <a:srgbClr val="C00000"/>
                </a:solidFill>
              </a:rPr>
              <a:t>8. </a:t>
            </a:r>
            <a:r>
              <a:rPr lang="pt-PT" sz="1200" i="1" dirty="0">
                <a:solidFill>
                  <a:schemeClr val="tx1"/>
                </a:solidFill>
              </a:rPr>
              <a:t>legenda &gt; </a:t>
            </a:r>
            <a:r>
              <a:rPr lang="pt-PT" sz="1200" i="1" dirty="0" smtClean="0">
                <a:solidFill>
                  <a:schemeClr val="tx1"/>
                </a:solidFill>
              </a:rPr>
              <a:t>lenda</a:t>
            </a:r>
            <a:r>
              <a:rPr lang="pt-PT" sz="1200" dirty="0" smtClean="0">
                <a:solidFill>
                  <a:schemeClr val="tx1"/>
                </a:solidFill>
              </a:rPr>
              <a:t>	</a:t>
            </a:r>
            <a:r>
              <a:rPr lang="pt-PT" sz="1200" b="1" dirty="0" smtClean="0">
                <a:solidFill>
                  <a:srgbClr val="C00000"/>
                </a:solidFill>
              </a:rPr>
              <a:t>A.</a:t>
            </a:r>
            <a:r>
              <a:rPr lang="pt-PT" sz="1200" dirty="0" smtClean="0"/>
              <a:t> síncope </a:t>
            </a:r>
            <a:r>
              <a:rPr lang="pt-PT" sz="1200" dirty="0"/>
              <a:t>e </a:t>
            </a:r>
            <a:r>
              <a:rPr lang="pt-PT" sz="1200" dirty="0" smtClean="0"/>
              <a:t>crase</a:t>
            </a:r>
            <a:endParaRPr lang="pt-PT" sz="1200" dirty="0">
              <a:solidFill>
                <a:schemeClr val="tx1"/>
              </a:solidFill>
            </a:endParaRPr>
          </a:p>
          <a:p>
            <a:pPr marL="114300">
              <a:spcBef>
                <a:spcPts val="600"/>
              </a:spcBef>
            </a:pPr>
            <a:r>
              <a:rPr lang="pt-PT" sz="1200" b="1" dirty="0">
                <a:solidFill>
                  <a:srgbClr val="C00000"/>
                </a:solidFill>
              </a:rPr>
              <a:t>9. </a:t>
            </a:r>
            <a:r>
              <a:rPr lang="pt-PT" sz="1200" i="1" dirty="0" err="1">
                <a:solidFill>
                  <a:schemeClr val="tx1"/>
                </a:solidFill>
              </a:rPr>
              <a:t>legale</a:t>
            </a:r>
            <a:r>
              <a:rPr lang="pt-PT" sz="1200" i="1" dirty="0">
                <a:solidFill>
                  <a:schemeClr val="tx1"/>
                </a:solidFill>
              </a:rPr>
              <a:t> &gt; </a:t>
            </a:r>
            <a:r>
              <a:rPr lang="pt-PT" sz="1200" i="1" dirty="0" smtClean="0">
                <a:solidFill>
                  <a:schemeClr val="tx1"/>
                </a:solidFill>
              </a:rPr>
              <a:t>leal</a:t>
            </a:r>
            <a:r>
              <a:rPr lang="pt-PT" sz="1200" dirty="0" smtClean="0">
                <a:solidFill>
                  <a:schemeClr val="tx1"/>
                </a:solidFill>
              </a:rPr>
              <a:t>	</a:t>
            </a:r>
            <a:r>
              <a:rPr lang="pt-PT" sz="1200" b="1" dirty="0" smtClean="0">
                <a:solidFill>
                  <a:srgbClr val="C00000"/>
                </a:solidFill>
              </a:rPr>
              <a:t>L.</a:t>
            </a:r>
            <a:r>
              <a:rPr lang="pt-PT" sz="1200" dirty="0" smtClean="0"/>
              <a:t> </a:t>
            </a:r>
            <a:r>
              <a:rPr lang="pt-PT" sz="1200" dirty="0"/>
              <a:t>síncope e </a:t>
            </a:r>
            <a:r>
              <a:rPr lang="pt-PT" sz="1200" dirty="0" smtClean="0"/>
              <a:t>apócope</a:t>
            </a:r>
            <a:endParaRPr lang="pt-PT" sz="1200" dirty="0">
              <a:solidFill>
                <a:schemeClr val="tx1"/>
              </a:solidFill>
            </a:endParaRPr>
          </a:p>
          <a:p>
            <a:pPr marL="114300">
              <a:spcBef>
                <a:spcPts val="600"/>
              </a:spcBef>
            </a:pPr>
            <a:r>
              <a:rPr lang="pt-PT" sz="1200" b="1" dirty="0">
                <a:solidFill>
                  <a:srgbClr val="C00000"/>
                </a:solidFill>
              </a:rPr>
              <a:t>10. </a:t>
            </a:r>
            <a:r>
              <a:rPr lang="pt-PT" sz="1200" i="1" dirty="0">
                <a:solidFill>
                  <a:schemeClr val="tx1"/>
                </a:solidFill>
              </a:rPr>
              <a:t>polo &gt; </a:t>
            </a:r>
            <a:r>
              <a:rPr lang="pt-PT" sz="1200" i="1" dirty="0" smtClean="0">
                <a:solidFill>
                  <a:schemeClr val="tx1"/>
                </a:solidFill>
              </a:rPr>
              <a:t>pelo</a:t>
            </a:r>
            <a:r>
              <a:rPr lang="pt-PT" sz="1200" dirty="0" smtClean="0">
                <a:solidFill>
                  <a:schemeClr val="tx1"/>
                </a:solidFill>
              </a:rPr>
              <a:t>	</a:t>
            </a:r>
            <a:r>
              <a:rPr lang="pt-PT" sz="1200" b="1" dirty="0" smtClean="0">
                <a:solidFill>
                  <a:srgbClr val="C00000"/>
                </a:solidFill>
              </a:rPr>
              <a:t>O.</a:t>
            </a:r>
            <a:r>
              <a:rPr lang="pt-PT" sz="1200" dirty="0" smtClean="0"/>
              <a:t> dissimilação</a:t>
            </a:r>
            <a:endParaRPr lang="pt-PT" sz="1200" dirty="0">
              <a:solidFill>
                <a:schemeClr val="tx1"/>
              </a:solidFill>
            </a:endParaRPr>
          </a:p>
          <a:p>
            <a:pPr marL="114300">
              <a:spcBef>
                <a:spcPts val="600"/>
              </a:spcBef>
            </a:pPr>
            <a:r>
              <a:rPr lang="pt-PT" sz="1200" b="1" dirty="0">
                <a:solidFill>
                  <a:srgbClr val="C00000"/>
                </a:solidFill>
              </a:rPr>
              <a:t>11. </a:t>
            </a:r>
            <a:r>
              <a:rPr lang="pt-PT" sz="1200" i="1" dirty="0" err="1">
                <a:solidFill>
                  <a:schemeClr val="tx1"/>
                </a:solidFill>
              </a:rPr>
              <a:t>querês</a:t>
            </a:r>
            <a:r>
              <a:rPr lang="pt-PT" sz="1200" i="1" dirty="0">
                <a:solidFill>
                  <a:schemeClr val="tx1"/>
                </a:solidFill>
              </a:rPr>
              <a:t> &gt; </a:t>
            </a:r>
            <a:r>
              <a:rPr lang="pt-PT" sz="1200" i="1" dirty="0" smtClean="0">
                <a:solidFill>
                  <a:schemeClr val="tx1"/>
                </a:solidFill>
              </a:rPr>
              <a:t>quereis</a:t>
            </a:r>
            <a:r>
              <a:rPr lang="pt-PT" sz="1200" dirty="0" smtClean="0">
                <a:solidFill>
                  <a:schemeClr val="tx1"/>
                </a:solidFill>
              </a:rPr>
              <a:t>	</a:t>
            </a:r>
            <a:r>
              <a:rPr lang="pt-PT" sz="1200" b="1" dirty="0" smtClean="0">
                <a:solidFill>
                  <a:srgbClr val="C00000"/>
                </a:solidFill>
              </a:rPr>
              <a:t>I.</a:t>
            </a:r>
            <a:r>
              <a:rPr lang="pt-PT" sz="1200" dirty="0" smtClean="0"/>
              <a:t> epêntese</a:t>
            </a:r>
            <a:endParaRPr lang="pt-PT" sz="1200" dirty="0">
              <a:solidFill>
                <a:schemeClr val="tx1"/>
              </a:solidFill>
            </a:endParaRPr>
          </a:p>
          <a:p>
            <a:pPr marL="114300">
              <a:spcBef>
                <a:spcPts val="600"/>
              </a:spcBef>
            </a:pPr>
            <a:r>
              <a:rPr lang="pt-PT" sz="1200" b="1" dirty="0">
                <a:solidFill>
                  <a:srgbClr val="C00000"/>
                </a:solidFill>
              </a:rPr>
              <a:t>12. </a:t>
            </a:r>
            <a:r>
              <a:rPr lang="pt-PT" sz="1200" i="1" dirty="0" smtClean="0">
                <a:solidFill>
                  <a:schemeClr val="tx1"/>
                </a:solidFill>
              </a:rPr>
              <a:t>arena </a:t>
            </a:r>
            <a:r>
              <a:rPr lang="pt-PT" sz="1200" i="1" dirty="0">
                <a:solidFill>
                  <a:schemeClr val="tx1"/>
                </a:solidFill>
              </a:rPr>
              <a:t>&gt; </a:t>
            </a:r>
            <a:r>
              <a:rPr lang="pt-PT" sz="1200" i="1" dirty="0" smtClean="0">
                <a:solidFill>
                  <a:schemeClr val="tx1"/>
                </a:solidFill>
              </a:rPr>
              <a:t>areia</a:t>
            </a:r>
            <a:r>
              <a:rPr lang="pt-PT" sz="1200" dirty="0" smtClean="0">
                <a:solidFill>
                  <a:schemeClr val="tx1"/>
                </a:solidFill>
              </a:rPr>
              <a:t>	</a:t>
            </a:r>
            <a:r>
              <a:rPr lang="pt-PT" sz="1200" b="1" dirty="0" smtClean="0">
                <a:solidFill>
                  <a:srgbClr val="C00000"/>
                </a:solidFill>
              </a:rPr>
              <a:t>B.</a:t>
            </a:r>
            <a:r>
              <a:rPr lang="pt-PT" sz="1200" dirty="0" smtClean="0"/>
              <a:t> síncope </a:t>
            </a:r>
            <a:r>
              <a:rPr lang="pt-PT" sz="1200" dirty="0"/>
              <a:t>e </a:t>
            </a:r>
            <a:r>
              <a:rPr lang="pt-PT" sz="1200" dirty="0" smtClean="0"/>
              <a:t>sinérese</a:t>
            </a:r>
            <a:endParaRPr lang="pt-PT" sz="1200" dirty="0">
              <a:solidFill>
                <a:schemeClr val="tx1"/>
              </a:solidFill>
            </a:endParaRPr>
          </a:p>
          <a:p>
            <a:pPr marL="114300">
              <a:spcBef>
                <a:spcPts val="600"/>
              </a:spcBef>
            </a:pPr>
            <a:r>
              <a:rPr lang="pt-PT" sz="1200" b="1" dirty="0">
                <a:solidFill>
                  <a:srgbClr val="C00000"/>
                </a:solidFill>
              </a:rPr>
              <a:t>13. </a:t>
            </a:r>
            <a:r>
              <a:rPr lang="pt-PT" sz="1200" i="1" dirty="0" err="1">
                <a:solidFill>
                  <a:schemeClr val="tx1"/>
                </a:solidFill>
              </a:rPr>
              <a:t>amicu</a:t>
            </a:r>
            <a:r>
              <a:rPr lang="pt-PT" sz="1200" i="1" dirty="0">
                <a:solidFill>
                  <a:schemeClr val="tx1"/>
                </a:solidFill>
              </a:rPr>
              <a:t> &gt; </a:t>
            </a:r>
            <a:r>
              <a:rPr lang="pt-PT" sz="1200" i="1" dirty="0" smtClean="0">
                <a:solidFill>
                  <a:schemeClr val="tx1"/>
                </a:solidFill>
              </a:rPr>
              <a:t>amigo</a:t>
            </a:r>
            <a:r>
              <a:rPr lang="pt-PT" sz="1200" dirty="0" smtClean="0">
                <a:solidFill>
                  <a:schemeClr val="tx1"/>
                </a:solidFill>
              </a:rPr>
              <a:t>	</a:t>
            </a:r>
            <a:r>
              <a:rPr lang="pt-PT" sz="1200" b="1" dirty="0" smtClean="0">
                <a:solidFill>
                  <a:srgbClr val="C00000"/>
                </a:solidFill>
              </a:rPr>
              <a:t>G.</a:t>
            </a:r>
            <a:r>
              <a:rPr lang="pt-PT" sz="1200" dirty="0" smtClean="0"/>
              <a:t> sonorização</a:t>
            </a:r>
            <a:r>
              <a:rPr lang="pt-PT" sz="1200" dirty="0" smtClean="0">
                <a:solidFill>
                  <a:schemeClr val="tx1"/>
                </a:solidFill>
              </a:rPr>
              <a:t> </a:t>
            </a:r>
            <a:endParaRPr lang="pt-PT" sz="1200" dirty="0">
              <a:solidFill>
                <a:schemeClr val="tx1"/>
              </a:solidFill>
            </a:endParaRPr>
          </a:p>
          <a:p>
            <a:pPr marL="114300">
              <a:spcBef>
                <a:spcPts val="600"/>
              </a:spcBef>
            </a:pPr>
            <a:r>
              <a:rPr lang="pt-PT" sz="1200" b="1" dirty="0">
                <a:solidFill>
                  <a:srgbClr val="C00000"/>
                </a:solidFill>
              </a:rPr>
              <a:t>14. </a:t>
            </a:r>
            <a:r>
              <a:rPr lang="pt-PT" sz="1200" i="1" dirty="0" err="1">
                <a:solidFill>
                  <a:schemeClr val="tx1"/>
                </a:solidFill>
              </a:rPr>
              <a:t>malu</a:t>
            </a:r>
            <a:r>
              <a:rPr lang="pt-PT" sz="1200" i="1" dirty="0">
                <a:solidFill>
                  <a:schemeClr val="tx1"/>
                </a:solidFill>
              </a:rPr>
              <a:t> &gt; </a:t>
            </a:r>
            <a:r>
              <a:rPr lang="pt-PT" sz="1200" i="1" dirty="0" smtClean="0">
                <a:solidFill>
                  <a:schemeClr val="tx1"/>
                </a:solidFill>
              </a:rPr>
              <a:t>mau</a:t>
            </a:r>
            <a:r>
              <a:rPr lang="pt-PT" sz="1200" dirty="0" smtClean="0">
                <a:solidFill>
                  <a:schemeClr val="tx1"/>
                </a:solidFill>
              </a:rPr>
              <a:t>	</a:t>
            </a:r>
            <a:r>
              <a:rPr lang="pt-PT" sz="1200" b="1" dirty="0" smtClean="0">
                <a:solidFill>
                  <a:srgbClr val="C00000"/>
                </a:solidFill>
              </a:rPr>
              <a:t>K.</a:t>
            </a:r>
            <a:r>
              <a:rPr lang="pt-PT" sz="1200" dirty="0" smtClean="0"/>
              <a:t> síncope</a:t>
            </a:r>
            <a:endParaRPr lang="pt-PT" sz="1200" dirty="0"/>
          </a:p>
          <a:p>
            <a:pPr marL="114300">
              <a:spcBef>
                <a:spcPts val="600"/>
              </a:spcBef>
            </a:pPr>
            <a:r>
              <a:rPr lang="pt-PT" sz="1200" b="1" dirty="0">
                <a:solidFill>
                  <a:srgbClr val="C00000"/>
                </a:solidFill>
              </a:rPr>
              <a:t>15. </a:t>
            </a:r>
            <a:r>
              <a:rPr lang="pt-PT" sz="1200" i="1" dirty="0" err="1">
                <a:solidFill>
                  <a:schemeClr val="tx1"/>
                </a:solidFill>
              </a:rPr>
              <a:t>venio</a:t>
            </a:r>
            <a:r>
              <a:rPr lang="pt-PT" sz="1200" i="1" dirty="0">
                <a:solidFill>
                  <a:schemeClr val="tx1"/>
                </a:solidFill>
              </a:rPr>
              <a:t> &gt; </a:t>
            </a:r>
            <a:r>
              <a:rPr lang="pt-PT" sz="1200" i="1" dirty="0" smtClean="0">
                <a:solidFill>
                  <a:schemeClr val="tx1"/>
                </a:solidFill>
              </a:rPr>
              <a:t>venho</a:t>
            </a:r>
            <a:r>
              <a:rPr lang="pt-PT" sz="1200" dirty="0" smtClean="0">
                <a:solidFill>
                  <a:schemeClr val="tx1"/>
                </a:solidFill>
              </a:rPr>
              <a:t>	</a:t>
            </a:r>
            <a:r>
              <a:rPr lang="pt-PT" sz="1200" b="1" dirty="0" smtClean="0">
                <a:solidFill>
                  <a:srgbClr val="C00000"/>
                </a:solidFill>
              </a:rPr>
              <a:t>D.</a:t>
            </a:r>
            <a:r>
              <a:rPr lang="pt-PT" sz="1200" dirty="0" smtClean="0"/>
              <a:t> palatalização</a:t>
            </a:r>
            <a:endParaRPr lang="pt-PT" sz="1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1802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e17d3c2dd6c49f91c56733f5c8ceaa537f2b0ec"/>
  <p:tag name="ISPRING_RESOURCE_PATHS_HASH_PRESENTER" val="28fb7fa87b8a93858f9dabae44f4f1f849abaa2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tiguidade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4056</TotalTime>
  <Words>426</Words>
  <Application>Microsoft Office PowerPoint</Application>
  <PresentationFormat>Apresentação no Ecrã (4:3)</PresentationFormat>
  <Paragraphs>221</Paragraphs>
  <Slides>9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9</vt:i4>
      </vt:variant>
    </vt:vector>
  </HeadingPairs>
  <TitlesOfParts>
    <vt:vector size="10" baseType="lpstr">
      <vt:lpstr>Contiguidade</vt:lpstr>
      <vt:lpstr>Fenómenos de variação fonológica</vt:lpstr>
      <vt:lpstr>A fonética das palavras evolui</vt:lpstr>
      <vt:lpstr>Porque ocorrem as alterações fonológicas?</vt:lpstr>
      <vt:lpstr> </vt:lpstr>
      <vt:lpstr> </vt:lpstr>
      <vt:lpstr> </vt:lpstr>
      <vt:lpstr> </vt:lpstr>
      <vt:lpstr>APLICAÇÃO (fenómenos de variação fonológica)  Estabelece a correspondência entre as colunas I e II, de forma que o fenómeno de variação fonológica sofrido por cada par de palavras seja corretamente identificado.  </vt:lpstr>
      <vt:lpstr>SOLUÇÕES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csmartins</dc:creator>
  <cp:lastModifiedBy>Luis</cp:lastModifiedBy>
  <cp:revision>305</cp:revision>
  <cp:lastPrinted>2015-05-20T20:32:15Z</cp:lastPrinted>
  <dcterms:created xsi:type="dcterms:W3CDTF">2011-12-12T15:36:58Z</dcterms:created>
  <dcterms:modified xsi:type="dcterms:W3CDTF">2016-01-15T20:05:53Z</dcterms:modified>
</cp:coreProperties>
</file>