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266" r:id="rId4"/>
    <p:sldId id="264" r:id="rId5"/>
    <p:sldId id="258" r:id="rId6"/>
    <p:sldId id="261" r:id="rId7"/>
    <p:sldId id="262" r:id="rId8"/>
    <p:sldId id="263" r:id="rId9"/>
    <p:sldId id="260" r:id="rId10"/>
    <p:sldId id="268" r:id="rId11"/>
    <p:sldId id="282" r:id="rId12"/>
    <p:sldId id="269" r:id="rId13"/>
    <p:sldId id="259" r:id="rId14"/>
    <p:sldId id="267" r:id="rId15"/>
    <p:sldId id="278" r:id="rId16"/>
    <p:sldId id="270" r:id="rId17"/>
    <p:sldId id="283" r:id="rId18"/>
    <p:sldId id="271" r:id="rId19"/>
    <p:sldId id="272" r:id="rId20"/>
    <p:sldId id="279" r:id="rId21"/>
    <p:sldId id="281" r:id="rId22"/>
    <p:sldId id="275" r:id="rId23"/>
    <p:sldId id="273" r:id="rId24"/>
    <p:sldId id="28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276" y="348"/>
      </p:cViewPr>
      <p:guideLst>
        <p:guide orient="horz" pos="981"/>
        <p:guide pos="3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E8100C-97A9-4F2A-9BE3-8815BF8A2A2E}" type="doc">
      <dgm:prSet loTypeId="urn:microsoft.com/office/officeart/2005/8/layout/hierarchy2" loCatId="hierarchy" qsTypeId="urn:microsoft.com/office/officeart/2005/8/quickstyle/simple2" qsCatId="simple" csTypeId="urn:microsoft.com/office/officeart/2005/8/colors/accent3_5" csCatId="accent3" phldr="1"/>
      <dgm:spPr/>
      <dgm:t>
        <a:bodyPr/>
        <a:lstStyle/>
        <a:p>
          <a:endParaRPr lang="pt-PT"/>
        </a:p>
      </dgm:t>
    </dgm:pt>
    <dgm:pt modelId="{E5EBF67C-9B7F-4139-99E1-5C11CA6A3FD2}">
      <dgm:prSet phldrT="[Texto]" custT="1"/>
      <dgm:spPr/>
      <dgm:t>
        <a:bodyPr/>
        <a:lstStyle/>
        <a:p>
          <a:pPr algn="ctr"/>
          <a:r>
            <a:rPr lang="pt-PT" sz="32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Coordenação  </a:t>
          </a:r>
          <a:endParaRPr lang="pt-PT" sz="3200" b="1" cap="none" spc="0" dirty="0" smtClean="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A2BC1F8A-0FD0-4C42-B1EA-7C53E05AD457}" type="parTrans" cxnId="{47B8D7C0-A8CF-4BBF-B32C-87685C46A617}">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48911FE6-E707-41E3-91E2-488553782351}" type="sibTrans" cxnId="{47B8D7C0-A8CF-4BBF-B32C-87685C46A617}">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6E4F32F8-AC81-47CD-9A7C-9B37E6F52973}">
      <dgm:prSet phldrT="[Texto]" custT="1"/>
      <dgm:spPr/>
      <dgm:t>
        <a:bodyPr/>
        <a:lstStyle/>
        <a:p>
          <a:pPr algn="ctr"/>
          <a:r>
            <a:rPr lang="pt-PT" sz="26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copulativa</a:t>
          </a:r>
          <a:endParaRPr lang="pt-PT" sz="2600" b="1"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90D9773F-A9FC-489B-BE25-E8F7CF34F134}" type="parTrans" cxnId="{439E80D4-7310-4502-88AF-CC49EE5C1E7D}">
      <dgm:prSet custT="1"/>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1FC5C648-BA42-44D0-B51F-A54A29CF4F92}" type="sibTrans" cxnId="{439E80D4-7310-4502-88AF-CC49EE5C1E7D}">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86EA1297-6114-4EF6-A5E6-E9E49508E97C}">
      <dgm:prSet phldrT="[Texto]" custT="1"/>
      <dgm:spPr/>
      <dgm:t>
        <a:bodyPr/>
        <a:lstStyle/>
        <a:p>
          <a:pPr algn="ctr"/>
          <a:r>
            <a:rPr lang="pt-PT" sz="26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explicativa</a:t>
          </a:r>
          <a:endParaRPr lang="pt-PT" sz="2600" b="1"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0B97DB9D-2AFC-48BF-9A2B-3821784EC0E0}" type="parTrans" cxnId="{D14BFD68-A186-4FAF-9CA9-0A97B27074E1}">
      <dgm:prSet custT="1"/>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53E2E954-E9B6-42A7-A5FB-E762513489F6}" type="sibTrans" cxnId="{D14BFD68-A186-4FAF-9CA9-0A97B27074E1}">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B910F57D-4C40-4270-BC75-2BCCF0381DF0}">
      <dgm:prSet custT="1"/>
      <dgm:spPr/>
      <dgm:t>
        <a:bodyPr/>
        <a:lstStyle/>
        <a:p>
          <a:pPr algn="ctr"/>
          <a:r>
            <a:rPr lang="pt-PT" sz="26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conclusiva</a:t>
          </a:r>
          <a:endParaRPr lang="pt-PT" sz="2600" b="1"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36C2C15F-C52B-4A70-B5F3-99A5EB4BEB56}" type="parTrans" cxnId="{8D2DEFEA-837D-417A-9D49-6A03DB6CB843}">
      <dgm:prSet custT="1"/>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749D39DF-EA5E-4876-B4A9-D7DC6623C7C7}" type="sibTrans" cxnId="{8D2DEFEA-837D-417A-9D49-6A03DB6CB843}">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F04173B3-C846-4A98-984D-AA855331AA8A}">
      <dgm:prSet custT="1"/>
      <dgm:spPr/>
      <dgm:t>
        <a:bodyPr/>
        <a:lstStyle/>
        <a:p>
          <a:pPr algn="ctr"/>
          <a:r>
            <a:rPr lang="pt-PT" sz="26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adversativa</a:t>
          </a:r>
          <a:endParaRPr lang="pt-PT" sz="2600" b="1"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2B064CCD-A74F-4F5B-BFB0-B0051E04F191}" type="parTrans" cxnId="{F4D5F7AA-6917-4F0E-843A-CD928D9D3661}">
      <dgm:prSet custT="1"/>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DBD13622-B31D-4BE1-82A3-E794EE66E236}" type="sibTrans" cxnId="{F4D5F7AA-6917-4F0E-843A-CD928D9D3661}">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B4234758-17D7-4AFC-A32A-F8690780CB90}">
      <dgm:prSet custT="1"/>
      <dgm:spPr/>
      <dgm:t>
        <a:bodyPr/>
        <a:lstStyle/>
        <a:p>
          <a:pPr algn="ctr"/>
          <a:r>
            <a:rPr lang="pt-PT" sz="2600" b="1"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disjuntiva</a:t>
          </a:r>
          <a:endParaRPr lang="pt-PT" sz="2600" b="1"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gm:t>
    </dgm:pt>
    <dgm:pt modelId="{767B0E84-7F29-46FF-BC01-418B393FA2C9}" type="parTrans" cxnId="{7659B075-C813-4A87-B02D-9034DDE988FD}">
      <dgm:prSet custT="1"/>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C93515D9-8042-42A9-8436-4A41AF93DF01}" type="sibTrans" cxnId="{7659B075-C813-4A87-B02D-9034DDE988FD}">
      <dgm:prSet/>
      <dgm:spPr/>
      <dgm:t>
        <a:bodyPr/>
        <a:lstStyle/>
        <a:p>
          <a:pPr algn="ctr"/>
          <a:endParaRPr lang="pt-PT" sz="2600" b="1"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887307EB-BCC0-440D-BA91-02D503E30555}" type="pres">
      <dgm:prSet presAssocID="{80E8100C-97A9-4F2A-9BE3-8815BF8A2A2E}" presName="diagram" presStyleCnt="0">
        <dgm:presLayoutVars>
          <dgm:chPref val="1"/>
          <dgm:dir/>
          <dgm:animOne val="branch"/>
          <dgm:animLvl val="lvl"/>
          <dgm:resizeHandles val="exact"/>
        </dgm:presLayoutVars>
      </dgm:prSet>
      <dgm:spPr/>
      <dgm:t>
        <a:bodyPr/>
        <a:lstStyle/>
        <a:p>
          <a:endParaRPr lang="pt-PT"/>
        </a:p>
      </dgm:t>
    </dgm:pt>
    <dgm:pt modelId="{4E4377BE-842B-43A3-86E1-060C2659F3F5}" type="pres">
      <dgm:prSet presAssocID="{E5EBF67C-9B7F-4139-99E1-5C11CA6A3FD2}" presName="root1" presStyleCnt="0"/>
      <dgm:spPr/>
      <dgm:t>
        <a:bodyPr/>
        <a:lstStyle/>
        <a:p>
          <a:endParaRPr lang="pt-PT"/>
        </a:p>
      </dgm:t>
    </dgm:pt>
    <dgm:pt modelId="{8930B08D-D82A-40EB-9C8C-94808D537E23}" type="pres">
      <dgm:prSet presAssocID="{E5EBF67C-9B7F-4139-99E1-5C11CA6A3FD2}" presName="LevelOneTextNode" presStyleLbl="node0" presStyleIdx="0" presStyleCnt="1" custScaleX="157896" custScaleY="106682" custLinFactNeighborX="-61055" custLinFactNeighborY="-43491">
        <dgm:presLayoutVars>
          <dgm:chPref val="3"/>
        </dgm:presLayoutVars>
      </dgm:prSet>
      <dgm:spPr/>
      <dgm:t>
        <a:bodyPr/>
        <a:lstStyle/>
        <a:p>
          <a:endParaRPr lang="pt-PT"/>
        </a:p>
      </dgm:t>
    </dgm:pt>
    <dgm:pt modelId="{9F015A24-2CAC-48E3-A417-633540CE916B}" type="pres">
      <dgm:prSet presAssocID="{E5EBF67C-9B7F-4139-99E1-5C11CA6A3FD2}" presName="level2hierChild" presStyleCnt="0"/>
      <dgm:spPr/>
      <dgm:t>
        <a:bodyPr/>
        <a:lstStyle/>
        <a:p>
          <a:endParaRPr lang="pt-PT"/>
        </a:p>
      </dgm:t>
    </dgm:pt>
    <dgm:pt modelId="{ED577860-3C4B-4BB5-89A4-BC4C22C06703}" type="pres">
      <dgm:prSet presAssocID="{90D9773F-A9FC-489B-BE25-E8F7CF34F134}" presName="conn2-1" presStyleLbl="parChTrans1D2" presStyleIdx="0" presStyleCnt="5"/>
      <dgm:spPr/>
      <dgm:t>
        <a:bodyPr/>
        <a:lstStyle/>
        <a:p>
          <a:endParaRPr lang="pt-PT"/>
        </a:p>
      </dgm:t>
    </dgm:pt>
    <dgm:pt modelId="{43F960EB-A6F1-4FDB-A888-2AF478881BB9}" type="pres">
      <dgm:prSet presAssocID="{90D9773F-A9FC-489B-BE25-E8F7CF34F134}" presName="connTx" presStyleLbl="parChTrans1D2" presStyleIdx="0" presStyleCnt="5"/>
      <dgm:spPr/>
      <dgm:t>
        <a:bodyPr/>
        <a:lstStyle/>
        <a:p>
          <a:endParaRPr lang="pt-PT"/>
        </a:p>
      </dgm:t>
    </dgm:pt>
    <dgm:pt modelId="{F3F7CB46-332B-40EF-A7F4-1E650771316D}" type="pres">
      <dgm:prSet presAssocID="{6E4F32F8-AC81-47CD-9A7C-9B37E6F52973}" presName="root2" presStyleCnt="0"/>
      <dgm:spPr/>
      <dgm:t>
        <a:bodyPr/>
        <a:lstStyle/>
        <a:p>
          <a:endParaRPr lang="pt-PT"/>
        </a:p>
      </dgm:t>
    </dgm:pt>
    <dgm:pt modelId="{1E9AEE48-F725-4418-8FDB-2978229CA264}" type="pres">
      <dgm:prSet presAssocID="{6E4F32F8-AC81-47CD-9A7C-9B37E6F52973}" presName="LevelTwoTextNode" presStyleLbl="node2" presStyleIdx="0" presStyleCnt="5" custScaleX="182401" custLinFactNeighborX="8000" custLinFactNeighborY="-651">
        <dgm:presLayoutVars>
          <dgm:chPref val="3"/>
        </dgm:presLayoutVars>
      </dgm:prSet>
      <dgm:spPr/>
      <dgm:t>
        <a:bodyPr/>
        <a:lstStyle/>
        <a:p>
          <a:endParaRPr lang="pt-PT"/>
        </a:p>
      </dgm:t>
    </dgm:pt>
    <dgm:pt modelId="{12AD4008-E836-40FA-ACC8-69BF9CEE5A20}" type="pres">
      <dgm:prSet presAssocID="{6E4F32F8-AC81-47CD-9A7C-9B37E6F52973}" presName="level3hierChild" presStyleCnt="0"/>
      <dgm:spPr/>
      <dgm:t>
        <a:bodyPr/>
        <a:lstStyle/>
        <a:p>
          <a:endParaRPr lang="pt-PT"/>
        </a:p>
      </dgm:t>
    </dgm:pt>
    <dgm:pt modelId="{B35157CC-76C7-4DA3-BB8A-2C46C51E7240}" type="pres">
      <dgm:prSet presAssocID="{2B064CCD-A74F-4F5B-BFB0-B0051E04F191}" presName="conn2-1" presStyleLbl="parChTrans1D2" presStyleIdx="1" presStyleCnt="5"/>
      <dgm:spPr/>
      <dgm:t>
        <a:bodyPr/>
        <a:lstStyle/>
        <a:p>
          <a:endParaRPr lang="pt-PT"/>
        </a:p>
      </dgm:t>
    </dgm:pt>
    <dgm:pt modelId="{C092ABAD-CBB5-4560-901A-2E2D770C9BE9}" type="pres">
      <dgm:prSet presAssocID="{2B064CCD-A74F-4F5B-BFB0-B0051E04F191}" presName="connTx" presStyleLbl="parChTrans1D2" presStyleIdx="1" presStyleCnt="5"/>
      <dgm:spPr/>
      <dgm:t>
        <a:bodyPr/>
        <a:lstStyle/>
        <a:p>
          <a:endParaRPr lang="pt-PT"/>
        </a:p>
      </dgm:t>
    </dgm:pt>
    <dgm:pt modelId="{CE939129-18BE-433B-B10A-56BF365204F4}" type="pres">
      <dgm:prSet presAssocID="{F04173B3-C846-4A98-984D-AA855331AA8A}" presName="root2" presStyleCnt="0"/>
      <dgm:spPr/>
      <dgm:t>
        <a:bodyPr/>
        <a:lstStyle/>
        <a:p>
          <a:endParaRPr lang="pt-PT"/>
        </a:p>
      </dgm:t>
    </dgm:pt>
    <dgm:pt modelId="{7ECFFF18-A54E-4346-9090-3A8E550C02FA}" type="pres">
      <dgm:prSet presAssocID="{F04173B3-C846-4A98-984D-AA855331AA8A}" presName="LevelTwoTextNode" presStyleLbl="node2" presStyleIdx="1" presStyleCnt="5" custScaleX="178243" custScaleY="97738" custLinFactNeighborX="59837" custLinFactNeighborY="-3338">
        <dgm:presLayoutVars>
          <dgm:chPref val="3"/>
        </dgm:presLayoutVars>
      </dgm:prSet>
      <dgm:spPr/>
      <dgm:t>
        <a:bodyPr/>
        <a:lstStyle/>
        <a:p>
          <a:endParaRPr lang="pt-PT"/>
        </a:p>
      </dgm:t>
    </dgm:pt>
    <dgm:pt modelId="{C54B5109-55A2-4643-BBDA-66509E5629CD}" type="pres">
      <dgm:prSet presAssocID="{F04173B3-C846-4A98-984D-AA855331AA8A}" presName="level3hierChild" presStyleCnt="0"/>
      <dgm:spPr/>
      <dgm:t>
        <a:bodyPr/>
        <a:lstStyle/>
        <a:p>
          <a:endParaRPr lang="pt-PT"/>
        </a:p>
      </dgm:t>
    </dgm:pt>
    <dgm:pt modelId="{724F8A0B-D50F-4F64-B5D9-4620A5BFB85F}" type="pres">
      <dgm:prSet presAssocID="{767B0E84-7F29-46FF-BC01-418B393FA2C9}" presName="conn2-1" presStyleLbl="parChTrans1D2" presStyleIdx="2" presStyleCnt="5"/>
      <dgm:spPr/>
      <dgm:t>
        <a:bodyPr/>
        <a:lstStyle/>
        <a:p>
          <a:endParaRPr lang="pt-PT"/>
        </a:p>
      </dgm:t>
    </dgm:pt>
    <dgm:pt modelId="{B0379173-E709-475E-A449-33554867313E}" type="pres">
      <dgm:prSet presAssocID="{767B0E84-7F29-46FF-BC01-418B393FA2C9}" presName="connTx" presStyleLbl="parChTrans1D2" presStyleIdx="2" presStyleCnt="5"/>
      <dgm:spPr/>
      <dgm:t>
        <a:bodyPr/>
        <a:lstStyle/>
        <a:p>
          <a:endParaRPr lang="pt-PT"/>
        </a:p>
      </dgm:t>
    </dgm:pt>
    <dgm:pt modelId="{B6323C63-9E94-486E-89ED-FFE3DE0E6400}" type="pres">
      <dgm:prSet presAssocID="{B4234758-17D7-4AFC-A32A-F8690780CB90}" presName="root2" presStyleCnt="0"/>
      <dgm:spPr/>
      <dgm:t>
        <a:bodyPr/>
        <a:lstStyle/>
        <a:p>
          <a:endParaRPr lang="pt-PT"/>
        </a:p>
      </dgm:t>
    </dgm:pt>
    <dgm:pt modelId="{BA7A6281-440F-48BA-BFB8-52111587AE23}" type="pres">
      <dgm:prSet presAssocID="{B4234758-17D7-4AFC-A32A-F8690780CB90}" presName="LevelTwoTextNode" presStyleLbl="node2" presStyleIdx="2" presStyleCnt="5" custScaleX="173963" custScaleY="101130" custLinFactNeighborX="64157" custLinFactNeighborY="-3763">
        <dgm:presLayoutVars>
          <dgm:chPref val="3"/>
        </dgm:presLayoutVars>
      </dgm:prSet>
      <dgm:spPr/>
      <dgm:t>
        <a:bodyPr/>
        <a:lstStyle/>
        <a:p>
          <a:endParaRPr lang="pt-PT"/>
        </a:p>
      </dgm:t>
    </dgm:pt>
    <dgm:pt modelId="{9311ACB5-39A4-4A97-B37C-C11FD56F6A96}" type="pres">
      <dgm:prSet presAssocID="{B4234758-17D7-4AFC-A32A-F8690780CB90}" presName="level3hierChild" presStyleCnt="0"/>
      <dgm:spPr/>
      <dgm:t>
        <a:bodyPr/>
        <a:lstStyle/>
        <a:p>
          <a:endParaRPr lang="pt-PT"/>
        </a:p>
      </dgm:t>
    </dgm:pt>
    <dgm:pt modelId="{CBCD6CFF-B649-45AF-B37C-4B8C44F52150}" type="pres">
      <dgm:prSet presAssocID="{36C2C15F-C52B-4A70-B5F3-99A5EB4BEB56}" presName="conn2-1" presStyleLbl="parChTrans1D2" presStyleIdx="3" presStyleCnt="5"/>
      <dgm:spPr/>
      <dgm:t>
        <a:bodyPr/>
        <a:lstStyle/>
        <a:p>
          <a:endParaRPr lang="pt-PT"/>
        </a:p>
      </dgm:t>
    </dgm:pt>
    <dgm:pt modelId="{90CE6001-AB41-45F7-9C03-93345F95B6CA}" type="pres">
      <dgm:prSet presAssocID="{36C2C15F-C52B-4A70-B5F3-99A5EB4BEB56}" presName="connTx" presStyleLbl="parChTrans1D2" presStyleIdx="3" presStyleCnt="5"/>
      <dgm:spPr/>
      <dgm:t>
        <a:bodyPr/>
        <a:lstStyle/>
        <a:p>
          <a:endParaRPr lang="pt-PT"/>
        </a:p>
      </dgm:t>
    </dgm:pt>
    <dgm:pt modelId="{0B04ECB0-46E0-49B7-8A2D-6A78F677E56B}" type="pres">
      <dgm:prSet presAssocID="{B910F57D-4C40-4270-BC75-2BCCF0381DF0}" presName="root2" presStyleCnt="0"/>
      <dgm:spPr/>
      <dgm:t>
        <a:bodyPr/>
        <a:lstStyle/>
        <a:p>
          <a:endParaRPr lang="pt-PT"/>
        </a:p>
      </dgm:t>
    </dgm:pt>
    <dgm:pt modelId="{807D00AF-34BE-4083-B3B7-4188B46C2F38}" type="pres">
      <dgm:prSet presAssocID="{B910F57D-4C40-4270-BC75-2BCCF0381DF0}" presName="LevelTwoTextNode" presStyleLbl="node2" presStyleIdx="3" presStyleCnt="5" custScaleX="171699" custLinFactNeighborX="64157" custLinFactNeighborY="-7580">
        <dgm:presLayoutVars>
          <dgm:chPref val="3"/>
        </dgm:presLayoutVars>
      </dgm:prSet>
      <dgm:spPr/>
      <dgm:t>
        <a:bodyPr/>
        <a:lstStyle/>
        <a:p>
          <a:endParaRPr lang="pt-PT"/>
        </a:p>
      </dgm:t>
    </dgm:pt>
    <dgm:pt modelId="{CA48AD0E-4053-4489-90A6-2D80E070C712}" type="pres">
      <dgm:prSet presAssocID="{B910F57D-4C40-4270-BC75-2BCCF0381DF0}" presName="level3hierChild" presStyleCnt="0"/>
      <dgm:spPr/>
      <dgm:t>
        <a:bodyPr/>
        <a:lstStyle/>
        <a:p>
          <a:endParaRPr lang="pt-PT"/>
        </a:p>
      </dgm:t>
    </dgm:pt>
    <dgm:pt modelId="{8C4A7783-E3EC-405B-AB83-9DAB606DEDE6}" type="pres">
      <dgm:prSet presAssocID="{0B97DB9D-2AFC-48BF-9A2B-3821784EC0E0}" presName="conn2-1" presStyleLbl="parChTrans1D2" presStyleIdx="4" presStyleCnt="5"/>
      <dgm:spPr/>
      <dgm:t>
        <a:bodyPr/>
        <a:lstStyle/>
        <a:p>
          <a:endParaRPr lang="pt-PT"/>
        </a:p>
      </dgm:t>
    </dgm:pt>
    <dgm:pt modelId="{02C62CD0-1D39-4B95-8626-7B6E56B112BB}" type="pres">
      <dgm:prSet presAssocID="{0B97DB9D-2AFC-48BF-9A2B-3821784EC0E0}" presName="connTx" presStyleLbl="parChTrans1D2" presStyleIdx="4" presStyleCnt="5"/>
      <dgm:spPr/>
      <dgm:t>
        <a:bodyPr/>
        <a:lstStyle/>
        <a:p>
          <a:endParaRPr lang="pt-PT"/>
        </a:p>
      </dgm:t>
    </dgm:pt>
    <dgm:pt modelId="{2B406B63-E3E7-4D4D-9A70-294B1A1EB070}" type="pres">
      <dgm:prSet presAssocID="{86EA1297-6114-4EF6-A5E6-E9E49508E97C}" presName="root2" presStyleCnt="0"/>
      <dgm:spPr/>
      <dgm:t>
        <a:bodyPr/>
        <a:lstStyle/>
        <a:p>
          <a:endParaRPr lang="pt-PT"/>
        </a:p>
      </dgm:t>
    </dgm:pt>
    <dgm:pt modelId="{942AAA9E-4C8B-4059-A46A-FBFBCD09E7B9}" type="pres">
      <dgm:prSet presAssocID="{86EA1297-6114-4EF6-A5E6-E9E49508E97C}" presName="LevelTwoTextNode" presStyleLbl="node2" presStyleIdx="4" presStyleCnt="5" custScaleX="173011" custScaleY="110861" custLinFactNeighborX="3681" custLinFactNeighborY="-10268">
        <dgm:presLayoutVars>
          <dgm:chPref val="3"/>
        </dgm:presLayoutVars>
      </dgm:prSet>
      <dgm:spPr/>
      <dgm:t>
        <a:bodyPr/>
        <a:lstStyle/>
        <a:p>
          <a:endParaRPr lang="pt-PT"/>
        </a:p>
      </dgm:t>
    </dgm:pt>
    <dgm:pt modelId="{AB3B1D08-2CD9-4E7A-8A93-2A0277023E36}" type="pres">
      <dgm:prSet presAssocID="{86EA1297-6114-4EF6-A5E6-E9E49508E97C}" presName="level3hierChild" presStyleCnt="0"/>
      <dgm:spPr/>
      <dgm:t>
        <a:bodyPr/>
        <a:lstStyle/>
        <a:p>
          <a:endParaRPr lang="pt-PT"/>
        </a:p>
      </dgm:t>
    </dgm:pt>
  </dgm:ptLst>
  <dgm:cxnLst>
    <dgm:cxn modelId="{96613C0A-28F3-47E1-A68E-FB2FBE88CE67}" type="presOf" srcId="{90D9773F-A9FC-489B-BE25-E8F7CF34F134}" destId="{ED577860-3C4B-4BB5-89A4-BC4C22C06703}" srcOrd="0" destOrd="0" presId="urn:microsoft.com/office/officeart/2005/8/layout/hierarchy2"/>
    <dgm:cxn modelId="{8D2DEFEA-837D-417A-9D49-6A03DB6CB843}" srcId="{E5EBF67C-9B7F-4139-99E1-5C11CA6A3FD2}" destId="{B910F57D-4C40-4270-BC75-2BCCF0381DF0}" srcOrd="3" destOrd="0" parTransId="{36C2C15F-C52B-4A70-B5F3-99A5EB4BEB56}" sibTransId="{749D39DF-EA5E-4876-B4A9-D7DC6623C7C7}"/>
    <dgm:cxn modelId="{2E747AC7-F11E-42EC-872F-745109B5C8F6}" type="presOf" srcId="{2B064CCD-A74F-4F5B-BFB0-B0051E04F191}" destId="{B35157CC-76C7-4DA3-BB8A-2C46C51E7240}" srcOrd="0" destOrd="0" presId="urn:microsoft.com/office/officeart/2005/8/layout/hierarchy2"/>
    <dgm:cxn modelId="{39440BDC-343A-46FB-94AB-EB3EE7DE6E8A}" type="presOf" srcId="{B910F57D-4C40-4270-BC75-2BCCF0381DF0}" destId="{807D00AF-34BE-4083-B3B7-4188B46C2F38}" srcOrd="0" destOrd="0" presId="urn:microsoft.com/office/officeart/2005/8/layout/hierarchy2"/>
    <dgm:cxn modelId="{F4D5F7AA-6917-4F0E-843A-CD928D9D3661}" srcId="{E5EBF67C-9B7F-4139-99E1-5C11CA6A3FD2}" destId="{F04173B3-C846-4A98-984D-AA855331AA8A}" srcOrd="1" destOrd="0" parTransId="{2B064CCD-A74F-4F5B-BFB0-B0051E04F191}" sibTransId="{DBD13622-B31D-4BE1-82A3-E794EE66E236}"/>
    <dgm:cxn modelId="{6761D242-B0AB-4119-AFE0-A1A942150B6B}" type="presOf" srcId="{F04173B3-C846-4A98-984D-AA855331AA8A}" destId="{7ECFFF18-A54E-4346-9090-3A8E550C02FA}" srcOrd="0" destOrd="0" presId="urn:microsoft.com/office/officeart/2005/8/layout/hierarchy2"/>
    <dgm:cxn modelId="{28A97B94-8A3A-476E-8060-2DFAE148DB69}" type="presOf" srcId="{90D9773F-A9FC-489B-BE25-E8F7CF34F134}" destId="{43F960EB-A6F1-4FDB-A888-2AF478881BB9}" srcOrd="1" destOrd="0" presId="urn:microsoft.com/office/officeart/2005/8/layout/hierarchy2"/>
    <dgm:cxn modelId="{7659B075-C813-4A87-B02D-9034DDE988FD}" srcId="{E5EBF67C-9B7F-4139-99E1-5C11CA6A3FD2}" destId="{B4234758-17D7-4AFC-A32A-F8690780CB90}" srcOrd="2" destOrd="0" parTransId="{767B0E84-7F29-46FF-BC01-418B393FA2C9}" sibTransId="{C93515D9-8042-42A9-8436-4A41AF93DF01}"/>
    <dgm:cxn modelId="{9A662D4D-5C48-4444-B7F0-1802EAAA8D41}" type="presOf" srcId="{6E4F32F8-AC81-47CD-9A7C-9B37E6F52973}" destId="{1E9AEE48-F725-4418-8FDB-2978229CA264}" srcOrd="0" destOrd="0" presId="urn:microsoft.com/office/officeart/2005/8/layout/hierarchy2"/>
    <dgm:cxn modelId="{69231B41-069B-44EE-8EAC-AE7D1AA4ED7B}" type="presOf" srcId="{0B97DB9D-2AFC-48BF-9A2B-3821784EC0E0}" destId="{02C62CD0-1D39-4B95-8626-7B6E56B112BB}" srcOrd="1" destOrd="0" presId="urn:microsoft.com/office/officeart/2005/8/layout/hierarchy2"/>
    <dgm:cxn modelId="{D14BFD68-A186-4FAF-9CA9-0A97B27074E1}" srcId="{E5EBF67C-9B7F-4139-99E1-5C11CA6A3FD2}" destId="{86EA1297-6114-4EF6-A5E6-E9E49508E97C}" srcOrd="4" destOrd="0" parTransId="{0B97DB9D-2AFC-48BF-9A2B-3821784EC0E0}" sibTransId="{53E2E954-E9B6-42A7-A5FB-E762513489F6}"/>
    <dgm:cxn modelId="{4A48D3A5-CB48-4BC9-8397-5F6E0290251D}" type="presOf" srcId="{36C2C15F-C52B-4A70-B5F3-99A5EB4BEB56}" destId="{CBCD6CFF-B649-45AF-B37C-4B8C44F52150}" srcOrd="0" destOrd="0" presId="urn:microsoft.com/office/officeart/2005/8/layout/hierarchy2"/>
    <dgm:cxn modelId="{147B4AE9-9928-4BE4-9868-862BB61B73F3}" type="presOf" srcId="{767B0E84-7F29-46FF-BC01-418B393FA2C9}" destId="{B0379173-E709-475E-A449-33554867313E}" srcOrd="1" destOrd="0" presId="urn:microsoft.com/office/officeart/2005/8/layout/hierarchy2"/>
    <dgm:cxn modelId="{AF31854E-538F-458D-98CC-D68D30BBC33B}" type="presOf" srcId="{80E8100C-97A9-4F2A-9BE3-8815BF8A2A2E}" destId="{887307EB-BCC0-440D-BA91-02D503E30555}" srcOrd="0" destOrd="0" presId="urn:microsoft.com/office/officeart/2005/8/layout/hierarchy2"/>
    <dgm:cxn modelId="{E95C157C-BBB5-4586-AF8F-01A4CA620881}" type="presOf" srcId="{B4234758-17D7-4AFC-A32A-F8690780CB90}" destId="{BA7A6281-440F-48BA-BFB8-52111587AE23}" srcOrd="0" destOrd="0" presId="urn:microsoft.com/office/officeart/2005/8/layout/hierarchy2"/>
    <dgm:cxn modelId="{47B8D7C0-A8CF-4BBF-B32C-87685C46A617}" srcId="{80E8100C-97A9-4F2A-9BE3-8815BF8A2A2E}" destId="{E5EBF67C-9B7F-4139-99E1-5C11CA6A3FD2}" srcOrd="0" destOrd="0" parTransId="{A2BC1F8A-0FD0-4C42-B1EA-7C53E05AD457}" sibTransId="{48911FE6-E707-41E3-91E2-488553782351}"/>
    <dgm:cxn modelId="{572EDFBC-89BF-4AD5-BC0F-3A00B5A9478D}" type="presOf" srcId="{86EA1297-6114-4EF6-A5E6-E9E49508E97C}" destId="{942AAA9E-4C8B-4059-A46A-FBFBCD09E7B9}" srcOrd="0" destOrd="0" presId="urn:microsoft.com/office/officeart/2005/8/layout/hierarchy2"/>
    <dgm:cxn modelId="{5724A480-64F4-42A2-AE96-E78ED7854C16}" type="presOf" srcId="{36C2C15F-C52B-4A70-B5F3-99A5EB4BEB56}" destId="{90CE6001-AB41-45F7-9C03-93345F95B6CA}" srcOrd="1" destOrd="0" presId="urn:microsoft.com/office/officeart/2005/8/layout/hierarchy2"/>
    <dgm:cxn modelId="{2FC4F580-12FF-4979-AE8C-DC2DA7C73970}" type="presOf" srcId="{767B0E84-7F29-46FF-BC01-418B393FA2C9}" destId="{724F8A0B-D50F-4F64-B5D9-4620A5BFB85F}" srcOrd="0" destOrd="0" presId="urn:microsoft.com/office/officeart/2005/8/layout/hierarchy2"/>
    <dgm:cxn modelId="{05AED3BD-F678-4B69-A7CD-FDE86028C393}" type="presOf" srcId="{E5EBF67C-9B7F-4139-99E1-5C11CA6A3FD2}" destId="{8930B08D-D82A-40EB-9C8C-94808D537E23}" srcOrd="0" destOrd="0" presId="urn:microsoft.com/office/officeart/2005/8/layout/hierarchy2"/>
    <dgm:cxn modelId="{439E80D4-7310-4502-88AF-CC49EE5C1E7D}" srcId="{E5EBF67C-9B7F-4139-99E1-5C11CA6A3FD2}" destId="{6E4F32F8-AC81-47CD-9A7C-9B37E6F52973}" srcOrd="0" destOrd="0" parTransId="{90D9773F-A9FC-489B-BE25-E8F7CF34F134}" sibTransId="{1FC5C648-BA42-44D0-B51F-A54A29CF4F92}"/>
    <dgm:cxn modelId="{8D747167-650D-4FDA-84DC-E1B1C2B75F74}" type="presOf" srcId="{2B064CCD-A74F-4F5B-BFB0-B0051E04F191}" destId="{C092ABAD-CBB5-4560-901A-2E2D770C9BE9}" srcOrd="1" destOrd="0" presId="urn:microsoft.com/office/officeart/2005/8/layout/hierarchy2"/>
    <dgm:cxn modelId="{130D598F-F556-42AF-9224-308956805511}" type="presOf" srcId="{0B97DB9D-2AFC-48BF-9A2B-3821784EC0E0}" destId="{8C4A7783-E3EC-405B-AB83-9DAB606DEDE6}" srcOrd="0" destOrd="0" presId="urn:microsoft.com/office/officeart/2005/8/layout/hierarchy2"/>
    <dgm:cxn modelId="{BCFA644B-5CB7-4750-813C-9BE08CC0A220}" type="presParOf" srcId="{887307EB-BCC0-440D-BA91-02D503E30555}" destId="{4E4377BE-842B-43A3-86E1-060C2659F3F5}" srcOrd="0" destOrd="0" presId="urn:microsoft.com/office/officeart/2005/8/layout/hierarchy2"/>
    <dgm:cxn modelId="{B9BF538E-D1EE-4810-8CB2-7E09F0AF8C43}" type="presParOf" srcId="{4E4377BE-842B-43A3-86E1-060C2659F3F5}" destId="{8930B08D-D82A-40EB-9C8C-94808D537E23}" srcOrd="0" destOrd="0" presId="urn:microsoft.com/office/officeart/2005/8/layout/hierarchy2"/>
    <dgm:cxn modelId="{FA60A769-5087-4BFD-AF69-8CC7E11BEC36}" type="presParOf" srcId="{4E4377BE-842B-43A3-86E1-060C2659F3F5}" destId="{9F015A24-2CAC-48E3-A417-633540CE916B}" srcOrd="1" destOrd="0" presId="urn:microsoft.com/office/officeart/2005/8/layout/hierarchy2"/>
    <dgm:cxn modelId="{54923FA2-DAC2-46BE-ACDD-FD1E43CBCB91}" type="presParOf" srcId="{9F015A24-2CAC-48E3-A417-633540CE916B}" destId="{ED577860-3C4B-4BB5-89A4-BC4C22C06703}" srcOrd="0" destOrd="0" presId="urn:microsoft.com/office/officeart/2005/8/layout/hierarchy2"/>
    <dgm:cxn modelId="{3088E457-4AC7-4995-B2F6-8FA3AD37CC4A}" type="presParOf" srcId="{ED577860-3C4B-4BB5-89A4-BC4C22C06703}" destId="{43F960EB-A6F1-4FDB-A888-2AF478881BB9}" srcOrd="0" destOrd="0" presId="urn:microsoft.com/office/officeart/2005/8/layout/hierarchy2"/>
    <dgm:cxn modelId="{C27C7F78-B922-40B2-9C09-E590AF479365}" type="presParOf" srcId="{9F015A24-2CAC-48E3-A417-633540CE916B}" destId="{F3F7CB46-332B-40EF-A7F4-1E650771316D}" srcOrd="1" destOrd="0" presId="urn:microsoft.com/office/officeart/2005/8/layout/hierarchy2"/>
    <dgm:cxn modelId="{22213740-1861-42F7-982B-03AF9E371FB5}" type="presParOf" srcId="{F3F7CB46-332B-40EF-A7F4-1E650771316D}" destId="{1E9AEE48-F725-4418-8FDB-2978229CA264}" srcOrd="0" destOrd="0" presId="urn:microsoft.com/office/officeart/2005/8/layout/hierarchy2"/>
    <dgm:cxn modelId="{9D7854CE-0BC9-4CBF-8FC2-1F752F2858C8}" type="presParOf" srcId="{F3F7CB46-332B-40EF-A7F4-1E650771316D}" destId="{12AD4008-E836-40FA-ACC8-69BF9CEE5A20}" srcOrd="1" destOrd="0" presId="urn:microsoft.com/office/officeart/2005/8/layout/hierarchy2"/>
    <dgm:cxn modelId="{DB436E65-703C-4E4B-8B7E-83261A6FD080}" type="presParOf" srcId="{9F015A24-2CAC-48E3-A417-633540CE916B}" destId="{B35157CC-76C7-4DA3-BB8A-2C46C51E7240}" srcOrd="2" destOrd="0" presId="urn:microsoft.com/office/officeart/2005/8/layout/hierarchy2"/>
    <dgm:cxn modelId="{1B7DE041-97BC-480E-9BAD-839C51620F17}" type="presParOf" srcId="{B35157CC-76C7-4DA3-BB8A-2C46C51E7240}" destId="{C092ABAD-CBB5-4560-901A-2E2D770C9BE9}" srcOrd="0" destOrd="0" presId="urn:microsoft.com/office/officeart/2005/8/layout/hierarchy2"/>
    <dgm:cxn modelId="{25806024-E4C4-4E93-86BA-D98CD92576A1}" type="presParOf" srcId="{9F015A24-2CAC-48E3-A417-633540CE916B}" destId="{CE939129-18BE-433B-B10A-56BF365204F4}" srcOrd="3" destOrd="0" presId="urn:microsoft.com/office/officeart/2005/8/layout/hierarchy2"/>
    <dgm:cxn modelId="{98E04C8A-CE08-480B-A2EE-8E4138AE32E8}" type="presParOf" srcId="{CE939129-18BE-433B-B10A-56BF365204F4}" destId="{7ECFFF18-A54E-4346-9090-3A8E550C02FA}" srcOrd="0" destOrd="0" presId="urn:microsoft.com/office/officeart/2005/8/layout/hierarchy2"/>
    <dgm:cxn modelId="{5C0AD58A-EA4B-432D-841B-4C506F561D97}" type="presParOf" srcId="{CE939129-18BE-433B-B10A-56BF365204F4}" destId="{C54B5109-55A2-4643-BBDA-66509E5629CD}" srcOrd="1" destOrd="0" presId="urn:microsoft.com/office/officeart/2005/8/layout/hierarchy2"/>
    <dgm:cxn modelId="{194E50C2-76ED-4235-8244-84B9BD511F6C}" type="presParOf" srcId="{9F015A24-2CAC-48E3-A417-633540CE916B}" destId="{724F8A0B-D50F-4F64-B5D9-4620A5BFB85F}" srcOrd="4" destOrd="0" presId="urn:microsoft.com/office/officeart/2005/8/layout/hierarchy2"/>
    <dgm:cxn modelId="{6CC5DF05-2698-4AD8-86AF-C0FA01D3D1C2}" type="presParOf" srcId="{724F8A0B-D50F-4F64-B5D9-4620A5BFB85F}" destId="{B0379173-E709-475E-A449-33554867313E}" srcOrd="0" destOrd="0" presId="urn:microsoft.com/office/officeart/2005/8/layout/hierarchy2"/>
    <dgm:cxn modelId="{DF75EB2C-7E36-46CA-9721-E1DA2D210C5A}" type="presParOf" srcId="{9F015A24-2CAC-48E3-A417-633540CE916B}" destId="{B6323C63-9E94-486E-89ED-FFE3DE0E6400}" srcOrd="5" destOrd="0" presId="urn:microsoft.com/office/officeart/2005/8/layout/hierarchy2"/>
    <dgm:cxn modelId="{9B749EE9-D549-4FC5-9BA2-8C73B238CD71}" type="presParOf" srcId="{B6323C63-9E94-486E-89ED-FFE3DE0E6400}" destId="{BA7A6281-440F-48BA-BFB8-52111587AE23}" srcOrd="0" destOrd="0" presId="urn:microsoft.com/office/officeart/2005/8/layout/hierarchy2"/>
    <dgm:cxn modelId="{8BC7E916-0629-4151-9748-1D853DCCE704}" type="presParOf" srcId="{B6323C63-9E94-486E-89ED-FFE3DE0E6400}" destId="{9311ACB5-39A4-4A97-B37C-C11FD56F6A96}" srcOrd="1" destOrd="0" presId="urn:microsoft.com/office/officeart/2005/8/layout/hierarchy2"/>
    <dgm:cxn modelId="{9B1ADB02-1849-441F-AEA1-F76EA9300D63}" type="presParOf" srcId="{9F015A24-2CAC-48E3-A417-633540CE916B}" destId="{CBCD6CFF-B649-45AF-B37C-4B8C44F52150}" srcOrd="6" destOrd="0" presId="urn:microsoft.com/office/officeart/2005/8/layout/hierarchy2"/>
    <dgm:cxn modelId="{F47E86DF-FF40-4423-9862-4F337E020E9A}" type="presParOf" srcId="{CBCD6CFF-B649-45AF-B37C-4B8C44F52150}" destId="{90CE6001-AB41-45F7-9C03-93345F95B6CA}" srcOrd="0" destOrd="0" presId="urn:microsoft.com/office/officeart/2005/8/layout/hierarchy2"/>
    <dgm:cxn modelId="{7D66E3BB-557F-4273-B559-E8EAB9F3F232}" type="presParOf" srcId="{9F015A24-2CAC-48E3-A417-633540CE916B}" destId="{0B04ECB0-46E0-49B7-8A2D-6A78F677E56B}" srcOrd="7" destOrd="0" presId="urn:microsoft.com/office/officeart/2005/8/layout/hierarchy2"/>
    <dgm:cxn modelId="{AAE153E0-B9D3-4C24-A804-9F3C89058A37}" type="presParOf" srcId="{0B04ECB0-46E0-49B7-8A2D-6A78F677E56B}" destId="{807D00AF-34BE-4083-B3B7-4188B46C2F38}" srcOrd="0" destOrd="0" presId="urn:microsoft.com/office/officeart/2005/8/layout/hierarchy2"/>
    <dgm:cxn modelId="{C59C2B6B-DDE9-40D5-9F03-3F5C04F60024}" type="presParOf" srcId="{0B04ECB0-46E0-49B7-8A2D-6A78F677E56B}" destId="{CA48AD0E-4053-4489-90A6-2D80E070C712}" srcOrd="1" destOrd="0" presId="urn:microsoft.com/office/officeart/2005/8/layout/hierarchy2"/>
    <dgm:cxn modelId="{E99DDF44-CCD1-449E-B193-FB2AA812A99E}" type="presParOf" srcId="{9F015A24-2CAC-48E3-A417-633540CE916B}" destId="{8C4A7783-E3EC-405B-AB83-9DAB606DEDE6}" srcOrd="8" destOrd="0" presId="urn:microsoft.com/office/officeart/2005/8/layout/hierarchy2"/>
    <dgm:cxn modelId="{263A5E83-EBCD-4896-9399-09ADECCCC1ED}" type="presParOf" srcId="{8C4A7783-E3EC-405B-AB83-9DAB606DEDE6}" destId="{02C62CD0-1D39-4B95-8626-7B6E56B112BB}" srcOrd="0" destOrd="0" presId="urn:microsoft.com/office/officeart/2005/8/layout/hierarchy2"/>
    <dgm:cxn modelId="{D3F7FA30-7C55-4A2B-AD99-997A81799B9A}" type="presParOf" srcId="{9F015A24-2CAC-48E3-A417-633540CE916B}" destId="{2B406B63-E3E7-4D4D-9A70-294B1A1EB070}" srcOrd="9" destOrd="0" presId="urn:microsoft.com/office/officeart/2005/8/layout/hierarchy2"/>
    <dgm:cxn modelId="{0F8A58B4-ABD4-43A9-92BE-372CC870BE99}" type="presParOf" srcId="{2B406B63-E3E7-4D4D-9A70-294B1A1EB070}" destId="{942AAA9E-4C8B-4059-A46A-FBFBCD09E7B9}" srcOrd="0" destOrd="0" presId="urn:microsoft.com/office/officeart/2005/8/layout/hierarchy2"/>
    <dgm:cxn modelId="{DD617F53-F870-43AC-BEE8-34972386C2EA}" type="presParOf" srcId="{2B406B63-E3E7-4D4D-9A70-294B1A1EB070}" destId="{AB3B1D08-2CD9-4E7A-8A93-2A0277023E36}"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6BAE78-7CD2-43B5-8D5C-A443172F22A0}" type="doc">
      <dgm:prSet loTypeId="urn:microsoft.com/office/officeart/2005/8/layout/hierarchy2" loCatId="hierarchy" qsTypeId="urn:microsoft.com/office/officeart/2005/8/quickstyle/simple1" qsCatId="simple" csTypeId="urn:microsoft.com/office/officeart/2005/8/colors/accent4_5" csCatId="accent4" phldr="1"/>
      <dgm:spPr/>
      <dgm:t>
        <a:bodyPr/>
        <a:lstStyle/>
        <a:p>
          <a:endParaRPr lang="pt-PT"/>
        </a:p>
      </dgm:t>
    </dgm:pt>
    <dgm:pt modelId="{15DE0612-EDB1-4A02-AA4F-AC77D60530A5}">
      <dgm:prSet phldrT="[Texto]" custT="1"/>
      <dgm:spPr/>
      <dgm:t>
        <a:bodyPr/>
        <a:lstStyle/>
        <a:p>
          <a:r>
            <a:rPr lang="pt-PT"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Orações subordinadas</a:t>
          </a:r>
          <a:endParaRPr lang="pt-PT"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BEB36C41-5E84-4135-8D5F-6A4597532729}" type="parTrans" cxnId="{C2490601-577F-47B0-A8DA-28602872ED9B}">
      <dgm:prSet/>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04A175A8-A86F-4837-8FFF-6FED23D8F5F7}" type="sibTrans" cxnId="{C2490601-577F-47B0-A8DA-28602872ED9B}">
      <dgm:prSet/>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32A38CC4-A3DA-41A9-93D0-E0855A4A4932}">
      <dgm:prSet phldrT="[Texto]" custT="1"/>
      <dgm:spPr/>
      <dgm:t>
        <a:bodyPr/>
        <a:lstStyle/>
        <a:p>
          <a:r>
            <a:rPr lang="pt-PT"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Adjetivas </a:t>
          </a:r>
          <a:endParaRPr lang="pt-PT"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511E155C-45F5-4A3C-AF73-1D7821DF4265}" type="parTrans" cxnId="{45097104-5062-4F47-890A-87344A39CA84}">
      <dgm:prSet custT="1"/>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BE01DDB1-7A45-46C4-B94C-1CF4951313F9}" type="sibTrans" cxnId="{45097104-5062-4F47-890A-87344A39CA84}">
      <dgm:prSet/>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07B06439-BB5E-4281-B581-951E9E710620}">
      <dgm:prSet custT="1"/>
      <dgm:spPr/>
      <dgm:t>
        <a:bodyPr/>
        <a:lstStyle/>
        <a:p>
          <a:r>
            <a:rPr lang="pt-PT"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Adverbiais</a:t>
          </a:r>
        </a:p>
      </dgm:t>
    </dgm:pt>
    <dgm:pt modelId="{9D221FFA-7865-4B29-8162-8BFF54D1C5B9}" type="parTrans" cxnId="{84399AC1-0477-42FB-8F03-E66FA0A41CFB}">
      <dgm:prSet custT="1"/>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88F6B448-57CB-4007-A304-03837855B787}" type="sibTrans" cxnId="{84399AC1-0477-42FB-8F03-E66FA0A41CFB}">
      <dgm:prSet/>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4970BE65-83D0-4547-8756-F8ACDEA7FF49}">
      <dgm:prSet custT="1"/>
      <dgm:spPr/>
      <dgm:t>
        <a:bodyPr/>
        <a:lstStyle/>
        <a:p>
          <a:r>
            <a:rPr lang="pt-PT" sz="2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Substantivas</a:t>
          </a:r>
          <a:endParaRPr lang="pt-PT"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55754220-764C-4A1A-97C2-6B987D2AC42E}" type="sibTrans" cxnId="{1E086C7B-31FC-4330-8DCF-8ADD2825A933}">
      <dgm:prSet/>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33A2525E-A215-422B-B789-DCBED6A251B1}" type="parTrans" cxnId="{1E086C7B-31FC-4330-8DCF-8ADD2825A933}">
      <dgm:prSet custT="1"/>
      <dgm:spPr/>
      <dgm:t>
        <a:bodyPr/>
        <a:lstStyle/>
        <a:p>
          <a:endParaRPr lang="pt-PT" sz="2800" b="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gm:t>
    </dgm:pt>
    <dgm:pt modelId="{4AA0C598-413F-4D04-8968-D51278A74858}" type="pres">
      <dgm:prSet presAssocID="{5E6BAE78-7CD2-43B5-8D5C-A443172F22A0}" presName="diagram" presStyleCnt="0">
        <dgm:presLayoutVars>
          <dgm:chPref val="1"/>
          <dgm:dir/>
          <dgm:animOne val="branch"/>
          <dgm:animLvl val="lvl"/>
          <dgm:resizeHandles val="exact"/>
        </dgm:presLayoutVars>
      </dgm:prSet>
      <dgm:spPr/>
      <dgm:t>
        <a:bodyPr/>
        <a:lstStyle/>
        <a:p>
          <a:endParaRPr lang="pt-PT"/>
        </a:p>
      </dgm:t>
    </dgm:pt>
    <dgm:pt modelId="{4993EEE0-3FED-4A13-867D-288F56D1751A}" type="pres">
      <dgm:prSet presAssocID="{15DE0612-EDB1-4A02-AA4F-AC77D60530A5}" presName="root1" presStyleCnt="0"/>
      <dgm:spPr/>
      <dgm:t>
        <a:bodyPr/>
        <a:lstStyle/>
        <a:p>
          <a:endParaRPr lang="pt-PT"/>
        </a:p>
      </dgm:t>
    </dgm:pt>
    <dgm:pt modelId="{F7665EEE-9EF1-4455-9565-AD082C0B4D91}" type="pres">
      <dgm:prSet presAssocID="{15DE0612-EDB1-4A02-AA4F-AC77D60530A5}" presName="LevelOneTextNode" presStyleLbl="node0" presStyleIdx="0" presStyleCnt="1" custScaleX="64209" custScaleY="38718" custLinFactNeighborX="3125" custLinFactNeighborY="-22127">
        <dgm:presLayoutVars>
          <dgm:chPref val="3"/>
        </dgm:presLayoutVars>
      </dgm:prSet>
      <dgm:spPr/>
      <dgm:t>
        <a:bodyPr/>
        <a:lstStyle/>
        <a:p>
          <a:endParaRPr lang="pt-PT"/>
        </a:p>
      </dgm:t>
    </dgm:pt>
    <dgm:pt modelId="{C64A5FD3-0441-4A4B-A33C-DB3CBBB26555}" type="pres">
      <dgm:prSet presAssocID="{15DE0612-EDB1-4A02-AA4F-AC77D60530A5}" presName="level2hierChild" presStyleCnt="0"/>
      <dgm:spPr/>
      <dgm:t>
        <a:bodyPr/>
        <a:lstStyle/>
        <a:p>
          <a:endParaRPr lang="pt-PT"/>
        </a:p>
      </dgm:t>
    </dgm:pt>
    <dgm:pt modelId="{0FD5DCD9-382F-405A-8B4B-3740AEB120C5}" type="pres">
      <dgm:prSet presAssocID="{511E155C-45F5-4A3C-AF73-1D7821DF4265}" presName="conn2-1" presStyleLbl="parChTrans1D2" presStyleIdx="0" presStyleCnt="3"/>
      <dgm:spPr/>
      <dgm:t>
        <a:bodyPr/>
        <a:lstStyle/>
        <a:p>
          <a:endParaRPr lang="pt-PT"/>
        </a:p>
      </dgm:t>
    </dgm:pt>
    <dgm:pt modelId="{95331B25-C2E0-49C8-8A53-C895B5C8DA1B}" type="pres">
      <dgm:prSet presAssocID="{511E155C-45F5-4A3C-AF73-1D7821DF4265}" presName="connTx" presStyleLbl="parChTrans1D2" presStyleIdx="0" presStyleCnt="3"/>
      <dgm:spPr/>
      <dgm:t>
        <a:bodyPr/>
        <a:lstStyle/>
        <a:p>
          <a:endParaRPr lang="pt-PT"/>
        </a:p>
      </dgm:t>
    </dgm:pt>
    <dgm:pt modelId="{548EB695-B360-4FBA-971C-EC778C04945B}" type="pres">
      <dgm:prSet presAssocID="{32A38CC4-A3DA-41A9-93D0-E0855A4A4932}" presName="root2" presStyleCnt="0"/>
      <dgm:spPr/>
      <dgm:t>
        <a:bodyPr/>
        <a:lstStyle/>
        <a:p>
          <a:endParaRPr lang="pt-PT"/>
        </a:p>
      </dgm:t>
    </dgm:pt>
    <dgm:pt modelId="{13A33315-23D8-490C-B25A-797B1ACFC99B}" type="pres">
      <dgm:prSet presAssocID="{32A38CC4-A3DA-41A9-93D0-E0855A4A4932}" presName="LevelTwoTextNode" presStyleLbl="node2" presStyleIdx="0" presStyleCnt="3" custScaleX="46118" custScaleY="28234" custLinFactNeighborX="-14800" custLinFactNeighborY="21745">
        <dgm:presLayoutVars>
          <dgm:chPref val="3"/>
        </dgm:presLayoutVars>
      </dgm:prSet>
      <dgm:spPr/>
      <dgm:t>
        <a:bodyPr/>
        <a:lstStyle/>
        <a:p>
          <a:endParaRPr lang="pt-PT"/>
        </a:p>
      </dgm:t>
    </dgm:pt>
    <dgm:pt modelId="{B868D6F7-05D0-495F-B6E1-41EC6CE717F9}" type="pres">
      <dgm:prSet presAssocID="{32A38CC4-A3DA-41A9-93D0-E0855A4A4932}" presName="level3hierChild" presStyleCnt="0"/>
      <dgm:spPr/>
      <dgm:t>
        <a:bodyPr/>
        <a:lstStyle/>
        <a:p>
          <a:endParaRPr lang="pt-PT"/>
        </a:p>
      </dgm:t>
    </dgm:pt>
    <dgm:pt modelId="{62C111D9-ABF8-4F67-8712-98C67AFDBCC1}" type="pres">
      <dgm:prSet presAssocID="{33A2525E-A215-422B-B789-DCBED6A251B1}" presName="conn2-1" presStyleLbl="parChTrans1D2" presStyleIdx="1" presStyleCnt="3"/>
      <dgm:spPr/>
      <dgm:t>
        <a:bodyPr/>
        <a:lstStyle/>
        <a:p>
          <a:endParaRPr lang="pt-PT"/>
        </a:p>
      </dgm:t>
    </dgm:pt>
    <dgm:pt modelId="{40C43EDD-E79D-4F06-AF41-A8BF0246A05A}" type="pres">
      <dgm:prSet presAssocID="{33A2525E-A215-422B-B789-DCBED6A251B1}" presName="connTx" presStyleLbl="parChTrans1D2" presStyleIdx="1" presStyleCnt="3"/>
      <dgm:spPr/>
      <dgm:t>
        <a:bodyPr/>
        <a:lstStyle/>
        <a:p>
          <a:endParaRPr lang="pt-PT"/>
        </a:p>
      </dgm:t>
    </dgm:pt>
    <dgm:pt modelId="{673C348D-4B68-4E4D-ADD6-A1542BEF5FC0}" type="pres">
      <dgm:prSet presAssocID="{4970BE65-83D0-4547-8756-F8ACDEA7FF49}" presName="root2" presStyleCnt="0"/>
      <dgm:spPr/>
      <dgm:t>
        <a:bodyPr/>
        <a:lstStyle/>
        <a:p>
          <a:endParaRPr lang="pt-PT"/>
        </a:p>
      </dgm:t>
    </dgm:pt>
    <dgm:pt modelId="{A7754C04-945F-4A9E-AD52-D3D539E95CAF}" type="pres">
      <dgm:prSet presAssocID="{4970BE65-83D0-4547-8756-F8ACDEA7FF49}" presName="LevelTwoTextNode" presStyleLbl="node2" presStyleIdx="1" presStyleCnt="3" custScaleX="46061" custScaleY="28646" custLinFactNeighborX="-13581" custLinFactNeighborY="38434">
        <dgm:presLayoutVars>
          <dgm:chPref val="3"/>
        </dgm:presLayoutVars>
      </dgm:prSet>
      <dgm:spPr/>
      <dgm:t>
        <a:bodyPr/>
        <a:lstStyle/>
        <a:p>
          <a:endParaRPr lang="pt-PT"/>
        </a:p>
      </dgm:t>
    </dgm:pt>
    <dgm:pt modelId="{389F4DC8-0E52-40F0-9DE6-818A28777B3A}" type="pres">
      <dgm:prSet presAssocID="{4970BE65-83D0-4547-8756-F8ACDEA7FF49}" presName="level3hierChild" presStyleCnt="0"/>
      <dgm:spPr/>
      <dgm:t>
        <a:bodyPr/>
        <a:lstStyle/>
        <a:p>
          <a:endParaRPr lang="pt-PT"/>
        </a:p>
      </dgm:t>
    </dgm:pt>
    <dgm:pt modelId="{415AB3FA-6407-47EF-AEA7-A9A1309DFFCC}" type="pres">
      <dgm:prSet presAssocID="{9D221FFA-7865-4B29-8162-8BFF54D1C5B9}" presName="conn2-1" presStyleLbl="parChTrans1D2" presStyleIdx="2" presStyleCnt="3"/>
      <dgm:spPr/>
      <dgm:t>
        <a:bodyPr/>
        <a:lstStyle/>
        <a:p>
          <a:endParaRPr lang="pt-PT"/>
        </a:p>
      </dgm:t>
    </dgm:pt>
    <dgm:pt modelId="{B937016C-2DAD-455C-A70D-2A4F2716CC02}" type="pres">
      <dgm:prSet presAssocID="{9D221FFA-7865-4B29-8162-8BFF54D1C5B9}" presName="connTx" presStyleLbl="parChTrans1D2" presStyleIdx="2" presStyleCnt="3"/>
      <dgm:spPr/>
      <dgm:t>
        <a:bodyPr/>
        <a:lstStyle/>
        <a:p>
          <a:endParaRPr lang="pt-PT"/>
        </a:p>
      </dgm:t>
    </dgm:pt>
    <dgm:pt modelId="{F0F226D9-6B87-48A0-A34B-E16F1CA1E292}" type="pres">
      <dgm:prSet presAssocID="{07B06439-BB5E-4281-B581-951E9E710620}" presName="root2" presStyleCnt="0"/>
      <dgm:spPr/>
      <dgm:t>
        <a:bodyPr/>
        <a:lstStyle/>
        <a:p>
          <a:endParaRPr lang="pt-PT"/>
        </a:p>
      </dgm:t>
    </dgm:pt>
    <dgm:pt modelId="{B314E3E2-2D52-497E-B637-03681338D868}" type="pres">
      <dgm:prSet presAssocID="{07B06439-BB5E-4281-B581-951E9E710620}" presName="LevelTwoTextNode" presStyleLbl="node2" presStyleIdx="2" presStyleCnt="3" custScaleX="45600" custScaleY="29487" custLinFactY="-28279" custLinFactNeighborX="-14640" custLinFactNeighborY="-100000">
        <dgm:presLayoutVars>
          <dgm:chPref val="3"/>
        </dgm:presLayoutVars>
      </dgm:prSet>
      <dgm:spPr/>
      <dgm:t>
        <a:bodyPr/>
        <a:lstStyle/>
        <a:p>
          <a:endParaRPr lang="pt-PT"/>
        </a:p>
      </dgm:t>
    </dgm:pt>
    <dgm:pt modelId="{B8C8972B-193D-4006-B127-D149F4CB5E6D}" type="pres">
      <dgm:prSet presAssocID="{07B06439-BB5E-4281-B581-951E9E710620}" presName="level3hierChild" presStyleCnt="0"/>
      <dgm:spPr/>
      <dgm:t>
        <a:bodyPr/>
        <a:lstStyle/>
        <a:p>
          <a:endParaRPr lang="pt-PT"/>
        </a:p>
      </dgm:t>
    </dgm:pt>
  </dgm:ptLst>
  <dgm:cxnLst>
    <dgm:cxn modelId="{1E086C7B-31FC-4330-8DCF-8ADD2825A933}" srcId="{15DE0612-EDB1-4A02-AA4F-AC77D60530A5}" destId="{4970BE65-83D0-4547-8756-F8ACDEA7FF49}" srcOrd="1" destOrd="0" parTransId="{33A2525E-A215-422B-B789-DCBED6A251B1}" sibTransId="{55754220-764C-4A1A-97C2-6B987D2AC42E}"/>
    <dgm:cxn modelId="{CDB6FAD0-C60B-4451-AFF7-00B3BAAD5EDE}" type="presOf" srcId="{5E6BAE78-7CD2-43B5-8D5C-A443172F22A0}" destId="{4AA0C598-413F-4D04-8968-D51278A74858}" srcOrd="0" destOrd="0" presId="urn:microsoft.com/office/officeart/2005/8/layout/hierarchy2"/>
    <dgm:cxn modelId="{36201A63-DB4F-426F-ADEA-B008C822C63F}" type="presOf" srcId="{07B06439-BB5E-4281-B581-951E9E710620}" destId="{B314E3E2-2D52-497E-B637-03681338D868}" srcOrd="0" destOrd="0" presId="urn:microsoft.com/office/officeart/2005/8/layout/hierarchy2"/>
    <dgm:cxn modelId="{84399AC1-0477-42FB-8F03-E66FA0A41CFB}" srcId="{15DE0612-EDB1-4A02-AA4F-AC77D60530A5}" destId="{07B06439-BB5E-4281-B581-951E9E710620}" srcOrd="2" destOrd="0" parTransId="{9D221FFA-7865-4B29-8162-8BFF54D1C5B9}" sibTransId="{88F6B448-57CB-4007-A304-03837855B787}"/>
    <dgm:cxn modelId="{FDF2A411-3607-4FF5-885B-B76FA984DCF5}" type="presOf" srcId="{33A2525E-A215-422B-B789-DCBED6A251B1}" destId="{62C111D9-ABF8-4F67-8712-98C67AFDBCC1}" srcOrd="0" destOrd="0" presId="urn:microsoft.com/office/officeart/2005/8/layout/hierarchy2"/>
    <dgm:cxn modelId="{F5DD71C1-F1FB-4249-93D7-64AD0E9C17F0}" type="presOf" srcId="{15DE0612-EDB1-4A02-AA4F-AC77D60530A5}" destId="{F7665EEE-9EF1-4455-9565-AD082C0B4D91}" srcOrd="0" destOrd="0" presId="urn:microsoft.com/office/officeart/2005/8/layout/hierarchy2"/>
    <dgm:cxn modelId="{143DCBA0-EA52-4C97-8242-127E1533BBF1}" type="presOf" srcId="{511E155C-45F5-4A3C-AF73-1D7821DF4265}" destId="{0FD5DCD9-382F-405A-8B4B-3740AEB120C5}" srcOrd="0" destOrd="0" presId="urn:microsoft.com/office/officeart/2005/8/layout/hierarchy2"/>
    <dgm:cxn modelId="{FC6B876F-E6CA-4281-91A1-68B5DF792014}" type="presOf" srcId="{4970BE65-83D0-4547-8756-F8ACDEA7FF49}" destId="{A7754C04-945F-4A9E-AD52-D3D539E95CAF}" srcOrd="0" destOrd="0" presId="urn:microsoft.com/office/officeart/2005/8/layout/hierarchy2"/>
    <dgm:cxn modelId="{C2490601-577F-47B0-A8DA-28602872ED9B}" srcId="{5E6BAE78-7CD2-43B5-8D5C-A443172F22A0}" destId="{15DE0612-EDB1-4A02-AA4F-AC77D60530A5}" srcOrd="0" destOrd="0" parTransId="{BEB36C41-5E84-4135-8D5F-6A4597532729}" sibTransId="{04A175A8-A86F-4837-8FFF-6FED23D8F5F7}"/>
    <dgm:cxn modelId="{F2AB04FC-53ED-4D4F-B5EC-B3D388CB8639}" type="presOf" srcId="{511E155C-45F5-4A3C-AF73-1D7821DF4265}" destId="{95331B25-C2E0-49C8-8A53-C895B5C8DA1B}" srcOrd="1" destOrd="0" presId="urn:microsoft.com/office/officeart/2005/8/layout/hierarchy2"/>
    <dgm:cxn modelId="{90D4DCAA-6290-4E03-BA63-CCEEBA5FF92A}" type="presOf" srcId="{32A38CC4-A3DA-41A9-93D0-E0855A4A4932}" destId="{13A33315-23D8-490C-B25A-797B1ACFC99B}" srcOrd="0" destOrd="0" presId="urn:microsoft.com/office/officeart/2005/8/layout/hierarchy2"/>
    <dgm:cxn modelId="{397EA5E0-FCCD-4BB9-A889-C16B51D1A87C}" type="presOf" srcId="{9D221FFA-7865-4B29-8162-8BFF54D1C5B9}" destId="{415AB3FA-6407-47EF-AEA7-A9A1309DFFCC}" srcOrd="0" destOrd="0" presId="urn:microsoft.com/office/officeart/2005/8/layout/hierarchy2"/>
    <dgm:cxn modelId="{45097104-5062-4F47-890A-87344A39CA84}" srcId="{15DE0612-EDB1-4A02-AA4F-AC77D60530A5}" destId="{32A38CC4-A3DA-41A9-93D0-E0855A4A4932}" srcOrd="0" destOrd="0" parTransId="{511E155C-45F5-4A3C-AF73-1D7821DF4265}" sibTransId="{BE01DDB1-7A45-46C4-B94C-1CF4951313F9}"/>
    <dgm:cxn modelId="{9FE7035B-72F4-4508-9C52-B918320065D2}" type="presOf" srcId="{9D221FFA-7865-4B29-8162-8BFF54D1C5B9}" destId="{B937016C-2DAD-455C-A70D-2A4F2716CC02}" srcOrd="1" destOrd="0" presId="urn:microsoft.com/office/officeart/2005/8/layout/hierarchy2"/>
    <dgm:cxn modelId="{513981CA-825B-4CB3-A533-1E679533F577}" type="presOf" srcId="{33A2525E-A215-422B-B789-DCBED6A251B1}" destId="{40C43EDD-E79D-4F06-AF41-A8BF0246A05A}" srcOrd="1" destOrd="0" presId="urn:microsoft.com/office/officeart/2005/8/layout/hierarchy2"/>
    <dgm:cxn modelId="{7E62DA49-71B0-4DB0-ABE4-C33BD2BC2061}" type="presParOf" srcId="{4AA0C598-413F-4D04-8968-D51278A74858}" destId="{4993EEE0-3FED-4A13-867D-288F56D1751A}" srcOrd="0" destOrd="0" presId="urn:microsoft.com/office/officeart/2005/8/layout/hierarchy2"/>
    <dgm:cxn modelId="{744C0897-31F7-43A3-B2F5-D8DE45DF2FF9}" type="presParOf" srcId="{4993EEE0-3FED-4A13-867D-288F56D1751A}" destId="{F7665EEE-9EF1-4455-9565-AD082C0B4D91}" srcOrd="0" destOrd="0" presId="urn:microsoft.com/office/officeart/2005/8/layout/hierarchy2"/>
    <dgm:cxn modelId="{67F42F95-3D4A-444C-9AC7-4A57BE17A8B1}" type="presParOf" srcId="{4993EEE0-3FED-4A13-867D-288F56D1751A}" destId="{C64A5FD3-0441-4A4B-A33C-DB3CBBB26555}" srcOrd="1" destOrd="0" presId="urn:microsoft.com/office/officeart/2005/8/layout/hierarchy2"/>
    <dgm:cxn modelId="{3ABAB833-A113-4C96-810B-2E0A893F9F43}" type="presParOf" srcId="{C64A5FD3-0441-4A4B-A33C-DB3CBBB26555}" destId="{0FD5DCD9-382F-405A-8B4B-3740AEB120C5}" srcOrd="0" destOrd="0" presId="urn:microsoft.com/office/officeart/2005/8/layout/hierarchy2"/>
    <dgm:cxn modelId="{B254A692-F676-4142-88ED-6D3B9010BDFC}" type="presParOf" srcId="{0FD5DCD9-382F-405A-8B4B-3740AEB120C5}" destId="{95331B25-C2E0-49C8-8A53-C895B5C8DA1B}" srcOrd="0" destOrd="0" presId="urn:microsoft.com/office/officeart/2005/8/layout/hierarchy2"/>
    <dgm:cxn modelId="{71DA5C23-72B3-461B-8044-926EA43167CE}" type="presParOf" srcId="{C64A5FD3-0441-4A4B-A33C-DB3CBBB26555}" destId="{548EB695-B360-4FBA-971C-EC778C04945B}" srcOrd="1" destOrd="0" presId="urn:microsoft.com/office/officeart/2005/8/layout/hierarchy2"/>
    <dgm:cxn modelId="{99A88A96-54BB-4B05-AE79-4C4106CB65F8}" type="presParOf" srcId="{548EB695-B360-4FBA-971C-EC778C04945B}" destId="{13A33315-23D8-490C-B25A-797B1ACFC99B}" srcOrd="0" destOrd="0" presId="urn:microsoft.com/office/officeart/2005/8/layout/hierarchy2"/>
    <dgm:cxn modelId="{3B8DF5EF-182C-4211-A2A9-0A751A2E5200}" type="presParOf" srcId="{548EB695-B360-4FBA-971C-EC778C04945B}" destId="{B868D6F7-05D0-495F-B6E1-41EC6CE717F9}" srcOrd="1" destOrd="0" presId="urn:microsoft.com/office/officeart/2005/8/layout/hierarchy2"/>
    <dgm:cxn modelId="{26BC7A64-24D5-45FA-BB70-85C4CCD65AC2}" type="presParOf" srcId="{C64A5FD3-0441-4A4B-A33C-DB3CBBB26555}" destId="{62C111D9-ABF8-4F67-8712-98C67AFDBCC1}" srcOrd="2" destOrd="0" presId="urn:microsoft.com/office/officeart/2005/8/layout/hierarchy2"/>
    <dgm:cxn modelId="{50DAE594-7B65-4713-8E00-334AB8354178}" type="presParOf" srcId="{62C111D9-ABF8-4F67-8712-98C67AFDBCC1}" destId="{40C43EDD-E79D-4F06-AF41-A8BF0246A05A}" srcOrd="0" destOrd="0" presId="urn:microsoft.com/office/officeart/2005/8/layout/hierarchy2"/>
    <dgm:cxn modelId="{3579B8EF-14F2-4004-8777-3B1998E64582}" type="presParOf" srcId="{C64A5FD3-0441-4A4B-A33C-DB3CBBB26555}" destId="{673C348D-4B68-4E4D-ADD6-A1542BEF5FC0}" srcOrd="3" destOrd="0" presId="urn:microsoft.com/office/officeart/2005/8/layout/hierarchy2"/>
    <dgm:cxn modelId="{0584CB6D-A951-4E8A-A067-D32DBC860167}" type="presParOf" srcId="{673C348D-4B68-4E4D-ADD6-A1542BEF5FC0}" destId="{A7754C04-945F-4A9E-AD52-D3D539E95CAF}" srcOrd="0" destOrd="0" presId="urn:microsoft.com/office/officeart/2005/8/layout/hierarchy2"/>
    <dgm:cxn modelId="{A86D08A7-BC12-4A0C-9FA5-17FFE4E01AB8}" type="presParOf" srcId="{673C348D-4B68-4E4D-ADD6-A1542BEF5FC0}" destId="{389F4DC8-0E52-40F0-9DE6-818A28777B3A}" srcOrd="1" destOrd="0" presId="urn:microsoft.com/office/officeart/2005/8/layout/hierarchy2"/>
    <dgm:cxn modelId="{3A73D644-8DF5-48D2-8769-9243740BA5EE}" type="presParOf" srcId="{C64A5FD3-0441-4A4B-A33C-DB3CBBB26555}" destId="{415AB3FA-6407-47EF-AEA7-A9A1309DFFCC}" srcOrd="4" destOrd="0" presId="urn:microsoft.com/office/officeart/2005/8/layout/hierarchy2"/>
    <dgm:cxn modelId="{A6F81123-9115-4E51-838B-52805A765A4A}" type="presParOf" srcId="{415AB3FA-6407-47EF-AEA7-A9A1309DFFCC}" destId="{B937016C-2DAD-455C-A70D-2A4F2716CC02}" srcOrd="0" destOrd="0" presId="urn:microsoft.com/office/officeart/2005/8/layout/hierarchy2"/>
    <dgm:cxn modelId="{162175B3-DA36-469A-A70B-CF5197C6365F}" type="presParOf" srcId="{C64A5FD3-0441-4A4B-A33C-DB3CBBB26555}" destId="{F0F226D9-6B87-48A0-A34B-E16F1CA1E292}" srcOrd="5" destOrd="0" presId="urn:microsoft.com/office/officeart/2005/8/layout/hierarchy2"/>
    <dgm:cxn modelId="{69AF3F63-2AFB-4BB7-ADC5-A0693EA1342E}" type="presParOf" srcId="{F0F226D9-6B87-48A0-A34B-E16F1CA1E292}" destId="{B314E3E2-2D52-497E-B637-03681338D868}" srcOrd="0" destOrd="0" presId="urn:microsoft.com/office/officeart/2005/8/layout/hierarchy2"/>
    <dgm:cxn modelId="{5CA82433-4263-4867-A06D-E88347C72B06}" type="presParOf" srcId="{F0F226D9-6B87-48A0-A34B-E16F1CA1E292}" destId="{B8C8972B-193D-4006-B127-D149F4CB5E6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414DCD-8EF9-4B8E-98AF-2AD1AF84B343}" type="doc">
      <dgm:prSet loTypeId="urn:microsoft.com/office/officeart/2005/8/layout/hierarchy2" loCatId="hierarchy" qsTypeId="urn:microsoft.com/office/officeart/2005/8/quickstyle/simple1" qsCatId="simple" csTypeId="urn:microsoft.com/office/officeart/2005/8/colors/accent4_3" csCatId="accent4" phldr="1"/>
      <dgm:spPr/>
      <dgm:t>
        <a:bodyPr/>
        <a:lstStyle/>
        <a:p>
          <a:endParaRPr lang="pt-PT"/>
        </a:p>
      </dgm:t>
    </dgm:pt>
    <dgm:pt modelId="{311D2E8E-404A-4119-8BCA-A5B2BDA1BAC6}">
      <dgm:prSet phldrT="[Texto]" custT="1"/>
      <dgm:spPr/>
      <dgm:t>
        <a:bodyPr/>
        <a:lstStyle/>
        <a:p>
          <a:r>
            <a:rPr lang="pt-PT" sz="2400" b="1" dirty="0" smtClean="0">
              <a:effectLst>
                <a:outerShdw blurRad="38100" dist="38100" dir="2700000" algn="tl">
                  <a:srgbClr val="000000">
                    <a:alpha val="43137"/>
                  </a:srgbClr>
                </a:outerShdw>
              </a:effectLst>
              <a:latin typeface="Calibri" pitchFamily="34" charset="0"/>
              <a:cs typeface="Calibri" pitchFamily="34" charset="0"/>
            </a:rPr>
            <a:t>Oração subordinada adverbial</a:t>
          </a:r>
          <a:endParaRPr lang="pt-PT" sz="2400" b="1" dirty="0">
            <a:effectLst>
              <a:outerShdw blurRad="38100" dist="38100" dir="2700000" algn="tl">
                <a:srgbClr val="000000">
                  <a:alpha val="43137"/>
                </a:srgbClr>
              </a:outerShdw>
            </a:effectLst>
            <a:latin typeface="Calibri" pitchFamily="34" charset="0"/>
            <a:cs typeface="Calibri" pitchFamily="34" charset="0"/>
          </a:endParaRPr>
        </a:p>
      </dgm:t>
    </dgm:pt>
    <dgm:pt modelId="{4A135162-6DF1-494B-9E5A-3C02413462AF}" type="parTrans" cxnId="{15BD80D8-E399-478F-AF9B-7FEF20DE5BAA}">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6713E14B-026A-49E7-81DC-F4EDDA00882C}" type="sibTrans" cxnId="{15BD80D8-E399-478F-AF9B-7FEF20DE5BAA}">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52DBF130-DECE-4FB7-8FC6-3781082AAC31}">
      <dgm:prSet phldrT="[Texto]" custT="1"/>
      <dgm:spPr/>
      <dgm:t>
        <a:bodyPr/>
        <a:lstStyle/>
        <a:p>
          <a:pPr>
            <a:lnSpc>
              <a:spcPts val="12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Temporal</a:t>
          </a:r>
        </a:p>
        <a:p>
          <a:pPr>
            <a:lnSpc>
              <a:spcPts val="12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(estabelece uma referência de tempo)</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D0A42F4E-CF24-4E42-A724-86C15F59C4BC}" type="parTrans" cxnId="{3D363BC4-5C98-4E44-A823-F533634D501E}">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ACC3F855-C3E1-48A5-B2F9-5E5E38071817}" type="sibTrans" cxnId="{3D363BC4-5C98-4E44-A823-F533634D501E}">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ACFAD98A-9049-42CC-AD54-778BF0ADDC1A}">
      <dgm:prSet phldrT="[Texto]"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Concessiva</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(introduz uma ideia  de contraste em relação à oração ou elemento subordinante)</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7F7817F8-2496-4926-92F9-45A534CDCE2F}" type="parTrans" cxnId="{B54CDCEB-85D1-4E4B-B1AE-6CB648D50BC0}">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EA810ED9-7BFF-48B2-98F6-2499B33B4A6E}" type="sibTrans" cxnId="{B54CDCEB-85D1-4E4B-B1AE-6CB648D50BC0}">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96A8507D-0DA0-470D-9450-875D63BE8AD2}">
      <dgm:prSet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Final</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 (exprime uma ideia da finalidade, do objetivo da realização) </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6D3EBB9B-7EC7-48BE-B598-233A23C19247}" type="parTrans" cxnId="{A619A5D7-2D15-41CB-86F4-0194B1A01F5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F60548E0-0D20-4F4A-A2AD-A116FAA0D7B8}" type="sibTrans" cxnId="{A619A5D7-2D15-41CB-86F4-0194B1A01F5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FBFF84B7-FEB1-4766-B783-1FA31301EA07}">
      <dgm:prSet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causal</a:t>
          </a:r>
          <a:r>
            <a:rPr lang="pt-PT" sz="800" b="1" dirty="0" smtClean="0">
              <a:effectLst>
                <a:outerShdw blurRad="38100" dist="38100" dir="2700000" algn="tl">
                  <a:srgbClr val="000000">
                    <a:alpha val="43137"/>
                  </a:srgbClr>
                </a:outerShdw>
              </a:effectLst>
              <a:latin typeface="Calibri" pitchFamily="34" charset="0"/>
              <a:cs typeface="Calibri" pitchFamily="34" charset="0"/>
            </a:rPr>
            <a:t> </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(exprime a razão, a causa)</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B6C30532-AC93-4E12-AE1C-B39D881A0DAD}" type="parTrans" cxnId="{2DBB651B-3BC4-4D1F-9175-2C34287D962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852C2F6E-F00E-41D3-B886-AF902839BC1B}" type="sibTrans" cxnId="{2DBB651B-3BC4-4D1F-9175-2C34287D962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55817C3A-5685-47C5-81C8-F6BFBFFFB0B6}">
      <dgm:prSet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Comparativa</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(estabelece uma comparação em relação à situação expressa na oração ou elemento subordinante)</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E7E07B87-8BBE-4BA0-80BA-4F2B9EE92B37}" type="parTrans" cxnId="{52299C32-F9F1-4500-A24C-13B401C103EF}">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6097AAF8-AF4F-4206-8E3C-FE2EDB66D351}" type="sibTrans" cxnId="{52299C32-F9F1-4500-A24C-13B401C103EF}">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AA1B41C2-C03E-40E9-B8B4-4198EE0E1C95}">
      <dgm:prSet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Condicional</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(expressa uma condição tida como hipotética)</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B41B791F-164B-4B8C-9368-9218DA313B7E}" type="parTrans" cxnId="{42D6CA7C-78C8-4D22-A489-0BB6A9803C7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413996D7-C2F6-4819-975D-6E7BD5AC77CA}" type="sibTrans" cxnId="{42D6CA7C-78C8-4D22-A489-0BB6A9803C72}">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9A2B52AB-5A06-47E7-979F-48AB27EDB8ED}">
      <dgm:prSet custT="1"/>
      <dgm:spPr/>
      <dgm:t>
        <a:bodyPr/>
        <a:lstStyle/>
        <a:p>
          <a:pPr>
            <a:lnSpc>
              <a:spcPts val="1400"/>
            </a:lnSpc>
          </a:pPr>
          <a:r>
            <a:rPr lang="pt-PT" sz="2000" b="1" dirty="0" smtClean="0">
              <a:effectLst>
                <a:outerShdw blurRad="38100" dist="38100" dir="2700000" algn="tl">
                  <a:srgbClr val="000000">
                    <a:alpha val="43137"/>
                  </a:srgbClr>
                </a:outerShdw>
              </a:effectLst>
              <a:latin typeface="Calibri" pitchFamily="34" charset="0"/>
              <a:cs typeface="Calibri" pitchFamily="34" charset="0"/>
            </a:rPr>
            <a:t>Consecutiva</a:t>
          </a:r>
        </a:p>
        <a:p>
          <a:pPr>
            <a:lnSpc>
              <a:spcPts val="1400"/>
            </a:lnSpc>
          </a:pPr>
          <a:r>
            <a:rPr lang="pt-PT" sz="1400" dirty="0" smtClean="0">
              <a:effectLst>
                <a:outerShdw blurRad="38100" dist="38100" dir="2700000" algn="tl">
                  <a:srgbClr val="000000">
                    <a:alpha val="43137"/>
                  </a:srgbClr>
                </a:outerShdw>
              </a:effectLst>
              <a:latin typeface="Calibri" pitchFamily="34" charset="0"/>
              <a:cs typeface="Calibri" pitchFamily="34" charset="0"/>
            </a:rPr>
            <a:t>(exprime uma consequência  em relação à situação expressa na oração ou subordinante)</a:t>
          </a:r>
          <a:endParaRPr lang="pt-PT" sz="1400" dirty="0">
            <a:effectLst>
              <a:outerShdw blurRad="38100" dist="38100" dir="2700000" algn="tl">
                <a:srgbClr val="000000">
                  <a:alpha val="43137"/>
                </a:srgbClr>
              </a:outerShdw>
            </a:effectLst>
            <a:latin typeface="Calibri" pitchFamily="34" charset="0"/>
            <a:cs typeface="Calibri" pitchFamily="34" charset="0"/>
          </a:endParaRPr>
        </a:p>
      </dgm:t>
    </dgm:pt>
    <dgm:pt modelId="{65146820-B1D6-4BF4-AC32-134C542E1388}" type="parTrans" cxnId="{38A66D70-63F9-47C9-871F-CA49264FEE87}">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01355A03-34B6-4B14-8368-1B5154046A64}" type="sibTrans" cxnId="{38A66D70-63F9-47C9-871F-CA49264FEE87}">
      <dgm:prSet/>
      <dgm:spPr/>
      <dgm:t>
        <a:bodyPr/>
        <a:lstStyle/>
        <a:p>
          <a:endParaRPr lang="pt-PT">
            <a:effectLst>
              <a:outerShdw blurRad="38100" dist="38100" dir="2700000" algn="tl">
                <a:srgbClr val="000000">
                  <a:alpha val="43137"/>
                </a:srgbClr>
              </a:outerShdw>
            </a:effectLst>
            <a:latin typeface="Calibri" pitchFamily="34" charset="0"/>
            <a:cs typeface="Calibri" pitchFamily="34" charset="0"/>
          </a:endParaRPr>
        </a:p>
      </dgm:t>
    </dgm:pt>
    <dgm:pt modelId="{10CDF8BB-7F9A-4DC1-8B36-19B964DA1B33}" type="pres">
      <dgm:prSet presAssocID="{B3414DCD-8EF9-4B8E-98AF-2AD1AF84B343}" presName="diagram" presStyleCnt="0">
        <dgm:presLayoutVars>
          <dgm:chPref val="1"/>
          <dgm:dir/>
          <dgm:animOne val="branch"/>
          <dgm:animLvl val="lvl"/>
          <dgm:resizeHandles val="exact"/>
        </dgm:presLayoutVars>
      </dgm:prSet>
      <dgm:spPr/>
      <dgm:t>
        <a:bodyPr/>
        <a:lstStyle/>
        <a:p>
          <a:endParaRPr lang="pt-PT"/>
        </a:p>
      </dgm:t>
    </dgm:pt>
    <dgm:pt modelId="{545FCDE5-9066-410B-8DD1-8C3E5DE8BCFB}" type="pres">
      <dgm:prSet presAssocID="{311D2E8E-404A-4119-8BCA-A5B2BDA1BAC6}" presName="root1" presStyleCnt="0"/>
      <dgm:spPr/>
      <dgm:t>
        <a:bodyPr/>
        <a:lstStyle/>
        <a:p>
          <a:endParaRPr lang="pt-PT"/>
        </a:p>
      </dgm:t>
    </dgm:pt>
    <dgm:pt modelId="{52857812-279E-4F7E-B21D-6528C4D522F2}" type="pres">
      <dgm:prSet presAssocID="{311D2E8E-404A-4119-8BCA-A5B2BDA1BAC6}" presName="LevelOneTextNode" presStyleLbl="node0" presStyleIdx="0" presStyleCnt="1" custScaleX="114557" custScaleY="160084" custLinFactNeighborX="-92487" custLinFactNeighborY="-7903">
        <dgm:presLayoutVars>
          <dgm:chPref val="3"/>
        </dgm:presLayoutVars>
      </dgm:prSet>
      <dgm:spPr/>
      <dgm:t>
        <a:bodyPr/>
        <a:lstStyle/>
        <a:p>
          <a:endParaRPr lang="pt-PT"/>
        </a:p>
      </dgm:t>
    </dgm:pt>
    <dgm:pt modelId="{9C09B73F-FCAA-401E-89BF-27D8A9952315}" type="pres">
      <dgm:prSet presAssocID="{311D2E8E-404A-4119-8BCA-A5B2BDA1BAC6}" presName="level2hierChild" presStyleCnt="0"/>
      <dgm:spPr/>
      <dgm:t>
        <a:bodyPr/>
        <a:lstStyle/>
        <a:p>
          <a:endParaRPr lang="pt-PT"/>
        </a:p>
      </dgm:t>
    </dgm:pt>
    <dgm:pt modelId="{64F8D0D6-086C-458B-BE01-91D9CBCE7941}" type="pres">
      <dgm:prSet presAssocID="{D0A42F4E-CF24-4E42-A724-86C15F59C4BC}" presName="conn2-1" presStyleLbl="parChTrans1D2" presStyleIdx="0" presStyleCnt="7"/>
      <dgm:spPr/>
      <dgm:t>
        <a:bodyPr/>
        <a:lstStyle/>
        <a:p>
          <a:endParaRPr lang="pt-PT"/>
        </a:p>
      </dgm:t>
    </dgm:pt>
    <dgm:pt modelId="{BDA39892-A6F4-4703-A667-555CB85111ED}" type="pres">
      <dgm:prSet presAssocID="{D0A42F4E-CF24-4E42-A724-86C15F59C4BC}" presName="connTx" presStyleLbl="parChTrans1D2" presStyleIdx="0" presStyleCnt="7"/>
      <dgm:spPr/>
      <dgm:t>
        <a:bodyPr/>
        <a:lstStyle/>
        <a:p>
          <a:endParaRPr lang="pt-PT"/>
        </a:p>
      </dgm:t>
    </dgm:pt>
    <dgm:pt modelId="{9A309B2D-05A3-4DAD-9738-AB7B32A72C14}" type="pres">
      <dgm:prSet presAssocID="{52DBF130-DECE-4FB7-8FC6-3781082AAC31}" presName="root2" presStyleCnt="0"/>
      <dgm:spPr/>
      <dgm:t>
        <a:bodyPr/>
        <a:lstStyle/>
        <a:p>
          <a:endParaRPr lang="pt-PT"/>
        </a:p>
      </dgm:t>
    </dgm:pt>
    <dgm:pt modelId="{60619EAC-1192-46A2-B549-1E0FC24AF378}" type="pres">
      <dgm:prSet presAssocID="{52DBF130-DECE-4FB7-8FC6-3781082AAC31}" presName="LevelTwoTextNode" presStyleLbl="node2" presStyleIdx="0" presStyleCnt="7" custScaleX="196864" custScaleY="93676" custLinFactNeighborX="74138" custLinFactNeighborY="6320">
        <dgm:presLayoutVars>
          <dgm:chPref val="3"/>
        </dgm:presLayoutVars>
      </dgm:prSet>
      <dgm:spPr/>
      <dgm:t>
        <a:bodyPr/>
        <a:lstStyle/>
        <a:p>
          <a:endParaRPr lang="pt-PT"/>
        </a:p>
      </dgm:t>
    </dgm:pt>
    <dgm:pt modelId="{BD7C6267-CB6F-45B2-93CD-3D5D2CD10B4A}" type="pres">
      <dgm:prSet presAssocID="{52DBF130-DECE-4FB7-8FC6-3781082AAC31}" presName="level3hierChild" presStyleCnt="0"/>
      <dgm:spPr/>
      <dgm:t>
        <a:bodyPr/>
        <a:lstStyle/>
        <a:p>
          <a:endParaRPr lang="pt-PT"/>
        </a:p>
      </dgm:t>
    </dgm:pt>
    <dgm:pt modelId="{CF59A9D1-C763-4AC2-B71A-AC75F80D84E7}" type="pres">
      <dgm:prSet presAssocID="{B6C30532-AC93-4E12-AE1C-B39D881A0DAD}" presName="conn2-1" presStyleLbl="parChTrans1D2" presStyleIdx="1" presStyleCnt="7"/>
      <dgm:spPr/>
      <dgm:t>
        <a:bodyPr/>
        <a:lstStyle/>
        <a:p>
          <a:endParaRPr lang="pt-PT"/>
        </a:p>
      </dgm:t>
    </dgm:pt>
    <dgm:pt modelId="{0F9A14D8-837F-422C-8382-F23D8D0D2027}" type="pres">
      <dgm:prSet presAssocID="{B6C30532-AC93-4E12-AE1C-B39D881A0DAD}" presName="connTx" presStyleLbl="parChTrans1D2" presStyleIdx="1" presStyleCnt="7"/>
      <dgm:spPr/>
      <dgm:t>
        <a:bodyPr/>
        <a:lstStyle/>
        <a:p>
          <a:endParaRPr lang="pt-PT"/>
        </a:p>
      </dgm:t>
    </dgm:pt>
    <dgm:pt modelId="{AFBD9C96-88F5-4A0C-A333-07F34AC12AFD}" type="pres">
      <dgm:prSet presAssocID="{FBFF84B7-FEB1-4766-B783-1FA31301EA07}" presName="root2" presStyleCnt="0"/>
      <dgm:spPr/>
      <dgm:t>
        <a:bodyPr/>
        <a:lstStyle/>
        <a:p>
          <a:endParaRPr lang="pt-PT"/>
        </a:p>
      </dgm:t>
    </dgm:pt>
    <dgm:pt modelId="{089CBD5C-98AC-48DD-BC8E-FAD20B7E5A2D}" type="pres">
      <dgm:prSet presAssocID="{FBFF84B7-FEB1-4766-B783-1FA31301EA07}" presName="LevelTwoTextNode" presStyleLbl="node2" presStyleIdx="1" presStyleCnt="7" custScaleX="135178" custScaleY="99836" custLinFactNeighborX="90112" custLinFactNeighborY="1980">
        <dgm:presLayoutVars>
          <dgm:chPref val="3"/>
        </dgm:presLayoutVars>
      </dgm:prSet>
      <dgm:spPr/>
      <dgm:t>
        <a:bodyPr/>
        <a:lstStyle/>
        <a:p>
          <a:endParaRPr lang="pt-PT"/>
        </a:p>
      </dgm:t>
    </dgm:pt>
    <dgm:pt modelId="{F18A441F-08F6-444F-86D7-66F12CE3F852}" type="pres">
      <dgm:prSet presAssocID="{FBFF84B7-FEB1-4766-B783-1FA31301EA07}" presName="level3hierChild" presStyleCnt="0"/>
      <dgm:spPr/>
      <dgm:t>
        <a:bodyPr/>
        <a:lstStyle/>
        <a:p>
          <a:endParaRPr lang="pt-PT"/>
        </a:p>
      </dgm:t>
    </dgm:pt>
    <dgm:pt modelId="{1D0B6AFD-D08E-46F9-A7C3-CF34A58C2BE3}" type="pres">
      <dgm:prSet presAssocID="{6D3EBB9B-7EC7-48BE-B598-233A23C19247}" presName="conn2-1" presStyleLbl="parChTrans1D2" presStyleIdx="2" presStyleCnt="7"/>
      <dgm:spPr/>
      <dgm:t>
        <a:bodyPr/>
        <a:lstStyle/>
        <a:p>
          <a:endParaRPr lang="pt-PT"/>
        </a:p>
      </dgm:t>
    </dgm:pt>
    <dgm:pt modelId="{02EC1E4E-CECB-4B69-B16F-24D5C01D2B7B}" type="pres">
      <dgm:prSet presAssocID="{6D3EBB9B-7EC7-48BE-B598-233A23C19247}" presName="connTx" presStyleLbl="parChTrans1D2" presStyleIdx="2" presStyleCnt="7"/>
      <dgm:spPr/>
      <dgm:t>
        <a:bodyPr/>
        <a:lstStyle/>
        <a:p>
          <a:endParaRPr lang="pt-PT"/>
        </a:p>
      </dgm:t>
    </dgm:pt>
    <dgm:pt modelId="{CE2506F4-376F-4E4B-AFA5-C39E0621ED2D}" type="pres">
      <dgm:prSet presAssocID="{96A8507D-0DA0-470D-9450-875D63BE8AD2}" presName="root2" presStyleCnt="0"/>
      <dgm:spPr/>
      <dgm:t>
        <a:bodyPr/>
        <a:lstStyle/>
        <a:p>
          <a:endParaRPr lang="pt-PT"/>
        </a:p>
      </dgm:t>
    </dgm:pt>
    <dgm:pt modelId="{14F79E38-4ABF-44BC-AC8B-9805B61A132C}" type="pres">
      <dgm:prSet presAssocID="{96A8507D-0DA0-470D-9450-875D63BE8AD2}" presName="LevelTwoTextNode" presStyleLbl="node2" presStyleIdx="2" presStyleCnt="7" custScaleX="182718" custScaleY="109203" custLinFactNeighborX="77174" custLinFactNeighborY="-4670">
        <dgm:presLayoutVars>
          <dgm:chPref val="3"/>
        </dgm:presLayoutVars>
      </dgm:prSet>
      <dgm:spPr/>
      <dgm:t>
        <a:bodyPr/>
        <a:lstStyle/>
        <a:p>
          <a:endParaRPr lang="pt-PT"/>
        </a:p>
      </dgm:t>
    </dgm:pt>
    <dgm:pt modelId="{9CADFFCA-F86D-48DC-B16A-29A8D3276C6D}" type="pres">
      <dgm:prSet presAssocID="{96A8507D-0DA0-470D-9450-875D63BE8AD2}" presName="level3hierChild" presStyleCnt="0"/>
      <dgm:spPr/>
      <dgm:t>
        <a:bodyPr/>
        <a:lstStyle/>
        <a:p>
          <a:endParaRPr lang="pt-PT"/>
        </a:p>
      </dgm:t>
    </dgm:pt>
    <dgm:pt modelId="{05B786F1-2B12-4492-B4E4-2309C4A4AEF5}" type="pres">
      <dgm:prSet presAssocID="{B41B791F-164B-4B8C-9368-9218DA313B7E}" presName="conn2-1" presStyleLbl="parChTrans1D2" presStyleIdx="3" presStyleCnt="7"/>
      <dgm:spPr/>
      <dgm:t>
        <a:bodyPr/>
        <a:lstStyle/>
        <a:p>
          <a:endParaRPr lang="pt-PT"/>
        </a:p>
      </dgm:t>
    </dgm:pt>
    <dgm:pt modelId="{297C2CA9-52D9-43F5-8F81-8F70AA46E109}" type="pres">
      <dgm:prSet presAssocID="{B41B791F-164B-4B8C-9368-9218DA313B7E}" presName="connTx" presStyleLbl="parChTrans1D2" presStyleIdx="3" presStyleCnt="7"/>
      <dgm:spPr/>
      <dgm:t>
        <a:bodyPr/>
        <a:lstStyle/>
        <a:p>
          <a:endParaRPr lang="pt-PT"/>
        </a:p>
      </dgm:t>
    </dgm:pt>
    <dgm:pt modelId="{9B8124CE-1042-4C23-AE19-F870DAC2A95C}" type="pres">
      <dgm:prSet presAssocID="{AA1B41C2-C03E-40E9-B8B4-4198EE0E1C95}" presName="root2" presStyleCnt="0"/>
      <dgm:spPr/>
      <dgm:t>
        <a:bodyPr/>
        <a:lstStyle/>
        <a:p>
          <a:endParaRPr lang="pt-PT"/>
        </a:p>
      </dgm:t>
    </dgm:pt>
    <dgm:pt modelId="{7F53D247-A070-4160-8A35-F6295FEF9B0B}" type="pres">
      <dgm:prSet presAssocID="{AA1B41C2-C03E-40E9-B8B4-4198EE0E1C95}" presName="LevelTwoTextNode" presStyleLbl="node2" presStyleIdx="3" presStyleCnt="7" custScaleX="242099" custScaleY="96797" custLinFactNeighborX="55996" custLinFactNeighborY="-11358">
        <dgm:presLayoutVars>
          <dgm:chPref val="3"/>
        </dgm:presLayoutVars>
      </dgm:prSet>
      <dgm:spPr/>
      <dgm:t>
        <a:bodyPr/>
        <a:lstStyle/>
        <a:p>
          <a:endParaRPr lang="pt-PT"/>
        </a:p>
      </dgm:t>
    </dgm:pt>
    <dgm:pt modelId="{78415523-E7E3-4BA7-9DEB-01FA354F8F09}" type="pres">
      <dgm:prSet presAssocID="{AA1B41C2-C03E-40E9-B8B4-4198EE0E1C95}" presName="level3hierChild" presStyleCnt="0"/>
      <dgm:spPr/>
      <dgm:t>
        <a:bodyPr/>
        <a:lstStyle/>
        <a:p>
          <a:endParaRPr lang="pt-PT"/>
        </a:p>
      </dgm:t>
    </dgm:pt>
    <dgm:pt modelId="{3DF143CA-D852-4B67-BF36-8F1AD09FA349}" type="pres">
      <dgm:prSet presAssocID="{E7E07B87-8BBE-4BA0-80BA-4F2B9EE92B37}" presName="conn2-1" presStyleLbl="parChTrans1D2" presStyleIdx="4" presStyleCnt="7"/>
      <dgm:spPr/>
      <dgm:t>
        <a:bodyPr/>
        <a:lstStyle/>
        <a:p>
          <a:endParaRPr lang="pt-PT"/>
        </a:p>
      </dgm:t>
    </dgm:pt>
    <dgm:pt modelId="{CCADEAF9-8E37-40D2-B27D-BB8B120D343A}" type="pres">
      <dgm:prSet presAssocID="{E7E07B87-8BBE-4BA0-80BA-4F2B9EE92B37}" presName="connTx" presStyleLbl="parChTrans1D2" presStyleIdx="4" presStyleCnt="7"/>
      <dgm:spPr/>
      <dgm:t>
        <a:bodyPr/>
        <a:lstStyle/>
        <a:p>
          <a:endParaRPr lang="pt-PT"/>
        </a:p>
      </dgm:t>
    </dgm:pt>
    <dgm:pt modelId="{EABBBA94-7BE6-4E04-BA96-22B02134C76E}" type="pres">
      <dgm:prSet presAssocID="{55817C3A-5685-47C5-81C8-F6BFBFFFB0B6}" presName="root2" presStyleCnt="0"/>
      <dgm:spPr/>
      <dgm:t>
        <a:bodyPr/>
        <a:lstStyle/>
        <a:p>
          <a:endParaRPr lang="pt-PT"/>
        </a:p>
      </dgm:t>
    </dgm:pt>
    <dgm:pt modelId="{4357D5BC-1686-4148-8F19-BC863A5679AC}" type="pres">
      <dgm:prSet presAssocID="{55817C3A-5685-47C5-81C8-F6BFBFFFB0B6}" presName="LevelTwoTextNode" presStyleLbl="node2" presStyleIdx="4" presStyleCnt="7" custScaleX="262609" custScaleY="109876" custLinFactNeighborX="49484" custLinFactNeighborY="-18422">
        <dgm:presLayoutVars>
          <dgm:chPref val="3"/>
        </dgm:presLayoutVars>
      </dgm:prSet>
      <dgm:spPr/>
      <dgm:t>
        <a:bodyPr/>
        <a:lstStyle/>
        <a:p>
          <a:endParaRPr lang="pt-PT"/>
        </a:p>
      </dgm:t>
    </dgm:pt>
    <dgm:pt modelId="{A02E2D2C-0F05-49FC-A6CA-83AE85590AC2}" type="pres">
      <dgm:prSet presAssocID="{55817C3A-5685-47C5-81C8-F6BFBFFFB0B6}" presName="level3hierChild" presStyleCnt="0"/>
      <dgm:spPr/>
      <dgm:t>
        <a:bodyPr/>
        <a:lstStyle/>
        <a:p>
          <a:endParaRPr lang="pt-PT"/>
        </a:p>
      </dgm:t>
    </dgm:pt>
    <dgm:pt modelId="{9C46461D-E1F7-482D-97DF-782F71A54931}" type="pres">
      <dgm:prSet presAssocID="{7F7817F8-2496-4926-92F9-45A534CDCE2F}" presName="conn2-1" presStyleLbl="parChTrans1D2" presStyleIdx="5" presStyleCnt="7"/>
      <dgm:spPr/>
      <dgm:t>
        <a:bodyPr/>
        <a:lstStyle/>
        <a:p>
          <a:endParaRPr lang="pt-PT"/>
        </a:p>
      </dgm:t>
    </dgm:pt>
    <dgm:pt modelId="{99AE559D-39DD-4972-BC99-FB25D0A0FD7C}" type="pres">
      <dgm:prSet presAssocID="{7F7817F8-2496-4926-92F9-45A534CDCE2F}" presName="connTx" presStyleLbl="parChTrans1D2" presStyleIdx="5" presStyleCnt="7"/>
      <dgm:spPr/>
      <dgm:t>
        <a:bodyPr/>
        <a:lstStyle/>
        <a:p>
          <a:endParaRPr lang="pt-PT"/>
        </a:p>
      </dgm:t>
    </dgm:pt>
    <dgm:pt modelId="{98BBD018-A79B-4DED-B40A-BB6C1BB85BF1}" type="pres">
      <dgm:prSet presAssocID="{ACFAD98A-9049-42CC-AD54-778BF0ADDC1A}" presName="root2" presStyleCnt="0"/>
      <dgm:spPr/>
      <dgm:t>
        <a:bodyPr/>
        <a:lstStyle/>
        <a:p>
          <a:endParaRPr lang="pt-PT"/>
        </a:p>
      </dgm:t>
    </dgm:pt>
    <dgm:pt modelId="{543CBC63-5E57-4DFA-B08B-CF26EB93AE8F}" type="pres">
      <dgm:prSet presAssocID="{ACFAD98A-9049-42CC-AD54-778BF0ADDC1A}" presName="LevelTwoTextNode" presStyleLbl="node2" presStyleIdx="5" presStyleCnt="7" custScaleX="226729" custScaleY="105495" custLinFactNeighborX="66852" custLinFactNeighborY="-24664">
        <dgm:presLayoutVars>
          <dgm:chPref val="3"/>
        </dgm:presLayoutVars>
      </dgm:prSet>
      <dgm:spPr/>
      <dgm:t>
        <a:bodyPr/>
        <a:lstStyle/>
        <a:p>
          <a:endParaRPr lang="pt-PT"/>
        </a:p>
      </dgm:t>
    </dgm:pt>
    <dgm:pt modelId="{40609B96-831E-41B9-ADB7-62CEC9A10851}" type="pres">
      <dgm:prSet presAssocID="{ACFAD98A-9049-42CC-AD54-778BF0ADDC1A}" presName="level3hierChild" presStyleCnt="0"/>
      <dgm:spPr/>
      <dgm:t>
        <a:bodyPr/>
        <a:lstStyle/>
        <a:p>
          <a:endParaRPr lang="pt-PT"/>
        </a:p>
      </dgm:t>
    </dgm:pt>
    <dgm:pt modelId="{28CCF83F-AD7A-497E-8349-0488833F8B89}" type="pres">
      <dgm:prSet presAssocID="{65146820-B1D6-4BF4-AC32-134C542E1388}" presName="conn2-1" presStyleLbl="parChTrans1D2" presStyleIdx="6" presStyleCnt="7"/>
      <dgm:spPr/>
      <dgm:t>
        <a:bodyPr/>
        <a:lstStyle/>
        <a:p>
          <a:endParaRPr lang="pt-PT"/>
        </a:p>
      </dgm:t>
    </dgm:pt>
    <dgm:pt modelId="{334FD3DF-ED38-4B65-B068-93F97AB717E0}" type="pres">
      <dgm:prSet presAssocID="{65146820-B1D6-4BF4-AC32-134C542E1388}" presName="connTx" presStyleLbl="parChTrans1D2" presStyleIdx="6" presStyleCnt="7"/>
      <dgm:spPr/>
      <dgm:t>
        <a:bodyPr/>
        <a:lstStyle/>
        <a:p>
          <a:endParaRPr lang="pt-PT"/>
        </a:p>
      </dgm:t>
    </dgm:pt>
    <dgm:pt modelId="{DAFF8BC7-7AF9-4B1C-9DFD-5AAA2BD3075E}" type="pres">
      <dgm:prSet presAssocID="{9A2B52AB-5A06-47E7-979F-48AB27EDB8ED}" presName="root2" presStyleCnt="0"/>
      <dgm:spPr/>
      <dgm:t>
        <a:bodyPr/>
        <a:lstStyle/>
        <a:p>
          <a:endParaRPr lang="pt-PT"/>
        </a:p>
      </dgm:t>
    </dgm:pt>
    <dgm:pt modelId="{0A08594A-5BEE-4587-A3A2-DD82246B12D6}" type="pres">
      <dgm:prSet presAssocID="{9A2B52AB-5A06-47E7-979F-48AB27EDB8ED}" presName="LevelTwoTextNode" presStyleLbl="node2" presStyleIdx="6" presStyleCnt="7" custScaleX="233581" custScaleY="107389" custLinFactNeighborX="65347" custLinFactNeighborY="-31164">
        <dgm:presLayoutVars>
          <dgm:chPref val="3"/>
        </dgm:presLayoutVars>
      </dgm:prSet>
      <dgm:spPr/>
      <dgm:t>
        <a:bodyPr/>
        <a:lstStyle/>
        <a:p>
          <a:endParaRPr lang="pt-PT"/>
        </a:p>
      </dgm:t>
    </dgm:pt>
    <dgm:pt modelId="{923B3E12-0CBE-4619-94FB-E432221999F8}" type="pres">
      <dgm:prSet presAssocID="{9A2B52AB-5A06-47E7-979F-48AB27EDB8ED}" presName="level3hierChild" presStyleCnt="0"/>
      <dgm:spPr/>
      <dgm:t>
        <a:bodyPr/>
        <a:lstStyle/>
        <a:p>
          <a:endParaRPr lang="pt-PT"/>
        </a:p>
      </dgm:t>
    </dgm:pt>
  </dgm:ptLst>
  <dgm:cxnLst>
    <dgm:cxn modelId="{6EAE6251-6FDE-48DF-AAE8-EE5FCA223E51}" type="presOf" srcId="{6D3EBB9B-7EC7-48BE-B598-233A23C19247}" destId="{02EC1E4E-CECB-4B69-B16F-24D5C01D2B7B}" srcOrd="1" destOrd="0" presId="urn:microsoft.com/office/officeart/2005/8/layout/hierarchy2"/>
    <dgm:cxn modelId="{44DC6174-5B65-4807-BBC3-0956AF75DDA5}" type="presOf" srcId="{FBFF84B7-FEB1-4766-B783-1FA31301EA07}" destId="{089CBD5C-98AC-48DD-BC8E-FAD20B7E5A2D}" srcOrd="0" destOrd="0" presId="urn:microsoft.com/office/officeart/2005/8/layout/hierarchy2"/>
    <dgm:cxn modelId="{3363FC74-A752-4723-9C55-884BB78286AF}" type="presOf" srcId="{B41B791F-164B-4B8C-9368-9218DA313B7E}" destId="{297C2CA9-52D9-43F5-8F81-8F70AA46E109}" srcOrd="1" destOrd="0" presId="urn:microsoft.com/office/officeart/2005/8/layout/hierarchy2"/>
    <dgm:cxn modelId="{3B6EF4AC-FBD0-4465-A64B-3B4C882C7AFA}" type="presOf" srcId="{E7E07B87-8BBE-4BA0-80BA-4F2B9EE92B37}" destId="{3DF143CA-D852-4B67-BF36-8F1AD09FA349}" srcOrd="0" destOrd="0" presId="urn:microsoft.com/office/officeart/2005/8/layout/hierarchy2"/>
    <dgm:cxn modelId="{1D259FC0-73EC-41D7-BD0C-0563F8BBB898}" type="presOf" srcId="{55817C3A-5685-47C5-81C8-F6BFBFFFB0B6}" destId="{4357D5BC-1686-4148-8F19-BC863A5679AC}" srcOrd="0" destOrd="0" presId="urn:microsoft.com/office/officeart/2005/8/layout/hierarchy2"/>
    <dgm:cxn modelId="{A619A5D7-2D15-41CB-86F4-0194B1A01F52}" srcId="{311D2E8E-404A-4119-8BCA-A5B2BDA1BAC6}" destId="{96A8507D-0DA0-470D-9450-875D63BE8AD2}" srcOrd="2" destOrd="0" parTransId="{6D3EBB9B-7EC7-48BE-B598-233A23C19247}" sibTransId="{F60548E0-0D20-4F4A-A2AD-A116FAA0D7B8}"/>
    <dgm:cxn modelId="{FAF84342-36E4-4E9E-8257-F40968B0C74E}" type="presOf" srcId="{B3414DCD-8EF9-4B8E-98AF-2AD1AF84B343}" destId="{10CDF8BB-7F9A-4DC1-8B36-19B964DA1B33}" srcOrd="0" destOrd="0" presId="urn:microsoft.com/office/officeart/2005/8/layout/hierarchy2"/>
    <dgm:cxn modelId="{EDD772A9-CB5C-4F8F-89E1-0F33195A7B00}" type="presOf" srcId="{96A8507D-0DA0-470D-9450-875D63BE8AD2}" destId="{14F79E38-4ABF-44BC-AC8B-9805B61A132C}" srcOrd="0" destOrd="0" presId="urn:microsoft.com/office/officeart/2005/8/layout/hierarchy2"/>
    <dgm:cxn modelId="{2DBB651B-3BC4-4D1F-9175-2C34287D9622}" srcId="{311D2E8E-404A-4119-8BCA-A5B2BDA1BAC6}" destId="{FBFF84B7-FEB1-4766-B783-1FA31301EA07}" srcOrd="1" destOrd="0" parTransId="{B6C30532-AC93-4E12-AE1C-B39D881A0DAD}" sibTransId="{852C2F6E-F00E-41D3-B886-AF902839BC1B}"/>
    <dgm:cxn modelId="{A005BB49-DA3C-487D-A1BA-7E660D6C24B0}" type="presOf" srcId="{D0A42F4E-CF24-4E42-A724-86C15F59C4BC}" destId="{64F8D0D6-086C-458B-BE01-91D9CBCE7941}" srcOrd="0" destOrd="0" presId="urn:microsoft.com/office/officeart/2005/8/layout/hierarchy2"/>
    <dgm:cxn modelId="{37834565-F0E4-4D59-AC19-8830CABA16A1}" type="presOf" srcId="{6D3EBB9B-7EC7-48BE-B598-233A23C19247}" destId="{1D0B6AFD-D08E-46F9-A7C3-CF34A58C2BE3}" srcOrd="0" destOrd="0" presId="urn:microsoft.com/office/officeart/2005/8/layout/hierarchy2"/>
    <dgm:cxn modelId="{3D363BC4-5C98-4E44-A823-F533634D501E}" srcId="{311D2E8E-404A-4119-8BCA-A5B2BDA1BAC6}" destId="{52DBF130-DECE-4FB7-8FC6-3781082AAC31}" srcOrd="0" destOrd="0" parTransId="{D0A42F4E-CF24-4E42-A724-86C15F59C4BC}" sibTransId="{ACC3F855-C3E1-48A5-B2F9-5E5E38071817}"/>
    <dgm:cxn modelId="{52299C32-F9F1-4500-A24C-13B401C103EF}" srcId="{311D2E8E-404A-4119-8BCA-A5B2BDA1BAC6}" destId="{55817C3A-5685-47C5-81C8-F6BFBFFFB0B6}" srcOrd="4" destOrd="0" parTransId="{E7E07B87-8BBE-4BA0-80BA-4F2B9EE92B37}" sibTransId="{6097AAF8-AF4F-4206-8E3C-FE2EDB66D351}"/>
    <dgm:cxn modelId="{49B04F59-6C42-4F52-B7C4-B8AC58C0881E}" type="presOf" srcId="{65146820-B1D6-4BF4-AC32-134C542E1388}" destId="{334FD3DF-ED38-4B65-B068-93F97AB717E0}" srcOrd="1" destOrd="0" presId="urn:microsoft.com/office/officeart/2005/8/layout/hierarchy2"/>
    <dgm:cxn modelId="{31A29A0B-29FC-418B-9575-214E68D9108B}" type="presOf" srcId="{65146820-B1D6-4BF4-AC32-134C542E1388}" destId="{28CCF83F-AD7A-497E-8349-0488833F8B89}" srcOrd="0" destOrd="0" presId="urn:microsoft.com/office/officeart/2005/8/layout/hierarchy2"/>
    <dgm:cxn modelId="{B7FA1ED1-CA24-46BE-BBF1-860E34213E73}" type="presOf" srcId="{E7E07B87-8BBE-4BA0-80BA-4F2B9EE92B37}" destId="{CCADEAF9-8E37-40D2-B27D-BB8B120D343A}" srcOrd="1" destOrd="0" presId="urn:microsoft.com/office/officeart/2005/8/layout/hierarchy2"/>
    <dgm:cxn modelId="{5D016A7E-D126-4423-AE6C-F4231637A7CE}" type="presOf" srcId="{B6C30532-AC93-4E12-AE1C-B39D881A0DAD}" destId="{CF59A9D1-C763-4AC2-B71A-AC75F80D84E7}" srcOrd="0" destOrd="0" presId="urn:microsoft.com/office/officeart/2005/8/layout/hierarchy2"/>
    <dgm:cxn modelId="{38A66D70-63F9-47C9-871F-CA49264FEE87}" srcId="{311D2E8E-404A-4119-8BCA-A5B2BDA1BAC6}" destId="{9A2B52AB-5A06-47E7-979F-48AB27EDB8ED}" srcOrd="6" destOrd="0" parTransId="{65146820-B1D6-4BF4-AC32-134C542E1388}" sibTransId="{01355A03-34B6-4B14-8368-1B5154046A64}"/>
    <dgm:cxn modelId="{1721B644-244A-4182-8F49-8B5761F813DE}" type="presOf" srcId="{B6C30532-AC93-4E12-AE1C-B39D881A0DAD}" destId="{0F9A14D8-837F-422C-8382-F23D8D0D2027}" srcOrd="1" destOrd="0" presId="urn:microsoft.com/office/officeart/2005/8/layout/hierarchy2"/>
    <dgm:cxn modelId="{42D6CA7C-78C8-4D22-A489-0BB6A9803C72}" srcId="{311D2E8E-404A-4119-8BCA-A5B2BDA1BAC6}" destId="{AA1B41C2-C03E-40E9-B8B4-4198EE0E1C95}" srcOrd="3" destOrd="0" parTransId="{B41B791F-164B-4B8C-9368-9218DA313B7E}" sibTransId="{413996D7-C2F6-4819-975D-6E7BD5AC77CA}"/>
    <dgm:cxn modelId="{3A46E987-1D92-4B39-9F86-80913B11D93D}" type="presOf" srcId="{9A2B52AB-5A06-47E7-979F-48AB27EDB8ED}" destId="{0A08594A-5BEE-4587-A3A2-DD82246B12D6}" srcOrd="0" destOrd="0" presId="urn:microsoft.com/office/officeart/2005/8/layout/hierarchy2"/>
    <dgm:cxn modelId="{74FD3794-C77D-41AA-B481-F149CC863B9B}" type="presOf" srcId="{311D2E8E-404A-4119-8BCA-A5B2BDA1BAC6}" destId="{52857812-279E-4F7E-B21D-6528C4D522F2}" srcOrd="0" destOrd="0" presId="urn:microsoft.com/office/officeart/2005/8/layout/hierarchy2"/>
    <dgm:cxn modelId="{4874DD61-9A73-4E52-B156-C297601E0795}" type="presOf" srcId="{D0A42F4E-CF24-4E42-A724-86C15F59C4BC}" destId="{BDA39892-A6F4-4703-A667-555CB85111ED}" srcOrd="1" destOrd="0" presId="urn:microsoft.com/office/officeart/2005/8/layout/hierarchy2"/>
    <dgm:cxn modelId="{77524C70-0308-4C0F-BA1E-C0FECEFEC4C2}" type="presOf" srcId="{AA1B41C2-C03E-40E9-B8B4-4198EE0E1C95}" destId="{7F53D247-A070-4160-8A35-F6295FEF9B0B}" srcOrd="0" destOrd="0" presId="urn:microsoft.com/office/officeart/2005/8/layout/hierarchy2"/>
    <dgm:cxn modelId="{4F241CBC-240F-4E13-97A6-E96E084EDBD6}" type="presOf" srcId="{B41B791F-164B-4B8C-9368-9218DA313B7E}" destId="{05B786F1-2B12-4492-B4E4-2309C4A4AEF5}" srcOrd="0" destOrd="0" presId="urn:microsoft.com/office/officeart/2005/8/layout/hierarchy2"/>
    <dgm:cxn modelId="{15BD80D8-E399-478F-AF9B-7FEF20DE5BAA}" srcId="{B3414DCD-8EF9-4B8E-98AF-2AD1AF84B343}" destId="{311D2E8E-404A-4119-8BCA-A5B2BDA1BAC6}" srcOrd="0" destOrd="0" parTransId="{4A135162-6DF1-494B-9E5A-3C02413462AF}" sibTransId="{6713E14B-026A-49E7-81DC-F4EDDA00882C}"/>
    <dgm:cxn modelId="{CA954E4A-37A0-4F97-B997-D980138EAD33}" type="presOf" srcId="{7F7817F8-2496-4926-92F9-45A534CDCE2F}" destId="{9C46461D-E1F7-482D-97DF-782F71A54931}" srcOrd="0" destOrd="0" presId="urn:microsoft.com/office/officeart/2005/8/layout/hierarchy2"/>
    <dgm:cxn modelId="{CF227AF9-9AF4-4235-B688-730D36C770EA}" type="presOf" srcId="{7F7817F8-2496-4926-92F9-45A534CDCE2F}" destId="{99AE559D-39DD-4972-BC99-FB25D0A0FD7C}" srcOrd="1" destOrd="0" presId="urn:microsoft.com/office/officeart/2005/8/layout/hierarchy2"/>
    <dgm:cxn modelId="{148A6424-6FFD-4116-AA47-1659621B8C03}" type="presOf" srcId="{52DBF130-DECE-4FB7-8FC6-3781082AAC31}" destId="{60619EAC-1192-46A2-B549-1E0FC24AF378}" srcOrd="0" destOrd="0" presId="urn:microsoft.com/office/officeart/2005/8/layout/hierarchy2"/>
    <dgm:cxn modelId="{B54CDCEB-85D1-4E4B-B1AE-6CB648D50BC0}" srcId="{311D2E8E-404A-4119-8BCA-A5B2BDA1BAC6}" destId="{ACFAD98A-9049-42CC-AD54-778BF0ADDC1A}" srcOrd="5" destOrd="0" parTransId="{7F7817F8-2496-4926-92F9-45A534CDCE2F}" sibTransId="{EA810ED9-7BFF-48B2-98F6-2499B33B4A6E}"/>
    <dgm:cxn modelId="{99526FAC-8720-401A-99E2-CA6339F18C87}" type="presOf" srcId="{ACFAD98A-9049-42CC-AD54-778BF0ADDC1A}" destId="{543CBC63-5E57-4DFA-B08B-CF26EB93AE8F}" srcOrd="0" destOrd="0" presId="urn:microsoft.com/office/officeart/2005/8/layout/hierarchy2"/>
    <dgm:cxn modelId="{EA6AF567-809E-412F-A5B7-F058EDBC1C3F}" type="presParOf" srcId="{10CDF8BB-7F9A-4DC1-8B36-19B964DA1B33}" destId="{545FCDE5-9066-410B-8DD1-8C3E5DE8BCFB}" srcOrd="0" destOrd="0" presId="urn:microsoft.com/office/officeart/2005/8/layout/hierarchy2"/>
    <dgm:cxn modelId="{A1AAB67D-943F-47B7-95FE-979AD59A880F}" type="presParOf" srcId="{545FCDE5-9066-410B-8DD1-8C3E5DE8BCFB}" destId="{52857812-279E-4F7E-B21D-6528C4D522F2}" srcOrd="0" destOrd="0" presId="urn:microsoft.com/office/officeart/2005/8/layout/hierarchy2"/>
    <dgm:cxn modelId="{790C79F0-1D4A-4B96-BFAC-53B51ADE37F7}" type="presParOf" srcId="{545FCDE5-9066-410B-8DD1-8C3E5DE8BCFB}" destId="{9C09B73F-FCAA-401E-89BF-27D8A9952315}" srcOrd="1" destOrd="0" presId="urn:microsoft.com/office/officeart/2005/8/layout/hierarchy2"/>
    <dgm:cxn modelId="{A70C1968-923F-4490-A148-901D13CD367C}" type="presParOf" srcId="{9C09B73F-FCAA-401E-89BF-27D8A9952315}" destId="{64F8D0D6-086C-458B-BE01-91D9CBCE7941}" srcOrd="0" destOrd="0" presId="urn:microsoft.com/office/officeart/2005/8/layout/hierarchy2"/>
    <dgm:cxn modelId="{F9E9E1A0-582E-4E84-A189-7DACE0FDDFA5}" type="presParOf" srcId="{64F8D0D6-086C-458B-BE01-91D9CBCE7941}" destId="{BDA39892-A6F4-4703-A667-555CB85111ED}" srcOrd="0" destOrd="0" presId="urn:microsoft.com/office/officeart/2005/8/layout/hierarchy2"/>
    <dgm:cxn modelId="{C2609624-3E3B-4F51-98E0-5D543CFAE883}" type="presParOf" srcId="{9C09B73F-FCAA-401E-89BF-27D8A9952315}" destId="{9A309B2D-05A3-4DAD-9738-AB7B32A72C14}" srcOrd="1" destOrd="0" presId="urn:microsoft.com/office/officeart/2005/8/layout/hierarchy2"/>
    <dgm:cxn modelId="{18151153-D0AA-49F7-B28F-B0F4C260F783}" type="presParOf" srcId="{9A309B2D-05A3-4DAD-9738-AB7B32A72C14}" destId="{60619EAC-1192-46A2-B549-1E0FC24AF378}" srcOrd="0" destOrd="0" presId="urn:microsoft.com/office/officeart/2005/8/layout/hierarchy2"/>
    <dgm:cxn modelId="{14828494-07EC-480A-8667-0F1B075FCBA5}" type="presParOf" srcId="{9A309B2D-05A3-4DAD-9738-AB7B32A72C14}" destId="{BD7C6267-CB6F-45B2-93CD-3D5D2CD10B4A}" srcOrd="1" destOrd="0" presId="urn:microsoft.com/office/officeart/2005/8/layout/hierarchy2"/>
    <dgm:cxn modelId="{8FE8469D-B827-4575-9934-1247023038FC}" type="presParOf" srcId="{9C09B73F-FCAA-401E-89BF-27D8A9952315}" destId="{CF59A9D1-C763-4AC2-B71A-AC75F80D84E7}" srcOrd="2" destOrd="0" presId="urn:microsoft.com/office/officeart/2005/8/layout/hierarchy2"/>
    <dgm:cxn modelId="{5E43ADB2-7243-4D6F-B547-0B77C405485E}" type="presParOf" srcId="{CF59A9D1-C763-4AC2-B71A-AC75F80D84E7}" destId="{0F9A14D8-837F-422C-8382-F23D8D0D2027}" srcOrd="0" destOrd="0" presId="urn:microsoft.com/office/officeart/2005/8/layout/hierarchy2"/>
    <dgm:cxn modelId="{EDE32930-686B-4CD5-B1F7-B81E73352DB6}" type="presParOf" srcId="{9C09B73F-FCAA-401E-89BF-27D8A9952315}" destId="{AFBD9C96-88F5-4A0C-A333-07F34AC12AFD}" srcOrd="3" destOrd="0" presId="urn:microsoft.com/office/officeart/2005/8/layout/hierarchy2"/>
    <dgm:cxn modelId="{6195DA1C-7757-4E13-A6BD-0A9B007F5833}" type="presParOf" srcId="{AFBD9C96-88F5-4A0C-A333-07F34AC12AFD}" destId="{089CBD5C-98AC-48DD-BC8E-FAD20B7E5A2D}" srcOrd="0" destOrd="0" presId="urn:microsoft.com/office/officeart/2005/8/layout/hierarchy2"/>
    <dgm:cxn modelId="{4CA7B15E-250D-4AF7-90F1-0FDE93A74C09}" type="presParOf" srcId="{AFBD9C96-88F5-4A0C-A333-07F34AC12AFD}" destId="{F18A441F-08F6-444F-86D7-66F12CE3F852}" srcOrd="1" destOrd="0" presId="urn:microsoft.com/office/officeart/2005/8/layout/hierarchy2"/>
    <dgm:cxn modelId="{6EB69109-A804-4B4A-B00F-D56DE9E1CB96}" type="presParOf" srcId="{9C09B73F-FCAA-401E-89BF-27D8A9952315}" destId="{1D0B6AFD-D08E-46F9-A7C3-CF34A58C2BE3}" srcOrd="4" destOrd="0" presId="urn:microsoft.com/office/officeart/2005/8/layout/hierarchy2"/>
    <dgm:cxn modelId="{182131FF-EC8F-44D9-A706-49E9B534929C}" type="presParOf" srcId="{1D0B6AFD-D08E-46F9-A7C3-CF34A58C2BE3}" destId="{02EC1E4E-CECB-4B69-B16F-24D5C01D2B7B}" srcOrd="0" destOrd="0" presId="urn:microsoft.com/office/officeart/2005/8/layout/hierarchy2"/>
    <dgm:cxn modelId="{FD346CA6-1330-4C2C-A785-A3468966F43B}" type="presParOf" srcId="{9C09B73F-FCAA-401E-89BF-27D8A9952315}" destId="{CE2506F4-376F-4E4B-AFA5-C39E0621ED2D}" srcOrd="5" destOrd="0" presId="urn:microsoft.com/office/officeart/2005/8/layout/hierarchy2"/>
    <dgm:cxn modelId="{022642F6-FC9F-449F-9734-86FB9D0130A1}" type="presParOf" srcId="{CE2506F4-376F-4E4B-AFA5-C39E0621ED2D}" destId="{14F79E38-4ABF-44BC-AC8B-9805B61A132C}" srcOrd="0" destOrd="0" presId="urn:microsoft.com/office/officeart/2005/8/layout/hierarchy2"/>
    <dgm:cxn modelId="{1AB74790-2385-490A-8EF9-5ECCC4E0C0EF}" type="presParOf" srcId="{CE2506F4-376F-4E4B-AFA5-C39E0621ED2D}" destId="{9CADFFCA-F86D-48DC-B16A-29A8D3276C6D}" srcOrd="1" destOrd="0" presId="urn:microsoft.com/office/officeart/2005/8/layout/hierarchy2"/>
    <dgm:cxn modelId="{84742D07-6E14-46FC-8B3E-6A72829FE108}" type="presParOf" srcId="{9C09B73F-FCAA-401E-89BF-27D8A9952315}" destId="{05B786F1-2B12-4492-B4E4-2309C4A4AEF5}" srcOrd="6" destOrd="0" presId="urn:microsoft.com/office/officeart/2005/8/layout/hierarchy2"/>
    <dgm:cxn modelId="{04A0F1C2-E1E5-42F5-BE8F-C911B41C96EA}" type="presParOf" srcId="{05B786F1-2B12-4492-B4E4-2309C4A4AEF5}" destId="{297C2CA9-52D9-43F5-8F81-8F70AA46E109}" srcOrd="0" destOrd="0" presId="urn:microsoft.com/office/officeart/2005/8/layout/hierarchy2"/>
    <dgm:cxn modelId="{B6CF340A-D7F5-4BE2-9C84-2FA4A5D6D3DE}" type="presParOf" srcId="{9C09B73F-FCAA-401E-89BF-27D8A9952315}" destId="{9B8124CE-1042-4C23-AE19-F870DAC2A95C}" srcOrd="7" destOrd="0" presId="urn:microsoft.com/office/officeart/2005/8/layout/hierarchy2"/>
    <dgm:cxn modelId="{CDF3F31C-9402-4C7F-9F73-39AD96E5BDF3}" type="presParOf" srcId="{9B8124CE-1042-4C23-AE19-F870DAC2A95C}" destId="{7F53D247-A070-4160-8A35-F6295FEF9B0B}" srcOrd="0" destOrd="0" presId="urn:microsoft.com/office/officeart/2005/8/layout/hierarchy2"/>
    <dgm:cxn modelId="{17CE0F82-EB05-4087-AEB0-B6CA99F9699C}" type="presParOf" srcId="{9B8124CE-1042-4C23-AE19-F870DAC2A95C}" destId="{78415523-E7E3-4BA7-9DEB-01FA354F8F09}" srcOrd="1" destOrd="0" presId="urn:microsoft.com/office/officeart/2005/8/layout/hierarchy2"/>
    <dgm:cxn modelId="{61A0B3EA-AFAE-40FD-8CA7-435A1908EBF4}" type="presParOf" srcId="{9C09B73F-FCAA-401E-89BF-27D8A9952315}" destId="{3DF143CA-D852-4B67-BF36-8F1AD09FA349}" srcOrd="8" destOrd="0" presId="urn:microsoft.com/office/officeart/2005/8/layout/hierarchy2"/>
    <dgm:cxn modelId="{220FFC52-6DC4-41F8-A53B-B5AEA60FE1A1}" type="presParOf" srcId="{3DF143CA-D852-4B67-BF36-8F1AD09FA349}" destId="{CCADEAF9-8E37-40D2-B27D-BB8B120D343A}" srcOrd="0" destOrd="0" presId="urn:microsoft.com/office/officeart/2005/8/layout/hierarchy2"/>
    <dgm:cxn modelId="{B9F04A46-7F65-462C-AAAE-F42BC9C6D999}" type="presParOf" srcId="{9C09B73F-FCAA-401E-89BF-27D8A9952315}" destId="{EABBBA94-7BE6-4E04-BA96-22B02134C76E}" srcOrd="9" destOrd="0" presId="urn:microsoft.com/office/officeart/2005/8/layout/hierarchy2"/>
    <dgm:cxn modelId="{616D9308-C5F7-48FF-B96B-3C7B9569650F}" type="presParOf" srcId="{EABBBA94-7BE6-4E04-BA96-22B02134C76E}" destId="{4357D5BC-1686-4148-8F19-BC863A5679AC}" srcOrd="0" destOrd="0" presId="urn:microsoft.com/office/officeart/2005/8/layout/hierarchy2"/>
    <dgm:cxn modelId="{9AAA3978-B518-4744-9A95-3AB7F2A70890}" type="presParOf" srcId="{EABBBA94-7BE6-4E04-BA96-22B02134C76E}" destId="{A02E2D2C-0F05-49FC-A6CA-83AE85590AC2}" srcOrd="1" destOrd="0" presId="urn:microsoft.com/office/officeart/2005/8/layout/hierarchy2"/>
    <dgm:cxn modelId="{05267647-0A35-4048-883D-1D490F7A979B}" type="presParOf" srcId="{9C09B73F-FCAA-401E-89BF-27D8A9952315}" destId="{9C46461D-E1F7-482D-97DF-782F71A54931}" srcOrd="10" destOrd="0" presId="urn:microsoft.com/office/officeart/2005/8/layout/hierarchy2"/>
    <dgm:cxn modelId="{9A277671-FB63-4F64-BB09-DF8057AAB456}" type="presParOf" srcId="{9C46461D-E1F7-482D-97DF-782F71A54931}" destId="{99AE559D-39DD-4972-BC99-FB25D0A0FD7C}" srcOrd="0" destOrd="0" presId="urn:microsoft.com/office/officeart/2005/8/layout/hierarchy2"/>
    <dgm:cxn modelId="{143386E8-C561-4C0D-8FFE-AC3CDC9BF3A7}" type="presParOf" srcId="{9C09B73F-FCAA-401E-89BF-27D8A9952315}" destId="{98BBD018-A79B-4DED-B40A-BB6C1BB85BF1}" srcOrd="11" destOrd="0" presId="urn:microsoft.com/office/officeart/2005/8/layout/hierarchy2"/>
    <dgm:cxn modelId="{3BB697AF-7078-4676-8778-6D50FB74D68D}" type="presParOf" srcId="{98BBD018-A79B-4DED-B40A-BB6C1BB85BF1}" destId="{543CBC63-5E57-4DFA-B08B-CF26EB93AE8F}" srcOrd="0" destOrd="0" presId="urn:microsoft.com/office/officeart/2005/8/layout/hierarchy2"/>
    <dgm:cxn modelId="{EFD2C260-0A82-400B-ABBD-33008AB5680F}" type="presParOf" srcId="{98BBD018-A79B-4DED-B40A-BB6C1BB85BF1}" destId="{40609B96-831E-41B9-ADB7-62CEC9A10851}" srcOrd="1" destOrd="0" presId="urn:microsoft.com/office/officeart/2005/8/layout/hierarchy2"/>
    <dgm:cxn modelId="{80850442-7C28-4728-8615-F794EE335376}" type="presParOf" srcId="{9C09B73F-FCAA-401E-89BF-27D8A9952315}" destId="{28CCF83F-AD7A-497E-8349-0488833F8B89}" srcOrd="12" destOrd="0" presId="urn:microsoft.com/office/officeart/2005/8/layout/hierarchy2"/>
    <dgm:cxn modelId="{29907C23-D99C-4006-88BA-32F8D4785917}" type="presParOf" srcId="{28CCF83F-AD7A-497E-8349-0488833F8B89}" destId="{334FD3DF-ED38-4B65-B068-93F97AB717E0}" srcOrd="0" destOrd="0" presId="urn:microsoft.com/office/officeart/2005/8/layout/hierarchy2"/>
    <dgm:cxn modelId="{5D01A0FC-9587-45CD-B7BA-ECA24145BACD}" type="presParOf" srcId="{9C09B73F-FCAA-401E-89BF-27D8A9952315}" destId="{DAFF8BC7-7AF9-4B1C-9DFD-5AAA2BD3075E}" srcOrd="13" destOrd="0" presId="urn:microsoft.com/office/officeart/2005/8/layout/hierarchy2"/>
    <dgm:cxn modelId="{E24E0EC1-CA1E-48C9-BEF7-606094D22D60}" type="presParOf" srcId="{DAFF8BC7-7AF9-4B1C-9DFD-5AAA2BD3075E}" destId="{0A08594A-5BEE-4587-A3A2-DD82246B12D6}" srcOrd="0" destOrd="0" presId="urn:microsoft.com/office/officeart/2005/8/layout/hierarchy2"/>
    <dgm:cxn modelId="{6A0F2642-CCC1-43EC-9D56-6D4AF7F63606}" type="presParOf" srcId="{DAFF8BC7-7AF9-4B1C-9DFD-5AAA2BD3075E}" destId="{923B3E12-0CBE-4619-94FB-E432221999F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30B08D-D82A-40EB-9C8C-94808D537E23}">
      <dsp:nvSpPr>
        <dsp:cNvPr id="0" name=""/>
        <dsp:cNvSpPr/>
      </dsp:nvSpPr>
      <dsp:spPr>
        <a:xfrm>
          <a:off x="0" y="1572637"/>
          <a:ext cx="2632059" cy="889171"/>
        </a:xfrm>
        <a:prstGeom prst="roundRect">
          <a:avLst>
            <a:gd name="adj" fmla="val 10000"/>
          </a:avLst>
        </a:prstGeom>
        <a:solidFill>
          <a:schemeClr val="accent3">
            <a:alpha val="8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pt-PT" sz="32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Coordenação  </a:t>
          </a:r>
          <a:endParaRPr lang="pt-PT" sz="3200" b="1" kern="1200" cap="none" spc="0" dirty="0" smtClean="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26043" y="1598680"/>
        <a:ext cx="2579973" cy="837085"/>
      </dsp:txXfrm>
    </dsp:sp>
    <dsp:sp modelId="{ED577860-3C4B-4BB5-89A4-BC4C22C06703}">
      <dsp:nvSpPr>
        <dsp:cNvPr id="0" name=""/>
        <dsp:cNvSpPr/>
      </dsp:nvSpPr>
      <dsp:spPr>
        <a:xfrm rot="19097598">
          <a:off x="2327223" y="1201220"/>
          <a:ext cx="2405592" cy="31521"/>
        </a:xfrm>
        <a:custGeom>
          <a:avLst/>
          <a:gdLst/>
          <a:ahLst/>
          <a:cxnLst/>
          <a:rect l="0" t="0" r="0" b="0"/>
          <a:pathLst>
            <a:path>
              <a:moveTo>
                <a:pt x="0" y="15760"/>
              </a:moveTo>
              <a:lnTo>
                <a:pt x="2405592" y="15760"/>
              </a:lnTo>
            </a:path>
          </a:pathLst>
        </a:custGeom>
        <a:noFill/>
        <a:ln w="55000" cap="flat" cmpd="thickThin"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155700">
            <a:lnSpc>
              <a:spcPct val="90000"/>
            </a:lnSpc>
            <a:spcBef>
              <a:spcPct val="0"/>
            </a:spcBef>
            <a:spcAft>
              <a:spcPct val="35000"/>
            </a:spcAft>
          </a:pPr>
          <a:endParaRPr lang="pt-PT" sz="2600" b="1"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3469879" y="1156842"/>
        <a:ext cx="120279" cy="120279"/>
      </dsp:txXfrm>
    </dsp:sp>
    <dsp:sp modelId="{1E9AEE48-F725-4418-8FDB-2978229CA264}">
      <dsp:nvSpPr>
        <dsp:cNvPr id="0" name=""/>
        <dsp:cNvSpPr/>
      </dsp:nvSpPr>
      <dsp:spPr>
        <a:xfrm>
          <a:off x="4427979" y="0"/>
          <a:ext cx="3040547" cy="833478"/>
        </a:xfrm>
        <a:prstGeom prst="roundRect">
          <a:avLst>
            <a:gd name="adj" fmla="val 10000"/>
          </a:avLst>
        </a:prstGeom>
        <a:solidFill>
          <a:schemeClr val="accent3">
            <a:alpha val="7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PT" sz="26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copulativa</a:t>
          </a:r>
          <a:endParaRPr lang="pt-PT" sz="2600" b="1" kern="1200"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4452391" y="24412"/>
        <a:ext cx="2991723" cy="784654"/>
      </dsp:txXfrm>
    </dsp:sp>
    <dsp:sp modelId="{B35157CC-76C7-4DA3-BB8A-2C46C51E7240}">
      <dsp:nvSpPr>
        <dsp:cNvPr id="0" name=""/>
        <dsp:cNvSpPr/>
      </dsp:nvSpPr>
      <dsp:spPr>
        <a:xfrm rot="20747130">
          <a:off x="2590052" y="1664560"/>
          <a:ext cx="2744034" cy="31521"/>
        </a:xfrm>
        <a:custGeom>
          <a:avLst/>
          <a:gdLst/>
          <a:ahLst/>
          <a:cxnLst/>
          <a:rect l="0" t="0" r="0" b="0"/>
          <a:pathLst>
            <a:path>
              <a:moveTo>
                <a:pt x="0" y="15760"/>
              </a:moveTo>
              <a:lnTo>
                <a:pt x="2744034" y="15760"/>
              </a:lnTo>
            </a:path>
          </a:pathLst>
        </a:custGeom>
        <a:noFill/>
        <a:ln w="55000" cap="flat" cmpd="thickThin"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155700">
            <a:lnSpc>
              <a:spcPct val="90000"/>
            </a:lnSpc>
            <a:spcBef>
              <a:spcPct val="0"/>
            </a:spcBef>
            <a:spcAft>
              <a:spcPct val="35000"/>
            </a:spcAft>
          </a:pPr>
          <a:endParaRPr lang="pt-PT" sz="2600" b="1"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3893469" y="1611720"/>
        <a:ext cx="137201" cy="137201"/>
      </dsp:txXfrm>
    </dsp:sp>
    <dsp:sp modelId="{7ECFFF18-A54E-4346-9090-3A8E550C02FA}">
      <dsp:nvSpPr>
        <dsp:cNvPr id="0" name=""/>
        <dsp:cNvSpPr/>
      </dsp:nvSpPr>
      <dsp:spPr>
        <a:xfrm>
          <a:off x="5292080" y="936105"/>
          <a:ext cx="2971235" cy="814625"/>
        </a:xfrm>
        <a:prstGeom prst="roundRect">
          <a:avLst>
            <a:gd name="adj" fmla="val 10000"/>
          </a:avLst>
        </a:prstGeom>
        <a:solidFill>
          <a:schemeClr val="accent3">
            <a:alpha val="7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PT" sz="26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adversativa</a:t>
          </a:r>
          <a:endParaRPr lang="pt-PT" sz="2600" b="1" kern="1200"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5315940" y="959965"/>
        <a:ext cx="2923515" cy="766905"/>
      </dsp:txXfrm>
    </dsp:sp>
    <dsp:sp modelId="{724F8A0B-D50F-4F64-B5D9-4620A5BFB85F}">
      <dsp:nvSpPr>
        <dsp:cNvPr id="0" name=""/>
        <dsp:cNvSpPr/>
      </dsp:nvSpPr>
      <dsp:spPr>
        <a:xfrm rot="346662">
          <a:off x="2625084" y="2139680"/>
          <a:ext cx="2745983" cy="31521"/>
        </a:xfrm>
        <a:custGeom>
          <a:avLst/>
          <a:gdLst/>
          <a:ahLst/>
          <a:cxnLst/>
          <a:rect l="0" t="0" r="0" b="0"/>
          <a:pathLst>
            <a:path>
              <a:moveTo>
                <a:pt x="0" y="15760"/>
              </a:moveTo>
              <a:lnTo>
                <a:pt x="2745983" y="15760"/>
              </a:lnTo>
            </a:path>
          </a:pathLst>
        </a:custGeom>
        <a:noFill/>
        <a:ln w="55000" cap="flat" cmpd="thickThin"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155700">
            <a:lnSpc>
              <a:spcPct val="90000"/>
            </a:lnSpc>
            <a:spcBef>
              <a:spcPct val="0"/>
            </a:spcBef>
            <a:spcAft>
              <a:spcPct val="35000"/>
            </a:spcAft>
          </a:pPr>
          <a:endParaRPr lang="pt-PT" sz="2600" b="1"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3929426" y="2086792"/>
        <a:ext cx="137299" cy="137299"/>
      </dsp:txXfrm>
    </dsp:sp>
    <dsp:sp modelId="{BA7A6281-440F-48BA-BFB8-52111587AE23}">
      <dsp:nvSpPr>
        <dsp:cNvPr id="0" name=""/>
        <dsp:cNvSpPr/>
      </dsp:nvSpPr>
      <dsp:spPr>
        <a:xfrm>
          <a:off x="5364093" y="1872210"/>
          <a:ext cx="2899889" cy="842897"/>
        </a:xfrm>
        <a:prstGeom prst="roundRect">
          <a:avLst>
            <a:gd name="adj" fmla="val 10000"/>
          </a:avLst>
        </a:prstGeom>
        <a:solidFill>
          <a:schemeClr val="accent3">
            <a:alpha val="7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PT" sz="26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disjuntiva</a:t>
          </a:r>
          <a:endParaRPr lang="pt-PT" sz="2600" b="1" kern="1200"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5388781" y="1896898"/>
        <a:ext cx="2850513" cy="793521"/>
      </dsp:txXfrm>
    </dsp:sp>
    <dsp:sp modelId="{CBCD6CFF-B649-45AF-B37C-4B8C44F52150}">
      <dsp:nvSpPr>
        <dsp:cNvPr id="0" name=""/>
        <dsp:cNvSpPr/>
      </dsp:nvSpPr>
      <dsp:spPr>
        <a:xfrm rot="1431013">
          <a:off x="2504517" y="2605378"/>
          <a:ext cx="2987116" cy="31521"/>
        </a:xfrm>
        <a:custGeom>
          <a:avLst/>
          <a:gdLst/>
          <a:ahLst/>
          <a:cxnLst/>
          <a:rect l="0" t="0" r="0" b="0"/>
          <a:pathLst>
            <a:path>
              <a:moveTo>
                <a:pt x="0" y="15760"/>
              </a:moveTo>
              <a:lnTo>
                <a:pt x="2987116" y="15760"/>
              </a:lnTo>
            </a:path>
          </a:pathLst>
        </a:custGeom>
        <a:noFill/>
        <a:ln w="55000" cap="flat" cmpd="thickThin"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155700">
            <a:lnSpc>
              <a:spcPct val="90000"/>
            </a:lnSpc>
            <a:spcBef>
              <a:spcPct val="0"/>
            </a:spcBef>
            <a:spcAft>
              <a:spcPct val="35000"/>
            </a:spcAft>
          </a:pPr>
          <a:endParaRPr lang="pt-PT" sz="2600" b="1"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3923398" y="2546461"/>
        <a:ext cx="149355" cy="149355"/>
      </dsp:txXfrm>
    </dsp:sp>
    <dsp:sp modelId="{807D00AF-34BE-4083-B3B7-4188B46C2F38}">
      <dsp:nvSpPr>
        <dsp:cNvPr id="0" name=""/>
        <dsp:cNvSpPr/>
      </dsp:nvSpPr>
      <dsp:spPr>
        <a:xfrm>
          <a:off x="5364093" y="2808315"/>
          <a:ext cx="2862149" cy="833478"/>
        </a:xfrm>
        <a:prstGeom prst="roundRect">
          <a:avLst>
            <a:gd name="adj" fmla="val 10000"/>
          </a:avLst>
        </a:prstGeom>
        <a:solidFill>
          <a:schemeClr val="accent3">
            <a:alpha val="7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PT" sz="26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conclusiva</a:t>
          </a:r>
          <a:endParaRPr lang="pt-PT" sz="2600" b="1" kern="1200"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5388505" y="2832727"/>
        <a:ext cx="2813325" cy="784654"/>
      </dsp:txXfrm>
    </dsp:sp>
    <dsp:sp modelId="{8C4A7783-E3EC-405B-AB83-9DAB606DEDE6}">
      <dsp:nvSpPr>
        <dsp:cNvPr id="0" name=""/>
        <dsp:cNvSpPr/>
      </dsp:nvSpPr>
      <dsp:spPr>
        <a:xfrm rot="3106835">
          <a:off x="2100781" y="3096058"/>
          <a:ext cx="2786479" cy="31521"/>
        </a:xfrm>
        <a:custGeom>
          <a:avLst/>
          <a:gdLst/>
          <a:ahLst/>
          <a:cxnLst/>
          <a:rect l="0" t="0" r="0" b="0"/>
          <a:pathLst>
            <a:path>
              <a:moveTo>
                <a:pt x="0" y="15760"/>
              </a:moveTo>
              <a:lnTo>
                <a:pt x="2786479" y="15760"/>
              </a:lnTo>
            </a:path>
          </a:pathLst>
        </a:custGeom>
        <a:noFill/>
        <a:ln w="55000" cap="flat" cmpd="thickThin" algn="ctr">
          <a:solidFill>
            <a:schemeClr val="accent3">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155700">
            <a:lnSpc>
              <a:spcPct val="90000"/>
            </a:lnSpc>
            <a:spcBef>
              <a:spcPct val="0"/>
            </a:spcBef>
            <a:spcAft>
              <a:spcPct val="35000"/>
            </a:spcAft>
          </a:pPr>
          <a:endParaRPr lang="pt-PT" sz="2600" b="1"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3424359" y="3042156"/>
        <a:ext cx="139323" cy="139323"/>
      </dsp:txXfrm>
    </dsp:sp>
    <dsp:sp modelId="{942AAA9E-4C8B-4059-A46A-FBFBCD09E7B9}">
      <dsp:nvSpPr>
        <dsp:cNvPr id="0" name=""/>
        <dsp:cNvSpPr/>
      </dsp:nvSpPr>
      <dsp:spPr>
        <a:xfrm>
          <a:off x="4355983" y="3744412"/>
          <a:ext cx="2884020" cy="924002"/>
        </a:xfrm>
        <a:prstGeom prst="roundRect">
          <a:avLst>
            <a:gd name="adj" fmla="val 10000"/>
          </a:avLst>
        </a:prstGeom>
        <a:solidFill>
          <a:schemeClr val="accent3">
            <a:alpha val="70000"/>
            <a:hueOff val="0"/>
            <a:satOff val="0"/>
            <a:lumOff val="0"/>
            <a:alphaOff val="0"/>
          </a:schemeClr>
        </a:solidFill>
        <a:ln w="63500" cap="flat" cmpd="thickThin" algn="ctr">
          <a:solidFill>
            <a:schemeClr val="lt1">
              <a:hueOff val="0"/>
              <a:satOff val="0"/>
              <a:lumOff val="0"/>
              <a:alphaOff val="0"/>
            </a:schemeClr>
          </a:solidFill>
          <a:prstDash val="solid"/>
        </a:ln>
        <a:effectLst>
          <a:outerShdw blurRad="50800" dist="38100" dir="5400000" rotWithShape="0">
            <a:srgbClr val="000000">
              <a:alpha val="3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pt-PT" sz="2600" b="1" kern="1200" cap="none" spc="0" smtClean="0">
              <a:ln w="18415" cmpd="sng">
                <a:prstDash val="solid"/>
              </a:ln>
              <a:effectLst>
                <a:outerShdw blurRad="63500" dir="3600000" algn="tl" rotWithShape="0">
                  <a:srgbClr val="000000">
                    <a:alpha val="70000"/>
                  </a:srgbClr>
                </a:outerShdw>
              </a:effectLst>
              <a:latin typeface="Calibri" pitchFamily="34" charset="0"/>
              <a:cs typeface="Calibri" pitchFamily="34" charset="0"/>
            </a:rPr>
            <a:t>Oração coordenada explicativa</a:t>
          </a:r>
          <a:endParaRPr lang="pt-PT" sz="2600" b="1" kern="1200" cap="none" spc="0" dirty="0">
            <a:ln w="18415" cmpd="sng">
              <a:prstDash val="solid"/>
            </a:ln>
            <a:effectLst>
              <a:outerShdw blurRad="63500" dir="3600000" algn="tl" rotWithShape="0">
                <a:srgbClr val="000000">
                  <a:alpha val="70000"/>
                </a:srgbClr>
              </a:outerShdw>
            </a:effectLst>
            <a:latin typeface="Calibri" pitchFamily="34" charset="0"/>
            <a:cs typeface="Calibri" pitchFamily="34" charset="0"/>
          </a:endParaRPr>
        </a:p>
      </dsp:txBody>
      <dsp:txXfrm>
        <a:off x="4383046" y="3771475"/>
        <a:ext cx="2829894" cy="8698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665EEE-9EF1-4455-9565-AD082C0B4D91}">
      <dsp:nvSpPr>
        <dsp:cNvPr id="0" name=""/>
        <dsp:cNvSpPr/>
      </dsp:nvSpPr>
      <dsp:spPr>
        <a:xfrm>
          <a:off x="182520" y="1406548"/>
          <a:ext cx="3700307" cy="1115642"/>
        </a:xfrm>
        <a:prstGeom prst="roundRect">
          <a:avLst>
            <a:gd name="adj" fmla="val 10000"/>
          </a:avLst>
        </a:prstGeom>
        <a:solidFill>
          <a:schemeClr val="accent4">
            <a:alpha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pt-PT" sz="28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Orações subordinadas</a:t>
          </a:r>
          <a:endParaRPr lang="pt-PT" sz="2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215196" y="1439224"/>
        <a:ext cx="3634955" cy="1050290"/>
      </dsp:txXfrm>
    </dsp:sp>
    <dsp:sp modelId="{0FD5DCD9-382F-405A-8B4B-3740AEB120C5}">
      <dsp:nvSpPr>
        <dsp:cNvPr id="0" name=""/>
        <dsp:cNvSpPr/>
      </dsp:nvSpPr>
      <dsp:spPr>
        <a:xfrm rot="21584855">
          <a:off x="3882822" y="1911733"/>
          <a:ext cx="1272175" cy="99667"/>
        </a:xfrm>
        <a:custGeom>
          <a:avLst/>
          <a:gdLst/>
          <a:ahLst/>
          <a:cxnLst/>
          <a:rect l="0" t="0" r="0" b="0"/>
          <a:pathLst>
            <a:path>
              <a:moveTo>
                <a:pt x="0" y="49833"/>
              </a:moveTo>
              <a:lnTo>
                <a:pt x="1272175" y="49833"/>
              </a:lnTo>
            </a:path>
          </a:pathLst>
        </a:custGeom>
        <a:noFill/>
        <a:ln w="55000" cap="flat" cmpd="thickThin" algn="ctr">
          <a:solidFill>
            <a:schemeClr val="accent4">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244600">
            <a:lnSpc>
              <a:spcPct val="90000"/>
            </a:lnSpc>
            <a:spcBef>
              <a:spcPct val="0"/>
            </a:spcBef>
            <a:spcAft>
              <a:spcPct val="35000"/>
            </a:spcAft>
          </a:pPr>
          <a:endParaRPr lang="pt-PT" sz="2800" b="0"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4487105" y="1929763"/>
        <a:ext cx="63608" cy="63608"/>
      </dsp:txXfrm>
    </dsp:sp>
    <dsp:sp modelId="{13A33315-23D8-490C-B25A-797B1ACFC99B}">
      <dsp:nvSpPr>
        <dsp:cNvPr id="0" name=""/>
        <dsp:cNvSpPr/>
      </dsp:nvSpPr>
      <dsp:spPr>
        <a:xfrm>
          <a:off x="5154991" y="1551990"/>
          <a:ext cx="2657739" cy="813550"/>
        </a:xfrm>
        <a:prstGeom prst="roundRect">
          <a:avLst>
            <a:gd name="adj" fmla="val 10000"/>
          </a:avLst>
        </a:prstGeom>
        <a:solidFill>
          <a:schemeClr val="accent4">
            <a:alpha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pt-PT" sz="28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Adjetivas </a:t>
          </a:r>
          <a:endParaRPr lang="pt-PT" sz="2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5178819" y="1575818"/>
        <a:ext cx="2610083" cy="765894"/>
      </dsp:txXfrm>
    </dsp:sp>
    <dsp:sp modelId="{62C111D9-ABF8-4F67-8712-98C67AFDBCC1}">
      <dsp:nvSpPr>
        <dsp:cNvPr id="0" name=""/>
        <dsp:cNvSpPr/>
      </dsp:nvSpPr>
      <dsp:spPr>
        <a:xfrm rot="3128492">
          <a:off x="3460354" y="2778028"/>
          <a:ext cx="2187362" cy="99667"/>
        </a:xfrm>
        <a:custGeom>
          <a:avLst/>
          <a:gdLst/>
          <a:ahLst/>
          <a:cxnLst/>
          <a:rect l="0" t="0" r="0" b="0"/>
          <a:pathLst>
            <a:path>
              <a:moveTo>
                <a:pt x="0" y="49833"/>
              </a:moveTo>
              <a:lnTo>
                <a:pt x="2187362" y="49833"/>
              </a:lnTo>
            </a:path>
          </a:pathLst>
        </a:custGeom>
        <a:noFill/>
        <a:ln w="55000" cap="flat" cmpd="thickThin" algn="ctr">
          <a:solidFill>
            <a:schemeClr val="accent4">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244600">
            <a:lnSpc>
              <a:spcPct val="90000"/>
            </a:lnSpc>
            <a:spcBef>
              <a:spcPct val="0"/>
            </a:spcBef>
            <a:spcAft>
              <a:spcPct val="35000"/>
            </a:spcAft>
          </a:pPr>
          <a:endParaRPr lang="pt-PT" sz="2800" b="0"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4499351" y="2773178"/>
        <a:ext cx="109368" cy="109368"/>
      </dsp:txXfrm>
    </dsp:sp>
    <dsp:sp modelId="{A7754C04-945F-4A9E-AD52-D3D539E95CAF}">
      <dsp:nvSpPr>
        <dsp:cNvPr id="0" name=""/>
        <dsp:cNvSpPr/>
      </dsp:nvSpPr>
      <dsp:spPr>
        <a:xfrm>
          <a:off x="5225241" y="3278644"/>
          <a:ext cx="2654454" cy="825421"/>
        </a:xfrm>
        <a:prstGeom prst="roundRect">
          <a:avLst>
            <a:gd name="adj" fmla="val 10000"/>
          </a:avLst>
        </a:prstGeom>
        <a:solidFill>
          <a:schemeClr val="accent4">
            <a:alpha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pt-PT" sz="28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Substantivas</a:t>
          </a:r>
          <a:endParaRPr lang="pt-PT" sz="28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5249417" y="3302820"/>
        <a:ext cx="2606102" cy="777069"/>
      </dsp:txXfrm>
    </dsp:sp>
    <dsp:sp modelId="{415AB3FA-6407-47EF-AEA7-A9A1309DFFCC}">
      <dsp:nvSpPr>
        <dsp:cNvPr id="0" name=""/>
        <dsp:cNvSpPr/>
      </dsp:nvSpPr>
      <dsp:spPr>
        <a:xfrm rot="18586266">
          <a:off x="3522004" y="1144764"/>
          <a:ext cx="2003031" cy="99667"/>
        </a:xfrm>
        <a:custGeom>
          <a:avLst/>
          <a:gdLst/>
          <a:ahLst/>
          <a:cxnLst/>
          <a:rect l="0" t="0" r="0" b="0"/>
          <a:pathLst>
            <a:path>
              <a:moveTo>
                <a:pt x="0" y="49833"/>
              </a:moveTo>
              <a:lnTo>
                <a:pt x="2003031" y="49833"/>
              </a:lnTo>
            </a:path>
          </a:pathLst>
        </a:custGeom>
        <a:noFill/>
        <a:ln w="55000" cap="flat" cmpd="thickThin" algn="ctr">
          <a:solidFill>
            <a:schemeClr val="accent4">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1244600">
            <a:lnSpc>
              <a:spcPct val="90000"/>
            </a:lnSpc>
            <a:spcBef>
              <a:spcPct val="0"/>
            </a:spcBef>
            <a:spcAft>
              <a:spcPct val="35000"/>
            </a:spcAft>
          </a:pPr>
          <a:endParaRPr lang="pt-PT" sz="2800" b="0" kern="1200" cap="none" spc="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endParaRPr>
        </a:p>
      </dsp:txBody>
      <dsp:txXfrm>
        <a:off x="4473444" y="1144522"/>
        <a:ext cx="100151" cy="100151"/>
      </dsp:txXfrm>
    </dsp:sp>
    <dsp:sp modelId="{B314E3E2-2D52-497E-B637-03681338D868}">
      <dsp:nvSpPr>
        <dsp:cNvPr id="0" name=""/>
        <dsp:cNvSpPr/>
      </dsp:nvSpPr>
      <dsp:spPr>
        <a:xfrm>
          <a:off x="5164212" y="0"/>
          <a:ext cx="2627887" cy="849654"/>
        </a:xfrm>
        <a:prstGeom prst="roundRect">
          <a:avLst>
            <a:gd name="adj" fmla="val 10000"/>
          </a:avLst>
        </a:prstGeom>
        <a:solidFill>
          <a:schemeClr val="accent4">
            <a:alpha val="7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pt-PT" sz="28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Adverbiais</a:t>
          </a:r>
        </a:p>
      </dsp:txBody>
      <dsp:txXfrm>
        <a:off x="5189098" y="24886"/>
        <a:ext cx="2578115" cy="7998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857812-279E-4F7E-B21D-6528C4D522F2}">
      <dsp:nvSpPr>
        <dsp:cNvPr id="0" name=""/>
        <dsp:cNvSpPr/>
      </dsp:nvSpPr>
      <dsp:spPr>
        <a:xfrm>
          <a:off x="0" y="2370426"/>
          <a:ext cx="1703561" cy="1190293"/>
        </a:xfrm>
        <a:prstGeom prst="roundRect">
          <a:avLst>
            <a:gd name="adj" fmla="val 10000"/>
          </a:avLst>
        </a:prstGeom>
        <a:solidFill>
          <a:schemeClr val="accent4">
            <a:shade val="80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pt-PT" sz="2400" b="1" kern="1200" dirty="0" smtClean="0">
              <a:effectLst>
                <a:outerShdw blurRad="38100" dist="38100" dir="2700000" algn="tl">
                  <a:srgbClr val="000000">
                    <a:alpha val="43137"/>
                  </a:srgbClr>
                </a:outerShdw>
              </a:effectLst>
              <a:latin typeface="Calibri" pitchFamily="34" charset="0"/>
              <a:cs typeface="Calibri" pitchFamily="34" charset="0"/>
            </a:rPr>
            <a:t>Oração subordinada adverbial</a:t>
          </a:r>
          <a:endParaRPr lang="pt-PT" sz="2400" b="1" kern="1200" dirty="0">
            <a:effectLst>
              <a:outerShdw blurRad="38100" dist="38100" dir="2700000" algn="tl">
                <a:srgbClr val="000000">
                  <a:alpha val="43137"/>
                </a:srgbClr>
              </a:outerShdw>
            </a:effectLst>
            <a:latin typeface="Calibri" pitchFamily="34" charset="0"/>
            <a:cs typeface="Calibri" pitchFamily="34" charset="0"/>
          </a:endParaRPr>
        </a:p>
      </dsp:txBody>
      <dsp:txXfrm>
        <a:off x="34862" y="2405288"/>
        <a:ext cx="1633837" cy="1120569"/>
      </dsp:txXfrm>
    </dsp:sp>
    <dsp:sp modelId="{64F8D0D6-086C-458B-BE01-91D9CBCE7941}">
      <dsp:nvSpPr>
        <dsp:cNvPr id="0" name=""/>
        <dsp:cNvSpPr/>
      </dsp:nvSpPr>
      <dsp:spPr>
        <a:xfrm rot="19065624">
          <a:off x="1208026" y="1671619"/>
          <a:ext cx="3816808" cy="22126"/>
        </a:xfrm>
        <a:custGeom>
          <a:avLst/>
          <a:gdLst/>
          <a:ahLst/>
          <a:cxnLst/>
          <a:rect l="0" t="0" r="0" b="0"/>
          <a:pathLst>
            <a:path>
              <a:moveTo>
                <a:pt x="0" y="11063"/>
              </a:moveTo>
              <a:lnTo>
                <a:pt x="3816808"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pt-PT" sz="1300" kern="1200">
            <a:effectLst>
              <a:outerShdw blurRad="38100" dist="38100" dir="2700000" algn="tl">
                <a:srgbClr val="000000">
                  <a:alpha val="43137"/>
                </a:srgbClr>
              </a:outerShdw>
            </a:effectLst>
            <a:latin typeface="Calibri" pitchFamily="34" charset="0"/>
            <a:cs typeface="Calibri" pitchFamily="34" charset="0"/>
          </a:endParaRPr>
        </a:p>
      </dsp:txBody>
      <dsp:txXfrm>
        <a:off x="3021010" y="1587262"/>
        <a:ext cx="190840" cy="190840"/>
      </dsp:txXfrm>
    </dsp:sp>
    <dsp:sp modelId="{60619EAC-1192-46A2-B549-1E0FC24AF378}">
      <dsp:nvSpPr>
        <dsp:cNvPr id="0" name=""/>
        <dsp:cNvSpPr/>
      </dsp:nvSpPr>
      <dsp:spPr>
        <a:xfrm>
          <a:off x="4529298" y="51530"/>
          <a:ext cx="2927538" cy="696521"/>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2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Temporal</a:t>
          </a:r>
        </a:p>
        <a:p>
          <a:pPr lvl="0" algn="ctr" defTabSz="889000">
            <a:lnSpc>
              <a:spcPts val="12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(estabelece uma referência de tempo)</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549698" y="71930"/>
        <a:ext cx="2886738" cy="655721"/>
      </dsp:txXfrm>
    </dsp:sp>
    <dsp:sp modelId="{CF59A9D1-C763-4AC2-B71A-AC75F80D84E7}">
      <dsp:nvSpPr>
        <dsp:cNvPr id="0" name=""/>
        <dsp:cNvSpPr/>
      </dsp:nvSpPr>
      <dsp:spPr>
        <a:xfrm rot="19801255">
          <a:off x="1466988" y="2070961"/>
          <a:ext cx="3536431" cy="22126"/>
        </a:xfrm>
        <a:custGeom>
          <a:avLst/>
          <a:gdLst/>
          <a:ahLst/>
          <a:cxnLst/>
          <a:rect l="0" t="0" r="0" b="0"/>
          <a:pathLst>
            <a:path>
              <a:moveTo>
                <a:pt x="0" y="11063"/>
              </a:moveTo>
              <a:lnTo>
                <a:pt x="3536431"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pt-PT" sz="1200" kern="1200">
            <a:effectLst>
              <a:outerShdw blurRad="38100" dist="38100" dir="2700000" algn="tl">
                <a:srgbClr val="000000">
                  <a:alpha val="43137"/>
                </a:srgbClr>
              </a:outerShdw>
            </a:effectLst>
            <a:latin typeface="Calibri" pitchFamily="34" charset="0"/>
            <a:cs typeface="Calibri" pitchFamily="34" charset="0"/>
          </a:endParaRPr>
        </a:p>
      </dsp:txBody>
      <dsp:txXfrm>
        <a:off x="3146793" y="1993614"/>
        <a:ext cx="176821" cy="176821"/>
      </dsp:txXfrm>
    </dsp:sp>
    <dsp:sp modelId="{089CBD5C-98AC-48DD-BC8E-FAD20B7E5A2D}">
      <dsp:nvSpPr>
        <dsp:cNvPr id="0" name=""/>
        <dsp:cNvSpPr/>
      </dsp:nvSpPr>
      <dsp:spPr>
        <a:xfrm>
          <a:off x="4766846" y="827314"/>
          <a:ext cx="2010214" cy="742323"/>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causal</a:t>
          </a:r>
          <a:r>
            <a:rPr lang="pt-PT" sz="800" b="1" kern="1200" dirty="0" smtClean="0">
              <a:effectLst>
                <a:outerShdw blurRad="38100" dist="38100" dir="2700000" algn="tl">
                  <a:srgbClr val="000000">
                    <a:alpha val="43137"/>
                  </a:srgbClr>
                </a:outerShdw>
              </a:effectLst>
              <a:latin typeface="Calibri" pitchFamily="34" charset="0"/>
              <a:cs typeface="Calibri" pitchFamily="34" charset="0"/>
            </a:rPr>
            <a:t> </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(exprime a razão, a causa)</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788588" y="849056"/>
        <a:ext cx="1966730" cy="698839"/>
      </dsp:txXfrm>
    </dsp:sp>
    <dsp:sp modelId="{1D0B6AFD-D08E-46F9-A7C3-CF34A58C2BE3}">
      <dsp:nvSpPr>
        <dsp:cNvPr id="0" name=""/>
        <dsp:cNvSpPr/>
      </dsp:nvSpPr>
      <dsp:spPr>
        <a:xfrm rot="20525357">
          <a:off x="1630452" y="2490578"/>
          <a:ext cx="3017103" cy="22126"/>
        </a:xfrm>
        <a:custGeom>
          <a:avLst/>
          <a:gdLst/>
          <a:ahLst/>
          <a:cxnLst/>
          <a:rect l="0" t="0" r="0" b="0"/>
          <a:pathLst>
            <a:path>
              <a:moveTo>
                <a:pt x="0" y="11063"/>
              </a:moveTo>
              <a:lnTo>
                <a:pt x="3017103"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pt-PT" sz="1000" kern="1200">
            <a:effectLst>
              <a:outerShdw blurRad="38100" dist="38100" dir="2700000" algn="tl">
                <a:srgbClr val="000000">
                  <a:alpha val="43137"/>
                </a:srgbClr>
              </a:outerShdw>
            </a:effectLst>
            <a:latin typeface="Calibri" pitchFamily="34" charset="0"/>
            <a:cs typeface="Calibri" pitchFamily="34" charset="0"/>
          </a:endParaRPr>
        </a:p>
      </dsp:txBody>
      <dsp:txXfrm>
        <a:off x="3063576" y="2426214"/>
        <a:ext cx="150855" cy="150855"/>
      </dsp:txXfrm>
    </dsp:sp>
    <dsp:sp modelId="{14F79E38-4ABF-44BC-AC8B-9805B61A132C}">
      <dsp:nvSpPr>
        <dsp:cNvPr id="0" name=""/>
        <dsp:cNvSpPr/>
      </dsp:nvSpPr>
      <dsp:spPr>
        <a:xfrm>
          <a:off x="4574446" y="1631723"/>
          <a:ext cx="2717175" cy="811971"/>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Final</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 (exprime uma ideia da finalidade, do objetivo da realização) </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598228" y="1655505"/>
        <a:ext cx="2669611" cy="764407"/>
      </dsp:txXfrm>
    </dsp:sp>
    <dsp:sp modelId="{05B786F1-2B12-4492-B4E4-2309C4A4AEF5}">
      <dsp:nvSpPr>
        <dsp:cNvPr id="0" name=""/>
        <dsp:cNvSpPr/>
      </dsp:nvSpPr>
      <dsp:spPr>
        <a:xfrm rot="21465285">
          <a:off x="1702580" y="2904404"/>
          <a:ext cx="2557913" cy="22126"/>
        </a:xfrm>
        <a:custGeom>
          <a:avLst/>
          <a:gdLst/>
          <a:ahLst/>
          <a:cxnLst/>
          <a:rect l="0" t="0" r="0" b="0"/>
          <a:pathLst>
            <a:path>
              <a:moveTo>
                <a:pt x="0" y="11063"/>
              </a:moveTo>
              <a:lnTo>
                <a:pt x="2557913"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pt-PT" sz="900" kern="1200">
            <a:effectLst>
              <a:outerShdw blurRad="38100" dist="38100" dir="2700000" algn="tl">
                <a:srgbClr val="000000">
                  <a:alpha val="43137"/>
                </a:srgbClr>
              </a:outerShdw>
            </a:effectLst>
            <a:latin typeface="Calibri" pitchFamily="34" charset="0"/>
            <a:cs typeface="Calibri" pitchFamily="34" charset="0"/>
          </a:endParaRPr>
        </a:p>
      </dsp:txBody>
      <dsp:txXfrm>
        <a:off x="2917588" y="2851520"/>
        <a:ext cx="127895" cy="127895"/>
      </dsp:txXfrm>
    </dsp:sp>
    <dsp:sp modelId="{7F53D247-A070-4160-8A35-F6295FEF9B0B}">
      <dsp:nvSpPr>
        <dsp:cNvPr id="0" name=""/>
        <dsp:cNvSpPr/>
      </dsp:nvSpPr>
      <dsp:spPr>
        <a:xfrm>
          <a:off x="4259511" y="2505498"/>
          <a:ext cx="3600222" cy="719727"/>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Condicional</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(expressa uma condição tida como hipotética)</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280591" y="2526578"/>
        <a:ext cx="3558062" cy="677567"/>
      </dsp:txXfrm>
    </dsp:sp>
    <dsp:sp modelId="{3DF143CA-D852-4B67-BF36-8F1AD09FA349}">
      <dsp:nvSpPr>
        <dsp:cNvPr id="0" name=""/>
        <dsp:cNvSpPr/>
      </dsp:nvSpPr>
      <dsp:spPr>
        <a:xfrm rot="988363">
          <a:off x="1650934" y="3318084"/>
          <a:ext cx="2564365" cy="22126"/>
        </a:xfrm>
        <a:custGeom>
          <a:avLst/>
          <a:gdLst/>
          <a:ahLst/>
          <a:cxnLst/>
          <a:rect l="0" t="0" r="0" b="0"/>
          <a:pathLst>
            <a:path>
              <a:moveTo>
                <a:pt x="0" y="11063"/>
              </a:moveTo>
              <a:lnTo>
                <a:pt x="2564365"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pt-PT" sz="900" kern="1200">
            <a:effectLst>
              <a:outerShdw blurRad="38100" dist="38100" dir="2700000" algn="tl">
                <a:srgbClr val="000000">
                  <a:alpha val="43137"/>
                </a:srgbClr>
              </a:outerShdw>
            </a:effectLst>
            <a:latin typeface="Calibri" pitchFamily="34" charset="0"/>
            <a:cs typeface="Calibri" pitchFamily="34" charset="0"/>
          </a:endParaRPr>
        </a:p>
      </dsp:txBody>
      <dsp:txXfrm>
        <a:off x="2869008" y="3265038"/>
        <a:ext cx="128218" cy="128218"/>
      </dsp:txXfrm>
    </dsp:sp>
    <dsp:sp modelId="{4357D5BC-1686-4148-8F19-BC863A5679AC}">
      <dsp:nvSpPr>
        <dsp:cNvPr id="0" name=""/>
        <dsp:cNvSpPr/>
      </dsp:nvSpPr>
      <dsp:spPr>
        <a:xfrm>
          <a:off x="4162672" y="3284234"/>
          <a:ext cx="3905223" cy="816975"/>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Comparativa</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(estabelece uma comparação em relação à situação expressa na oração ou elemento subordinante)</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186600" y="3308162"/>
        <a:ext cx="3857367" cy="769119"/>
      </dsp:txXfrm>
    </dsp:sp>
    <dsp:sp modelId="{9C46461D-E1F7-482D-97DF-782F71A54931}">
      <dsp:nvSpPr>
        <dsp:cNvPr id="0" name=""/>
        <dsp:cNvSpPr/>
      </dsp:nvSpPr>
      <dsp:spPr>
        <a:xfrm rot="1822752">
          <a:off x="1487318" y="3750988"/>
          <a:ext cx="3149873" cy="22126"/>
        </a:xfrm>
        <a:custGeom>
          <a:avLst/>
          <a:gdLst/>
          <a:ahLst/>
          <a:cxnLst/>
          <a:rect l="0" t="0" r="0" b="0"/>
          <a:pathLst>
            <a:path>
              <a:moveTo>
                <a:pt x="0" y="11063"/>
              </a:moveTo>
              <a:lnTo>
                <a:pt x="3149873"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88950">
            <a:lnSpc>
              <a:spcPct val="90000"/>
            </a:lnSpc>
            <a:spcBef>
              <a:spcPct val="0"/>
            </a:spcBef>
            <a:spcAft>
              <a:spcPct val="35000"/>
            </a:spcAft>
          </a:pPr>
          <a:endParaRPr lang="pt-PT" sz="1100" kern="1200">
            <a:effectLst>
              <a:outerShdw blurRad="38100" dist="38100" dir="2700000" algn="tl">
                <a:srgbClr val="000000">
                  <a:alpha val="43137"/>
                </a:srgbClr>
              </a:outerShdw>
            </a:effectLst>
            <a:latin typeface="Calibri" pitchFamily="34" charset="0"/>
            <a:cs typeface="Calibri" pitchFamily="34" charset="0"/>
          </a:endParaRPr>
        </a:p>
      </dsp:txBody>
      <dsp:txXfrm>
        <a:off x="2983508" y="3683304"/>
        <a:ext cx="157493" cy="157493"/>
      </dsp:txXfrm>
    </dsp:sp>
    <dsp:sp modelId="{543CBC63-5E57-4DFA-B08B-CF26EB93AE8F}">
      <dsp:nvSpPr>
        <dsp:cNvPr id="0" name=""/>
        <dsp:cNvSpPr/>
      </dsp:nvSpPr>
      <dsp:spPr>
        <a:xfrm>
          <a:off x="4420949" y="4166329"/>
          <a:ext cx="3371656" cy="784401"/>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Concessiva</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(introduz uma ideia  de contraste em relação à oração ou elemento subordinante)</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443923" y="4189303"/>
        <a:ext cx="3325708" cy="738453"/>
      </dsp:txXfrm>
    </dsp:sp>
    <dsp:sp modelId="{28CCF83F-AD7A-497E-8349-0488833F8B89}">
      <dsp:nvSpPr>
        <dsp:cNvPr id="0" name=""/>
        <dsp:cNvSpPr/>
      </dsp:nvSpPr>
      <dsp:spPr>
        <a:xfrm rot="2534740">
          <a:off x="1230776" y="4178310"/>
          <a:ext cx="3640577" cy="22126"/>
        </a:xfrm>
        <a:custGeom>
          <a:avLst/>
          <a:gdLst/>
          <a:ahLst/>
          <a:cxnLst/>
          <a:rect l="0" t="0" r="0" b="0"/>
          <a:pathLst>
            <a:path>
              <a:moveTo>
                <a:pt x="0" y="11063"/>
              </a:moveTo>
              <a:lnTo>
                <a:pt x="3640577" y="11063"/>
              </a:lnTo>
            </a:path>
          </a:pathLst>
        </a:custGeom>
        <a:noFill/>
        <a:ln w="55000" cap="flat" cmpd="thickThin" algn="ctr">
          <a:solidFill>
            <a:schemeClr val="accent4">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pt-PT" sz="1300" kern="1200">
            <a:effectLst>
              <a:outerShdw blurRad="38100" dist="38100" dir="2700000" algn="tl">
                <a:srgbClr val="000000">
                  <a:alpha val="43137"/>
                </a:srgbClr>
              </a:outerShdw>
            </a:effectLst>
            <a:latin typeface="Calibri" pitchFamily="34" charset="0"/>
            <a:cs typeface="Calibri" pitchFamily="34" charset="0"/>
          </a:endParaRPr>
        </a:p>
      </dsp:txBody>
      <dsp:txXfrm>
        <a:off x="2960051" y="4098359"/>
        <a:ext cx="182028" cy="182028"/>
      </dsp:txXfrm>
    </dsp:sp>
    <dsp:sp modelId="{0A08594A-5BEE-4587-A3A2-DD82246B12D6}">
      <dsp:nvSpPr>
        <dsp:cNvPr id="0" name=""/>
        <dsp:cNvSpPr/>
      </dsp:nvSpPr>
      <dsp:spPr>
        <a:xfrm>
          <a:off x="4398569" y="5013931"/>
          <a:ext cx="3473552" cy="798483"/>
        </a:xfrm>
        <a:prstGeom prst="roundRect">
          <a:avLst>
            <a:gd name="adj" fmla="val 10000"/>
          </a:avLst>
        </a:prstGeom>
        <a:solidFill>
          <a:schemeClr val="accent4">
            <a:tint val="99000"/>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ts val="1400"/>
            </a:lnSpc>
            <a:spcBef>
              <a:spcPct val="0"/>
            </a:spcBef>
            <a:spcAft>
              <a:spcPct val="35000"/>
            </a:spcAft>
          </a:pPr>
          <a:r>
            <a:rPr lang="pt-PT" sz="2000" b="1" kern="1200" dirty="0" smtClean="0">
              <a:effectLst>
                <a:outerShdw blurRad="38100" dist="38100" dir="2700000" algn="tl">
                  <a:srgbClr val="000000">
                    <a:alpha val="43137"/>
                  </a:srgbClr>
                </a:outerShdw>
              </a:effectLst>
              <a:latin typeface="Calibri" pitchFamily="34" charset="0"/>
              <a:cs typeface="Calibri" pitchFamily="34" charset="0"/>
            </a:rPr>
            <a:t>Consecutiva</a:t>
          </a:r>
        </a:p>
        <a:p>
          <a:pPr lvl="0" algn="ctr" defTabSz="889000">
            <a:lnSpc>
              <a:spcPts val="1400"/>
            </a:lnSpc>
            <a:spcBef>
              <a:spcPct val="0"/>
            </a:spcBef>
            <a:spcAft>
              <a:spcPct val="35000"/>
            </a:spcAft>
          </a:pPr>
          <a:r>
            <a:rPr lang="pt-PT" sz="1400" kern="1200" dirty="0" smtClean="0">
              <a:effectLst>
                <a:outerShdw blurRad="38100" dist="38100" dir="2700000" algn="tl">
                  <a:srgbClr val="000000">
                    <a:alpha val="43137"/>
                  </a:srgbClr>
                </a:outerShdw>
              </a:effectLst>
              <a:latin typeface="Calibri" pitchFamily="34" charset="0"/>
              <a:cs typeface="Calibri" pitchFamily="34" charset="0"/>
            </a:rPr>
            <a:t>(exprime uma consequência  em relação à situação expressa na oração ou subordinante)</a:t>
          </a:r>
          <a:endParaRPr lang="pt-PT" sz="1400" kern="1200" dirty="0">
            <a:effectLst>
              <a:outerShdw blurRad="38100" dist="38100" dir="2700000" algn="tl">
                <a:srgbClr val="000000">
                  <a:alpha val="43137"/>
                </a:srgbClr>
              </a:outerShdw>
            </a:effectLst>
            <a:latin typeface="Calibri" pitchFamily="34" charset="0"/>
            <a:cs typeface="Calibri" pitchFamily="34" charset="0"/>
          </a:endParaRPr>
        </a:p>
      </dsp:txBody>
      <dsp:txXfrm>
        <a:off x="4421956" y="5037318"/>
        <a:ext cx="3426778" cy="75170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059694-BCD0-47A9-A200-87703FC6FBE4}" type="datetimeFigureOut">
              <a:rPr lang="pt-PT" smtClean="0"/>
              <a:t>22-01-2016</a:t>
            </a:fld>
            <a:endParaRPr lang="pt-PT"/>
          </a:p>
        </p:txBody>
      </p:sp>
      <p:sp>
        <p:nvSpPr>
          <p:cNvPr id="4" name="Marcador de Posição da Imagem do Diapositivo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6" name="Marcador de Posição do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A90964-CD47-463E-BCA9-E40E5652CB02}" type="slidenum">
              <a:rPr lang="pt-PT" smtClean="0"/>
              <a:t>‹nº›</a:t>
            </a:fld>
            <a:endParaRPr lang="pt-PT"/>
          </a:p>
        </p:txBody>
      </p:sp>
    </p:spTree>
    <p:extLst>
      <p:ext uri="{BB962C8B-B14F-4D97-AF65-F5344CB8AC3E}">
        <p14:creationId xmlns:p14="http://schemas.microsoft.com/office/powerpoint/2010/main" val="2998955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r>
              <a:rPr lang="pt-PT" dirty="0" smtClean="0"/>
              <a:t>Nota: A </a:t>
            </a:r>
            <a:r>
              <a:rPr lang="pt-PT" b="1" dirty="0" smtClean="0"/>
              <a:t>coordenação</a:t>
            </a:r>
            <a:r>
              <a:rPr lang="pt-PT" dirty="0" smtClean="0"/>
              <a:t> pode ser </a:t>
            </a:r>
            <a:r>
              <a:rPr lang="pt-PT" b="1" dirty="0" smtClean="0"/>
              <a:t>sindética</a:t>
            </a:r>
            <a:r>
              <a:rPr lang="pt-PT" dirty="0" smtClean="0"/>
              <a:t> ( a</a:t>
            </a:r>
            <a:r>
              <a:rPr lang="pt-PT" baseline="0" dirty="0" smtClean="0"/>
              <a:t> conjunção ou locução conjuncional coordenativa está expressa)</a:t>
            </a:r>
            <a:r>
              <a:rPr lang="pt-PT" dirty="0" smtClean="0"/>
              <a:t> ou </a:t>
            </a:r>
            <a:r>
              <a:rPr lang="pt-PT" b="1" dirty="0" smtClean="0"/>
              <a:t>assindética</a:t>
            </a:r>
            <a:r>
              <a:rPr lang="pt-PT" dirty="0" smtClean="0"/>
              <a:t> (as orações coordenadas estão separadas por uma vírgula).</a:t>
            </a:r>
            <a:endParaRPr lang="pt-PT" dirty="0"/>
          </a:p>
        </p:txBody>
      </p:sp>
      <p:sp>
        <p:nvSpPr>
          <p:cNvPr id="4" name="Marcador de Posição do Número do Diapositivo 3"/>
          <p:cNvSpPr>
            <a:spLocks noGrp="1"/>
          </p:cNvSpPr>
          <p:nvPr>
            <p:ph type="sldNum" sz="quarter" idx="10"/>
          </p:nvPr>
        </p:nvSpPr>
        <p:spPr/>
        <p:txBody>
          <a:bodyPr/>
          <a:lstStyle/>
          <a:p>
            <a:fld id="{CDA90964-CD47-463E-BCA9-E40E5652CB02}" type="slidenum">
              <a:rPr lang="pt-PT" smtClean="0"/>
              <a:t>9</a:t>
            </a:fld>
            <a:endParaRPr lang="pt-P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endParaRPr lang="pt-PT" dirty="0"/>
          </a:p>
        </p:txBody>
      </p:sp>
      <p:sp>
        <p:nvSpPr>
          <p:cNvPr id="4" name="Marcador de Posição do Número do Diapositivo 3"/>
          <p:cNvSpPr>
            <a:spLocks noGrp="1"/>
          </p:cNvSpPr>
          <p:nvPr>
            <p:ph type="sldNum" sz="quarter" idx="10"/>
          </p:nvPr>
        </p:nvSpPr>
        <p:spPr/>
        <p:txBody>
          <a:bodyPr/>
          <a:lstStyle/>
          <a:p>
            <a:fld id="{CDA90964-CD47-463E-BCA9-E40E5652CB02}" type="slidenum">
              <a:rPr lang="pt-PT" smtClean="0"/>
              <a:t>10</a:t>
            </a:fld>
            <a:endParaRPr lang="pt-P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a:bodyPr>
          <a:lstStyle/>
          <a:p>
            <a:r>
              <a:rPr lang="pt-PT" dirty="0" smtClean="0"/>
              <a:t>A</a:t>
            </a:r>
            <a:r>
              <a:rPr lang="pt-PT" baseline="0" dirty="0" smtClean="0"/>
              <a:t> orações subordinadas substantivas relativas sem antecedente estão desenvolvidas no </a:t>
            </a:r>
            <a:r>
              <a:rPr lang="pt-PT" dirty="0" smtClean="0"/>
              <a:t>Manual Interativo.</a:t>
            </a:r>
            <a:endParaRPr lang="pt-PT" dirty="0"/>
          </a:p>
        </p:txBody>
      </p:sp>
      <p:sp>
        <p:nvSpPr>
          <p:cNvPr id="4" name="Marcador de Posição do Número do Diapositivo 3"/>
          <p:cNvSpPr>
            <a:spLocks noGrp="1"/>
          </p:cNvSpPr>
          <p:nvPr>
            <p:ph type="sldNum" sz="quarter" idx="10"/>
          </p:nvPr>
        </p:nvSpPr>
        <p:spPr/>
        <p:txBody>
          <a:bodyPr/>
          <a:lstStyle/>
          <a:p>
            <a:fld id="{CDA90964-CD47-463E-BCA9-E40E5652CB02}" type="slidenum">
              <a:rPr lang="pt-PT" smtClean="0"/>
              <a:t>20</a:t>
            </a:fld>
            <a:endParaRPr lang="pt-PT"/>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o de título">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14" name="Group 13"/>
          <p:cNvGrpSpPr/>
          <p:nvPr userDrawn="1"/>
        </p:nvGrpSpPr>
        <p:grpSpPr>
          <a:xfrm>
            <a:off x="0" y="2743200"/>
            <a:ext cx="8028384" cy="2197967"/>
            <a:chOff x="-60575" y="2743200"/>
            <a:chExt cx="8028384" cy="2197967"/>
          </a:xfrm>
          <a:effectLst>
            <a:outerShdw blurRad="50800" dist="63500" dir="2700000" algn="tl" rotWithShape="0">
              <a:prstClr val="black">
                <a:alpha val="70000"/>
              </a:prstClr>
            </a:outerShdw>
          </a:effectLst>
        </p:grpSpPr>
        <p:sp>
          <p:nvSpPr>
            <p:cNvPr id="15" name="Rounded Rectangle 10"/>
            <p:cNvSpPr/>
            <p:nvPr userDrawn="1"/>
          </p:nvSpPr>
          <p:spPr>
            <a:xfrm>
              <a:off x="-60575" y="3427248"/>
              <a:ext cx="8028384" cy="1513919"/>
            </a:xfrm>
            <a:custGeom>
              <a:avLst/>
              <a:gdLst>
                <a:gd name="connsiteX0" fmla="*/ 0 w 8028912"/>
                <a:gd name="connsiteY0" fmla="*/ 192025 h 1152128"/>
                <a:gd name="connsiteX1" fmla="*/ 192025 w 8028912"/>
                <a:gd name="connsiteY1" fmla="*/ 0 h 1152128"/>
                <a:gd name="connsiteX2" fmla="*/ 7836887 w 8028912"/>
                <a:gd name="connsiteY2" fmla="*/ 0 h 1152128"/>
                <a:gd name="connsiteX3" fmla="*/ 8028912 w 8028912"/>
                <a:gd name="connsiteY3" fmla="*/ 192025 h 1152128"/>
                <a:gd name="connsiteX4" fmla="*/ 8028912 w 8028912"/>
                <a:gd name="connsiteY4" fmla="*/ 960103 h 1152128"/>
                <a:gd name="connsiteX5" fmla="*/ 7836887 w 8028912"/>
                <a:gd name="connsiteY5" fmla="*/ 1152128 h 1152128"/>
                <a:gd name="connsiteX6" fmla="*/ 192025 w 8028912"/>
                <a:gd name="connsiteY6" fmla="*/ 1152128 h 1152128"/>
                <a:gd name="connsiteX7" fmla="*/ 0 w 8028912"/>
                <a:gd name="connsiteY7" fmla="*/ 960103 h 1152128"/>
                <a:gd name="connsiteX8" fmla="*/ 0 w 8028912"/>
                <a:gd name="connsiteY8" fmla="*/ 192025 h 1152128"/>
                <a:gd name="connsiteX0" fmla="*/ 0 w 8028912"/>
                <a:gd name="connsiteY0" fmla="*/ 192025 h 1152128"/>
                <a:gd name="connsiteX1" fmla="*/ 192025 w 8028912"/>
                <a:gd name="connsiteY1" fmla="*/ 0 h 1152128"/>
                <a:gd name="connsiteX2" fmla="*/ 7836887 w 8028912"/>
                <a:gd name="connsiteY2" fmla="*/ 0 h 1152128"/>
                <a:gd name="connsiteX3" fmla="*/ 8028912 w 8028912"/>
                <a:gd name="connsiteY3" fmla="*/ 192025 h 1152128"/>
                <a:gd name="connsiteX4" fmla="*/ 8028912 w 8028912"/>
                <a:gd name="connsiteY4" fmla="*/ 960103 h 1152128"/>
                <a:gd name="connsiteX5" fmla="*/ 7836887 w 8028912"/>
                <a:gd name="connsiteY5" fmla="*/ 1152128 h 1152128"/>
                <a:gd name="connsiteX6" fmla="*/ 192025 w 8028912"/>
                <a:gd name="connsiteY6" fmla="*/ 1152128 h 1152128"/>
                <a:gd name="connsiteX7" fmla="*/ 0 w 8028912"/>
                <a:gd name="connsiteY7" fmla="*/ 960103 h 1152128"/>
                <a:gd name="connsiteX8" fmla="*/ 0 w 8028912"/>
                <a:gd name="connsiteY8" fmla="*/ 192025 h 1152128"/>
                <a:gd name="connsiteX0" fmla="*/ 442822 w 8471734"/>
                <a:gd name="connsiteY0" fmla="*/ 192025 h 1152128"/>
                <a:gd name="connsiteX1" fmla="*/ 634847 w 8471734"/>
                <a:gd name="connsiteY1" fmla="*/ 0 h 1152128"/>
                <a:gd name="connsiteX2" fmla="*/ 8279709 w 8471734"/>
                <a:gd name="connsiteY2" fmla="*/ 0 h 1152128"/>
                <a:gd name="connsiteX3" fmla="*/ 8471734 w 8471734"/>
                <a:gd name="connsiteY3" fmla="*/ 192025 h 1152128"/>
                <a:gd name="connsiteX4" fmla="*/ 8471734 w 8471734"/>
                <a:gd name="connsiteY4" fmla="*/ 960103 h 1152128"/>
                <a:gd name="connsiteX5" fmla="*/ 8279709 w 8471734"/>
                <a:gd name="connsiteY5" fmla="*/ 1152128 h 1152128"/>
                <a:gd name="connsiteX6" fmla="*/ 634847 w 8471734"/>
                <a:gd name="connsiteY6" fmla="*/ 1152128 h 1152128"/>
                <a:gd name="connsiteX7" fmla="*/ 442822 w 8471734"/>
                <a:gd name="connsiteY7" fmla="*/ 960103 h 1152128"/>
                <a:gd name="connsiteX8" fmla="*/ 442822 w 8471734"/>
                <a:gd name="connsiteY8" fmla="*/ 192025 h 1152128"/>
                <a:gd name="connsiteX0" fmla="*/ 442822 w 8471734"/>
                <a:gd name="connsiteY0" fmla="*/ 192025 h 1152128"/>
                <a:gd name="connsiteX1" fmla="*/ 634847 w 8471734"/>
                <a:gd name="connsiteY1" fmla="*/ 0 h 1152128"/>
                <a:gd name="connsiteX2" fmla="*/ 8279709 w 8471734"/>
                <a:gd name="connsiteY2" fmla="*/ 0 h 1152128"/>
                <a:gd name="connsiteX3" fmla="*/ 8471734 w 8471734"/>
                <a:gd name="connsiteY3" fmla="*/ 192025 h 1152128"/>
                <a:gd name="connsiteX4" fmla="*/ 8471734 w 8471734"/>
                <a:gd name="connsiteY4" fmla="*/ 960103 h 1152128"/>
                <a:gd name="connsiteX5" fmla="*/ 8279709 w 8471734"/>
                <a:gd name="connsiteY5" fmla="*/ 1152128 h 1152128"/>
                <a:gd name="connsiteX6" fmla="*/ 634847 w 8471734"/>
                <a:gd name="connsiteY6" fmla="*/ 1152128 h 1152128"/>
                <a:gd name="connsiteX7" fmla="*/ 442822 w 8471734"/>
                <a:gd name="connsiteY7" fmla="*/ 960103 h 1152128"/>
                <a:gd name="connsiteX8" fmla="*/ 442822 w 8471734"/>
                <a:gd name="connsiteY8" fmla="*/ 192025 h 1152128"/>
                <a:gd name="connsiteX0" fmla="*/ 214665 w 8657045"/>
                <a:gd name="connsiteY0" fmla="*/ 556400 h 1190500"/>
                <a:gd name="connsiteX1" fmla="*/ 820158 w 8657045"/>
                <a:gd name="connsiteY1" fmla="*/ 38372 h 1190500"/>
                <a:gd name="connsiteX2" fmla="*/ 8465020 w 8657045"/>
                <a:gd name="connsiteY2" fmla="*/ 38372 h 1190500"/>
                <a:gd name="connsiteX3" fmla="*/ 8657045 w 8657045"/>
                <a:gd name="connsiteY3" fmla="*/ 230397 h 1190500"/>
                <a:gd name="connsiteX4" fmla="*/ 8657045 w 8657045"/>
                <a:gd name="connsiteY4" fmla="*/ 998475 h 1190500"/>
                <a:gd name="connsiteX5" fmla="*/ 8465020 w 8657045"/>
                <a:gd name="connsiteY5" fmla="*/ 1190500 h 1190500"/>
                <a:gd name="connsiteX6" fmla="*/ 820158 w 8657045"/>
                <a:gd name="connsiteY6" fmla="*/ 1190500 h 1190500"/>
                <a:gd name="connsiteX7" fmla="*/ 628133 w 8657045"/>
                <a:gd name="connsiteY7" fmla="*/ 998475 h 1190500"/>
                <a:gd name="connsiteX8" fmla="*/ 214665 w 8657045"/>
                <a:gd name="connsiteY8" fmla="*/ 556400 h 1190500"/>
                <a:gd name="connsiteX0" fmla="*/ 214665 w 8657045"/>
                <a:gd name="connsiteY0" fmla="*/ 556400 h 1190500"/>
                <a:gd name="connsiteX1" fmla="*/ 820158 w 8657045"/>
                <a:gd name="connsiteY1" fmla="*/ 38372 h 1190500"/>
                <a:gd name="connsiteX2" fmla="*/ 8465020 w 8657045"/>
                <a:gd name="connsiteY2" fmla="*/ 38372 h 1190500"/>
                <a:gd name="connsiteX3" fmla="*/ 8657045 w 8657045"/>
                <a:gd name="connsiteY3" fmla="*/ 230397 h 1190500"/>
                <a:gd name="connsiteX4" fmla="*/ 8657045 w 8657045"/>
                <a:gd name="connsiteY4" fmla="*/ 998475 h 1190500"/>
                <a:gd name="connsiteX5" fmla="*/ 8465020 w 8657045"/>
                <a:gd name="connsiteY5" fmla="*/ 1190500 h 1190500"/>
                <a:gd name="connsiteX6" fmla="*/ 820158 w 8657045"/>
                <a:gd name="connsiteY6" fmla="*/ 1190500 h 1190500"/>
                <a:gd name="connsiteX7" fmla="*/ 628133 w 8657045"/>
                <a:gd name="connsiteY7" fmla="*/ 998475 h 1190500"/>
                <a:gd name="connsiteX8" fmla="*/ 214665 w 8657045"/>
                <a:gd name="connsiteY8" fmla="*/ 556400 h 1190500"/>
                <a:gd name="connsiteX0" fmla="*/ 352823 w 8532810"/>
                <a:gd name="connsiteY0" fmla="*/ 564941 h 1191089"/>
                <a:gd name="connsiteX1" fmla="*/ 695923 w 8532810"/>
                <a:gd name="connsiteY1" fmla="*/ 38961 h 1191089"/>
                <a:gd name="connsiteX2" fmla="*/ 8340785 w 8532810"/>
                <a:gd name="connsiteY2" fmla="*/ 38961 h 1191089"/>
                <a:gd name="connsiteX3" fmla="*/ 8532810 w 8532810"/>
                <a:gd name="connsiteY3" fmla="*/ 230986 h 1191089"/>
                <a:gd name="connsiteX4" fmla="*/ 8532810 w 8532810"/>
                <a:gd name="connsiteY4" fmla="*/ 999064 h 1191089"/>
                <a:gd name="connsiteX5" fmla="*/ 8340785 w 8532810"/>
                <a:gd name="connsiteY5" fmla="*/ 1191089 h 1191089"/>
                <a:gd name="connsiteX6" fmla="*/ 695923 w 8532810"/>
                <a:gd name="connsiteY6" fmla="*/ 1191089 h 1191089"/>
                <a:gd name="connsiteX7" fmla="*/ 503898 w 8532810"/>
                <a:gd name="connsiteY7" fmla="*/ 999064 h 1191089"/>
                <a:gd name="connsiteX8" fmla="*/ 352823 w 8532810"/>
                <a:gd name="connsiteY8" fmla="*/ 564941 h 1191089"/>
                <a:gd name="connsiteX0" fmla="*/ 442823 w 8471735"/>
                <a:gd name="connsiteY0" fmla="*/ 1031221 h 1223246"/>
                <a:gd name="connsiteX1" fmla="*/ 634848 w 8471735"/>
                <a:gd name="connsiteY1" fmla="*/ 71118 h 1223246"/>
                <a:gd name="connsiteX2" fmla="*/ 8279710 w 8471735"/>
                <a:gd name="connsiteY2" fmla="*/ 71118 h 1223246"/>
                <a:gd name="connsiteX3" fmla="*/ 8471735 w 8471735"/>
                <a:gd name="connsiteY3" fmla="*/ 263143 h 1223246"/>
                <a:gd name="connsiteX4" fmla="*/ 8471735 w 8471735"/>
                <a:gd name="connsiteY4" fmla="*/ 1031221 h 1223246"/>
                <a:gd name="connsiteX5" fmla="*/ 8279710 w 8471735"/>
                <a:gd name="connsiteY5" fmla="*/ 1223246 h 1223246"/>
                <a:gd name="connsiteX6" fmla="*/ 634848 w 8471735"/>
                <a:gd name="connsiteY6" fmla="*/ 1223246 h 1223246"/>
                <a:gd name="connsiteX7" fmla="*/ 442823 w 8471735"/>
                <a:gd name="connsiteY7" fmla="*/ 1031221 h 1223246"/>
                <a:gd name="connsiteX0" fmla="*/ 0 w 7836887"/>
                <a:gd name="connsiteY0" fmla="*/ 1237470 h 1237470"/>
                <a:gd name="connsiteX1" fmla="*/ 0 w 7836887"/>
                <a:gd name="connsiteY1" fmla="*/ 85342 h 1237470"/>
                <a:gd name="connsiteX2" fmla="*/ 7644862 w 7836887"/>
                <a:gd name="connsiteY2" fmla="*/ 85342 h 1237470"/>
                <a:gd name="connsiteX3" fmla="*/ 7836887 w 7836887"/>
                <a:gd name="connsiteY3" fmla="*/ 277367 h 1237470"/>
                <a:gd name="connsiteX4" fmla="*/ 7836887 w 7836887"/>
                <a:gd name="connsiteY4" fmla="*/ 1045445 h 1237470"/>
                <a:gd name="connsiteX5" fmla="*/ 7644862 w 7836887"/>
                <a:gd name="connsiteY5" fmla="*/ 1237470 h 1237470"/>
                <a:gd name="connsiteX6" fmla="*/ 0 w 7836887"/>
                <a:gd name="connsiteY6" fmla="*/ 1237470 h 1237470"/>
                <a:gd name="connsiteX0" fmla="*/ 564951 w 8401838"/>
                <a:gd name="connsiteY0" fmla="*/ 1237470 h 1237470"/>
                <a:gd name="connsiteX1" fmla="*/ 564951 w 8401838"/>
                <a:gd name="connsiteY1" fmla="*/ 85342 h 1237470"/>
                <a:gd name="connsiteX2" fmla="*/ 8209813 w 8401838"/>
                <a:gd name="connsiteY2" fmla="*/ 85342 h 1237470"/>
                <a:gd name="connsiteX3" fmla="*/ 8401838 w 8401838"/>
                <a:gd name="connsiteY3" fmla="*/ 277367 h 1237470"/>
                <a:gd name="connsiteX4" fmla="*/ 8401838 w 8401838"/>
                <a:gd name="connsiteY4" fmla="*/ 1045445 h 1237470"/>
                <a:gd name="connsiteX5" fmla="*/ 8209813 w 8401838"/>
                <a:gd name="connsiteY5" fmla="*/ 1237470 h 1237470"/>
                <a:gd name="connsiteX6" fmla="*/ 564951 w 8401838"/>
                <a:gd name="connsiteY6" fmla="*/ 1237470 h 1237470"/>
                <a:gd name="connsiteX0" fmla="*/ 3326 w 7840213"/>
                <a:gd name="connsiteY0" fmla="*/ 1152267 h 1152267"/>
                <a:gd name="connsiteX1" fmla="*/ 3326 w 7840213"/>
                <a:gd name="connsiteY1" fmla="*/ 139 h 1152267"/>
                <a:gd name="connsiteX2" fmla="*/ 7648188 w 7840213"/>
                <a:gd name="connsiteY2" fmla="*/ 139 h 1152267"/>
                <a:gd name="connsiteX3" fmla="*/ 7840213 w 7840213"/>
                <a:gd name="connsiteY3" fmla="*/ 192164 h 1152267"/>
                <a:gd name="connsiteX4" fmla="*/ 7840213 w 7840213"/>
                <a:gd name="connsiteY4" fmla="*/ 960242 h 1152267"/>
                <a:gd name="connsiteX5" fmla="*/ 7648188 w 7840213"/>
                <a:gd name="connsiteY5" fmla="*/ 1152267 h 1152267"/>
                <a:gd name="connsiteX6" fmla="*/ 3326 w 7840213"/>
                <a:gd name="connsiteY6" fmla="*/ 1152267 h 1152267"/>
                <a:gd name="connsiteX0" fmla="*/ 64 w 7836951"/>
                <a:gd name="connsiteY0" fmla="*/ 1153878 h 1153878"/>
                <a:gd name="connsiteX1" fmla="*/ 64 w 7836951"/>
                <a:gd name="connsiteY1" fmla="*/ 1750 h 1153878"/>
                <a:gd name="connsiteX2" fmla="*/ 7644926 w 7836951"/>
                <a:gd name="connsiteY2" fmla="*/ 1750 h 1153878"/>
                <a:gd name="connsiteX3" fmla="*/ 7836951 w 7836951"/>
                <a:gd name="connsiteY3" fmla="*/ 193775 h 1153878"/>
                <a:gd name="connsiteX4" fmla="*/ 7836951 w 7836951"/>
                <a:gd name="connsiteY4" fmla="*/ 961853 h 1153878"/>
                <a:gd name="connsiteX5" fmla="*/ 7644926 w 7836951"/>
                <a:gd name="connsiteY5" fmla="*/ 1153878 h 1153878"/>
                <a:gd name="connsiteX6" fmla="*/ 64 w 7836951"/>
                <a:gd name="connsiteY6" fmla="*/ 1153878 h 115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36951" h="1153878">
                  <a:moveTo>
                    <a:pt x="64" y="1153878"/>
                  </a:moveTo>
                  <a:cubicBezTo>
                    <a:pt x="6080" y="1152688"/>
                    <a:pt x="17481" y="5050"/>
                    <a:pt x="64" y="1750"/>
                  </a:cubicBezTo>
                  <a:cubicBezTo>
                    <a:pt x="-20721" y="-2188"/>
                    <a:pt x="5096639" y="1750"/>
                    <a:pt x="7644926" y="1750"/>
                  </a:cubicBezTo>
                  <a:cubicBezTo>
                    <a:pt x="7750978" y="1750"/>
                    <a:pt x="7836951" y="87723"/>
                    <a:pt x="7836951" y="193775"/>
                  </a:cubicBezTo>
                  <a:lnTo>
                    <a:pt x="7836951" y="961853"/>
                  </a:lnTo>
                  <a:cubicBezTo>
                    <a:pt x="7836951" y="1067905"/>
                    <a:pt x="7750978" y="1153878"/>
                    <a:pt x="7644926" y="1153878"/>
                  </a:cubicBezTo>
                  <a:lnTo>
                    <a:pt x="64" y="11538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dirty="0">
                <a:latin typeface="Calibri" pitchFamily="34" charset="0"/>
              </a:endParaRP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321" y="2743200"/>
              <a:ext cx="2190750" cy="685800"/>
            </a:xfrm>
            <a:prstGeom prst="rect">
              <a:avLst/>
            </a:prstGeom>
          </p:spPr>
        </p:pic>
      </p:grpSp>
      <p:sp>
        <p:nvSpPr>
          <p:cNvPr id="18" name="TextBox 17"/>
          <p:cNvSpPr txBox="1"/>
          <p:nvPr userDrawn="1"/>
        </p:nvSpPr>
        <p:spPr>
          <a:xfrm>
            <a:off x="179512" y="3452034"/>
            <a:ext cx="7920880" cy="913070"/>
          </a:xfrm>
          <a:prstGeom prst="rect">
            <a:avLst/>
          </a:prstGeom>
          <a:noFill/>
        </p:spPr>
        <p:txBody>
          <a:bodyPr wrap="square" rtlCol="0">
            <a:spAutoFit/>
          </a:bodyPr>
          <a:lstStyle/>
          <a:p>
            <a:pPr>
              <a:lnSpc>
                <a:spcPts val="6400"/>
              </a:lnSpc>
            </a:pPr>
            <a:r>
              <a:rPr lang="pt-PT" sz="4000" b="1" cap="none" spc="0" dirty="0" smtClean="0">
                <a:ln>
                  <a:noFill/>
                </a:ln>
                <a:solidFill>
                  <a:schemeClr val="tx1"/>
                </a:solidFill>
                <a:effectLst/>
                <a:latin typeface="Calibri" pitchFamily="34" charset="0"/>
              </a:rPr>
              <a:t>FRASE SIMPLES E FRASE COMPLEXA</a:t>
            </a:r>
            <a:endParaRPr lang="pt-PT" sz="4000" b="1" cap="none" spc="0" dirty="0">
              <a:ln>
                <a:noFill/>
              </a:ln>
              <a:solidFill>
                <a:schemeClr val="tx1"/>
              </a:solidFill>
              <a:effectLst/>
              <a:latin typeface="Calibri" pitchFamily="34" charset="0"/>
            </a:endParaRPr>
          </a:p>
        </p:txBody>
      </p:sp>
      <p:sp>
        <p:nvSpPr>
          <p:cNvPr id="3" name="TextBox 2"/>
          <p:cNvSpPr txBox="1"/>
          <p:nvPr userDrawn="1"/>
        </p:nvSpPr>
        <p:spPr>
          <a:xfrm>
            <a:off x="179512" y="4221088"/>
            <a:ext cx="5148717" cy="584775"/>
          </a:xfrm>
          <a:prstGeom prst="rect">
            <a:avLst/>
          </a:prstGeom>
          <a:noFill/>
        </p:spPr>
        <p:txBody>
          <a:bodyPr wrap="none" rtlCol="0">
            <a:spAutoFit/>
          </a:bodyPr>
          <a:lstStyle/>
          <a:p>
            <a:r>
              <a:rPr lang="pt-PT" sz="3200" b="1" dirty="0" smtClean="0">
                <a:latin typeface="Calibri" pitchFamily="34" charset="0"/>
              </a:rPr>
              <a:t>Coordenação e Subordinação</a:t>
            </a:r>
            <a:endParaRPr lang="pt-PT" sz="3200" b="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objecto">
    <p:spTree>
      <p:nvGrpSpPr>
        <p:cNvPr id="1" name=""/>
        <p:cNvGrpSpPr/>
        <p:nvPr/>
      </p:nvGrpSpPr>
      <p:grpSpPr>
        <a:xfrm>
          <a:off x="0" y="0"/>
          <a:ext cx="0" cy="0"/>
          <a:chOff x="0" y="0"/>
          <a:chExt cx="0" cy="0"/>
        </a:xfrm>
      </p:grpSpPr>
      <p:sp>
        <p:nvSpPr>
          <p:cNvPr id="8" name="TextBox 7"/>
          <p:cNvSpPr txBox="1"/>
          <p:nvPr userDrawn="1"/>
        </p:nvSpPr>
        <p:spPr>
          <a:xfrm>
            <a:off x="76145" y="-206592"/>
            <a:ext cx="7488832" cy="683264"/>
          </a:xfrm>
          <a:prstGeom prst="rect">
            <a:avLst/>
          </a:prstGeom>
          <a:noFill/>
        </p:spPr>
        <p:txBody>
          <a:bodyPr wrap="square" tIns="0" bIns="0" rtlCol="0" anchor="ctr" anchorCtr="0">
            <a:spAutoFit/>
          </a:bodyPr>
          <a:lstStyle/>
          <a:p>
            <a:pPr>
              <a:lnSpc>
                <a:spcPts val="6400"/>
              </a:lnSpc>
            </a:pPr>
            <a:r>
              <a:rPr lang="pt-PT"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cs typeface="Calibri" pitchFamily="34" charset="0"/>
              </a:rPr>
              <a:t>FRASE SIMPLES E FRASE COMPLEXA - Coordenação e Subordinação</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431353" y="1484784"/>
            <a:ext cx="7669039" cy="4886002"/>
          </a:xfrm>
          <a:prstGeom prst="rect">
            <a:avLst/>
          </a:prstGeom>
        </p:spPr>
        <p:txBody>
          <a:bodyPr>
            <a:normAutofit lnSpcReduction="10000"/>
          </a:bodyPr>
          <a:lstStyle/>
          <a:p>
            <a:pPr marL="0" indent="0">
              <a:buNone/>
              <a:defRPr/>
            </a:pPr>
            <a:r>
              <a:rPr lang="pt-PT" sz="2800" b="1" dirty="0" smtClean="0">
                <a:solidFill>
                  <a:schemeClr val="accent1">
                    <a:lumMod val="75000"/>
                  </a:schemeClr>
                </a:solidFill>
                <a:latin typeface="Calibri" pitchFamily="34" charset="0"/>
              </a:rPr>
              <a:t>Frase simples  </a:t>
            </a:r>
          </a:p>
          <a:p>
            <a:pPr marL="0" indent="0">
              <a:buNone/>
              <a:defRPr/>
            </a:pPr>
            <a:r>
              <a:rPr lang="pt-PT" sz="2800" dirty="0" smtClean="0">
                <a:latin typeface="Calibri" pitchFamily="34" charset="0"/>
              </a:rPr>
              <a:t>Tem apenas um verbo principal ou copulativo.</a:t>
            </a:r>
          </a:p>
          <a:p>
            <a:pPr marL="0" indent="0">
              <a:lnSpc>
                <a:spcPts val="1500"/>
              </a:lnSpc>
              <a:buNone/>
              <a:defRPr/>
            </a:pPr>
            <a:endParaRPr lang="pt-PT" sz="2800" dirty="0" smtClean="0">
              <a:latin typeface="Calibri" pitchFamily="34" charset="0"/>
            </a:endParaRPr>
          </a:p>
          <a:p>
            <a:pPr marL="0" indent="0">
              <a:buNone/>
              <a:defRPr/>
            </a:pPr>
            <a:r>
              <a:rPr lang="pt-PT" sz="2800" dirty="0" smtClean="0">
                <a:solidFill>
                  <a:srgbClr val="00B0F0"/>
                </a:solidFill>
                <a:latin typeface="Calibri" pitchFamily="34" charset="0"/>
              </a:rPr>
              <a:t>	Ex.: </a:t>
            </a:r>
            <a:r>
              <a:rPr lang="pt-PT" sz="2800" dirty="0">
                <a:solidFill>
                  <a:srgbClr val="00B0F0"/>
                </a:solidFill>
                <a:latin typeface="Calibri" pitchFamily="34" charset="0"/>
              </a:rPr>
              <a:t>A professora Olga está </a:t>
            </a:r>
            <a:r>
              <a:rPr lang="pt-PT" sz="2800" dirty="0" smtClean="0">
                <a:solidFill>
                  <a:srgbClr val="00B0F0"/>
                </a:solidFill>
                <a:latin typeface="Calibri" pitchFamily="34" charset="0"/>
              </a:rPr>
              <a:t>ocupadíssima.</a:t>
            </a:r>
            <a:endParaRPr lang="pt-PT" sz="2800" dirty="0">
              <a:solidFill>
                <a:srgbClr val="00B0F0"/>
              </a:solidFill>
              <a:latin typeface="Calibri" pitchFamily="34" charset="0"/>
            </a:endParaRPr>
          </a:p>
          <a:p>
            <a:pPr marL="0" indent="0">
              <a:buNone/>
              <a:defRPr/>
            </a:pPr>
            <a:r>
              <a:rPr lang="pt-PT" sz="2800" b="1" dirty="0" smtClean="0">
                <a:solidFill>
                  <a:schemeClr val="accent1"/>
                </a:solidFill>
                <a:latin typeface="Calibri" pitchFamily="34" charset="0"/>
              </a:rPr>
              <a:t>	</a:t>
            </a:r>
          </a:p>
          <a:p>
            <a:pPr marL="0" indent="0">
              <a:buNone/>
              <a:defRPr/>
            </a:pPr>
            <a:r>
              <a:rPr lang="pt-PT" sz="2800" b="1" dirty="0" smtClean="0">
                <a:solidFill>
                  <a:schemeClr val="accent1">
                    <a:lumMod val="75000"/>
                  </a:schemeClr>
                </a:solidFill>
                <a:latin typeface="Calibri" pitchFamily="34" charset="0"/>
              </a:rPr>
              <a:t>Frase complexa</a:t>
            </a:r>
          </a:p>
          <a:p>
            <a:pPr marL="0" indent="0">
              <a:buNone/>
              <a:defRPr/>
            </a:pPr>
            <a:r>
              <a:rPr lang="pt-PT" sz="2800" dirty="0" smtClean="0">
                <a:latin typeface="Calibri" pitchFamily="34" charset="0"/>
              </a:rPr>
              <a:t>Tem</a:t>
            </a:r>
            <a:r>
              <a:rPr lang="pt-PT" sz="2800" b="1" dirty="0" smtClean="0">
                <a:latin typeface="Calibri" pitchFamily="34" charset="0"/>
              </a:rPr>
              <a:t> </a:t>
            </a:r>
            <a:r>
              <a:rPr lang="pt-PT" sz="2800" dirty="0" smtClean="0">
                <a:latin typeface="Calibri" pitchFamily="34" charset="0"/>
              </a:rPr>
              <a:t>mais do que um verbo principal ou copulativo. É constituída por duas ou mais orações ligadas por uma conjunção ou por uma locução conjuncional.</a:t>
            </a:r>
          </a:p>
          <a:p>
            <a:pPr marL="0" indent="0">
              <a:lnSpc>
                <a:spcPts val="1500"/>
              </a:lnSpc>
              <a:buNone/>
              <a:defRPr/>
            </a:pPr>
            <a:endParaRPr lang="pt-PT" sz="2800" dirty="0" smtClean="0">
              <a:latin typeface="Calibri" pitchFamily="34" charset="0"/>
            </a:endParaRPr>
          </a:p>
          <a:p>
            <a:pPr marL="1431925" indent="-533400">
              <a:buNone/>
              <a:defRPr/>
            </a:pPr>
            <a:r>
              <a:rPr lang="pt-PT" sz="2800" dirty="0" smtClean="0">
                <a:solidFill>
                  <a:srgbClr val="00B0F0"/>
                </a:solidFill>
                <a:latin typeface="Calibri" pitchFamily="34" charset="0"/>
              </a:rPr>
              <a:t>Ex.: A professora Olga está ocupadíssima porque tem testes para corrigir.</a:t>
            </a:r>
          </a:p>
          <a:p>
            <a:endParaRPr lang="pt-PT" dirty="0">
              <a:latin typeface="Calibri" pitchFamily="34" charset="0"/>
            </a:endParaRPr>
          </a:p>
        </p:txBody>
      </p:sp>
      <p:sp>
        <p:nvSpPr>
          <p:cNvPr id="3" name="Título 2"/>
          <p:cNvSpPr>
            <a:spLocks noGrp="1"/>
          </p:cNvSpPr>
          <p:nvPr>
            <p:ph type="title" idx="4294967295"/>
          </p:nvPr>
        </p:nvSpPr>
        <p:spPr>
          <a:xfrm>
            <a:off x="323528" y="692696"/>
            <a:ext cx="6995120" cy="576263"/>
          </a:xfrm>
          <a:prstGeom prst="roundRect">
            <a:avLst>
              <a:gd name="adj" fmla="val 30465"/>
            </a:avLst>
          </a:prstGeom>
        </p:spPr>
        <p:style>
          <a:lnRef idx="0">
            <a:schemeClr val="accent1"/>
          </a:lnRef>
          <a:fillRef idx="3">
            <a:schemeClr val="accent1"/>
          </a:fillRef>
          <a:effectRef idx="3">
            <a:schemeClr val="accent1"/>
          </a:effectRef>
          <a:fontRef idx="minor">
            <a:schemeClr val="lt1"/>
          </a:fontRef>
        </p:style>
        <p:txBody>
          <a:bodyPr lIns="0" tIns="0" rIns="0" bIns="0" anchor="ctr" anchorCtr="1">
            <a:noAutofit/>
          </a:bodyPr>
          <a:lstStyle/>
          <a:p>
            <a:r>
              <a:rPr lang="pt-PT" sz="3600"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FRASE SIMPLES E FRASE COMPLEXA</a:t>
            </a:r>
            <a:endParaRPr lang="pt-PT" sz="3600"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ângulo 6"/>
          <p:cNvSpPr/>
          <p:nvPr/>
        </p:nvSpPr>
        <p:spPr>
          <a:xfrm>
            <a:off x="2922446" y="938193"/>
            <a:ext cx="3325085" cy="1612379"/>
          </a:xfrm>
          <a:prstGeom prst="roundRect">
            <a:avLst/>
          </a:prstGeom>
        </p:spPr>
        <p:style>
          <a:lnRef idx="3">
            <a:schemeClr val="lt1"/>
          </a:lnRef>
          <a:fillRef idx="1">
            <a:schemeClr val="accent2"/>
          </a:fillRef>
          <a:effectRef idx="1">
            <a:schemeClr val="accent2"/>
          </a:effectRef>
          <a:fontRef idx="minor">
            <a:schemeClr val="lt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pt-PT" sz="36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Articulação entre frases</a:t>
            </a:r>
            <a:endParaRPr lang="pt-PT" sz="36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10" name="Rectângulo 9"/>
          <p:cNvSpPr/>
          <p:nvPr/>
        </p:nvSpPr>
        <p:spPr>
          <a:xfrm>
            <a:off x="552812" y="4120877"/>
            <a:ext cx="3325085" cy="1612379"/>
          </a:xfrm>
          <a:prstGeom prst="roundRect">
            <a:avLst/>
          </a:prstGeom>
        </p:spPr>
        <p:style>
          <a:lnRef idx="3">
            <a:schemeClr val="lt1"/>
          </a:lnRef>
          <a:fillRef idx="1">
            <a:schemeClr val="accent2"/>
          </a:fillRef>
          <a:effectRef idx="1">
            <a:schemeClr val="accent2"/>
          </a:effectRef>
          <a:fontRef idx="minor">
            <a:schemeClr val="lt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pt-PT" sz="36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coordenação</a:t>
            </a:r>
            <a:endParaRPr lang="pt-PT" sz="36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13" name="Rectângulo 12"/>
          <p:cNvSpPr/>
          <p:nvPr/>
        </p:nvSpPr>
        <p:spPr>
          <a:xfrm>
            <a:off x="5292080" y="4120877"/>
            <a:ext cx="3325085" cy="1612379"/>
          </a:xfrm>
          <a:prstGeom prst="roundRect">
            <a:avLst/>
          </a:prstGeom>
        </p:spPr>
        <p:style>
          <a:lnRef idx="3">
            <a:schemeClr val="lt1"/>
          </a:lnRef>
          <a:fillRef idx="1">
            <a:schemeClr val="accent2"/>
          </a:fillRef>
          <a:effectRef idx="1">
            <a:schemeClr val="accent2"/>
          </a:effectRef>
          <a:fontRef idx="minor">
            <a:schemeClr val="lt1"/>
          </a:fontRef>
        </p:style>
        <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pt-PT" sz="3600" kern="1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subordinação</a:t>
            </a:r>
            <a:endParaRPr lang="pt-PT" sz="3900" kern="1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cxnSp>
        <p:nvCxnSpPr>
          <p:cNvPr id="15" name="Conexão recta unidireccional 14"/>
          <p:cNvCxnSpPr>
            <a:stCxn id="7" idx="2"/>
            <a:endCxn id="10" idx="0"/>
          </p:cNvCxnSpPr>
          <p:nvPr/>
        </p:nvCxnSpPr>
        <p:spPr>
          <a:xfrm flipH="1">
            <a:off x="2215355" y="2550572"/>
            <a:ext cx="2369634" cy="157030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7" name="Conexão recta unidireccional 16"/>
          <p:cNvCxnSpPr>
            <a:stCxn id="7" idx="2"/>
            <a:endCxn id="13" idx="0"/>
          </p:cNvCxnSpPr>
          <p:nvPr/>
        </p:nvCxnSpPr>
        <p:spPr>
          <a:xfrm>
            <a:off x="4584989" y="2550572"/>
            <a:ext cx="2369634" cy="157030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322708" y="1481138"/>
            <a:ext cx="7993708" cy="4900190"/>
          </a:xfrm>
          <a:prstGeom prst="rect">
            <a:avLst/>
          </a:prstGeom>
        </p:spPr>
        <p:txBody>
          <a:bodyPr>
            <a:noAutofit/>
          </a:bodyPr>
          <a:lstStyle/>
          <a:p>
            <a:pPr algn="just">
              <a:lnSpc>
                <a:spcPts val="2800"/>
              </a:lnSpc>
              <a:buNone/>
            </a:pPr>
            <a:r>
              <a:rPr lang="pt-PT" sz="2800" b="1" dirty="0" smtClean="0">
                <a:solidFill>
                  <a:schemeClr val="accent3">
                    <a:lumMod val="50000"/>
                  </a:schemeClr>
                </a:solidFill>
                <a:latin typeface="Calibri" pitchFamily="34" charset="0"/>
              </a:rPr>
              <a:t>Orações coordenadas</a:t>
            </a:r>
          </a:p>
          <a:p>
            <a:pPr algn="just">
              <a:lnSpc>
                <a:spcPts val="2800"/>
              </a:lnSpc>
              <a:buClrTx/>
              <a:buFont typeface="Wingdings" pitchFamily="2" charset="2"/>
              <a:buChar char="§"/>
            </a:pPr>
            <a:r>
              <a:rPr lang="pt-PT" sz="2800" dirty="0" smtClean="0">
                <a:latin typeface="Calibri" pitchFamily="34" charset="0"/>
              </a:rPr>
              <a:t>São introduzidas por uma conjunção ou por uma locução conjuncional coordenativa como, por exemplo, </a:t>
            </a:r>
            <a:r>
              <a:rPr lang="pt-PT" sz="2800" i="1" dirty="0" smtClean="0">
                <a:solidFill>
                  <a:schemeClr val="accent4"/>
                </a:solidFill>
                <a:latin typeface="Calibri" pitchFamily="34" charset="0"/>
              </a:rPr>
              <a:t>e</a:t>
            </a:r>
            <a:r>
              <a:rPr lang="pt-PT" sz="2800" dirty="0" smtClean="0">
                <a:solidFill>
                  <a:schemeClr val="accent4"/>
                </a:solidFill>
                <a:latin typeface="Calibri" pitchFamily="34" charset="0"/>
              </a:rPr>
              <a:t>, </a:t>
            </a:r>
            <a:r>
              <a:rPr lang="pt-PT" sz="2800" i="1" dirty="0" smtClean="0">
                <a:solidFill>
                  <a:schemeClr val="accent4"/>
                </a:solidFill>
                <a:latin typeface="Calibri" pitchFamily="34" charset="0"/>
              </a:rPr>
              <a:t>nem</a:t>
            </a:r>
            <a:r>
              <a:rPr lang="pt-PT" sz="2800" dirty="0" smtClean="0">
                <a:solidFill>
                  <a:schemeClr val="accent4"/>
                </a:solidFill>
                <a:latin typeface="Calibri" pitchFamily="34" charset="0"/>
              </a:rPr>
              <a:t>, …</a:t>
            </a:r>
            <a:r>
              <a:rPr lang="pt-PT" sz="2800" i="1" dirty="0" smtClean="0">
                <a:solidFill>
                  <a:schemeClr val="accent4"/>
                </a:solidFill>
                <a:latin typeface="Calibri" pitchFamily="34" charset="0"/>
              </a:rPr>
              <a:t>não só…como também…, …ora…ora…,mas, ou, logo, pois, que</a:t>
            </a:r>
            <a:r>
              <a:rPr lang="pt-PT" sz="2800" dirty="0" smtClean="0">
                <a:solidFill>
                  <a:schemeClr val="accent4"/>
                </a:solidFill>
                <a:latin typeface="Calibri" pitchFamily="34" charset="0"/>
              </a:rPr>
              <a:t>.</a:t>
            </a:r>
          </a:p>
          <a:p>
            <a:pPr algn="just">
              <a:lnSpc>
                <a:spcPts val="1500"/>
              </a:lnSpc>
              <a:buClrTx/>
              <a:buFont typeface="Wingdings" pitchFamily="2" charset="2"/>
              <a:buChar char="§"/>
            </a:pPr>
            <a:endParaRPr lang="pt-PT" sz="2800" dirty="0" smtClean="0">
              <a:latin typeface="Calibri" pitchFamily="34" charset="0"/>
            </a:endParaRPr>
          </a:p>
          <a:p>
            <a:pPr algn="just">
              <a:lnSpc>
                <a:spcPts val="2800"/>
              </a:lnSpc>
              <a:buClrTx/>
              <a:buFont typeface="Wingdings" pitchFamily="2" charset="2"/>
              <a:buChar char="§"/>
            </a:pPr>
            <a:r>
              <a:rPr lang="pt-PT" sz="2800" dirty="0" smtClean="0">
                <a:latin typeface="Calibri" pitchFamily="34" charset="0"/>
              </a:rPr>
              <a:t>Classificam-se de acordo com a conjunção ou a locução conjuncional que as introduz.</a:t>
            </a:r>
          </a:p>
          <a:p>
            <a:pPr algn="just">
              <a:lnSpc>
                <a:spcPts val="1500"/>
              </a:lnSpc>
              <a:buClrTx/>
              <a:buFont typeface="Wingdings" pitchFamily="2" charset="2"/>
              <a:buChar char="§"/>
            </a:pPr>
            <a:endParaRPr lang="pt-PT" sz="2800" dirty="0" smtClean="0">
              <a:latin typeface="Calibri" pitchFamily="34" charset="0"/>
            </a:endParaRPr>
          </a:p>
          <a:p>
            <a:pPr algn="just">
              <a:lnSpc>
                <a:spcPts val="2800"/>
              </a:lnSpc>
              <a:buClrTx/>
              <a:buFont typeface="Wingdings" pitchFamily="2" charset="2"/>
              <a:buChar char="§"/>
            </a:pPr>
            <a:r>
              <a:rPr lang="pt-PT" sz="2800" dirty="0" smtClean="0">
                <a:latin typeface="Calibri" pitchFamily="34" charset="0"/>
              </a:rPr>
              <a:t>São independentes, porque não desempenham uma função sintática relativamente a outra oração.</a:t>
            </a:r>
          </a:p>
          <a:p>
            <a:pPr marL="985838" lvl="2" indent="-355600" algn="just">
              <a:lnSpc>
                <a:spcPts val="2800"/>
              </a:lnSpc>
              <a:buClrTx/>
              <a:buNone/>
            </a:pPr>
            <a:r>
              <a:rPr lang="pt-PT" sz="2800" dirty="0">
                <a:solidFill>
                  <a:srgbClr val="00B0F0"/>
                </a:solidFill>
                <a:latin typeface="Calibri" pitchFamily="34" charset="0"/>
              </a:rPr>
              <a:t>	</a:t>
            </a:r>
            <a:r>
              <a:rPr lang="pt-PT" sz="2800" dirty="0" smtClean="0">
                <a:solidFill>
                  <a:srgbClr val="00B0F0"/>
                </a:solidFill>
                <a:latin typeface="Calibri" pitchFamily="34" charset="0"/>
              </a:rPr>
              <a:t>Ex.: A Conceição foi à ilha Terceira e visitou o Algar do Carvão. </a:t>
            </a:r>
          </a:p>
          <a:p>
            <a:pPr algn="just">
              <a:lnSpc>
                <a:spcPts val="2800"/>
              </a:lnSpc>
              <a:buFont typeface="Wingdings" pitchFamily="2" charset="2"/>
              <a:buChar char="q"/>
            </a:pPr>
            <a:endParaRPr lang="pt-PT" sz="2800" dirty="0" smtClean="0">
              <a:latin typeface="Calibri" pitchFamily="34" charset="0"/>
            </a:endParaRPr>
          </a:p>
          <a:p>
            <a:pPr algn="just">
              <a:lnSpc>
                <a:spcPts val="2800"/>
              </a:lnSpc>
            </a:pPr>
            <a:endParaRPr lang="pt-PT" sz="2800" dirty="0">
              <a:latin typeface="Calibri" pitchFamily="34" charset="0"/>
            </a:endParaRPr>
          </a:p>
        </p:txBody>
      </p:sp>
      <p:sp>
        <p:nvSpPr>
          <p:cNvPr id="3" name="Título 2"/>
          <p:cNvSpPr>
            <a:spLocks noGrp="1"/>
          </p:cNvSpPr>
          <p:nvPr>
            <p:ph type="title" idx="4294967295"/>
          </p:nvPr>
        </p:nvSpPr>
        <p:spPr>
          <a:xfrm>
            <a:off x="323528" y="692696"/>
            <a:ext cx="2987824" cy="576064"/>
          </a:xfrm>
          <a:prstGeom prst="roundRect">
            <a:avLst>
              <a:gd name="adj" fmla="val 29207"/>
            </a:avLst>
          </a:prstGeom>
        </p:spPr>
        <p:style>
          <a:lnRef idx="0">
            <a:schemeClr val="accent3"/>
          </a:lnRef>
          <a:fillRef idx="3">
            <a:schemeClr val="accent3"/>
          </a:fillRef>
          <a:effectRef idx="3">
            <a:schemeClr val="accent3"/>
          </a:effectRef>
          <a:fontRef idx="minor">
            <a:schemeClr val="lt1"/>
          </a:fontRef>
        </p:style>
        <p:txBody>
          <a:bodyPr lIns="0" tIns="0" rIns="0" bIns="0" anchor="ctr" anchorCtr="1">
            <a:normAutofit fontScale="90000"/>
          </a:bodyPr>
          <a:lstStyle/>
          <a:p>
            <a:r>
              <a:rPr lang="pt-PT"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Coordenação</a:t>
            </a:r>
            <a:endPar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324544" y="1485031"/>
            <a:ext cx="8063880" cy="5040313"/>
          </a:xfrm>
          <a:prstGeom prst="rect">
            <a:avLst/>
          </a:prstGeom>
        </p:spPr>
        <p:txBody>
          <a:bodyPr>
            <a:noAutofit/>
          </a:bodyPr>
          <a:lstStyle/>
          <a:p>
            <a:pPr algn="just">
              <a:lnSpc>
                <a:spcPts val="2200"/>
              </a:lnSpc>
              <a:buNone/>
            </a:pPr>
            <a:r>
              <a:rPr lang="pt-PT" sz="2000" b="1" dirty="0" smtClean="0">
                <a:solidFill>
                  <a:schemeClr val="accent4">
                    <a:lumMod val="75000"/>
                  </a:schemeClr>
                </a:solidFill>
                <a:latin typeface="Calibri" pitchFamily="34" charset="0"/>
              </a:rPr>
              <a:t>Orações subordinadas</a:t>
            </a:r>
          </a:p>
          <a:p>
            <a:pPr algn="just">
              <a:lnSpc>
                <a:spcPts val="2200"/>
              </a:lnSpc>
              <a:buClrTx/>
              <a:buFont typeface="Wingdings" pitchFamily="2" charset="2"/>
              <a:buChar char="§"/>
            </a:pPr>
            <a:r>
              <a:rPr lang="pt-PT" sz="2000" dirty="0" smtClean="0">
                <a:latin typeface="Calibri" pitchFamily="34" charset="0"/>
              </a:rPr>
              <a:t>São introduzidas por uma conjunção  ou por uma  locução conjuncional subordinativa. (1) Também podem ser introduzidas pelos pronomes “que” ou “quem” (2),  pelo determinante “cujo” (3), pelo quantificador “quanto” (4) ou pelo advérbio relativo “onde” (5).</a:t>
            </a:r>
          </a:p>
          <a:p>
            <a:pPr algn="just">
              <a:lnSpc>
                <a:spcPts val="800"/>
              </a:lnSpc>
              <a:buClrTx/>
              <a:buFont typeface="Wingdings" pitchFamily="2" charset="2"/>
              <a:buChar char="§"/>
            </a:pPr>
            <a:endParaRPr lang="pt-PT" sz="2000" dirty="0" smtClean="0">
              <a:latin typeface="Calibri" pitchFamily="34" charset="0"/>
            </a:endParaRPr>
          </a:p>
          <a:p>
            <a:pPr algn="just">
              <a:lnSpc>
                <a:spcPts val="2200"/>
              </a:lnSpc>
              <a:buClrTx/>
              <a:buFont typeface="Wingdings" pitchFamily="2" charset="2"/>
              <a:buChar char="§"/>
            </a:pPr>
            <a:r>
              <a:rPr lang="pt-PT" sz="2000" dirty="0" smtClean="0">
                <a:latin typeface="Calibri" pitchFamily="34" charset="0"/>
              </a:rPr>
              <a:t>Classificam-se de acordo com a classe e a subclasse da palavra que as introduz.</a:t>
            </a:r>
          </a:p>
          <a:p>
            <a:pPr algn="just">
              <a:lnSpc>
                <a:spcPts val="800"/>
              </a:lnSpc>
              <a:buClrTx/>
              <a:buFont typeface="Wingdings" pitchFamily="2" charset="2"/>
              <a:buChar char="§"/>
            </a:pPr>
            <a:endParaRPr lang="pt-PT" sz="2000" dirty="0" smtClean="0">
              <a:latin typeface="Calibri" pitchFamily="34" charset="0"/>
            </a:endParaRPr>
          </a:p>
          <a:p>
            <a:pPr algn="just">
              <a:lnSpc>
                <a:spcPts val="2200"/>
              </a:lnSpc>
              <a:buClrTx/>
              <a:buFont typeface="Wingdings" pitchFamily="2" charset="2"/>
              <a:buChar char="§"/>
            </a:pPr>
            <a:r>
              <a:rPr lang="pt-PT" sz="2000" dirty="0" smtClean="0">
                <a:latin typeface="Calibri" pitchFamily="34" charset="0"/>
              </a:rPr>
              <a:t>São dependentes, porque desempenham uma função sintática relativamente à oração subordinante ou ao elemento subordinante.</a:t>
            </a:r>
          </a:p>
          <a:p>
            <a:pPr algn="just">
              <a:lnSpc>
                <a:spcPts val="800"/>
              </a:lnSpc>
            </a:pPr>
            <a:endParaRPr lang="pt-PT" sz="2000" dirty="0" smtClean="0">
              <a:latin typeface="Calibri" pitchFamily="34" charset="0"/>
            </a:endParaRPr>
          </a:p>
          <a:p>
            <a:pPr algn="just">
              <a:lnSpc>
                <a:spcPts val="2000"/>
              </a:lnSpc>
              <a:buNone/>
            </a:pPr>
            <a:r>
              <a:rPr lang="pt-PT" sz="1800" dirty="0" smtClean="0">
                <a:solidFill>
                  <a:schemeClr val="accent4"/>
                </a:solidFill>
                <a:latin typeface="Calibri" pitchFamily="34" charset="0"/>
              </a:rPr>
              <a:t>		Ex.:  (1) A Leonor fica ansiosa </a:t>
            </a:r>
            <a:r>
              <a:rPr lang="pt-PT" sz="1800" b="1" dirty="0" smtClean="0">
                <a:solidFill>
                  <a:schemeClr val="accent4"/>
                </a:solidFill>
                <a:latin typeface="Calibri" pitchFamily="34" charset="0"/>
              </a:rPr>
              <a:t>quando</a:t>
            </a:r>
            <a:r>
              <a:rPr lang="pt-PT" sz="1800" dirty="0" smtClean="0">
                <a:solidFill>
                  <a:schemeClr val="accent4"/>
                </a:solidFill>
                <a:latin typeface="Calibri" pitchFamily="34" charset="0"/>
              </a:rPr>
              <a:t> tem uma prova importante de golfe.</a:t>
            </a:r>
          </a:p>
          <a:p>
            <a:pPr algn="just" defTabSz="231775">
              <a:lnSpc>
                <a:spcPts val="2000"/>
              </a:lnSpc>
              <a:buNone/>
            </a:pPr>
            <a:r>
              <a:rPr lang="pt-PT" sz="1800" dirty="0">
                <a:solidFill>
                  <a:schemeClr val="accent4"/>
                </a:solidFill>
                <a:latin typeface="Calibri" pitchFamily="34" charset="0"/>
              </a:rPr>
              <a:t>	</a:t>
            </a:r>
            <a:r>
              <a:rPr lang="pt-PT" sz="1800" dirty="0" smtClean="0">
                <a:solidFill>
                  <a:schemeClr val="accent4"/>
                </a:solidFill>
                <a:latin typeface="Calibri" pitchFamily="34" charset="0"/>
              </a:rPr>
              <a:t>			(2) O taco </a:t>
            </a:r>
            <a:r>
              <a:rPr lang="pt-PT" sz="1800" b="1" dirty="0" smtClean="0">
                <a:solidFill>
                  <a:schemeClr val="accent4"/>
                </a:solidFill>
                <a:latin typeface="Calibri" pitchFamily="34" charset="0"/>
              </a:rPr>
              <a:t>que</a:t>
            </a:r>
            <a:r>
              <a:rPr lang="pt-PT" sz="1800" dirty="0" smtClean="0">
                <a:solidFill>
                  <a:schemeClr val="accent4"/>
                </a:solidFill>
                <a:latin typeface="Calibri" pitchFamily="34" charset="0"/>
              </a:rPr>
              <a:t> projeta a bola mais longe chama-se “drive”.</a:t>
            </a:r>
          </a:p>
          <a:p>
            <a:pPr algn="just">
              <a:lnSpc>
                <a:spcPts val="2000"/>
              </a:lnSpc>
              <a:buNone/>
            </a:pPr>
            <a:r>
              <a:rPr lang="pt-PT" sz="1800" dirty="0" smtClean="0">
                <a:solidFill>
                  <a:schemeClr val="accent4"/>
                </a:solidFill>
                <a:latin typeface="Calibri" pitchFamily="34" charset="0"/>
              </a:rPr>
              <a:t>	   	(3) O campo de golfe, </a:t>
            </a:r>
            <a:r>
              <a:rPr lang="pt-PT" sz="1800" b="1" dirty="0" smtClean="0">
                <a:solidFill>
                  <a:schemeClr val="accent4"/>
                </a:solidFill>
                <a:latin typeface="Calibri" pitchFamily="34" charset="0"/>
              </a:rPr>
              <a:t>cujo</a:t>
            </a:r>
            <a:r>
              <a:rPr lang="pt-PT" sz="1800" dirty="0" smtClean="0">
                <a:solidFill>
                  <a:schemeClr val="accent4"/>
                </a:solidFill>
                <a:latin typeface="Calibri" pitchFamily="34" charset="0"/>
              </a:rPr>
              <a:t> percurso é mais desafiador, fica em Inglaterra.</a:t>
            </a:r>
          </a:p>
          <a:p>
            <a:pPr algn="just">
              <a:lnSpc>
                <a:spcPts val="2000"/>
              </a:lnSpc>
              <a:buNone/>
            </a:pPr>
            <a:r>
              <a:rPr lang="pt-PT" sz="1800" dirty="0" smtClean="0">
                <a:solidFill>
                  <a:schemeClr val="accent4"/>
                </a:solidFill>
                <a:latin typeface="Calibri" pitchFamily="34" charset="0"/>
              </a:rPr>
              <a:t>      	(4)  Não têm conta </a:t>
            </a:r>
            <a:r>
              <a:rPr lang="pt-PT" sz="1800" b="1" dirty="0" smtClean="0">
                <a:solidFill>
                  <a:schemeClr val="accent4"/>
                </a:solidFill>
                <a:latin typeface="Calibri" pitchFamily="34" charset="0"/>
              </a:rPr>
              <a:t>quantas</a:t>
            </a:r>
            <a:r>
              <a:rPr lang="pt-PT" sz="1800" dirty="0" smtClean="0">
                <a:solidFill>
                  <a:schemeClr val="accent4"/>
                </a:solidFill>
                <a:latin typeface="Calibri" pitchFamily="34" charset="0"/>
              </a:rPr>
              <a:t> bolas a Leonor já perdeu.</a:t>
            </a:r>
          </a:p>
          <a:p>
            <a:pPr algn="just">
              <a:lnSpc>
                <a:spcPts val="2000"/>
              </a:lnSpc>
              <a:buNone/>
            </a:pPr>
            <a:r>
              <a:rPr lang="pt-PT" sz="1800" dirty="0" smtClean="0">
                <a:solidFill>
                  <a:schemeClr val="accent4"/>
                </a:solidFill>
                <a:latin typeface="Calibri" pitchFamily="34" charset="0"/>
              </a:rPr>
              <a:t>	   	(5)  O clube </a:t>
            </a:r>
            <a:r>
              <a:rPr lang="pt-PT" sz="1800" b="1" dirty="0" smtClean="0">
                <a:solidFill>
                  <a:schemeClr val="accent4"/>
                </a:solidFill>
                <a:latin typeface="Calibri" pitchFamily="34" charset="0"/>
              </a:rPr>
              <a:t>onde</a:t>
            </a:r>
            <a:r>
              <a:rPr lang="pt-PT" sz="1800" dirty="0" smtClean="0">
                <a:solidFill>
                  <a:schemeClr val="accent4"/>
                </a:solidFill>
                <a:latin typeface="Calibri" pitchFamily="34" charset="0"/>
              </a:rPr>
              <a:t> a Leonor treina fica longe da sua escola.</a:t>
            </a:r>
          </a:p>
          <a:p>
            <a:pPr algn="just">
              <a:lnSpc>
                <a:spcPts val="2200"/>
              </a:lnSpc>
              <a:buNone/>
            </a:pPr>
            <a:endParaRPr lang="pt-PT" sz="2000" dirty="0">
              <a:latin typeface="Calibri" pitchFamily="34" charset="0"/>
            </a:endParaRPr>
          </a:p>
        </p:txBody>
      </p:sp>
      <p:sp>
        <p:nvSpPr>
          <p:cNvPr id="6" name="Título 2"/>
          <p:cNvSpPr txBox="1">
            <a:spLocks/>
          </p:cNvSpPr>
          <p:nvPr/>
        </p:nvSpPr>
        <p:spPr>
          <a:xfrm>
            <a:off x="323528" y="692696"/>
            <a:ext cx="2987824" cy="576064"/>
          </a:xfrm>
          <a:prstGeom prst="roundRect">
            <a:avLst>
              <a:gd name="adj" fmla="val 29207"/>
            </a:avLst>
          </a:prstGeom>
        </p:spPr>
        <p:style>
          <a:lnRef idx="0">
            <a:schemeClr val="accent4"/>
          </a:lnRef>
          <a:fillRef idx="3">
            <a:schemeClr val="accent4"/>
          </a:fillRef>
          <a:effectRef idx="3">
            <a:schemeClr val="accent4"/>
          </a:effectRef>
          <a:fontRef idx="minor">
            <a:schemeClr val="lt1"/>
          </a:fontRef>
        </p:style>
        <p:txBody>
          <a:bodyPr lIns="0" tIns="0" rIns="0" bIns="0" anchor="ctr" anchorCtr="1">
            <a:normAutofit fontScale="90000" lnSpcReduction="2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Subordinação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72008" y="1412776"/>
            <a:ext cx="7452320" cy="4525962"/>
          </a:xfrm>
          <a:prstGeom prst="rect">
            <a:avLst/>
          </a:prstGeom>
        </p:spPr>
        <p:txBody>
          <a:bodyPr>
            <a:normAutofit/>
          </a:bodyPr>
          <a:lstStyle/>
          <a:p>
            <a:pPr algn="just">
              <a:buNone/>
            </a:pPr>
            <a:r>
              <a:rPr lang="pt-PT" sz="2800" dirty="0" smtClean="0">
                <a:latin typeface="Calibri" pitchFamily="34" charset="0"/>
              </a:rPr>
              <a:t>	“Na escola primária tudo fora natural. No liceu colegas viraram-se e olharam-me. Mais duas judias faziam parte da turma. Uma delas, </a:t>
            </a:r>
            <a:r>
              <a:rPr lang="pt-PT" sz="2800" dirty="0" err="1" smtClean="0">
                <a:latin typeface="Calibri" pitchFamily="34" charset="0"/>
              </a:rPr>
              <a:t>Hanna</a:t>
            </a:r>
            <a:r>
              <a:rPr lang="pt-PT" sz="2800" dirty="0" smtClean="0">
                <a:latin typeface="Calibri" pitchFamily="34" charset="0"/>
              </a:rPr>
              <a:t> Berg, respondeu à pergunta com voz firme: «Sou judia». Os gestos de </a:t>
            </a:r>
            <a:r>
              <a:rPr lang="pt-PT" sz="2800" dirty="0" err="1" smtClean="0">
                <a:latin typeface="Calibri" pitchFamily="34" charset="0"/>
              </a:rPr>
              <a:t>Hanna</a:t>
            </a:r>
            <a:r>
              <a:rPr lang="pt-PT" sz="2800" dirty="0" smtClean="0">
                <a:latin typeface="Calibri" pitchFamily="34" charset="0"/>
              </a:rPr>
              <a:t> eram extraordinariamente vivos e comunicativos, enquanto nos seus olhos havia a expressão dessa melancolia penetrante das seculares lendas de sabedorias e flagelos.”</a:t>
            </a:r>
          </a:p>
          <a:p>
            <a:pPr algn="just">
              <a:buNone/>
            </a:pPr>
            <a:r>
              <a:rPr lang="pt-PT" sz="2800" dirty="0" smtClean="0">
                <a:latin typeface="Calibri" pitchFamily="34" charset="0"/>
              </a:rPr>
              <a:t>	</a:t>
            </a:r>
          </a:p>
          <a:p>
            <a:pPr algn="just"/>
            <a:endParaRPr lang="pt-PT" sz="2800" dirty="0">
              <a:latin typeface="Calibri" pitchFamily="34" charset="0"/>
            </a:endParaRPr>
          </a:p>
        </p:txBody>
      </p:sp>
      <p:sp>
        <p:nvSpPr>
          <p:cNvPr id="3" name="Título 2"/>
          <p:cNvSpPr>
            <a:spLocks noGrp="1"/>
          </p:cNvSpPr>
          <p:nvPr>
            <p:ph type="title" idx="4294967295"/>
          </p:nvPr>
        </p:nvSpPr>
        <p:spPr>
          <a:xfrm>
            <a:off x="446856" y="692696"/>
            <a:ext cx="8229600" cy="562074"/>
          </a:xfrm>
          <a:prstGeom prst="rect">
            <a:avLst/>
          </a:prstGeom>
        </p:spPr>
        <p:txBody>
          <a:bodyPr>
            <a:normAutofit/>
          </a:bodyPr>
          <a:lstStyle/>
          <a:p>
            <a:r>
              <a:rPr lang="pt-PT" sz="2800" dirty="0" smtClean="0">
                <a:solidFill>
                  <a:schemeClr val="tx1"/>
                </a:solidFill>
                <a:effectLst/>
                <a:latin typeface="Calibri" pitchFamily="34" charset="0"/>
              </a:rPr>
              <a:t>Lê o excerto de </a:t>
            </a:r>
            <a:r>
              <a:rPr lang="pt-PT" sz="2800" i="1" dirty="0" smtClean="0">
                <a:solidFill>
                  <a:schemeClr val="tx1"/>
                </a:solidFill>
                <a:effectLst/>
                <a:latin typeface="Calibri" pitchFamily="34" charset="0"/>
              </a:rPr>
              <a:t>O Mundo em Que Vivi</a:t>
            </a:r>
            <a:r>
              <a:rPr lang="pt-PT" sz="2800" dirty="0" smtClean="0">
                <a:solidFill>
                  <a:schemeClr val="tx1"/>
                </a:solidFill>
                <a:effectLst/>
                <a:latin typeface="Calibri" pitchFamily="34" charset="0"/>
              </a:rPr>
              <a:t>, de Ilse </a:t>
            </a:r>
            <a:r>
              <a:rPr lang="pt-PT" sz="2800" dirty="0" err="1" smtClean="0">
                <a:solidFill>
                  <a:schemeClr val="tx1"/>
                </a:solidFill>
                <a:effectLst/>
                <a:latin typeface="Calibri" pitchFamily="34" charset="0"/>
              </a:rPr>
              <a:t>Losa</a:t>
            </a:r>
            <a:r>
              <a:rPr lang="pt-PT" sz="2800" dirty="0" smtClean="0">
                <a:solidFill>
                  <a:schemeClr val="tx1"/>
                </a:solidFill>
                <a:effectLst/>
                <a:latin typeface="Calibri" pitchFamily="34" charset="0"/>
              </a:rPr>
              <a:t>.</a:t>
            </a:r>
            <a:endParaRPr lang="pt-PT" sz="2800" dirty="0">
              <a:solidFill>
                <a:schemeClr val="tx1"/>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323528" y="1412776"/>
            <a:ext cx="7776864" cy="4525962"/>
          </a:xfrm>
          <a:prstGeom prst="rect">
            <a:avLst/>
          </a:prstGeom>
        </p:spPr>
        <p:txBody>
          <a:bodyPr/>
          <a:lstStyle/>
          <a:p>
            <a:pPr algn="just">
              <a:buNone/>
            </a:pPr>
            <a:r>
              <a:rPr lang="pt-PT" dirty="0" smtClean="0">
                <a:latin typeface="Calibri" pitchFamily="34" charset="0"/>
              </a:rPr>
              <a:t>1. Identifica no excerto</a:t>
            </a:r>
          </a:p>
          <a:p>
            <a:pPr algn="just">
              <a:buNone/>
            </a:pPr>
            <a:endParaRPr lang="pt-PT" dirty="0" smtClean="0">
              <a:latin typeface="Calibri" pitchFamily="34" charset="0"/>
            </a:endParaRPr>
          </a:p>
          <a:p>
            <a:pPr marL="624078" indent="-514350" algn="just">
              <a:buNone/>
            </a:pPr>
            <a:r>
              <a:rPr lang="pt-PT" dirty="0">
                <a:latin typeface="Calibri" pitchFamily="34" charset="0"/>
              </a:rPr>
              <a:t>	</a:t>
            </a:r>
            <a:r>
              <a:rPr lang="pt-PT" dirty="0" smtClean="0">
                <a:latin typeface="Calibri" pitchFamily="34" charset="0"/>
              </a:rPr>
              <a:t>a) duas frases simples.</a:t>
            </a:r>
          </a:p>
          <a:p>
            <a:pPr marL="624078" indent="-514350" algn="just">
              <a:buNone/>
            </a:pPr>
            <a:r>
              <a:rPr lang="pt-PT" dirty="0" smtClean="0">
                <a:latin typeface="Calibri" pitchFamily="34" charset="0"/>
              </a:rPr>
              <a:t>	b) duas orações introduzidas por conjunções.</a:t>
            </a:r>
          </a:p>
          <a:p>
            <a:pPr algn="just" defTabSz="628650">
              <a:buNone/>
            </a:pPr>
            <a:r>
              <a:rPr lang="pt-PT" dirty="0" smtClean="0">
                <a:latin typeface="Calibri" pitchFamily="34" charset="0"/>
              </a:rPr>
              <a:t>		c) as conjunções que introduzem essas orações.</a:t>
            </a:r>
            <a:endParaRPr lang="pt-PT" dirty="0">
              <a:latin typeface="Calibri" pitchFamily="34" charset="0"/>
            </a:endParaRPr>
          </a:p>
        </p:txBody>
      </p:sp>
      <p:sp>
        <p:nvSpPr>
          <p:cNvPr id="3" name="Título 2"/>
          <p:cNvSpPr>
            <a:spLocks noGrp="1"/>
          </p:cNvSpPr>
          <p:nvPr>
            <p:ph type="title" idx="4294967295"/>
          </p:nvPr>
        </p:nvSpPr>
        <p:spPr>
          <a:xfrm>
            <a:off x="446856" y="620688"/>
            <a:ext cx="8229600" cy="634082"/>
          </a:xfrm>
          <a:prstGeom prst="rect">
            <a:avLst/>
          </a:prstGeom>
        </p:spPr>
        <p:txBody>
          <a:bodyPr/>
          <a:lstStyle/>
          <a:p>
            <a:r>
              <a:rPr lang="pt-PT" sz="3600" dirty="0" smtClean="0">
                <a:solidFill>
                  <a:srgbClr val="00B0F0"/>
                </a:solidFill>
                <a:effectLst/>
                <a:latin typeface="Calibri" pitchFamily="34" charset="0"/>
              </a:rPr>
              <a:t>Ex.1.</a:t>
            </a:r>
            <a:endParaRPr lang="pt-PT" sz="3600" dirty="0">
              <a:solidFill>
                <a:srgbClr val="00B0F0"/>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359916" y="1498749"/>
            <a:ext cx="7884492" cy="4954587"/>
          </a:xfrm>
          <a:prstGeom prst="rect">
            <a:avLst/>
          </a:prstGeom>
        </p:spPr>
        <p:txBody>
          <a:bodyPr>
            <a:normAutofit/>
          </a:bodyPr>
          <a:lstStyle/>
          <a:p>
            <a:pPr marL="803275" indent="-446088">
              <a:lnSpc>
                <a:spcPts val="2900"/>
              </a:lnSpc>
              <a:buClr>
                <a:schemeClr val="tx1"/>
              </a:buClr>
              <a:buSzPct val="100000"/>
              <a:buFont typeface="+mj-lt"/>
              <a:buAutoNum type="alphaLcParenR"/>
            </a:pPr>
            <a:r>
              <a:rPr lang="pt-PT" dirty="0" smtClean="0">
                <a:latin typeface="Calibri" pitchFamily="34" charset="0"/>
              </a:rPr>
              <a:t>1-“ Na escola primária tudo fora natural.”</a:t>
            </a:r>
            <a:br>
              <a:rPr lang="pt-PT" dirty="0" smtClean="0">
                <a:latin typeface="Calibri" pitchFamily="34" charset="0"/>
              </a:rPr>
            </a:br>
            <a:r>
              <a:rPr lang="pt-PT" dirty="0" smtClean="0">
                <a:latin typeface="Calibri" pitchFamily="34" charset="0"/>
              </a:rPr>
              <a:t>2- “Mais duas judias faziam parte da turma.”</a:t>
            </a:r>
          </a:p>
          <a:p>
            <a:pPr marL="803275" indent="-446088">
              <a:lnSpc>
                <a:spcPts val="2900"/>
              </a:lnSpc>
              <a:buClr>
                <a:schemeClr val="tx1"/>
              </a:buClr>
              <a:buSzPct val="100000"/>
              <a:buFont typeface="+mj-lt"/>
              <a:buAutoNum type="alphaLcParenR"/>
            </a:pPr>
            <a:endParaRPr lang="pt-PT" dirty="0" smtClean="0">
              <a:latin typeface="Calibri" pitchFamily="34" charset="0"/>
            </a:endParaRPr>
          </a:p>
          <a:p>
            <a:pPr marL="803275" indent="-446088">
              <a:lnSpc>
                <a:spcPts val="2900"/>
              </a:lnSpc>
              <a:buClr>
                <a:schemeClr val="tx1"/>
              </a:buClr>
              <a:buSzPct val="100000"/>
              <a:buFont typeface="+mj-lt"/>
              <a:buAutoNum type="alphaLcParenR"/>
            </a:pPr>
            <a:r>
              <a:rPr lang="pt-PT" dirty="0" smtClean="0">
                <a:latin typeface="Calibri" pitchFamily="34" charset="0"/>
              </a:rPr>
              <a:t>1- “No liceu colegas viraram-se e olharam-me.”</a:t>
            </a:r>
            <a:br>
              <a:rPr lang="pt-PT" dirty="0" smtClean="0">
                <a:latin typeface="Calibri" pitchFamily="34" charset="0"/>
              </a:rPr>
            </a:br>
            <a:r>
              <a:rPr lang="pt-PT" dirty="0" smtClean="0">
                <a:latin typeface="Calibri" pitchFamily="34" charset="0"/>
              </a:rPr>
              <a:t>2- “Os gestos de </a:t>
            </a:r>
            <a:r>
              <a:rPr lang="pt-PT" dirty="0" err="1" smtClean="0">
                <a:latin typeface="Calibri" pitchFamily="34" charset="0"/>
              </a:rPr>
              <a:t>Hanna</a:t>
            </a:r>
            <a:r>
              <a:rPr lang="pt-PT" dirty="0" smtClean="0">
                <a:latin typeface="Calibri" pitchFamily="34" charset="0"/>
              </a:rPr>
              <a:t> eram extraordinariamente vivos e comunicativos, enquanto nos seus olhos havia a expressão dessa melancolia penetrante das seculares lendas de sabedorias e flagelos.”</a:t>
            </a:r>
          </a:p>
          <a:p>
            <a:pPr marL="803275" indent="-446088">
              <a:lnSpc>
                <a:spcPts val="2900"/>
              </a:lnSpc>
              <a:buClr>
                <a:schemeClr val="tx1"/>
              </a:buClr>
              <a:buSzPct val="100000"/>
              <a:buFont typeface="+mj-lt"/>
              <a:buAutoNum type="alphaLcParenR"/>
            </a:pPr>
            <a:endParaRPr lang="pt-PT" dirty="0" smtClean="0">
              <a:latin typeface="Calibri" pitchFamily="34" charset="0"/>
            </a:endParaRPr>
          </a:p>
          <a:p>
            <a:pPr marL="803275" indent="-446088">
              <a:lnSpc>
                <a:spcPts val="2900"/>
              </a:lnSpc>
              <a:buClr>
                <a:schemeClr val="tx1"/>
              </a:buClr>
              <a:buSzPct val="100000"/>
              <a:buFont typeface="+mj-lt"/>
              <a:buAutoNum type="alphaLcParenR"/>
            </a:pPr>
            <a:r>
              <a:rPr lang="pt-PT" dirty="0" smtClean="0">
                <a:latin typeface="Calibri" pitchFamily="34" charset="0"/>
              </a:rPr>
              <a:t>1-”e” 2- “enquanto”</a:t>
            </a:r>
            <a:endParaRPr lang="pt-PT" dirty="0">
              <a:latin typeface="Calibri" pitchFamily="34" charset="0"/>
            </a:endParaRPr>
          </a:p>
        </p:txBody>
      </p:sp>
      <p:sp>
        <p:nvSpPr>
          <p:cNvPr id="3" name="Título 2"/>
          <p:cNvSpPr>
            <a:spLocks noGrp="1"/>
          </p:cNvSpPr>
          <p:nvPr>
            <p:ph type="title" idx="4294967295"/>
          </p:nvPr>
        </p:nvSpPr>
        <p:spPr>
          <a:xfrm>
            <a:off x="446856" y="620688"/>
            <a:ext cx="8229600" cy="634082"/>
          </a:xfrm>
          <a:prstGeom prst="rect">
            <a:avLst/>
          </a:prstGeom>
        </p:spPr>
        <p:txBody>
          <a:bodyPr>
            <a:noAutofit/>
          </a:bodyPr>
          <a:lstStyle/>
          <a:p>
            <a:r>
              <a:rPr lang="pt-PT" sz="3600" dirty="0" smtClean="0">
                <a:solidFill>
                  <a:srgbClr val="00B0F0"/>
                </a:solidFill>
                <a:effectLst/>
                <a:latin typeface="Calibri" pitchFamily="34" charset="0"/>
              </a:rPr>
              <a:t>Ex.1. Sugestão de resolução.</a:t>
            </a:r>
            <a:br>
              <a:rPr lang="pt-PT" sz="3600" dirty="0" smtClean="0">
                <a:solidFill>
                  <a:srgbClr val="00B0F0"/>
                </a:solidFill>
                <a:effectLst/>
                <a:latin typeface="Calibri" pitchFamily="34" charset="0"/>
              </a:rPr>
            </a:br>
            <a:endParaRPr lang="pt-PT" sz="3600" dirty="0">
              <a:solidFill>
                <a:srgbClr val="00B0F0"/>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p:cNvGraphicFramePr/>
          <p:nvPr>
            <p:extLst>
              <p:ext uri="{D42A27DB-BD31-4B8C-83A1-F6EECF244321}">
                <p14:modId xmlns:p14="http://schemas.microsoft.com/office/powerpoint/2010/main" val="884826586"/>
              </p:ext>
            </p:extLst>
          </p:nvPr>
        </p:nvGraphicFramePr>
        <p:xfrm>
          <a:off x="323528" y="1268760"/>
          <a:ext cx="8330951" cy="4759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ítulo 2"/>
          <p:cNvSpPr txBox="1">
            <a:spLocks/>
          </p:cNvSpPr>
          <p:nvPr/>
        </p:nvSpPr>
        <p:spPr>
          <a:xfrm>
            <a:off x="323528" y="692696"/>
            <a:ext cx="2987824" cy="576064"/>
          </a:xfrm>
          <a:prstGeom prst="roundRect">
            <a:avLst>
              <a:gd name="adj" fmla="val 29207"/>
            </a:avLst>
          </a:prstGeom>
        </p:spPr>
        <p:style>
          <a:lnRef idx="0">
            <a:schemeClr val="accent3"/>
          </a:lnRef>
          <a:fillRef idx="3">
            <a:schemeClr val="accent3"/>
          </a:fillRef>
          <a:effectRef idx="3">
            <a:schemeClr val="accent3"/>
          </a:effectRef>
          <a:fontRef idx="minor">
            <a:schemeClr val="lt1"/>
          </a:fontRef>
        </p:style>
        <p:txBody>
          <a:bodyPr lIns="0" tIns="0" rIns="0" bIns="0" anchor="ctr" anchorCtr="1">
            <a:normAutofit fontScale="90000" lnSpcReduction="2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Coordenação</a:t>
            </a:r>
            <a:endPar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531163890"/>
              </p:ext>
            </p:extLst>
          </p:nvPr>
        </p:nvGraphicFramePr>
        <p:xfrm>
          <a:off x="395535" y="1494903"/>
          <a:ext cx="8568953" cy="4310361"/>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512168"/>
                <a:gridCol w="1512169"/>
                <a:gridCol w="3181264"/>
                <a:gridCol w="2363352"/>
              </a:tblGrid>
              <a:tr h="639151">
                <a:tc>
                  <a:txBody>
                    <a:bodyPr/>
                    <a:lstStyle/>
                    <a:p>
                      <a:pPr algn="ctr"/>
                      <a:r>
                        <a:rPr lang="pt-PT" sz="2000" dirty="0" smtClean="0">
                          <a:effectLst>
                            <a:outerShdw blurRad="38100" dist="38100" dir="2700000" algn="tl">
                              <a:srgbClr val="000000">
                                <a:alpha val="43137"/>
                              </a:srgbClr>
                            </a:outerShdw>
                          </a:effectLst>
                          <a:latin typeface="Calibri" pitchFamily="34" charset="0"/>
                        </a:rPr>
                        <a:t>Classificação</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rPr>
                        <a:t>valor que transmite</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rPr>
                        <a:t>Exemplos</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rPr>
                        <a:t>Elemento de ligação</a:t>
                      </a:r>
                      <a:endParaRPr lang="pt-PT" sz="2000" dirty="0">
                        <a:effectLst>
                          <a:outerShdw blurRad="38100" dist="38100" dir="2700000" algn="tl">
                            <a:srgbClr val="000000">
                              <a:alpha val="43137"/>
                            </a:srgbClr>
                          </a:outerShdw>
                        </a:effectLst>
                        <a:latin typeface="Calibri" pitchFamily="34" charset="0"/>
                      </a:endParaRPr>
                    </a:p>
                  </a:txBody>
                  <a:tcPr anchor="ctr" anchorCtr="1"/>
                </a:tc>
              </a:tr>
              <a:tr h="2481408">
                <a:tc>
                  <a:txBody>
                    <a:bodyPr/>
                    <a:lstStyle/>
                    <a:p>
                      <a:r>
                        <a:rPr lang="pt-PT" sz="2000" b="1" dirty="0" smtClean="0">
                          <a:latin typeface="Calibri" pitchFamily="34" charset="0"/>
                        </a:rPr>
                        <a:t>Coordenada copulativa</a:t>
                      </a:r>
                      <a:endParaRPr lang="pt-PT" sz="2000" b="1" dirty="0">
                        <a:latin typeface="Calibri" pitchFamily="34" charset="0"/>
                      </a:endParaRPr>
                    </a:p>
                  </a:txBody>
                  <a:tcPr/>
                </a:tc>
                <a:tc>
                  <a:txBody>
                    <a:bodyPr/>
                    <a:lstStyle/>
                    <a:p>
                      <a:r>
                        <a:rPr lang="pt-PT" sz="2000" dirty="0" smtClean="0">
                          <a:latin typeface="Calibri" pitchFamily="34" charset="0"/>
                        </a:rPr>
                        <a:t>adição</a:t>
                      </a:r>
                      <a:endParaRPr lang="pt-PT" sz="2000" dirty="0">
                        <a:latin typeface="Calibri" pitchFamily="34" charset="0"/>
                      </a:endParaRPr>
                    </a:p>
                  </a:txBody>
                  <a:tcPr/>
                </a:tc>
                <a:tc>
                  <a:txBody>
                    <a:bodyPr/>
                    <a:lstStyle/>
                    <a:p>
                      <a:pPr marL="182563" indent="-182563">
                        <a:buFont typeface="Arial" pitchFamily="34" charset="0"/>
                        <a:buChar char="•"/>
                      </a:pPr>
                      <a:r>
                        <a:rPr lang="pt-PT" sz="2000" dirty="0" smtClean="0">
                          <a:latin typeface="Calibri" pitchFamily="34" charset="0"/>
                        </a:rPr>
                        <a:t>Adoro ler e gosto de ouvir música.</a:t>
                      </a:r>
                    </a:p>
                    <a:p>
                      <a:pPr marL="182563" indent="-182563">
                        <a:buFont typeface="Arial" pitchFamily="34" charset="0"/>
                        <a:buChar char="•"/>
                      </a:pPr>
                      <a:r>
                        <a:rPr lang="pt-PT" sz="2000" dirty="0" smtClean="0">
                          <a:latin typeface="Calibri" pitchFamily="34" charset="0"/>
                        </a:rPr>
                        <a:t>Não descanso</a:t>
                      </a:r>
                      <a:r>
                        <a:rPr lang="pt-PT" sz="2000" baseline="0" dirty="0" smtClean="0">
                          <a:latin typeface="Calibri" pitchFamily="34" charset="0"/>
                        </a:rPr>
                        <a:t> nem durmo.</a:t>
                      </a:r>
                    </a:p>
                    <a:p>
                      <a:pPr marL="182563" indent="-182563">
                        <a:buFont typeface="Arial" pitchFamily="34" charset="0"/>
                        <a:buChar char="•"/>
                      </a:pPr>
                      <a:r>
                        <a:rPr lang="pt-PT" sz="2000" baseline="0" dirty="0" smtClean="0">
                          <a:latin typeface="Calibri" pitchFamily="34" charset="0"/>
                        </a:rPr>
                        <a:t>O Rui Pedro não só é bom aluno a Português como também tem excelentes resultados a Matemática.</a:t>
                      </a:r>
                      <a:endParaRPr lang="pt-PT" sz="2000" dirty="0">
                        <a:latin typeface="Calibri" pitchFamily="34" charset="0"/>
                      </a:endParaRPr>
                    </a:p>
                  </a:txBody>
                  <a:tcPr/>
                </a:tc>
                <a:tc>
                  <a:txBody>
                    <a:bodyPr/>
                    <a:lstStyle/>
                    <a:p>
                      <a:pPr algn="l"/>
                      <a:r>
                        <a:rPr lang="pt-PT" sz="2000" dirty="0" smtClean="0">
                          <a:latin typeface="Calibri" pitchFamily="34" charset="0"/>
                        </a:rPr>
                        <a:t>Conjunção ou locução conjuncional coordenativa</a:t>
                      </a:r>
                      <a:r>
                        <a:rPr lang="pt-PT" sz="2000" baseline="0" dirty="0" smtClean="0">
                          <a:latin typeface="Calibri" pitchFamily="34" charset="0"/>
                        </a:rPr>
                        <a:t> copulativa: </a:t>
                      </a:r>
                      <a:r>
                        <a:rPr lang="pt-PT" sz="2000" dirty="0" smtClean="0">
                          <a:latin typeface="Calibri" pitchFamily="34" charset="0"/>
                        </a:rPr>
                        <a:t>e, nem, não só… como também,…</a:t>
                      </a:r>
                      <a:endParaRPr lang="pt-PT" sz="2000" dirty="0">
                        <a:latin typeface="Calibri" pitchFamily="34" charset="0"/>
                      </a:endParaRPr>
                    </a:p>
                  </a:txBody>
                  <a:tcPr/>
                </a:tc>
              </a:tr>
              <a:tr h="1127913">
                <a:tc>
                  <a:txBody>
                    <a:bodyPr/>
                    <a:lstStyle/>
                    <a:p>
                      <a:r>
                        <a:rPr lang="pt-PT" sz="2000" b="1" dirty="0" smtClean="0">
                          <a:latin typeface="Calibri" pitchFamily="34" charset="0"/>
                        </a:rPr>
                        <a:t>Coordenada adversativa</a:t>
                      </a:r>
                      <a:endParaRPr lang="pt-PT" sz="2000" b="1" dirty="0">
                        <a:latin typeface="Calibri" pitchFamily="34" charset="0"/>
                      </a:endParaRPr>
                    </a:p>
                  </a:txBody>
                  <a:tcPr/>
                </a:tc>
                <a:tc>
                  <a:txBody>
                    <a:bodyPr/>
                    <a:lstStyle/>
                    <a:p>
                      <a:r>
                        <a:rPr lang="pt-PT" sz="2000" dirty="0" smtClean="0">
                          <a:latin typeface="Calibri" pitchFamily="34" charset="0"/>
                        </a:rPr>
                        <a:t>oposição</a:t>
                      </a:r>
                      <a:r>
                        <a:rPr lang="pt-PT" sz="2000" baseline="0" dirty="0" smtClean="0">
                          <a:latin typeface="Calibri" pitchFamily="34" charset="0"/>
                        </a:rPr>
                        <a:t> ou </a:t>
                      </a:r>
                      <a:r>
                        <a:rPr lang="pt-PT" sz="2000" dirty="0" smtClean="0">
                          <a:latin typeface="Calibri" pitchFamily="34" charset="0"/>
                        </a:rPr>
                        <a:t>contraste</a:t>
                      </a:r>
                      <a:endParaRPr lang="pt-PT" sz="2000" dirty="0">
                        <a:latin typeface="Calibri" pitchFamily="34" charset="0"/>
                      </a:endParaRPr>
                    </a:p>
                  </a:txBody>
                  <a:tcPr/>
                </a:tc>
                <a:tc>
                  <a:txBody>
                    <a:bodyPr/>
                    <a:lstStyle/>
                    <a:p>
                      <a:pPr marL="182563" marR="0" indent="-182563" algn="l" defTabSz="914400" rtl="0" eaLnBrk="1" fontAlgn="auto" latinLnBrk="0" hangingPunct="1">
                        <a:lnSpc>
                          <a:spcPct val="100000"/>
                        </a:lnSpc>
                        <a:spcBef>
                          <a:spcPts val="0"/>
                        </a:spcBef>
                        <a:spcAft>
                          <a:spcPts val="0"/>
                        </a:spcAft>
                        <a:buClrTx/>
                        <a:buSzTx/>
                        <a:buFont typeface="Arial" pitchFamily="34" charset="0"/>
                        <a:buChar char="•"/>
                        <a:tabLst/>
                        <a:defRPr/>
                      </a:pPr>
                      <a:r>
                        <a:rPr lang="pt-PT" sz="2000" dirty="0" smtClean="0">
                          <a:latin typeface="Calibri" pitchFamily="34" charset="0"/>
                        </a:rPr>
                        <a:t>Trabalho muito, mas ganho pouco.</a:t>
                      </a:r>
                    </a:p>
                    <a:p>
                      <a:endParaRPr lang="pt-PT" sz="2000" dirty="0">
                        <a:latin typeface="Calibri" pitchFamily="34" charset="0"/>
                      </a:endParaRPr>
                    </a:p>
                  </a:txBody>
                  <a:tcPr/>
                </a:tc>
                <a:tc>
                  <a:txBody>
                    <a:bodyPr/>
                    <a:lstStyle/>
                    <a:p>
                      <a:r>
                        <a:rPr lang="pt-PT" sz="2000" dirty="0" smtClean="0">
                          <a:latin typeface="Calibri" pitchFamily="34" charset="0"/>
                        </a:rPr>
                        <a:t>Conjunção coordenativa adversativa: mas</a:t>
                      </a:r>
                      <a:endParaRPr lang="pt-PT" sz="2000" dirty="0">
                        <a:latin typeface="Calibri" pitchFamily="34" charset="0"/>
                      </a:endParaRPr>
                    </a:p>
                  </a:txBody>
                  <a:tcPr/>
                </a:tc>
              </a:tr>
            </a:tbl>
          </a:graphicData>
        </a:graphic>
      </p:graphicFrame>
      <p:sp>
        <p:nvSpPr>
          <p:cNvPr id="6" name="Título 2"/>
          <p:cNvSpPr txBox="1">
            <a:spLocks/>
          </p:cNvSpPr>
          <p:nvPr/>
        </p:nvSpPr>
        <p:spPr>
          <a:xfrm>
            <a:off x="323528" y="692696"/>
            <a:ext cx="2987824" cy="576064"/>
          </a:xfrm>
          <a:prstGeom prst="roundRect">
            <a:avLst>
              <a:gd name="adj" fmla="val 29207"/>
            </a:avLst>
          </a:prstGeom>
        </p:spPr>
        <p:style>
          <a:lnRef idx="0">
            <a:schemeClr val="accent3"/>
          </a:lnRef>
          <a:fillRef idx="3">
            <a:schemeClr val="accent3"/>
          </a:fillRef>
          <a:effectRef idx="3">
            <a:schemeClr val="accent3"/>
          </a:effectRef>
          <a:fontRef idx="minor">
            <a:schemeClr val="lt1"/>
          </a:fontRef>
        </p:style>
        <p:txBody>
          <a:bodyPr lIns="0" tIns="0" rIns="0" bIns="0" anchor="ctr" anchorCtr="1">
            <a:normAutofit fontScale="90000" lnSpcReduction="2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Coordenação</a:t>
            </a:r>
            <a:endPar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01447553"/>
              </p:ext>
            </p:extLst>
          </p:nvPr>
        </p:nvGraphicFramePr>
        <p:xfrm>
          <a:off x="395535" y="1484784"/>
          <a:ext cx="8568953" cy="4824536"/>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584177"/>
                <a:gridCol w="1584176"/>
                <a:gridCol w="2952328"/>
                <a:gridCol w="2448272"/>
              </a:tblGrid>
              <a:tr h="720080">
                <a:tc>
                  <a:txBody>
                    <a:bodyPr/>
                    <a:lstStyle/>
                    <a:p>
                      <a:pPr algn="ctr"/>
                      <a:r>
                        <a:rPr lang="pt-PT" sz="2000" dirty="0" smtClean="0">
                          <a:effectLst>
                            <a:outerShdw blurRad="38100" dist="38100" dir="2700000" algn="tl">
                              <a:srgbClr val="000000">
                                <a:alpha val="43137"/>
                              </a:srgbClr>
                            </a:outerShdw>
                          </a:effectLst>
                          <a:latin typeface="Calibri" pitchFamily="34" charset="0"/>
                          <a:cs typeface="Calibri" pitchFamily="34" charset="0"/>
                        </a:rPr>
                        <a:t>Classificação</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cs typeface="Calibri" pitchFamily="34" charset="0"/>
                        </a:rPr>
                        <a:t>valor que transmite</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cs typeface="Calibri" pitchFamily="34" charset="0"/>
                        </a:rPr>
                        <a:t>Exemplos</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cs typeface="Calibri" pitchFamily="34" charset="0"/>
                        </a:rPr>
                        <a:t>Elemento de ligação</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r>
              <a:tr h="1372484">
                <a:tc>
                  <a:txBody>
                    <a:bodyPr/>
                    <a:lstStyle/>
                    <a:p>
                      <a:r>
                        <a:rPr lang="pt-PT" sz="2000" b="1" dirty="0" smtClean="0">
                          <a:latin typeface="Calibri" pitchFamily="34" charset="0"/>
                          <a:cs typeface="Calibri" pitchFamily="34" charset="0"/>
                        </a:rPr>
                        <a:t>Coordenada disjuntiva</a:t>
                      </a:r>
                      <a:endParaRPr lang="pt-PT" sz="2000" b="1" dirty="0">
                        <a:solidFill>
                          <a:sysClr val="windowText" lastClr="000000"/>
                        </a:solidFill>
                        <a:latin typeface="Calibri" pitchFamily="34" charset="0"/>
                        <a:cs typeface="Calibri" pitchFamily="34" charset="0"/>
                      </a:endParaRPr>
                    </a:p>
                  </a:txBody>
                  <a:tcPr/>
                </a:tc>
                <a:tc>
                  <a:txBody>
                    <a:bodyPr/>
                    <a:lstStyle/>
                    <a:p>
                      <a:r>
                        <a:rPr lang="pt-PT" sz="2000" dirty="0" smtClean="0">
                          <a:latin typeface="Calibri" pitchFamily="34" charset="0"/>
                          <a:cs typeface="Calibri" pitchFamily="34" charset="0"/>
                        </a:rPr>
                        <a:t>alternativa ou alternância</a:t>
                      </a:r>
                      <a:endParaRPr lang="pt-PT" sz="2000" b="0" dirty="0">
                        <a:solidFill>
                          <a:sysClr val="windowText" lastClr="000000"/>
                        </a:solidFill>
                        <a:latin typeface="Calibri" pitchFamily="34" charset="0"/>
                        <a:cs typeface="Calibri" pitchFamily="34" charset="0"/>
                      </a:endParaRPr>
                    </a:p>
                  </a:txBody>
                  <a:tcPr/>
                </a:tc>
                <a:tc>
                  <a:txBody>
                    <a:bodyPr/>
                    <a:lstStyle/>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lang="pt-PT" sz="2000" dirty="0" smtClean="0">
                          <a:latin typeface="Calibri" pitchFamily="34" charset="0"/>
                          <a:cs typeface="Calibri" pitchFamily="34" charset="0"/>
                        </a:rPr>
                        <a:t>Vens</a:t>
                      </a:r>
                      <a:r>
                        <a:rPr lang="pt-PT" sz="2000" baseline="0" dirty="0" smtClean="0">
                          <a:latin typeface="Calibri" pitchFamily="34" charset="0"/>
                          <a:cs typeface="Calibri" pitchFamily="34" charset="0"/>
                        </a:rPr>
                        <a:t> ao cinema ou </a:t>
                      </a:r>
                      <a:r>
                        <a:rPr lang="pt-PT" sz="2000" dirty="0" smtClean="0">
                          <a:latin typeface="Calibri" pitchFamily="34" charset="0"/>
                          <a:cs typeface="Calibri" pitchFamily="34" charset="0"/>
                        </a:rPr>
                        <a:t>ficas por</a:t>
                      </a:r>
                      <a:r>
                        <a:rPr lang="pt-PT" sz="2000" baseline="0" dirty="0" smtClean="0">
                          <a:latin typeface="Calibri" pitchFamily="34" charset="0"/>
                          <a:cs typeface="Calibri" pitchFamily="34" charset="0"/>
                        </a:rPr>
                        <a:t> casa? </a:t>
                      </a:r>
                    </a:p>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lang="pt-PT" sz="2000" baseline="0" dirty="0" smtClean="0">
                          <a:latin typeface="Calibri" pitchFamily="34" charset="0"/>
                          <a:cs typeface="Calibri" pitchFamily="34" charset="0"/>
                        </a:rPr>
                        <a:t>Ora ris ora choras.</a:t>
                      </a:r>
                      <a:endParaRPr lang="pt-PT" sz="2000" dirty="0" smtClean="0">
                        <a:latin typeface="Calibri" pitchFamily="34" charset="0"/>
                        <a:cs typeface="Calibri" pitchFamily="34" charset="0"/>
                      </a:endParaRPr>
                    </a:p>
                    <a:p>
                      <a:endParaRPr lang="pt-PT" sz="2000" b="0" dirty="0">
                        <a:solidFill>
                          <a:sysClr val="windowText" lastClr="000000"/>
                        </a:solidFill>
                        <a:latin typeface="Calibri" pitchFamily="34" charset="0"/>
                        <a:cs typeface="Calibri" pitchFamily="34" charset="0"/>
                      </a:endParaRPr>
                    </a:p>
                  </a:txBody>
                  <a:tcPr/>
                </a:tc>
                <a:tc>
                  <a:txBody>
                    <a:bodyPr/>
                    <a:lstStyle/>
                    <a:p>
                      <a:r>
                        <a:rPr lang="pt-PT" sz="2000" dirty="0" smtClean="0">
                          <a:latin typeface="Calibri" pitchFamily="34" charset="0"/>
                          <a:cs typeface="Calibri" pitchFamily="34" charset="0"/>
                        </a:rPr>
                        <a:t>Conjunção ou locução conjuncional  coordenativa disjuntiva:</a:t>
                      </a:r>
                      <a:r>
                        <a:rPr lang="pt-PT" sz="2000" baseline="0" dirty="0" smtClean="0">
                          <a:latin typeface="Calibri" pitchFamily="34" charset="0"/>
                          <a:cs typeface="Calibri" pitchFamily="34" charset="0"/>
                        </a:rPr>
                        <a:t> ou, ora</a:t>
                      </a:r>
                      <a:endParaRPr lang="pt-PT" sz="2000" b="0" dirty="0">
                        <a:solidFill>
                          <a:sysClr val="windowText" lastClr="000000"/>
                        </a:solidFill>
                        <a:latin typeface="Calibri" pitchFamily="34" charset="0"/>
                        <a:cs typeface="Calibri" pitchFamily="34" charset="0"/>
                      </a:endParaRPr>
                    </a:p>
                  </a:txBody>
                  <a:tcPr/>
                </a:tc>
              </a:tr>
              <a:tr h="1372484">
                <a:tc>
                  <a:txBody>
                    <a:bodyPr/>
                    <a:lstStyle/>
                    <a:p>
                      <a:r>
                        <a:rPr lang="pt-PT" sz="2000" b="1" dirty="0" smtClean="0">
                          <a:latin typeface="Calibri" pitchFamily="34" charset="0"/>
                          <a:cs typeface="Calibri" pitchFamily="34" charset="0"/>
                        </a:rPr>
                        <a:t>Coordenada explicativa</a:t>
                      </a:r>
                      <a:endParaRPr lang="pt-PT" sz="2000" b="1" dirty="0">
                        <a:latin typeface="Calibri" pitchFamily="34" charset="0"/>
                        <a:cs typeface="Calibri" pitchFamily="34" charset="0"/>
                      </a:endParaRPr>
                    </a:p>
                  </a:txBody>
                  <a:tcPr/>
                </a:tc>
                <a:tc>
                  <a:txBody>
                    <a:bodyPr/>
                    <a:lstStyle/>
                    <a:p>
                      <a:r>
                        <a:rPr lang="pt-PT" sz="2000" dirty="0" smtClean="0">
                          <a:latin typeface="Calibri" pitchFamily="34" charset="0"/>
                          <a:cs typeface="Calibri" pitchFamily="34" charset="0"/>
                        </a:rPr>
                        <a:t>explicação para o facto apresentado na primeira oração.</a:t>
                      </a:r>
                      <a:endParaRPr lang="pt-PT" sz="2000" dirty="0">
                        <a:latin typeface="Calibri" pitchFamily="34" charset="0"/>
                        <a:cs typeface="Calibri" pitchFamily="34" charset="0"/>
                      </a:endParaRPr>
                    </a:p>
                  </a:txBody>
                  <a:tcPr/>
                </a:tc>
                <a:tc>
                  <a:txBody>
                    <a:bodyPr/>
                    <a:lstStyle/>
                    <a:p>
                      <a:pPr marL="269875" indent="-269875">
                        <a:buFont typeface="Arial" pitchFamily="34" charset="0"/>
                        <a:buChar char="•"/>
                      </a:pPr>
                      <a:r>
                        <a:rPr lang="pt-PT" sz="2000" dirty="0" smtClean="0">
                          <a:latin typeface="Calibri" pitchFamily="34" charset="0"/>
                          <a:cs typeface="Calibri" pitchFamily="34" charset="0"/>
                        </a:rPr>
                        <a:t>Passa</a:t>
                      </a:r>
                      <a:r>
                        <a:rPr lang="pt-PT" sz="2000" baseline="0" dirty="0" smtClean="0">
                          <a:latin typeface="Calibri" pitchFamily="34" charset="0"/>
                          <a:cs typeface="Calibri" pitchFamily="34" charset="0"/>
                        </a:rPr>
                        <a:t> por minha casa, pois quero mostrar-te um jogo novo.</a:t>
                      </a:r>
                      <a:endParaRPr lang="pt-PT" sz="2000" dirty="0">
                        <a:latin typeface="Calibri" pitchFamily="34" charset="0"/>
                        <a:cs typeface="Calibri" pitchFamily="34" charset="0"/>
                      </a:endParaRPr>
                    </a:p>
                  </a:txBody>
                  <a:tcPr/>
                </a:tc>
                <a:tc>
                  <a:txBody>
                    <a:bodyPr/>
                    <a:lstStyle/>
                    <a:p>
                      <a:r>
                        <a:rPr lang="pt-PT" sz="2000" dirty="0" smtClean="0">
                          <a:latin typeface="Calibri" pitchFamily="34" charset="0"/>
                          <a:cs typeface="Calibri" pitchFamily="34" charset="0"/>
                        </a:rPr>
                        <a:t>Conjunção coordenativa explicativa:</a:t>
                      </a:r>
                      <a:r>
                        <a:rPr lang="pt-PT" sz="2000" baseline="0" dirty="0" smtClean="0">
                          <a:latin typeface="Calibri" pitchFamily="34" charset="0"/>
                          <a:cs typeface="Calibri" pitchFamily="34" charset="0"/>
                        </a:rPr>
                        <a:t> pois, que, porquanto</a:t>
                      </a:r>
                      <a:endParaRPr lang="pt-PT" sz="2000" dirty="0">
                        <a:latin typeface="Calibri" pitchFamily="34" charset="0"/>
                        <a:cs typeface="Calibri" pitchFamily="34" charset="0"/>
                      </a:endParaRPr>
                    </a:p>
                  </a:txBody>
                  <a:tcPr/>
                </a:tc>
              </a:tr>
              <a:tr h="1116532">
                <a:tc>
                  <a:txBody>
                    <a:bodyPr/>
                    <a:lstStyle/>
                    <a:p>
                      <a:r>
                        <a:rPr lang="pt-PT" sz="2000" b="1" dirty="0" smtClean="0">
                          <a:latin typeface="Calibri" pitchFamily="34" charset="0"/>
                          <a:cs typeface="Calibri" pitchFamily="34" charset="0"/>
                        </a:rPr>
                        <a:t>Coordenada conclusiva</a:t>
                      </a:r>
                      <a:endParaRPr lang="pt-PT" sz="2000" b="1" dirty="0">
                        <a:latin typeface="Calibri" pitchFamily="34" charset="0"/>
                        <a:cs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2000" dirty="0" smtClean="0">
                          <a:latin typeface="Calibri" pitchFamily="34" charset="0"/>
                          <a:cs typeface="Calibri" pitchFamily="34" charset="0"/>
                        </a:rPr>
                        <a:t>conclusão, dedução lógica.</a:t>
                      </a:r>
                    </a:p>
                  </a:txBody>
                  <a:tcPr/>
                </a:tc>
                <a:tc>
                  <a:txBody>
                    <a:bodyPr/>
                    <a:lstStyle/>
                    <a:p>
                      <a:pPr marL="269875" marR="0" indent="-269875" algn="l" defTabSz="914400" rtl="0" eaLnBrk="1" fontAlgn="auto" latinLnBrk="0" hangingPunct="1">
                        <a:lnSpc>
                          <a:spcPct val="100000"/>
                        </a:lnSpc>
                        <a:spcBef>
                          <a:spcPts val="0"/>
                        </a:spcBef>
                        <a:spcAft>
                          <a:spcPts val="0"/>
                        </a:spcAft>
                        <a:buClrTx/>
                        <a:buSzTx/>
                        <a:buFont typeface="Arial" pitchFamily="34" charset="0"/>
                        <a:buChar char="•"/>
                        <a:tabLst/>
                        <a:defRPr/>
                      </a:pPr>
                      <a:r>
                        <a:rPr lang="pt-PT" sz="2000" dirty="0" smtClean="0">
                          <a:latin typeface="Calibri" pitchFamily="34" charset="0"/>
                          <a:cs typeface="Calibri" pitchFamily="34" charset="0"/>
                        </a:rPr>
                        <a:t>O</a:t>
                      </a:r>
                      <a:r>
                        <a:rPr lang="pt-PT" sz="2000" baseline="0" dirty="0" smtClean="0">
                          <a:latin typeface="Calibri" pitchFamily="34" charset="0"/>
                          <a:cs typeface="Calibri" pitchFamily="34" charset="0"/>
                        </a:rPr>
                        <a:t> granito é uma rocha</a:t>
                      </a:r>
                      <a:r>
                        <a:rPr lang="pt-PT" sz="2000" dirty="0" smtClean="0">
                          <a:latin typeface="Calibri" pitchFamily="34" charset="0"/>
                          <a:cs typeface="Calibri" pitchFamily="34" charset="0"/>
                        </a:rPr>
                        <a:t>, logo é constituído por minerais. </a:t>
                      </a:r>
                      <a:endParaRPr lang="pt-PT" sz="2000" i="0" dirty="0" smtClean="0">
                        <a:latin typeface="Calibri" pitchFamily="34" charset="0"/>
                        <a:cs typeface="Calibri" pitchFamily="34" charset="0"/>
                      </a:endParaRPr>
                    </a:p>
                  </a:txBody>
                  <a:tcPr/>
                </a:tc>
                <a:tc>
                  <a:txBody>
                    <a:bodyPr/>
                    <a:lstStyle/>
                    <a:p>
                      <a:r>
                        <a:rPr lang="pt-PT" sz="2000" dirty="0" smtClean="0">
                          <a:latin typeface="Calibri" pitchFamily="34" charset="0"/>
                          <a:cs typeface="Calibri" pitchFamily="34" charset="0"/>
                        </a:rPr>
                        <a:t>Conjunção coordenativa conclusiva:</a:t>
                      </a:r>
                      <a:r>
                        <a:rPr lang="pt-PT" sz="2000" baseline="0" dirty="0" smtClean="0">
                          <a:latin typeface="Calibri" pitchFamily="34" charset="0"/>
                          <a:cs typeface="Calibri" pitchFamily="34" charset="0"/>
                        </a:rPr>
                        <a:t> logo</a:t>
                      </a:r>
                      <a:endParaRPr lang="pt-PT" sz="2000" dirty="0">
                        <a:latin typeface="Calibri" pitchFamily="34" charset="0"/>
                        <a:cs typeface="Calibri" pitchFamily="34" charset="0"/>
                      </a:endParaRPr>
                    </a:p>
                  </a:txBody>
                  <a:tcPr/>
                </a:tc>
              </a:tr>
            </a:tbl>
          </a:graphicData>
        </a:graphic>
      </p:graphicFrame>
      <p:sp>
        <p:nvSpPr>
          <p:cNvPr id="7" name="Título 2"/>
          <p:cNvSpPr txBox="1">
            <a:spLocks/>
          </p:cNvSpPr>
          <p:nvPr/>
        </p:nvSpPr>
        <p:spPr>
          <a:xfrm>
            <a:off x="323528" y="692696"/>
            <a:ext cx="2987824" cy="576064"/>
          </a:xfrm>
          <a:prstGeom prst="roundRect">
            <a:avLst>
              <a:gd name="adj" fmla="val 29207"/>
            </a:avLst>
          </a:prstGeom>
        </p:spPr>
        <p:style>
          <a:lnRef idx="0">
            <a:schemeClr val="accent3"/>
          </a:lnRef>
          <a:fillRef idx="3">
            <a:schemeClr val="accent3"/>
          </a:fillRef>
          <a:effectRef idx="3">
            <a:schemeClr val="accent3"/>
          </a:effectRef>
          <a:fontRef idx="minor">
            <a:schemeClr val="lt1"/>
          </a:fontRef>
        </p:style>
        <p:txBody>
          <a:bodyPr lIns="0" tIns="0" rIns="0" bIns="0" anchor="ctr" anchorCtr="1">
            <a:normAutofit fontScale="90000" lnSpcReduction="2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Coordenação</a:t>
            </a:r>
            <a:endPar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Tree>
    <p:extLst>
      <p:ext uri="{BB962C8B-B14F-4D97-AF65-F5344CB8AC3E}">
        <p14:creationId xmlns:p14="http://schemas.microsoft.com/office/powerpoint/2010/main" val="382235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idx="4294967295"/>
          </p:nvPr>
        </p:nvSpPr>
        <p:spPr>
          <a:xfrm>
            <a:off x="446856" y="620688"/>
            <a:ext cx="8229600" cy="706090"/>
          </a:xfrm>
          <a:prstGeom prst="rect">
            <a:avLst/>
          </a:prstGeom>
        </p:spPr>
        <p:txBody>
          <a:bodyPr>
            <a:normAutofit/>
          </a:bodyPr>
          <a:lstStyle/>
          <a:p>
            <a:r>
              <a:rPr lang="pt-PT" sz="3600" dirty="0" smtClean="0">
                <a:solidFill>
                  <a:srgbClr val="00B0F0"/>
                </a:solidFill>
                <a:effectLst/>
                <a:latin typeface="Calibri" pitchFamily="34" charset="0"/>
              </a:rPr>
              <a:t>Ex.2</a:t>
            </a:r>
            <a:endParaRPr lang="pt-PT" sz="3600" dirty="0">
              <a:solidFill>
                <a:srgbClr val="00B0F0"/>
              </a:solidFill>
              <a:effectLst/>
              <a:latin typeface="Calibri" pitchFamily="34" charset="0"/>
            </a:endParaRPr>
          </a:p>
        </p:txBody>
      </p:sp>
      <p:sp>
        <p:nvSpPr>
          <p:cNvPr id="4" name="CaixaDeTexto 3"/>
          <p:cNvSpPr txBox="1"/>
          <p:nvPr/>
        </p:nvSpPr>
        <p:spPr>
          <a:xfrm>
            <a:off x="467544" y="1434256"/>
            <a:ext cx="8352928" cy="3970318"/>
          </a:xfrm>
          <a:prstGeom prst="rect">
            <a:avLst/>
          </a:prstGeom>
          <a:noFill/>
        </p:spPr>
        <p:txBody>
          <a:bodyPr wrap="square" rtlCol="0">
            <a:spAutoFit/>
          </a:bodyPr>
          <a:lstStyle/>
          <a:p>
            <a:r>
              <a:rPr lang="pt-PT" sz="2400" dirty="0" smtClean="0">
                <a:latin typeface="Calibri" pitchFamily="34" charset="0"/>
              </a:rPr>
              <a:t>Expande as frases através de coordenação, introduzindo-lhes o valor indicado entre parênteses.</a:t>
            </a:r>
          </a:p>
          <a:p>
            <a:endParaRPr lang="pt-PT" sz="2400" dirty="0" smtClean="0">
              <a:latin typeface="Calibri" pitchFamily="34" charset="0"/>
            </a:endParaRPr>
          </a:p>
          <a:p>
            <a:pPr marL="628650" indent="-271463">
              <a:lnSpc>
                <a:spcPct val="150000"/>
              </a:lnSpc>
              <a:buFont typeface="+mj-lt"/>
              <a:buAutoNum type="arabicPeriod"/>
            </a:pPr>
            <a:r>
              <a:rPr lang="pt-PT" sz="2400" dirty="0" smtClean="0">
                <a:latin typeface="Calibri" pitchFamily="34" charset="0"/>
              </a:rPr>
              <a:t>O Tomás foi ao ginásio. (adição)</a:t>
            </a:r>
          </a:p>
          <a:p>
            <a:pPr marL="628650" indent="-271463">
              <a:lnSpc>
                <a:spcPct val="150000"/>
              </a:lnSpc>
              <a:buFont typeface="+mj-lt"/>
              <a:buAutoNum type="arabicPeriod"/>
            </a:pPr>
            <a:r>
              <a:rPr lang="pt-PT" sz="2400" dirty="0" smtClean="0">
                <a:latin typeface="Calibri" pitchFamily="34" charset="0"/>
              </a:rPr>
              <a:t>Leva o guarda-chuva. (explicação)</a:t>
            </a:r>
          </a:p>
          <a:p>
            <a:pPr marL="628650" indent="-271463">
              <a:lnSpc>
                <a:spcPct val="150000"/>
              </a:lnSpc>
              <a:buFont typeface="+mj-lt"/>
              <a:buAutoNum type="arabicPeriod"/>
            </a:pPr>
            <a:r>
              <a:rPr lang="pt-PT" sz="2400" dirty="0" smtClean="0">
                <a:latin typeface="Calibri" pitchFamily="34" charset="0"/>
              </a:rPr>
              <a:t>Prevê-se mau tempo para o fim de semana. (conclusivo)</a:t>
            </a:r>
          </a:p>
          <a:p>
            <a:pPr marL="628650" indent="-271463">
              <a:lnSpc>
                <a:spcPct val="150000"/>
              </a:lnSpc>
              <a:buFont typeface="+mj-lt"/>
              <a:buAutoNum type="arabicPeriod"/>
            </a:pPr>
            <a:r>
              <a:rPr lang="pt-PT" sz="2400" dirty="0" smtClean="0">
                <a:latin typeface="Calibri" pitchFamily="34" charset="0"/>
              </a:rPr>
              <a:t>O ar poluído das cidades sufoca-nos. (adversativo) </a:t>
            </a:r>
          </a:p>
          <a:p>
            <a:pPr marL="628650" indent="-271463">
              <a:lnSpc>
                <a:spcPct val="150000"/>
              </a:lnSpc>
              <a:buFont typeface="+mj-lt"/>
              <a:buAutoNum type="arabicPeriod"/>
            </a:pPr>
            <a:r>
              <a:rPr lang="pt-PT" sz="2400" dirty="0" smtClean="0">
                <a:latin typeface="Calibri" pitchFamily="34" charset="0"/>
              </a:rPr>
              <a:t>Hoje em dia, os jovens estudam afincadamente. (disjuntivo)</a:t>
            </a:r>
            <a:endParaRPr lang="pt-PT" sz="2400" dirty="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ção de Conteúdo 4"/>
          <p:cNvSpPr>
            <a:spLocks noGrp="1"/>
          </p:cNvSpPr>
          <p:nvPr>
            <p:ph idx="4294967295"/>
          </p:nvPr>
        </p:nvSpPr>
        <p:spPr>
          <a:xfrm>
            <a:off x="467171" y="1426294"/>
            <a:ext cx="7417197" cy="5099050"/>
          </a:xfrm>
          <a:prstGeom prst="rect">
            <a:avLst/>
          </a:prstGeom>
        </p:spPr>
        <p:txBody>
          <a:bodyPr>
            <a:noAutofit/>
          </a:bodyPr>
          <a:lstStyle/>
          <a:p>
            <a:pPr marL="715963" indent="-358775">
              <a:buClrTx/>
              <a:buSzPct val="100000"/>
              <a:buFont typeface="+mj-lt"/>
              <a:buAutoNum type="arabicPeriod"/>
            </a:pPr>
            <a:r>
              <a:rPr lang="pt-PT" sz="2400" dirty="0" smtClean="0">
                <a:latin typeface="Calibri" pitchFamily="34" charset="0"/>
              </a:rPr>
              <a:t>O Tomás foi ao ginásio </a:t>
            </a:r>
            <a:r>
              <a:rPr lang="pt-PT" sz="2400" dirty="0" smtClean="0">
                <a:solidFill>
                  <a:schemeClr val="accent5"/>
                </a:solidFill>
                <a:latin typeface="Calibri" pitchFamily="34" charset="0"/>
              </a:rPr>
              <a:t>e</a:t>
            </a:r>
            <a:r>
              <a:rPr lang="pt-PT" sz="2400" dirty="0" smtClean="0">
                <a:latin typeface="Calibri" pitchFamily="34" charset="0"/>
              </a:rPr>
              <a:t> praticou exercício físico durante uma hora.</a:t>
            </a:r>
          </a:p>
          <a:p>
            <a:pPr marL="715963" indent="-358775">
              <a:lnSpc>
                <a:spcPts val="1200"/>
              </a:lnSpc>
              <a:buClrTx/>
              <a:buSzPct val="100000"/>
              <a:buFont typeface="+mj-lt"/>
              <a:buAutoNum type="arabicPeriod"/>
            </a:pPr>
            <a:endParaRPr lang="pt-PT" sz="2400" dirty="0" smtClean="0">
              <a:latin typeface="Calibri" pitchFamily="34" charset="0"/>
            </a:endParaRPr>
          </a:p>
          <a:p>
            <a:pPr marL="715963" indent="-358775">
              <a:buClrTx/>
              <a:buSzPct val="100000"/>
              <a:buFont typeface="+mj-lt"/>
              <a:buAutoNum type="arabicPeriod"/>
            </a:pPr>
            <a:r>
              <a:rPr lang="pt-PT" sz="2400" dirty="0" smtClean="0">
                <a:latin typeface="Calibri" pitchFamily="34" charset="0"/>
              </a:rPr>
              <a:t>Leva o guarda-chuva, </a:t>
            </a:r>
            <a:r>
              <a:rPr lang="pt-PT" sz="2400" dirty="0" smtClean="0">
                <a:solidFill>
                  <a:schemeClr val="accent5"/>
                </a:solidFill>
                <a:latin typeface="Calibri" pitchFamily="34" charset="0"/>
              </a:rPr>
              <a:t>pois</a:t>
            </a:r>
            <a:r>
              <a:rPr lang="pt-PT" sz="2400" dirty="0" smtClean="0">
                <a:latin typeface="Calibri" pitchFamily="34" charset="0"/>
              </a:rPr>
              <a:t> o céu está cinzento.</a:t>
            </a:r>
          </a:p>
          <a:p>
            <a:pPr marL="715963" indent="-358775">
              <a:lnSpc>
                <a:spcPts val="1200"/>
              </a:lnSpc>
              <a:buClrTx/>
              <a:buSzPct val="100000"/>
              <a:buFont typeface="+mj-lt"/>
              <a:buAutoNum type="arabicPeriod"/>
            </a:pPr>
            <a:endParaRPr lang="pt-PT" sz="2400" dirty="0" smtClean="0">
              <a:latin typeface="Calibri" pitchFamily="34" charset="0"/>
            </a:endParaRPr>
          </a:p>
          <a:p>
            <a:pPr marL="715963" indent="-358775">
              <a:buClrTx/>
              <a:buSzPct val="100000"/>
              <a:buFont typeface="+mj-lt"/>
              <a:buAutoNum type="arabicPeriod"/>
            </a:pPr>
            <a:r>
              <a:rPr lang="pt-PT" sz="2400" dirty="0" smtClean="0">
                <a:latin typeface="Calibri" pitchFamily="34" charset="0"/>
              </a:rPr>
              <a:t>Prevê-se mau tempo para o fim de semana, </a:t>
            </a:r>
            <a:r>
              <a:rPr lang="pt-PT" sz="2400" dirty="0" smtClean="0">
                <a:solidFill>
                  <a:schemeClr val="accent5"/>
                </a:solidFill>
                <a:latin typeface="Calibri" pitchFamily="34" charset="0"/>
              </a:rPr>
              <a:t>logo</a:t>
            </a:r>
            <a:r>
              <a:rPr lang="pt-PT" sz="2400" dirty="0" smtClean="0">
                <a:latin typeface="Calibri" pitchFamily="34" charset="0"/>
              </a:rPr>
              <a:t> não poderemos ir à praia. </a:t>
            </a:r>
          </a:p>
          <a:p>
            <a:pPr marL="715963" indent="-358775">
              <a:lnSpc>
                <a:spcPts val="1200"/>
              </a:lnSpc>
              <a:buClrTx/>
              <a:buSzPct val="100000"/>
              <a:buFont typeface="+mj-lt"/>
              <a:buAutoNum type="arabicPeriod"/>
            </a:pPr>
            <a:endParaRPr lang="pt-PT" sz="2400" dirty="0" smtClean="0">
              <a:latin typeface="Calibri" pitchFamily="34" charset="0"/>
            </a:endParaRPr>
          </a:p>
          <a:p>
            <a:pPr marL="715963" indent="-358775">
              <a:buClrTx/>
              <a:buSzPct val="100000"/>
              <a:buFont typeface="+mj-lt"/>
              <a:buAutoNum type="arabicPeriod"/>
            </a:pPr>
            <a:r>
              <a:rPr lang="pt-PT" sz="2400" dirty="0" smtClean="0">
                <a:latin typeface="Calibri" pitchFamily="34" charset="0"/>
              </a:rPr>
              <a:t>O ar poluído das cidades sufoca as pessoas, </a:t>
            </a:r>
            <a:r>
              <a:rPr lang="pt-PT" sz="2400" dirty="0" smtClean="0">
                <a:solidFill>
                  <a:schemeClr val="accent5"/>
                </a:solidFill>
                <a:latin typeface="Calibri" pitchFamily="34" charset="0"/>
              </a:rPr>
              <a:t>mas</a:t>
            </a:r>
            <a:r>
              <a:rPr lang="pt-PT" sz="2400" dirty="0" smtClean="0">
                <a:latin typeface="Calibri" pitchFamily="34" charset="0"/>
              </a:rPr>
              <a:t> elas não procuram os espaços naturais.   </a:t>
            </a:r>
          </a:p>
          <a:p>
            <a:pPr marL="715963" indent="-358775">
              <a:lnSpc>
                <a:spcPts val="1200"/>
              </a:lnSpc>
              <a:buClrTx/>
              <a:buSzPct val="100000"/>
              <a:buFont typeface="+mj-lt"/>
              <a:buAutoNum type="arabicPeriod"/>
            </a:pPr>
            <a:endParaRPr lang="pt-PT" sz="2400" dirty="0" smtClean="0">
              <a:latin typeface="Calibri" pitchFamily="34" charset="0"/>
            </a:endParaRPr>
          </a:p>
          <a:p>
            <a:pPr marL="715963" indent="-358775">
              <a:buClrTx/>
              <a:buSzPct val="100000"/>
              <a:buFont typeface="+mj-lt"/>
              <a:buAutoNum type="arabicPeriod"/>
            </a:pPr>
            <a:r>
              <a:rPr lang="pt-PT" sz="2400" dirty="0" smtClean="0">
                <a:latin typeface="Calibri" pitchFamily="34" charset="0"/>
              </a:rPr>
              <a:t>Hoje em dia, </a:t>
            </a:r>
            <a:r>
              <a:rPr lang="pt-PT" sz="2400" dirty="0" smtClean="0">
                <a:solidFill>
                  <a:schemeClr val="accent5"/>
                </a:solidFill>
                <a:latin typeface="Calibri" pitchFamily="34" charset="0"/>
              </a:rPr>
              <a:t>ou</a:t>
            </a:r>
            <a:r>
              <a:rPr lang="pt-PT" sz="2400" dirty="0" smtClean="0">
                <a:latin typeface="Calibri" pitchFamily="34" charset="0"/>
              </a:rPr>
              <a:t> os jovens estudam afincadamente </a:t>
            </a:r>
            <a:r>
              <a:rPr lang="pt-PT" sz="2400" dirty="0" smtClean="0">
                <a:solidFill>
                  <a:schemeClr val="accent5"/>
                </a:solidFill>
                <a:latin typeface="Calibri" pitchFamily="34" charset="0"/>
              </a:rPr>
              <a:t>ou</a:t>
            </a:r>
            <a:r>
              <a:rPr lang="pt-PT" sz="2400" dirty="0" smtClean="0">
                <a:latin typeface="Calibri" pitchFamily="34" charset="0"/>
              </a:rPr>
              <a:t> terão muita dificuldade em arranjar emprego.</a:t>
            </a:r>
          </a:p>
          <a:p>
            <a:pPr marL="109728" indent="0">
              <a:buNone/>
            </a:pPr>
            <a:endParaRPr lang="pt-PT" sz="2400" dirty="0">
              <a:latin typeface="Calibri" pitchFamily="34" charset="0"/>
            </a:endParaRPr>
          </a:p>
        </p:txBody>
      </p:sp>
      <p:sp>
        <p:nvSpPr>
          <p:cNvPr id="6" name="Título 2"/>
          <p:cNvSpPr txBox="1">
            <a:spLocks/>
          </p:cNvSpPr>
          <p:nvPr/>
        </p:nvSpPr>
        <p:spPr>
          <a:xfrm>
            <a:off x="446856" y="620688"/>
            <a:ext cx="8229600" cy="634082"/>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pt-PT" sz="3600" dirty="0" smtClean="0">
                <a:solidFill>
                  <a:srgbClr val="00B0F0"/>
                </a:solidFill>
                <a:effectLst/>
                <a:latin typeface="Calibri" pitchFamily="34" charset="0"/>
              </a:rPr>
              <a:t>Ex.2. Sugestão de resolução.</a:t>
            </a:r>
            <a:endParaRPr lang="pt-PT" sz="3600" dirty="0">
              <a:solidFill>
                <a:srgbClr val="00B0F0"/>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Posição de Conteúdo 3"/>
          <p:cNvGraphicFramePr>
            <a:graphicFrameLocks noGrp="1"/>
          </p:cNvGraphicFramePr>
          <p:nvPr>
            <p:ph sz="quarter" idx="4294967295"/>
            <p:extLst>
              <p:ext uri="{D42A27DB-BD31-4B8C-83A1-F6EECF244321}">
                <p14:modId xmlns:p14="http://schemas.microsoft.com/office/powerpoint/2010/main" val="2455470582"/>
              </p:ext>
            </p:extLst>
          </p:nvPr>
        </p:nvGraphicFramePr>
        <p:xfrm>
          <a:off x="152400" y="1393453"/>
          <a:ext cx="8668072" cy="52038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ítulo 2"/>
          <p:cNvSpPr txBox="1">
            <a:spLocks/>
          </p:cNvSpPr>
          <p:nvPr/>
        </p:nvSpPr>
        <p:spPr>
          <a:xfrm>
            <a:off x="323528" y="692696"/>
            <a:ext cx="2987824" cy="576064"/>
          </a:xfrm>
          <a:prstGeom prst="roundRect">
            <a:avLst>
              <a:gd name="adj" fmla="val 29207"/>
            </a:avLst>
          </a:prstGeom>
        </p:spPr>
        <p:style>
          <a:lnRef idx="0">
            <a:schemeClr val="accent4"/>
          </a:lnRef>
          <a:fillRef idx="3">
            <a:schemeClr val="accent4"/>
          </a:fillRef>
          <a:effectRef idx="3">
            <a:schemeClr val="accent4"/>
          </a:effectRef>
          <a:fontRef idx="minor">
            <a:schemeClr val="lt1"/>
          </a:fontRef>
        </p:style>
        <p:txBody>
          <a:bodyPr lIns="0" tIns="0" rIns="0" bIns="0" anchor="ctr" anchorCtr="1">
            <a:normAutofit fontScale="90000" lnSpcReduction="20000"/>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Subordinação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Diagrama 25"/>
          <p:cNvGraphicFramePr/>
          <p:nvPr>
            <p:extLst>
              <p:ext uri="{D42A27DB-BD31-4B8C-83A1-F6EECF244321}">
                <p14:modId xmlns:p14="http://schemas.microsoft.com/office/powerpoint/2010/main" val="333510092"/>
              </p:ext>
            </p:extLst>
          </p:nvPr>
        </p:nvGraphicFramePr>
        <p:xfrm>
          <a:off x="504056" y="620688"/>
          <a:ext cx="8460432"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499030247"/>
              </p:ext>
            </p:extLst>
          </p:nvPr>
        </p:nvGraphicFramePr>
        <p:xfrm>
          <a:off x="432048" y="764704"/>
          <a:ext cx="8460432" cy="5616624"/>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593010"/>
                <a:gridCol w="1421791"/>
                <a:gridCol w="2168291"/>
                <a:gridCol w="3277340"/>
              </a:tblGrid>
              <a:tr h="672825">
                <a:tc>
                  <a:txBody>
                    <a:bodyPr/>
                    <a:lstStyle/>
                    <a:p>
                      <a:pPr algn="ctr">
                        <a:lnSpc>
                          <a:spcPts val="2200"/>
                        </a:lnSpc>
                      </a:pPr>
                      <a:r>
                        <a:rPr lang="pt-PT" sz="2000" dirty="0" smtClean="0">
                          <a:effectLst>
                            <a:outerShdw blurRad="38100" dist="38100" dir="2700000" algn="tl">
                              <a:srgbClr val="000000">
                                <a:alpha val="43137"/>
                              </a:srgbClr>
                            </a:outerShdw>
                          </a:effectLst>
                          <a:latin typeface="Calibri" pitchFamily="34" charset="0"/>
                        </a:rPr>
                        <a:t>Classificação</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lnSpc>
                          <a:spcPts val="2200"/>
                        </a:lnSpc>
                      </a:pPr>
                      <a:r>
                        <a:rPr lang="pt-PT" sz="2000" dirty="0" smtClean="0">
                          <a:effectLst>
                            <a:outerShdw blurRad="38100" dist="38100" dir="2700000" algn="tl">
                              <a:srgbClr val="000000">
                                <a:alpha val="43137"/>
                              </a:srgbClr>
                            </a:outerShdw>
                          </a:effectLst>
                          <a:latin typeface="Calibri" pitchFamily="34" charset="0"/>
                        </a:rPr>
                        <a:t>Ideia que transmite</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lnSpc>
                          <a:spcPts val="2200"/>
                        </a:lnSpc>
                      </a:pPr>
                      <a:r>
                        <a:rPr lang="pt-PT" sz="2000" dirty="0" smtClean="0">
                          <a:effectLst>
                            <a:outerShdw blurRad="38100" dist="38100" dir="2700000" algn="tl">
                              <a:srgbClr val="000000">
                                <a:alpha val="43137"/>
                              </a:srgbClr>
                            </a:outerShdw>
                          </a:effectLst>
                          <a:latin typeface="Calibri" pitchFamily="34" charset="0"/>
                        </a:rPr>
                        <a:t>Exemplos</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lnSpc>
                          <a:spcPts val="2200"/>
                        </a:lnSpc>
                      </a:pPr>
                      <a:r>
                        <a:rPr lang="pt-PT" sz="2000" dirty="0" smtClean="0">
                          <a:effectLst>
                            <a:outerShdw blurRad="38100" dist="38100" dir="2700000" algn="tl">
                              <a:srgbClr val="000000">
                                <a:alpha val="43137"/>
                              </a:srgbClr>
                            </a:outerShdw>
                          </a:effectLst>
                          <a:latin typeface="Calibri" pitchFamily="34" charset="0"/>
                        </a:rPr>
                        <a:t>Elemento de ligação</a:t>
                      </a:r>
                      <a:endParaRPr lang="pt-PT" sz="2000" dirty="0">
                        <a:effectLst>
                          <a:outerShdw blurRad="38100" dist="38100" dir="2700000" algn="tl">
                            <a:srgbClr val="000000">
                              <a:alpha val="43137"/>
                            </a:srgbClr>
                          </a:outerShdw>
                        </a:effectLst>
                        <a:latin typeface="Calibri" pitchFamily="34" charset="0"/>
                      </a:endParaRPr>
                    </a:p>
                  </a:txBody>
                  <a:tcPr anchor="ctr" anchorCtr="1"/>
                </a:tc>
              </a:tr>
              <a:tr h="1550422">
                <a:tc>
                  <a:txBody>
                    <a:bodyPr/>
                    <a:lstStyle/>
                    <a:p>
                      <a:pPr>
                        <a:lnSpc>
                          <a:spcPts val="2200"/>
                        </a:lnSpc>
                      </a:pPr>
                      <a:r>
                        <a:rPr lang="pt-PT" sz="2000" b="0" dirty="0" smtClean="0">
                          <a:latin typeface="Calibri" pitchFamily="34" charset="0"/>
                        </a:rPr>
                        <a:t>Subordinada</a:t>
                      </a:r>
                    </a:p>
                    <a:p>
                      <a:pPr>
                        <a:lnSpc>
                          <a:spcPts val="2200"/>
                        </a:lnSpc>
                      </a:pPr>
                      <a:r>
                        <a:rPr lang="pt-PT" sz="2000" b="0" dirty="0" smtClean="0">
                          <a:latin typeface="Calibri" pitchFamily="34" charset="0"/>
                        </a:rPr>
                        <a:t>adverbial </a:t>
                      </a:r>
                      <a:r>
                        <a:rPr lang="pt-PT" sz="2000" b="1" dirty="0" smtClean="0">
                          <a:latin typeface="Calibri" pitchFamily="34" charset="0"/>
                        </a:rPr>
                        <a:t>causal</a:t>
                      </a:r>
                      <a:endParaRPr lang="pt-PT" sz="2000" b="1" dirty="0">
                        <a:latin typeface="Calibri" pitchFamily="34" charset="0"/>
                      </a:endParaRPr>
                    </a:p>
                  </a:txBody>
                  <a:tcPr/>
                </a:tc>
                <a:tc>
                  <a:txBody>
                    <a:bodyPr/>
                    <a:lstStyle/>
                    <a:p>
                      <a:pPr>
                        <a:lnSpc>
                          <a:spcPts val="2200"/>
                        </a:lnSpc>
                      </a:pPr>
                      <a:r>
                        <a:rPr lang="pt-PT" sz="2000" b="0" dirty="0" smtClean="0">
                          <a:latin typeface="Calibri" pitchFamily="34" charset="0"/>
                        </a:rPr>
                        <a:t>Indica o</a:t>
                      </a:r>
                      <a:r>
                        <a:rPr lang="pt-PT" sz="2000" b="0" baseline="0" dirty="0" smtClean="0">
                          <a:latin typeface="Calibri" pitchFamily="34" charset="0"/>
                        </a:rPr>
                        <a:t> </a:t>
                      </a:r>
                      <a:r>
                        <a:rPr lang="pt-PT" sz="2000" b="0" dirty="0" smtClean="0">
                          <a:latin typeface="Calibri" pitchFamily="34" charset="0"/>
                        </a:rPr>
                        <a:t>motivo, a causa</a:t>
                      </a:r>
                      <a:endParaRPr lang="pt-PT" sz="2000" b="0" dirty="0">
                        <a:latin typeface="Calibri" pitchFamily="34" charset="0"/>
                      </a:endParaRPr>
                    </a:p>
                  </a:txBody>
                  <a:tcPr/>
                </a:tc>
                <a:tc>
                  <a:txBody>
                    <a:bodyPr/>
                    <a:lstStyle/>
                    <a:p>
                      <a:pPr>
                        <a:lnSpc>
                          <a:spcPts val="2200"/>
                        </a:lnSpc>
                      </a:pPr>
                      <a:r>
                        <a:rPr lang="pt-PT" sz="2000" b="0" dirty="0" smtClean="0">
                          <a:latin typeface="Calibri" pitchFamily="34" charset="0"/>
                        </a:rPr>
                        <a:t>Como</a:t>
                      </a:r>
                      <a:r>
                        <a:rPr lang="pt-PT" sz="2000" b="0" baseline="0" dirty="0" smtClean="0">
                          <a:latin typeface="Calibri" pitchFamily="34" charset="0"/>
                        </a:rPr>
                        <a:t> estava com fome, fui almoçar mais cedo.</a:t>
                      </a:r>
                      <a:endParaRPr lang="pt-PT" sz="2000" b="0" dirty="0">
                        <a:latin typeface="Calibri" pitchFamily="34" charset="0"/>
                      </a:endParaRPr>
                    </a:p>
                  </a:txBody>
                  <a:tcPr/>
                </a:tc>
                <a:tc>
                  <a:txBody>
                    <a:bodyPr/>
                    <a:lstStyle/>
                    <a:p>
                      <a:pPr marL="0" marR="0" indent="0" algn="l" defTabSz="914400" rtl="0" eaLnBrk="1" fontAlgn="auto" latinLnBrk="0" hangingPunct="1">
                        <a:lnSpc>
                          <a:spcPts val="2200"/>
                        </a:lnSpc>
                        <a:spcBef>
                          <a:spcPts val="0"/>
                        </a:spcBef>
                        <a:spcAft>
                          <a:spcPts val="0"/>
                        </a:spcAft>
                        <a:buClrTx/>
                        <a:buSzTx/>
                        <a:buFontTx/>
                        <a:buNone/>
                        <a:tabLst/>
                        <a:defRPr/>
                      </a:pPr>
                      <a:r>
                        <a:rPr lang="pt-PT" sz="2000" b="0" dirty="0" smtClean="0">
                          <a:latin typeface="Calibri" pitchFamily="34" charset="0"/>
                        </a:rPr>
                        <a:t>Conjunção subordinativa  causal: </a:t>
                      </a:r>
                      <a:r>
                        <a:rPr lang="pt-PT" sz="2000" b="1" dirty="0" smtClean="0">
                          <a:latin typeface="Calibri" pitchFamily="34" charset="0"/>
                        </a:rPr>
                        <a:t>porque, como, que, </a:t>
                      </a:r>
                    </a:p>
                    <a:p>
                      <a:pPr marL="0" marR="0" indent="0" algn="l" defTabSz="914400" rtl="0" eaLnBrk="1" fontAlgn="auto" latinLnBrk="0" hangingPunct="1">
                        <a:lnSpc>
                          <a:spcPts val="2200"/>
                        </a:lnSpc>
                        <a:spcBef>
                          <a:spcPts val="0"/>
                        </a:spcBef>
                        <a:spcAft>
                          <a:spcPts val="0"/>
                        </a:spcAft>
                        <a:buClrTx/>
                        <a:buSzTx/>
                        <a:buFontTx/>
                        <a:buNone/>
                        <a:tabLst/>
                        <a:defRPr/>
                      </a:pPr>
                      <a:r>
                        <a:rPr lang="pt-PT" sz="2000" b="0" dirty="0" smtClean="0">
                          <a:latin typeface="Calibri" pitchFamily="34" charset="0"/>
                        </a:rPr>
                        <a:t>Locução conjuncional  subordinativa causal: </a:t>
                      </a:r>
                      <a:r>
                        <a:rPr lang="pt-PT" sz="2000" b="1" dirty="0" smtClean="0">
                          <a:latin typeface="Calibri" pitchFamily="34" charset="0"/>
                        </a:rPr>
                        <a:t>uma vez que, visto que …</a:t>
                      </a:r>
                    </a:p>
                  </a:txBody>
                  <a:tcPr/>
                </a:tc>
              </a:tr>
              <a:tr h="1842955">
                <a:tc>
                  <a:txBody>
                    <a:bodyPr/>
                    <a:lstStyle/>
                    <a:p>
                      <a:pPr>
                        <a:lnSpc>
                          <a:spcPts val="2200"/>
                        </a:lnSpc>
                      </a:pPr>
                      <a:r>
                        <a:rPr lang="pt-PT" sz="2000" b="0" dirty="0" smtClean="0">
                          <a:latin typeface="Calibri" pitchFamily="34" charset="0"/>
                        </a:rPr>
                        <a:t>Subordinada</a:t>
                      </a:r>
                    </a:p>
                    <a:p>
                      <a:pPr>
                        <a:lnSpc>
                          <a:spcPts val="2200"/>
                        </a:lnSpc>
                      </a:pPr>
                      <a:r>
                        <a:rPr lang="pt-PT" sz="2000" b="0" dirty="0" smtClean="0">
                          <a:latin typeface="Calibri" pitchFamily="34" charset="0"/>
                        </a:rPr>
                        <a:t>adverbial</a:t>
                      </a:r>
                      <a:r>
                        <a:rPr lang="pt-PT" sz="2000" b="1" dirty="0" smtClean="0">
                          <a:latin typeface="Calibri" pitchFamily="34" charset="0"/>
                        </a:rPr>
                        <a:t> temporal</a:t>
                      </a:r>
                    </a:p>
                    <a:p>
                      <a:pPr>
                        <a:lnSpc>
                          <a:spcPts val="2200"/>
                        </a:lnSpc>
                      </a:pPr>
                      <a:endParaRPr lang="pt-PT" sz="2000" dirty="0">
                        <a:latin typeface="Calibri" pitchFamily="34" charset="0"/>
                      </a:endParaRPr>
                    </a:p>
                  </a:txBody>
                  <a:tcPr/>
                </a:tc>
                <a:tc>
                  <a:txBody>
                    <a:bodyPr/>
                    <a:lstStyle/>
                    <a:p>
                      <a:pPr>
                        <a:lnSpc>
                          <a:spcPts val="2200"/>
                        </a:lnSpc>
                      </a:pPr>
                      <a:r>
                        <a:rPr lang="pt-PT" sz="2000" dirty="0" smtClean="0">
                          <a:latin typeface="Calibri" pitchFamily="34" charset="0"/>
                        </a:rPr>
                        <a:t>Faz uma referência temporal</a:t>
                      </a:r>
                      <a:endParaRPr lang="pt-PT" sz="2000" dirty="0">
                        <a:latin typeface="Calibri" pitchFamily="34" charset="0"/>
                      </a:endParaRPr>
                    </a:p>
                  </a:txBody>
                  <a:tcPr/>
                </a:tc>
                <a:tc>
                  <a:txBody>
                    <a:bodyPr/>
                    <a:lstStyle/>
                    <a:p>
                      <a:pPr>
                        <a:lnSpc>
                          <a:spcPts val="2200"/>
                        </a:lnSpc>
                      </a:pPr>
                      <a:r>
                        <a:rPr lang="pt-PT" sz="2000" dirty="0" smtClean="0">
                          <a:latin typeface="Calibri" pitchFamily="34" charset="0"/>
                        </a:rPr>
                        <a:t>Mal amanheceu,</a:t>
                      </a:r>
                      <a:r>
                        <a:rPr lang="pt-PT" sz="2000" baseline="0" dirty="0" smtClean="0">
                          <a:latin typeface="Calibri" pitchFamily="34" charset="0"/>
                        </a:rPr>
                        <a:t> o galo cantou.</a:t>
                      </a:r>
                      <a:endParaRPr lang="pt-PT" sz="2000" dirty="0">
                        <a:latin typeface="Calibri" pitchFamily="34" charset="0"/>
                      </a:endParaRPr>
                    </a:p>
                  </a:txBody>
                  <a:tcPr/>
                </a:tc>
                <a:tc>
                  <a:txBody>
                    <a:bodyPr/>
                    <a:lstStyle/>
                    <a:p>
                      <a:pPr marL="0" marR="0" indent="0" algn="l" defTabSz="914400" rtl="0" eaLnBrk="1" fontAlgn="auto" latinLnBrk="0" hangingPunct="1">
                        <a:lnSpc>
                          <a:spcPts val="2200"/>
                        </a:lnSpc>
                        <a:spcBef>
                          <a:spcPts val="0"/>
                        </a:spcBef>
                        <a:spcAft>
                          <a:spcPts val="0"/>
                        </a:spcAft>
                        <a:buClrTx/>
                        <a:buSzTx/>
                        <a:buFontTx/>
                        <a:buNone/>
                        <a:tabLst/>
                        <a:defRPr/>
                      </a:pPr>
                      <a:r>
                        <a:rPr lang="pt-PT" sz="2000" b="0" dirty="0" smtClean="0">
                          <a:latin typeface="Calibri" pitchFamily="34" charset="0"/>
                        </a:rPr>
                        <a:t>Conjunção subordinativa  temporal </a:t>
                      </a:r>
                      <a:r>
                        <a:rPr lang="pt-PT" sz="2000" b="1" dirty="0" smtClean="0">
                          <a:latin typeface="Calibri" pitchFamily="34" charset="0"/>
                        </a:rPr>
                        <a:t>quando, enquanto</a:t>
                      </a:r>
                      <a:r>
                        <a:rPr lang="pt-PT" sz="2000" b="1" baseline="0" dirty="0" smtClean="0">
                          <a:latin typeface="Calibri" pitchFamily="34" charset="0"/>
                        </a:rPr>
                        <a:t>, mal  </a:t>
                      </a:r>
                    </a:p>
                    <a:p>
                      <a:pPr marL="0" marR="0" indent="0" algn="l" defTabSz="914400" rtl="0" eaLnBrk="1" fontAlgn="auto" latinLnBrk="0" hangingPunct="1">
                        <a:lnSpc>
                          <a:spcPts val="2200"/>
                        </a:lnSpc>
                        <a:spcBef>
                          <a:spcPts val="0"/>
                        </a:spcBef>
                        <a:spcAft>
                          <a:spcPts val="0"/>
                        </a:spcAft>
                        <a:buClrTx/>
                        <a:buSzTx/>
                        <a:buFontTx/>
                        <a:buNone/>
                        <a:tabLst/>
                        <a:defRPr/>
                      </a:pPr>
                      <a:r>
                        <a:rPr lang="pt-PT" sz="2000" b="0" dirty="0" smtClean="0">
                          <a:latin typeface="Calibri" pitchFamily="34" charset="0"/>
                        </a:rPr>
                        <a:t>Locução conjuncional  subordinativa  temporal: </a:t>
                      </a:r>
                      <a:r>
                        <a:rPr lang="pt-PT" sz="2000" b="1" baseline="0" dirty="0" smtClean="0">
                          <a:latin typeface="Calibri" pitchFamily="34" charset="0"/>
                        </a:rPr>
                        <a:t>antes que, </a:t>
                      </a:r>
                      <a:r>
                        <a:rPr lang="pt-PT" sz="2000" b="1" dirty="0" smtClean="0">
                          <a:latin typeface="Calibri" pitchFamily="34" charset="0"/>
                        </a:rPr>
                        <a:t>logo que,</a:t>
                      </a:r>
                      <a:r>
                        <a:rPr lang="pt-PT" sz="2000" b="1" baseline="0" dirty="0" smtClean="0">
                          <a:latin typeface="Calibri" pitchFamily="34" charset="0"/>
                        </a:rPr>
                        <a:t> …</a:t>
                      </a:r>
                      <a:endParaRPr lang="pt-PT" sz="2000" b="1" dirty="0" smtClean="0">
                        <a:latin typeface="Calibri" pitchFamily="34" charset="0"/>
                      </a:endParaRPr>
                    </a:p>
                  </a:txBody>
                  <a:tcPr/>
                </a:tc>
              </a:tr>
              <a:tr h="1550422">
                <a:tc>
                  <a:txBody>
                    <a:bodyPr/>
                    <a:lstStyle/>
                    <a:p>
                      <a:pPr>
                        <a:lnSpc>
                          <a:spcPts val="2200"/>
                        </a:lnSpc>
                      </a:pPr>
                      <a:r>
                        <a:rPr lang="pt-PT" sz="2000" b="0" dirty="0" smtClean="0">
                          <a:latin typeface="Calibri" pitchFamily="34" charset="0"/>
                        </a:rPr>
                        <a:t>Subordinada</a:t>
                      </a:r>
                    </a:p>
                    <a:p>
                      <a:pPr>
                        <a:lnSpc>
                          <a:spcPts val="2200"/>
                        </a:lnSpc>
                      </a:pPr>
                      <a:r>
                        <a:rPr lang="pt-PT" sz="2000" b="0" dirty="0" smtClean="0">
                          <a:latin typeface="Calibri" pitchFamily="34" charset="0"/>
                        </a:rPr>
                        <a:t>adverbial </a:t>
                      </a:r>
                      <a:r>
                        <a:rPr lang="pt-PT" sz="2000" b="1" dirty="0" smtClean="0">
                          <a:latin typeface="Calibri" pitchFamily="34" charset="0"/>
                        </a:rPr>
                        <a:t>condiciona</a:t>
                      </a:r>
                      <a:r>
                        <a:rPr lang="pt-PT" sz="2000" b="0" dirty="0" smtClean="0">
                          <a:latin typeface="Calibri" pitchFamily="34" charset="0"/>
                        </a:rPr>
                        <a:t>l</a:t>
                      </a:r>
                    </a:p>
                    <a:p>
                      <a:pPr>
                        <a:lnSpc>
                          <a:spcPts val="2200"/>
                        </a:lnSpc>
                      </a:pPr>
                      <a:endParaRPr lang="pt-PT" sz="2000" dirty="0">
                        <a:latin typeface="Calibri" pitchFamily="34" charset="0"/>
                      </a:endParaRPr>
                    </a:p>
                  </a:txBody>
                  <a:tcPr/>
                </a:tc>
                <a:tc>
                  <a:txBody>
                    <a:bodyPr/>
                    <a:lstStyle/>
                    <a:p>
                      <a:pPr>
                        <a:lnSpc>
                          <a:spcPts val="2200"/>
                        </a:lnSpc>
                      </a:pPr>
                      <a:r>
                        <a:rPr lang="pt-PT" sz="2000" dirty="0" smtClean="0">
                          <a:latin typeface="Calibri" pitchFamily="34" charset="0"/>
                        </a:rPr>
                        <a:t>Indica uma condição</a:t>
                      </a:r>
                      <a:endParaRPr lang="pt-PT" sz="2000" dirty="0">
                        <a:latin typeface="Calibri" pitchFamily="34" charset="0"/>
                      </a:endParaRPr>
                    </a:p>
                  </a:txBody>
                  <a:tcPr/>
                </a:tc>
                <a:tc>
                  <a:txBody>
                    <a:bodyPr/>
                    <a:lstStyle/>
                    <a:p>
                      <a:pPr>
                        <a:lnSpc>
                          <a:spcPts val="2200"/>
                        </a:lnSpc>
                      </a:pPr>
                      <a:r>
                        <a:rPr lang="pt-PT" sz="2000" dirty="0" smtClean="0">
                          <a:latin typeface="Calibri" pitchFamily="34" charset="0"/>
                        </a:rPr>
                        <a:t>Se chegares</a:t>
                      </a:r>
                      <a:r>
                        <a:rPr lang="pt-PT" sz="2000" baseline="0" dirty="0" smtClean="0">
                          <a:latin typeface="Calibri" pitchFamily="34" charset="0"/>
                        </a:rPr>
                        <a:t> cedo, poderemos jantar juntos.</a:t>
                      </a:r>
                      <a:endParaRPr lang="pt-PT" sz="2000" dirty="0">
                        <a:latin typeface="Calibri" pitchFamily="34" charset="0"/>
                      </a:endParaRPr>
                    </a:p>
                  </a:txBody>
                  <a:tcPr/>
                </a:tc>
                <a:tc>
                  <a:txBody>
                    <a:bodyPr/>
                    <a:lstStyle/>
                    <a:p>
                      <a:pPr>
                        <a:lnSpc>
                          <a:spcPts val="2200"/>
                        </a:lnSpc>
                      </a:pPr>
                      <a:r>
                        <a:rPr lang="pt-PT" sz="2000" b="0" dirty="0" smtClean="0">
                          <a:latin typeface="Calibri" pitchFamily="34" charset="0"/>
                        </a:rPr>
                        <a:t>Conjunção subordinativa  condicional: </a:t>
                      </a:r>
                      <a:r>
                        <a:rPr lang="pt-PT" sz="2000" b="1" dirty="0" smtClean="0">
                          <a:latin typeface="Calibri" pitchFamily="34" charset="0"/>
                        </a:rPr>
                        <a:t>se, caso,</a:t>
                      </a:r>
                      <a:endParaRPr lang="pt-PT" sz="2000" b="1" baseline="0" dirty="0" smtClean="0">
                        <a:latin typeface="Calibri" pitchFamily="34" charset="0"/>
                      </a:endParaRPr>
                    </a:p>
                    <a:p>
                      <a:pPr>
                        <a:lnSpc>
                          <a:spcPts val="2200"/>
                        </a:lnSpc>
                      </a:pPr>
                      <a:r>
                        <a:rPr lang="pt-PT" sz="2000" b="0" dirty="0" smtClean="0">
                          <a:latin typeface="Calibri" pitchFamily="34" charset="0"/>
                        </a:rPr>
                        <a:t>Locução conjuncional  subordinativa  condicional: </a:t>
                      </a:r>
                      <a:br>
                        <a:rPr lang="pt-PT" sz="2000" b="0" dirty="0" smtClean="0">
                          <a:latin typeface="Calibri" pitchFamily="34" charset="0"/>
                        </a:rPr>
                      </a:br>
                      <a:r>
                        <a:rPr lang="pt-PT" sz="2000" b="1" baseline="0" dirty="0" smtClean="0">
                          <a:latin typeface="Calibri" pitchFamily="34" charset="0"/>
                        </a:rPr>
                        <a:t>a não ser que, desde que</a:t>
                      </a:r>
                      <a:endParaRPr lang="pt-PT" sz="2000" b="1" dirty="0">
                        <a:latin typeface="Calibri" pitchFamily="34" charset="0"/>
                      </a:endParaRPr>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421997728"/>
              </p:ext>
            </p:extLst>
          </p:nvPr>
        </p:nvGraphicFramePr>
        <p:xfrm>
          <a:off x="323528" y="692697"/>
          <a:ext cx="8675037" cy="5692032"/>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728192"/>
                <a:gridCol w="1584176"/>
                <a:gridCol w="2016224"/>
                <a:gridCol w="3346445"/>
              </a:tblGrid>
              <a:tr h="697529">
                <a:tc>
                  <a:txBody>
                    <a:bodyPr/>
                    <a:lstStyle/>
                    <a:p>
                      <a:pPr algn="ctr">
                        <a:lnSpc>
                          <a:spcPts val="1800"/>
                        </a:lnSpc>
                      </a:pPr>
                      <a:r>
                        <a:rPr lang="pt-PT" sz="2000" dirty="0" smtClean="0">
                          <a:effectLst>
                            <a:outerShdw blurRad="38100" dist="38100" dir="2700000" algn="tl">
                              <a:srgbClr val="000000">
                                <a:alpha val="43137"/>
                              </a:srgbClr>
                            </a:outerShdw>
                          </a:effectLst>
                          <a:latin typeface="Calibri" pitchFamily="34" charset="0"/>
                          <a:cs typeface="Calibri" pitchFamily="34" charset="0"/>
                        </a:rPr>
                        <a:t>Classificação</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lnSpc>
                          <a:spcPts val="1800"/>
                        </a:lnSpc>
                      </a:pPr>
                      <a:r>
                        <a:rPr lang="pt-PT" sz="2000" dirty="0" smtClean="0">
                          <a:effectLst>
                            <a:outerShdw blurRad="38100" dist="38100" dir="2700000" algn="tl">
                              <a:srgbClr val="000000">
                                <a:alpha val="43137"/>
                              </a:srgbClr>
                            </a:outerShdw>
                          </a:effectLst>
                          <a:latin typeface="Calibri" pitchFamily="34" charset="0"/>
                          <a:cs typeface="Calibri" pitchFamily="34" charset="0"/>
                        </a:rPr>
                        <a:t>Ideia que transmite</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lnSpc>
                          <a:spcPts val="1800"/>
                        </a:lnSpc>
                      </a:pPr>
                      <a:r>
                        <a:rPr lang="pt-PT" sz="2000" dirty="0" smtClean="0">
                          <a:effectLst>
                            <a:outerShdw blurRad="38100" dist="38100" dir="2700000" algn="tl">
                              <a:srgbClr val="000000">
                                <a:alpha val="43137"/>
                              </a:srgbClr>
                            </a:outerShdw>
                          </a:effectLst>
                          <a:latin typeface="Calibri" pitchFamily="34" charset="0"/>
                          <a:cs typeface="Calibri" pitchFamily="34" charset="0"/>
                        </a:rPr>
                        <a:t>Exemplos</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c>
                  <a:txBody>
                    <a:bodyPr/>
                    <a:lstStyle/>
                    <a:p>
                      <a:pPr algn="ctr">
                        <a:lnSpc>
                          <a:spcPts val="1800"/>
                        </a:lnSpc>
                      </a:pPr>
                      <a:r>
                        <a:rPr lang="pt-PT" sz="2000" dirty="0" smtClean="0">
                          <a:effectLst>
                            <a:outerShdw blurRad="38100" dist="38100" dir="2700000" algn="tl">
                              <a:srgbClr val="000000">
                                <a:alpha val="43137"/>
                              </a:srgbClr>
                            </a:outerShdw>
                          </a:effectLst>
                          <a:latin typeface="Calibri" pitchFamily="34" charset="0"/>
                          <a:cs typeface="Calibri" pitchFamily="34" charset="0"/>
                        </a:rPr>
                        <a:t>Elemento de ligação</a:t>
                      </a:r>
                      <a:endParaRPr lang="pt-PT" sz="2000" dirty="0">
                        <a:effectLst>
                          <a:outerShdw blurRad="38100" dist="38100" dir="2700000" algn="tl">
                            <a:srgbClr val="000000">
                              <a:alpha val="43137"/>
                            </a:srgbClr>
                          </a:outerShdw>
                        </a:effectLst>
                        <a:latin typeface="Calibri" pitchFamily="34" charset="0"/>
                        <a:cs typeface="Calibri" pitchFamily="34" charset="0"/>
                      </a:endParaRPr>
                    </a:p>
                  </a:txBody>
                  <a:tcPr anchor="ctr" anchorCtr="1"/>
                </a:tc>
              </a:tr>
              <a:tr h="1198855">
                <a:tc>
                  <a:txBody>
                    <a:bodyPr/>
                    <a:lstStyle/>
                    <a:p>
                      <a:pPr>
                        <a:lnSpc>
                          <a:spcPts val="1800"/>
                        </a:lnSpc>
                      </a:pPr>
                      <a:r>
                        <a:rPr lang="pt-PT" sz="1800" dirty="0" smtClean="0">
                          <a:latin typeface="Calibri" pitchFamily="34" charset="0"/>
                          <a:cs typeface="Calibri" pitchFamily="34" charset="0"/>
                        </a:rPr>
                        <a:t>Subordinada</a:t>
                      </a:r>
                    </a:p>
                    <a:p>
                      <a:pPr>
                        <a:lnSpc>
                          <a:spcPts val="1800"/>
                        </a:lnSpc>
                      </a:pPr>
                      <a:r>
                        <a:rPr lang="pt-PT" sz="1800" dirty="0" smtClean="0">
                          <a:latin typeface="Calibri" pitchFamily="34" charset="0"/>
                          <a:cs typeface="Calibri" pitchFamily="34" charset="0"/>
                        </a:rPr>
                        <a:t>adverbial </a:t>
                      </a:r>
                      <a:r>
                        <a:rPr lang="pt-PT" sz="1800" b="1" dirty="0" smtClean="0">
                          <a:latin typeface="Calibri" pitchFamily="34" charset="0"/>
                          <a:cs typeface="Calibri" pitchFamily="34" charset="0"/>
                        </a:rPr>
                        <a:t>final</a:t>
                      </a:r>
                    </a:p>
                    <a:p>
                      <a:pPr>
                        <a:lnSpc>
                          <a:spcPts val="1800"/>
                        </a:lnSpc>
                      </a:pPr>
                      <a:endParaRPr lang="pt-PT" sz="1800" dirty="0">
                        <a:solidFill>
                          <a:sysClr val="windowText" lastClr="000000"/>
                        </a:solidFill>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Indica a finalidade</a:t>
                      </a:r>
                      <a:endParaRPr lang="pt-PT" sz="1800" b="0" dirty="0">
                        <a:solidFill>
                          <a:sysClr val="windowText" lastClr="000000"/>
                        </a:solidFill>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Ela</a:t>
                      </a:r>
                      <a:r>
                        <a:rPr lang="pt-PT" sz="1800" baseline="0" dirty="0" smtClean="0">
                          <a:latin typeface="Calibri" pitchFamily="34" charset="0"/>
                          <a:cs typeface="Calibri" pitchFamily="34" charset="0"/>
                        </a:rPr>
                        <a:t> faz</a:t>
                      </a:r>
                      <a:r>
                        <a:rPr lang="pt-PT" sz="1800" dirty="0" smtClean="0">
                          <a:latin typeface="Calibri" pitchFamily="34" charset="0"/>
                          <a:cs typeface="Calibri" pitchFamily="34" charset="0"/>
                        </a:rPr>
                        <a:t> as</a:t>
                      </a:r>
                      <a:r>
                        <a:rPr lang="pt-PT" sz="1800" baseline="0" dirty="0" smtClean="0">
                          <a:latin typeface="Calibri" pitchFamily="34" charset="0"/>
                          <a:cs typeface="Calibri" pitchFamily="34" charset="0"/>
                        </a:rPr>
                        <a:t> palavras cruzadas para que possa descontrair.</a:t>
                      </a:r>
                      <a:endParaRPr lang="pt-PT" sz="1800" b="0" dirty="0">
                        <a:solidFill>
                          <a:sysClr val="windowText" lastClr="000000"/>
                        </a:solidFill>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Conjunção subordinativa final: </a:t>
                      </a:r>
                      <a:r>
                        <a:rPr lang="pt-PT" sz="1800" b="1" dirty="0" smtClean="0">
                          <a:latin typeface="Calibri" pitchFamily="34" charset="0"/>
                          <a:cs typeface="Calibri" pitchFamily="34" charset="0"/>
                        </a:rPr>
                        <a:t>que</a:t>
                      </a:r>
                    </a:p>
                    <a:p>
                      <a:pPr>
                        <a:lnSpc>
                          <a:spcPts val="1800"/>
                        </a:lnSpc>
                      </a:pPr>
                      <a:r>
                        <a:rPr lang="pt-PT" sz="1800" dirty="0" smtClean="0">
                          <a:latin typeface="Calibri" pitchFamily="34" charset="0"/>
                          <a:cs typeface="Calibri" pitchFamily="34" charset="0"/>
                        </a:rPr>
                        <a:t>Locução conjuncional subordinativa  final: </a:t>
                      </a:r>
                      <a:r>
                        <a:rPr lang="pt-PT" sz="1800" b="1" dirty="0" smtClean="0">
                          <a:latin typeface="Calibri" pitchFamily="34" charset="0"/>
                          <a:cs typeface="Calibri" pitchFamily="34" charset="0"/>
                        </a:rPr>
                        <a:t>para que</a:t>
                      </a:r>
                      <a:r>
                        <a:rPr lang="pt-PT" sz="1800" dirty="0" smtClean="0">
                          <a:latin typeface="Calibri" pitchFamily="34" charset="0"/>
                          <a:cs typeface="Calibri" pitchFamily="34" charset="0"/>
                        </a:rPr>
                        <a:t>, </a:t>
                      </a:r>
                      <a:r>
                        <a:rPr lang="pt-PT" sz="1800" b="1" dirty="0" smtClean="0">
                          <a:latin typeface="Calibri" pitchFamily="34" charset="0"/>
                          <a:cs typeface="Calibri" pitchFamily="34" charset="0"/>
                        </a:rPr>
                        <a:t>a fim de que</a:t>
                      </a:r>
                      <a:r>
                        <a:rPr lang="pt-PT" sz="1800" dirty="0" smtClean="0">
                          <a:latin typeface="Calibri" pitchFamily="34" charset="0"/>
                          <a:cs typeface="Calibri" pitchFamily="34" charset="0"/>
                        </a:rPr>
                        <a:t>…</a:t>
                      </a:r>
                      <a:endParaRPr lang="pt-PT" sz="1800" b="1" dirty="0">
                        <a:solidFill>
                          <a:sysClr val="windowText" lastClr="000000"/>
                        </a:solidFill>
                        <a:latin typeface="Calibri" pitchFamily="34" charset="0"/>
                        <a:cs typeface="Calibri" pitchFamily="34" charset="0"/>
                      </a:endParaRPr>
                    </a:p>
                  </a:txBody>
                  <a:tcPr/>
                </a:tc>
              </a:tr>
              <a:tr h="1233207">
                <a:tc>
                  <a:txBody>
                    <a:bodyPr/>
                    <a:lstStyle/>
                    <a:p>
                      <a:pPr>
                        <a:lnSpc>
                          <a:spcPts val="1800"/>
                        </a:lnSpc>
                      </a:pPr>
                      <a:r>
                        <a:rPr lang="pt-PT" sz="1800" dirty="0" smtClean="0">
                          <a:latin typeface="Calibri" pitchFamily="34" charset="0"/>
                          <a:cs typeface="Calibri" pitchFamily="34" charset="0"/>
                        </a:rPr>
                        <a:t>Subordinada</a:t>
                      </a:r>
                    </a:p>
                    <a:p>
                      <a:pPr>
                        <a:lnSpc>
                          <a:spcPts val="1800"/>
                        </a:lnSpc>
                      </a:pPr>
                      <a:r>
                        <a:rPr lang="pt-PT" sz="1800" dirty="0" smtClean="0">
                          <a:latin typeface="Calibri" pitchFamily="34" charset="0"/>
                          <a:cs typeface="Calibri" pitchFamily="34" charset="0"/>
                        </a:rPr>
                        <a:t>adverbial </a:t>
                      </a:r>
                      <a:r>
                        <a:rPr lang="pt-PT" sz="1800" b="1" dirty="0" smtClean="0">
                          <a:latin typeface="Calibri" pitchFamily="34" charset="0"/>
                          <a:cs typeface="Calibri" pitchFamily="34" charset="0"/>
                        </a:rPr>
                        <a:t>comparativa</a:t>
                      </a:r>
                      <a:endParaRPr lang="pt-PT" sz="1800" b="1"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Apresenta o 2º termo de uma comparação</a:t>
                      </a:r>
                      <a:endParaRPr lang="pt-PT" sz="1800"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O Tomás reagiu tão mal como se tivesse visto um fantasma.</a:t>
                      </a:r>
                      <a:endParaRPr lang="pt-PT" sz="1800" dirty="0">
                        <a:latin typeface="Calibri" pitchFamily="34" charset="0"/>
                        <a:cs typeface="Calibri" pitchFamily="34" charset="0"/>
                      </a:endParaRPr>
                    </a:p>
                  </a:txBody>
                  <a:tcPr/>
                </a:tc>
                <a:tc>
                  <a:txBody>
                    <a:bodyPr/>
                    <a:lstStyle/>
                    <a:p>
                      <a:pPr marL="0" marR="0" indent="0" algn="l" defTabSz="914400" rtl="0" eaLnBrk="1" fontAlgn="auto" latinLnBrk="0" hangingPunct="1">
                        <a:lnSpc>
                          <a:spcPts val="1800"/>
                        </a:lnSpc>
                        <a:spcBef>
                          <a:spcPts val="0"/>
                        </a:spcBef>
                        <a:spcAft>
                          <a:spcPts val="0"/>
                        </a:spcAft>
                        <a:buClrTx/>
                        <a:buSzTx/>
                        <a:buFontTx/>
                        <a:buNone/>
                        <a:tabLst/>
                        <a:defRPr/>
                      </a:pPr>
                      <a:r>
                        <a:rPr lang="pt-PT" sz="1800" dirty="0" smtClean="0">
                          <a:latin typeface="Calibri" pitchFamily="34" charset="0"/>
                          <a:cs typeface="Calibri" pitchFamily="34" charset="0"/>
                        </a:rPr>
                        <a:t>Conjunção subordinativa comparativa: como,</a:t>
                      </a:r>
                      <a:r>
                        <a:rPr lang="pt-PT" sz="1800" baseline="0" dirty="0" smtClean="0">
                          <a:latin typeface="Calibri" pitchFamily="34" charset="0"/>
                          <a:cs typeface="Calibri" pitchFamily="34" charset="0"/>
                        </a:rPr>
                        <a:t> quanto.</a:t>
                      </a:r>
                      <a:endParaRPr lang="pt-PT" sz="1800" dirty="0" smtClean="0">
                        <a:latin typeface="Calibri" pitchFamily="34" charset="0"/>
                        <a:cs typeface="Calibri" pitchFamily="34" charset="0"/>
                      </a:endParaRPr>
                    </a:p>
                    <a:p>
                      <a:pPr marL="0" marR="0" indent="0" algn="l" defTabSz="914400" rtl="0" eaLnBrk="1" fontAlgn="auto" latinLnBrk="0" hangingPunct="1">
                        <a:lnSpc>
                          <a:spcPts val="1800"/>
                        </a:lnSpc>
                        <a:spcBef>
                          <a:spcPts val="0"/>
                        </a:spcBef>
                        <a:spcAft>
                          <a:spcPts val="0"/>
                        </a:spcAft>
                        <a:buClrTx/>
                        <a:buSzTx/>
                        <a:buFontTx/>
                        <a:buNone/>
                        <a:tabLst/>
                        <a:defRPr/>
                      </a:pPr>
                      <a:r>
                        <a:rPr lang="pt-PT" sz="1800" dirty="0" smtClean="0">
                          <a:latin typeface="Calibri" pitchFamily="34" charset="0"/>
                          <a:cs typeface="Calibri" pitchFamily="34" charset="0"/>
                        </a:rPr>
                        <a:t>Locução conjuncional  subordinativa  comparativa: </a:t>
                      </a:r>
                      <a:r>
                        <a:rPr lang="pt-PT" sz="1800" b="1" dirty="0" smtClean="0">
                          <a:latin typeface="Calibri" pitchFamily="34" charset="0"/>
                          <a:cs typeface="Calibri" pitchFamily="34" charset="0"/>
                        </a:rPr>
                        <a:t>tão como</a:t>
                      </a:r>
                      <a:r>
                        <a:rPr lang="pt-PT" sz="1800" dirty="0" smtClean="0">
                          <a:latin typeface="Calibri" pitchFamily="34" charset="0"/>
                          <a:cs typeface="Calibri" pitchFamily="34" charset="0"/>
                        </a:rPr>
                        <a:t>, </a:t>
                      </a:r>
                      <a:r>
                        <a:rPr lang="pt-PT" sz="1800" b="1" dirty="0" smtClean="0">
                          <a:latin typeface="Calibri" pitchFamily="34" charset="0"/>
                          <a:cs typeface="Calibri" pitchFamily="34" charset="0"/>
                        </a:rPr>
                        <a:t>assim como</a:t>
                      </a:r>
                      <a:r>
                        <a:rPr lang="pt-PT" sz="1800" dirty="0" smtClean="0">
                          <a:latin typeface="Calibri" pitchFamily="34" charset="0"/>
                          <a:cs typeface="Calibri" pitchFamily="34" charset="0"/>
                        </a:rPr>
                        <a:t>, </a:t>
                      </a:r>
                      <a:r>
                        <a:rPr lang="pt-PT" sz="1800" b="1" dirty="0" smtClean="0">
                          <a:latin typeface="Calibri" pitchFamily="34" charset="0"/>
                          <a:cs typeface="Calibri" pitchFamily="34" charset="0"/>
                        </a:rPr>
                        <a:t>bem como</a:t>
                      </a:r>
                      <a:r>
                        <a:rPr lang="pt-PT" sz="1800" dirty="0" smtClean="0">
                          <a:latin typeface="Calibri" pitchFamily="34" charset="0"/>
                          <a:cs typeface="Calibri" pitchFamily="34" charset="0"/>
                        </a:rPr>
                        <a:t>…</a:t>
                      </a:r>
                      <a:endParaRPr lang="pt-PT" sz="1800" b="1" dirty="0" smtClean="0">
                        <a:latin typeface="Calibri" pitchFamily="34" charset="0"/>
                        <a:cs typeface="Calibri" pitchFamily="34" charset="0"/>
                      </a:endParaRPr>
                    </a:p>
                  </a:txBody>
                  <a:tcPr/>
                </a:tc>
              </a:tr>
              <a:tr h="1198855">
                <a:tc>
                  <a:txBody>
                    <a:bodyPr/>
                    <a:lstStyle/>
                    <a:p>
                      <a:pPr>
                        <a:lnSpc>
                          <a:spcPts val="1800"/>
                        </a:lnSpc>
                      </a:pPr>
                      <a:r>
                        <a:rPr lang="pt-PT" sz="1800" dirty="0" smtClean="0">
                          <a:latin typeface="Calibri" pitchFamily="34" charset="0"/>
                          <a:cs typeface="Calibri" pitchFamily="34" charset="0"/>
                        </a:rPr>
                        <a:t>Subordinada</a:t>
                      </a:r>
                    </a:p>
                    <a:p>
                      <a:pPr>
                        <a:lnSpc>
                          <a:spcPts val="1800"/>
                        </a:lnSpc>
                      </a:pPr>
                      <a:r>
                        <a:rPr lang="pt-PT" sz="1800" dirty="0" smtClean="0">
                          <a:latin typeface="Calibri" pitchFamily="34" charset="0"/>
                          <a:cs typeface="Calibri" pitchFamily="34" charset="0"/>
                        </a:rPr>
                        <a:t>adverbial </a:t>
                      </a:r>
                      <a:r>
                        <a:rPr lang="pt-PT" sz="1800" b="1" dirty="0" smtClean="0">
                          <a:latin typeface="Calibri" pitchFamily="34" charset="0"/>
                          <a:cs typeface="Calibri" pitchFamily="34" charset="0"/>
                        </a:rPr>
                        <a:t>concessiva</a:t>
                      </a:r>
                    </a:p>
                    <a:p>
                      <a:pPr>
                        <a:lnSpc>
                          <a:spcPts val="1800"/>
                        </a:lnSpc>
                      </a:pPr>
                      <a:endParaRPr lang="pt-PT" sz="1800"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Introduz</a:t>
                      </a:r>
                      <a:r>
                        <a:rPr lang="pt-PT" sz="1800" baseline="0" dirty="0" smtClean="0">
                          <a:latin typeface="Calibri" pitchFamily="34" charset="0"/>
                          <a:cs typeface="Calibri" pitchFamily="34" charset="0"/>
                        </a:rPr>
                        <a:t> uma ideia contrastiva</a:t>
                      </a:r>
                      <a:endParaRPr lang="pt-PT" sz="1800"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Embora estivesse</a:t>
                      </a:r>
                      <a:r>
                        <a:rPr lang="pt-PT" sz="1800" baseline="0" dirty="0" smtClean="0">
                          <a:latin typeface="Calibri" pitchFamily="34" charset="0"/>
                          <a:cs typeface="Calibri" pitchFamily="34" charset="0"/>
                        </a:rPr>
                        <a:t> receoso, enfrentou o problema.</a:t>
                      </a:r>
                      <a:endParaRPr lang="pt-PT" sz="1800"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Conjunção subordinativa concessiva</a:t>
                      </a:r>
                      <a:r>
                        <a:rPr lang="pt-PT" sz="1800" baseline="0" dirty="0" smtClean="0">
                          <a:latin typeface="Calibri" pitchFamily="34" charset="0"/>
                          <a:cs typeface="Calibri" pitchFamily="34" charset="0"/>
                        </a:rPr>
                        <a:t> embora</a:t>
                      </a:r>
                      <a:r>
                        <a:rPr lang="pt-PT" sz="1800" dirty="0" smtClean="0">
                          <a:latin typeface="Calibri" pitchFamily="34" charset="0"/>
                          <a:cs typeface="Calibri" pitchFamily="34" charset="0"/>
                        </a:rPr>
                        <a:t>  </a:t>
                      </a:r>
                    </a:p>
                    <a:p>
                      <a:pPr>
                        <a:lnSpc>
                          <a:spcPts val="1800"/>
                        </a:lnSpc>
                      </a:pPr>
                      <a:r>
                        <a:rPr lang="pt-PT" sz="1800" dirty="0" smtClean="0">
                          <a:latin typeface="Calibri" pitchFamily="34" charset="0"/>
                          <a:cs typeface="Calibri" pitchFamily="34" charset="0"/>
                        </a:rPr>
                        <a:t>Locução conjuncional  subordinativa concessiva: </a:t>
                      </a:r>
                      <a:r>
                        <a:rPr lang="pt-PT" sz="1800" b="1" dirty="0" smtClean="0">
                          <a:latin typeface="Calibri" pitchFamily="34" charset="0"/>
                          <a:cs typeface="Calibri" pitchFamily="34" charset="0"/>
                        </a:rPr>
                        <a:t>ainda que</a:t>
                      </a:r>
                      <a:r>
                        <a:rPr lang="pt-PT" sz="1800" dirty="0" smtClean="0">
                          <a:latin typeface="Calibri" pitchFamily="34" charset="0"/>
                          <a:cs typeface="Calibri" pitchFamily="34" charset="0"/>
                        </a:rPr>
                        <a:t>, </a:t>
                      </a:r>
                      <a:r>
                        <a:rPr lang="pt-PT" sz="1800" b="1" dirty="0" smtClean="0">
                          <a:latin typeface="Calibri" pitchFamily="34" charset="0"/>
                          <a:cs typeface="Calibri" pitchFamily="34" charset="0"/>
                        </a:rPr>
                        <a:t>não obstante</a:t>
                      </a:r>
                      <a:r>
                        <a:rPr lang="pt-PT" sz="1800" dirty="0" smtClean="0">
                          <a:latin typeface="Calibri" pitchFamily="34" charset="0"/>
                          <a:cs typeface="Calibri" pitchFamily="34" charset="0"/>
                        </a:rPr>
                        <a:t>…</a:t>
                      </a:r>
                      <a:endParaRPr lang="pt-PT" sz="1800" b="1" dirty="0">
                        <a:latin typeface="Calibri" pitchFamily="34" charset="0"/>
                        <a:cs typeface="Calibri" pitchFamily="34" charset="0"/>
                      </a:endParaRPr>
                    </a:p>
                  </a:txBody>
                  <a:tcPr/>
                </a:tc>
              </a:tr>
              <a:tr h="1291183">
                <a:tc>
                  <a:txBody>
                    <a:bodyPr/>
                    <a:lstStyle/>
                    <a:p>
                      <a:pPr>
                        <a:lnSpc>
                          <a:spcPts val="1800"/>
                        </a:lnSpc>
                      </a:pPr>
                      <a:r>
                        <a:rPr lang="pt-PT" sz="1800" dirty="0" smtClean="0">
                          <a:latin typeface="Calibri" pitchFamily="34" charset="0"/>
                          <a:cs typeface="Calibri" pitchFamily="34" charset="0"/>
                        </a:rPr>
                        <a:t>Subordinada</a:t>
                      </a:r>
                    </a:p>
                    <a:p>
                      <a:pPr>
                        <a:lnSpc>
                          <a:spcPts val="1800"/>
                        </a:lnSpc>
                      </a:pPr>
                      <a:r>
                        <a:rPr lang="pt-PT" sz="1800" dirty="0" smtClean="0">
                          <a:latin typeface="Calibri" pitchFamily="34" charset="0"/>
                          <a:cs typeface="Calibri" pitchFamily="34" charset="0"/>
                        </a:rPr>
                        <a:t>adverbial </a:t>
                      </a:r>
                      <a:r>
                        <a:rPr lang="pt-PT" sz="1800" b="1" dirty="0" smtClean="0">
                          <a:latin typeface="Calibri" pitchFamily="34" charset="0"/>
                          <a:cs typeface="Calibri" pitchFamily="34" charset="0"/>
                        </a:rPr>
                        <a:t>consecutiva</a:t>
                      </a:r>
                    </a:p>
                  </a:txBody>
                  <a:tcPr/>
                </a:tc>
                <a:tc>
                  <a:txBody>
                    <a:bodyPr/>
                    <a:lstStyle/>
                    <a:p>
                      <a:pPr>
                        <a:lnSpc>
                          <a:spcPts val="1800"/>
                        </a:lnSpc>
                      </a:pPr>
                      <a:r>
                        <a:rPr lang="pt-PT" sz="1800" dirty="0" smtClean="0">
                          <a:latin typeface="Calibri" pitchFamily="34" charset="0"/>
                          <a:cs typeface="Calibri" pitchFamily="34" charset="0"/>
                        </a:rPr>
                        <a:t>Refere a consequência</a:t>
                      </a:r>
                      <a:endParaRPr lang="pt-PT" sz="1800" dirty="0">
                        <a:latin typeface="Calibri" pitchFamily="34" charset="0"/>
                        <a:cs typeface="Calibri" pitchFamily="34" charset="0"/>
                      </a:endParaRPr>
                    </a:p>
                  </a:txBody>
                  <a:tcPr/>
                </a:tc>
                <a:tc>
                  <a:txBody>
                    <a:bodyPr/>
                    <a:lstStyle/>
                    <a:p>
                      <a:pPr marL="0" marR="0" indent="0" algn="l" defTabSz="914400" rtl="0" eaLnBrk="1" fontAlgn="auto" latinLnBrk="0" hangingPunct="1">
                        <a:lnSpc>
                          <a:spcPts val="1800"/>
                        </a:lnSpc>
                        <a:spcBef>
                          <a:spcPts val="0"/>
                        </a:spcBef>
                        <a:spcAft>
                          <a:spcPts val="0"/>
                        </a:spcAft>
                        <a:buClrTx/>
                        <a:buSzTx/>
                        <a:buFontTx/>
                        <a:buNone/>
                        <a:tabLst/>
                        <a:defRPr/>
                      </a:pPr>
                      <a:r>
                        <a:rPr lang="pt-PT" sz="1800" dirty="0" smtClean="0">
                          <a:latin typeface="Calibri" pitchFamily="34" charset="0"/>
                          <a:cs typeface="Calibri" pitchFamily="34" charset="0"/>
                        </a:rPr>
                        <a:t>Aquela</a:t>
                      </a:r>
                      <a:r>
                        <a:rPr lang="pt-PT" sz="1800" baseline="0" dirty="0" smtClean="0">
                          <a:latin typeface="Calibri" pitchFamily="34" charset="0"/>
                          <a:cs typeface="Calibri" pitchFamily="34" charset="0"/>
                        </a:rPr>
                        <a:t> música é  tão suave que me sinto nas nuvens.</a:t>
                      </a:r>
                      <a:endParaRPr lang="pt-PT" sz="1800" dirty="0" smtClean="0">
                        <a:latin typeface="Calibri" pitchFamily="34" charset="0"/>
                        <a:cs typeface="Calibri" pitchFamily="34" charset="0"/>
                      </a:endParaRPr>
                    </a:p>
                    <a:p>
                      <a:pPr>
                        <a:lnSpc>
                          <a:spcPts val="1800"/>
                        </a:lnSpc>
                      </a:pPr>
                      <a:endParaRPr lang="pt-PT" sz="1800" dirty="0">
                        <a:latin typeface="Calibri" pitchFamily="34" charset="0"/>
                        <a:cs typeface="Calibri" pitchFamily="34" charset="0"/>
                      </a:endParaRPr>
                    </a:p>
                  </a:txBody>
                  <a:tcPr/>
                </a:tc>
                <a:tc>
                  <a:txBody>
                    <a:bodyPr/>
                    <a:lstStyle/>
                    <a:p>
                      <a:pPr>
                        <a:lnSpc>
                          <a:spcPts val="1800"/>
                        </a:lnSpc>
                      </a:pPr>
                      <a:r>
                        <a:rPr lang="pt-PT" sz="1800" dirty="0" smtClean="0">
                          <a:latin typeface="Calibri" pitchFamily="34" charset="0"/>
                          <a:cs typeface="Calibri" pitchFamily="34" charset="0"/>
                        </a:rPr>
                        <a:t>Conjunção subordinativa consecutiva: que </a:t>
                      </a:r>
                    </a:p>
                    <a:p>
                      <a:pPr>
                        <a:lnSpc>
                          <a:spcPts val="1800"/>
                        </a:lnSpc>
                      </a:pPr>
                      <a:r>
                        <a:rPr lang="pt-PT" sz="1800" dirty="0" smtClean="0">
                          <a:latin typeface="Calibri" pitchFamily="34" charset="0"/>
                          <a:cs typeface="Calibri" pitchFamily="34" charset="0"/>
                        </a:rPr>
                        <a:t>Locução conjuncional  subordinativa consecutiva:</a:t>
                      </a:r>
                      <a:r>
                        <a:rPr lang="pt-PT" sz="1800" baseline="0" dirty="0" smtClean="0">
                          <a:latin typeface="Calibri" pitchFamily="34" charset="0"/>
                          <a:cs typeface="Calibri" pitchFamily="34" charset="0"/>
                        </a:rPr>
                        <a:t> </a:t>
                      </a:r>
                      <a:r>
                        <a:rPr lang="pt-PT" sz="1800" b="1" baseline="0" dirty="0" smtClean="0">
                          <a:latin typeface="Calibri" pitchFamily="34" charset="0"/>
                          <a:cs typeface="Calibri" pitchFamily="34" charset="0"/>
                        </a:rPr>
                        <a:t>de modo que</a:t>
                      </a:r>
                      <a:r>
                        <a:rPr lang="pt-PT" sz="1800" baseline="0" dirty="0" smtClean="0">
                          <a:latin typeface="Calibri" pitchFamily="34" charset="0"/>
                          <a:cs typeface="Calibri" pitchFamily="34" charset="0"/>
                        </a:rPr>
                        <a:t>, </a:t>
                      </a:r>
                      <a:r>
                        <a:rPr lang="pt-PT" sz="1800" b="1" baseline="0" dirty="0" smtClean="0">
                          <a:latin typeface="Calibri" pitchFamily="34" charset="0"/>
                          <a:cs typeface="Calibri" pitchFamily="34" charset="0"/>
                        </a:rPr>
                        <a:t>de forma que</a:t>
                      </a:r>
                      <a:r>
                        <a:rPr lang="pt-PT" sz="1800" baseline="0" dirty="0" smtClean="0">
                          <a:latin typeface="Calibri" pitchFamily="34" charset="0"/>
                          <a:cs typeface="Calibri" pitchFamily="34" charset="0"/>
                        </a:rPr>
                        <a:t>…</a:t>
                      </a:r>
                      <a:endParaRPr lang="pt-PT" sz="1800" b="1" dirty="0">
                        <a:latin typeface="Calibri" pitchFamily="34" charset="0"/>
                        <a:cs typeface="Calibri" pitchFamily="34" charset="0"/>
                      </a:endParaRPr>
                    </a:p>
                  </a:txBody>
                  <a:tcPr/>
                </a:tc>
              </a:tr>
            </a:tbl>
          </a:graphicData>
        </a:graphic>
      </p:graphicFrame>
    </p:spTree>
    <p:extLst>
      <p:ext uri="{BB962C8B-B14F-4D97-AF65-F5344CB8AC3E}">
        <p14:creationId xmlns:p14="http://schemas.microsoft.com/office/powerpoint/2010/main" val="158345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idx="4294967295"/>
          </p:nvPr>
        </p:nvSpPr>
        <p:spPr>
          <a:xfrm>
            <a:off x="962599" y="687834"/>
            <a:ext cx="7218802" cy="796950"/>
          </a:xfrm>
          <a:prstGeom prst="roundRect">
            <a:avLst>
              <a:gd name="adj" fmla="val 29189"/>
            </a:avLst>
          </a:prstGeom>
        </p:spPr>
        <p:style>
          <a:lnRef idx="3">
            <a:schemeClr val="lt1"/>
          </a:lnRef>
          <a:fillRef idx="1">
            <a:schemeClr val="accent3"/>
          </a:fillRef>
          <a:effectRef idx="1">
            <a:schemeClr val="accent3"/>
          </a:effectRef>
          <a:fontRef idx="minor">
            <a:schemeClr val="lt1"/>
          </a:fontRef>
        </p:style>
        <p:txBody>
          <a:bodyPr lIns="0" tIns="0" rIns="0" bIns="0" anchor="ctr" anchorCtr="1"/>
          <a:lstStyle/>
          <a:p>
            <a:r>
              <a:rPr lang="pt-PT"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Orações subordinadas adjetivas</a:t>
            </a:r>
            <a:endPar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6" name="Rectângulo arredondado 5"/>
          <p:cNvSpPr/>
          <p:nvPr/>
        </p:nvSpPr>
        <p:spPr>
          <a:xfrm>
            <a:off x="2897814" y="2082552"/>
            <a:ext cx="3276364" cy="10584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Orações subordinadas adjetivas relativas</a:t>
            </a:r>
            <a:endParaRPr lang="pt-P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7" name="Rectângulo arredondado 6"/>
          <p:cNvSpPr/>
          <p:nvPr/>
        </p:nvSpPr>
        <p:spPr>
          <a:xfrm>
            <a:off x="755576" y="3954760"/>
            <a:ext cx="2952328"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restritivas</a:t>
            </a:r>
            <a:endParaRPr lang="pt-P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8" name="Rectângulo arredondado 7"/>
          <p:cNvSpPr/>
          <p:nvPr/>
        </p:nvSpPr>
        <p:spPr>
          <a:xfrm>
            <a:off x="5364088" y="3954760"/>
            <a:ext cx="2952328"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explicativas</a:t>
            </a:r>
            <a:endParaRPr lang="pt-P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cxnSp>
        <p:nvCxnSpPr>
          <p:cNvPr id="10" name="Conexão recta unidireccional 9"/>
          <p:cNvCxnSpPr>
            <a:stCxn id="6" idx="2"/>
            <a:endCxn id="8" idx="0"/>
          </p:cNvCxnSpPr>
          <p:nvPr/>
        </p:nvCxnSpPr>
        <p:spPr>
          <a:xfrm>
            <a:off x="4535996" y="3140968"/>
            <a:ext cx="2304256" cy="8137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Conexão recta unidireccional 11"/>
          <p:cNvCxnSpPr>
            <a:stCxn id="6" idx="2"/>
            <a:endCxn id="7" idx="0"/>
          </p:cNvCxnSpPr>
          <p:nvPr/>
        </p:nvCxnSpPr>
        <p:spPr>
          <a:xfrm flipH="1">
            <a:off x="2231740" y="3140968"/>
            <a:ext cx="2304256" cy="81379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p:cNvGraphicFramePr>
            <a:graphicFrameLocks noGrp="1"/>
          </p:cNvGraphicFramePr>
          <p:nvPr>
            <p:extLst>
              <p:ext uri="{D42A27DB-BD31-4B8C-83A1-F6EECF244321}">
                <p14:modId xmlns:p14="http://schemas.microsoft.com/office/powerpoint/2010/main" val="1076176219"/>
              </p:ext>
            </p:extLst>
          </p:nvPr>
        </p:nvGraphicFramePr>
        <p:xfrm>
          <a:off x="395536" y="940223"/>
          <a:ext cx="8496946" cy="255317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872208"/>
                <a:gridCol w="3905048"/>
                <a:gridCol w="2719690"/>
              </a:tblGrid>
              <a:tr h="450050">
                <a:tc>
                  <a:txBody>
                    <a:bodyPr/>
                    <a:lstStyle/>
                    <a:p>
                      <a:pPr algn="ctr"/>
                      <a:r>
                        <a:rPr lang="pt-PT" sz="2000" dirty="0" smtClean="0">
                          <a:effectLst>
                            <a:outerShdw blurRad="38100" dist="38100" dir="2700000" algn="tl">
                              <a:srgbClr val="000000">
                                <a:alpha val="43137"/>
                              </a:srgbClr>
                            </a:outerShdw>
                          </a:effectLst>
                          <a:latin typeface="Calibri" pitchFamily="34" charset="0"/>
                        </a:rPr>
                        <a:t>Classificação</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rPr>
                        <a:t>Exemplos</a:t>
                      </a:r>
                      <a:endParaRPr lang="pt-PT" sz="2000" dirty="0">
                        <a:effectLst>
                          <a:outerShdw blurRad="38100" dist="38100" dir="2700000" algn="tl">
                            <a:srgbClr val="000000">
                              <a:alpha val="43137"/>
                            </a:srgbClr>
                          </a:outerShdw>
                        </a:effectLst>
                        <a:latin typeface="Calibri" pitchFamily="34" charset="0"/>
                      </a:endParaRPr>
                    </a:p>
                  </a:txBody>
                  <a:tcPr anchor="ctr" anchorCtr="1"/>
                </a:tc>
                <a:tc>
                  <a:txBody>
                    <a:bodyPr/>
                    <a:lstStyle/>
                    <a:p>
                      <a:pPr algn="ctr"/>
                      <a:r>
                        <a:rPr lang="pt-PT" sz="2000" dirty="0" smtClean="0">
                          <a:effectLst>
                            <a:outerShdw blurRad="38100" dist="38100" dir="2700000" algn="tl">
                              <a:srgbClr val="000000">
                                <a:alpha val="43137"/>
                              </a:srgbClr>
                            </a:outerShdw>
                          </a:effectLst>
                          <a:latin typeface="Calibri" pitchFamily="34" charset="0"/>
                        </a:rPr>
                        <a:t>Elemento de ligação</a:t>
                      </a:r>
                      <a:endParaRPr lang="pt-PT" sz="2000" dirty="0">
                        <a:effectLst>
                          <a:outerShdw blurRad="38100" dist="38100" dir="2700000" algn="tl">
                            <a:srgbClr val="000000">
                              <a:alpha val="43137"/>
                            </a:srgbClr>
                          </a:outerShdw>
                        </a:effectLst>
                        <a:latin typeface="Calibri" pitchFamily="34" charset="0"/>
                      </a:endParaRPr>
                    </a:p>
                  </a:txBody>
                  <a:tcPr anchor="ctr" anchorCtr="1"/>
                </a:tc>
              </a:tr>
              <a:tr h="594066">
                <a:tc>
                  <a:txBody>
                    <a:bodyPr/>
                    <a:lstStyle/>
                    <a:p>
                      <a:r>
                        <a:rPr lang="pt-PT" sz="1800" dirty="0" smtClean="0">
                          <a:latin typeface="Calibri" pitchFamily="34" charset="0"/>
                        </a:rPr>
                        <a:t>Subordinada adjetiva</a:t>
                      </a:r>
                      <a:r>
                        <a:rPr lang="pt-PT" sz="1800" baseline="0" dirty="0" smtClean="0">
                          <a:latin typeface="Calibri" pitchFamily="34" charset="0"/>
                        </a:rPr>
                        <a:t> </a:t>
                      </a:r>
                      <a:r>
                        <a:rPr lang="pt-PT" sz="1800" dirty="0" smtClean="0">
                          <a:latin typeface="Calibri" pitchFamily="34" charset="0"/>
                        </a:rPr>
                        <a:t>relativa</a:t>
                      </a:r>
                      <a:r>
                        <a:rPr lang="pt-PT" sz="1800" baseline="0" dirty="0" smtClean="0">
                          <a:latin typeface="Calibri" pitchFamily="34" charset="0"/>
                        </a:rPr>
                        <a:t> </a:t>
                      </a:r>
                      <a:r>
                        <a:rPr lang="pt-PT" sz="1800" b="1" baseline="0" dirty="0" smtClean="0">
                          <a:latin typeface="Calibri" pitchFamily="34" charset="0"/>
                        </a:rPr>
                        <a:t>restritiva</a:t>
                      </a:r>
                      <a:endParaRPr lang="pt-PT" sz="1800" b="1" dirty="0">
                        <a:latin typeface="Calibri" pitchFamily="34" charset="0"/>
                      </a:endParaRPr>
                    </a:p>
                  </a:txBody>
                  <a:tcPr/>
                </a:tc>
                <a:tc>
                  <a:txBody>
                    <a:bodyPr/>
                    <a:lstStyle/>
                    <a:p>
                      <a:r>
                        <a:rPr lang="pt-PT" sz="1800" dirty="0" smtClean="0">
                          <a:latin typeface="Calibri" pitchFamily="34" charset="0"/>
                        </a:rPr>
                        <a:t>O aluno </a:t>
                      </a:r>
                      <a:r>
                        <a:rPr lang="pt-PT" sz="1800" b="1" dirty="0" smtClean="0">
                          <a:latin typeface="Calibri" pitchFamily="34" charset="0"/>
                        </a:rPr>
                        <a:t>que partiu</a:t>
                      </a:r>
                      <a:r>
                        <a:rPr lang="pt-PT" sz="1800" b="1" baseline="0" dirty="0" smtClean="0">
                          <a:latin typeface="Calibri" pitchFamily="34" charset="0"/>
                        </a:rPr>
                        <a:t> o vidro </a:t>
                      </a:r>
                      <a:r>
                        <a:rPr lang="pt-PT" sz="1800" baseline="0" dirty="0" smtClean="0">
                          <a:latin typeface="Calibri" pitchFamily="34" charset="0"/>
                        </a:rPr>
                        <a:t>teve de o pagar.</a:t>
                      </a:r>
                      <a:endParaRPr lang="pt-PT" sz="1800" dirty="0" smtClean="0">
                        <a:latin typeface="Calibri" pitchFamily="34" charset="0"/>
                      </a:endParaRPr>
                    </a:p>
                    <a:p>
                      <a:endParaRPr lang="pt-PT" sz="1800" dirty="0">
                        <a:latin typeface="Calibri" pitchFamily="34" charset="0"/>
                      </a:endParaRPr>
                    </a:p>
                  </a:txBody>
                  <a:tcPr/>
                </a:tc>
                <a:tc rowSpan="2">
                  <a:txBody>
                    <a:bodyPr/>
                    <a:lstStyle/>
                    <a:p>
                      <a:pPr algn="l"/>
                      <a:r>
                        <a:rPr lang="pt-PT" sz="1800" dirty="0" smtClean="0">
                          <a:latin typeface="Calibri" pitchFamily="34" charset="0"/>
                        </a:rPr>
                        <a:t>Pronome </a:t>
                      </a:r>
                      <a:r>
                        <a:rPr lang="pt-PT" sz="1800" b="1" dirty="0" smtClean="0">
                          <a:latin typeface="Calibri" pitchFamily="34" charset="0"/>
                        </a:rPr>
                        <a:t>relativo que, quem</a:t>
                      </a:r>
                    </a:p>
                    <a:p>
                      <a:pPr algn="l"/>
                      <a:r>
                        <a:rPr lang="pt-PT" sz="1800" dirty="0" smtClean="0">
                          <a:latin typeface="Calibri" pitchFamily="34" charset="0"/>
                        </a:rPr>
                        <a:t>Quantificador relativo </a:t>
                      </a:r>
                      <a:r>
                        <a:rPr lang="pt-PT" sz="1800" b="1" dirty="0" smtClean="0">
                          <a:latin typeface="Calibri" pitchFamily="34" charset="0"/>
                        </a:rPr>
                        <a:t>quanto</a:t>
                      </a:r>
                    </a:p>
                    <a:p>
                      <a:pPr algn="l"/>
                      <a:r>
                        <a:rPr lang="pt-PT" sz="1800" dirty="0" smtClean="0">
                          <a:latin typeface="Calibri" pitchFamily="34" charset="0"/>
                        </a:rPr>
                        <a:t>Determinante relativo </a:t>
                      </a:r>
                      <a:r>
                        <a:rPr lang="pt-PT" sz="1800" b="1" dirty="0" smtClean="0">
                          <a:latin typeface="Calibri" pitchFamily="34" charset="0"/>
                        </a:rPr>
                        <a:t>cujo</a:t>
                      </a:r>
                    </a:p>
                    <a:p>
                      <a:pPr algn="l"/>
                      <a:r>
                        <a:rPr lang="pt-PT" sz="1800" dirty="0" smtClean="0">
                          <a:latin typeface="Calibri" pitchFamily="34" charset="0"/>
                        </a:rPr>
                        <a:t>Advérbio relativo </a:t>
                      </a:r>
                      <a:r>
                        <a:rPr lang="pt-PT" sz="1800" b="1" dirty="0" smtClean="0">
                          <a:latin typeface="Calibri" pitchFamily="34" charset="0"/>
                        </a:rPr>
                        <a:t>onde</a:t>
                      </a:r>
                      <a:endParaRPr lang="pt-PT" sz="1800" b="1" dirty="0">
                        <a:latin typeface="Calibri" pitchFamily="34" charset="0"/>
                      </a:endParaRPr>
                    </a:p>
                  </a:txBody>
                  <a:tcPr/>
                </a:tc>
              </a:tr>
              <a:tr h="59406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1800" dirty="0" smtClean="0">
                          <a:latin typeface="Calibri" pitchFamily="34" charset="0"/>
                        </a:rPr>
                        <a:t>Subordinada adjetiva</a:t>
                      </a:r>
                      <a:r>
                        <a:rPr lang="pt-PT" sz="1800" baseline="0" dirty="0" smtClean="0">
                          <a:latin typeface="Calibri" pitchFamily="34" charset="0"/>
                        </a:rPr>
                        <a:t> </a:t>
                      </a:r>
                      <a:r>
                        <a:rPr lang="pt-PT" sz="1800" dirty="0" smtClean="0">
                          <a:latin typeface="Calibri" pitchFamily="34" charset="0"/>
                        </a:rPr>
                        <a:t>relativa</a:t>
                      </a:r>
                      <a:r>
                        <a:rPr lang="pt-PT" sz="1800" baseline="0" dirty="0" smtClean="0">
                          <a:latin typeface="Calibri" pitchFamily="34" charset="0"/>
                        </a:rPr>
                        <a:t> </a:t>
                      </a:r>
                      <a:r>
                        <a:rPr lang="pt-PT" sz="1800" b="1" baseline="0" dirty="0" smtClean="0">
                          <a:latin typeface="Calibri" pitchFamily="34" charset="0"/>
                        </a:rPr>
                        <a:t>explicativa</a:t>
                      </a:r>
                      <a:endParaRPr lang="pt-PT" sz="1800" b="1" dirty="0" smtClean="0">
                        <a:latin typeface="Calibri" pitchFamily="34" charset="0"/>
                      </a:endParaRPr>
                    </a:p>
                    <a:p>
                      <a:endParaRPr lang="pt-PT" sz="1800" dirty="0">
                        <a:latin typeface="Calibri"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sz="1800" dirty="0" smtClean="0">
                          <a:latin typeface="Calibri" pitchFamily="34" charset="0"/>
                        </a:rPr>
                        <a:t>Estas</a:t>
                      </a:r>
                      <a:r>
                        <a:rPr lang="pt-PT" sz="1800" baseline="0" dirty="0" smtClean="0">
                          <a:latin typeface="Calibri" pitchFamily="34" charset="0"/>
                        </a:rPr>
                        <a:t> laranjas</a:t>
                      </a:r>
                      <a:r>
                        <a:rPr lang="pt-PT" sz="1800" dirty="0" smtClean="0">
                          <a:latin typeface="Calibri" pitchFamily="34" charset="0"/>
                        </a:rPr>
                        <a:t>, </a:t>
                      </a:r>
                      <a:r>
                        <a:rPr lang="pt-PT" sz="1800" b="1" dirty="0" smtClean="0">
                          <a:latin typeface="Calibri" pitchFamily="34" charset="0"/>
                        </a:rPr>
                        <a:t>que comprei ontem</a:t>
                      </a:r>
                      <a:r>
                        <a:rPr lang="pt-PT" sz="1800" b="0" dirty="0" smtClean="0">
                          <a:latin typeface="Calibri" pitchFamily="34" charset="0"/>
                        </a:rPr>
                        <a:t>, </a:t>
                      </a:r>
                      <a:r>
                        <a:rPr lang="pt-PT" sz="1800" dirty="0" smtClean="0">
                          <a:latin typeface="Calibri" pitchFamily="34" charset="0"/>
                        </a:rPr>
                        <a:t>são sumarentas.</a:t>
                      </a:r>
                    </a:p>
                  </a:txBody>
                  <a:tcPr/>
                </a:tc>
                <a:tc vMerge="1">
                  <a:txBody>
                    <a:bodyPr/>
                    <a:lstStyle/>
                    <a:p>
                      <a:endParaRPr lang="pt-PT" dirty="0"/>
                    </a:p>
                  </a:txBody>
                  <a:tcPr/>
                </a:tc>
              </a:tr>
            </a:tbl>
          </a:graphicData>
        </a:graphic>
      </p:graphicFrame>
      <p:sp>
        <p:nvSpPr>
          <p:cNvPr id="5" name="Rectângulo 4"/>
          <p:cNvSpPr/>
          <p:nvPr/>
        </p:nvSpPr>
        <p:spPr>
          <a:xfrm>
            <a:off x="827584" y="3925441"/>
            <a:ext cx="3312368" cy="1663799"/>
          </a:xfrm>
          <a:prstGeom prst="rect">
            <a:avLst/>
          </a:prstGeom>
        </p:spPr>
        <p:style>
          <a:lnRef idx="1">
            <a:schemeClr val="accent4"/>
          </a:lnRef>
          <a:fillRef idx="2">
            <a:schemeClr val="accent4"/>
          </a:fillRef>
          <a:effectRef idx="1">
            <a:schemeClr val="accent4"/>
          </a:effectRef>
          <a:fontRef idx="minor">
            <a:schemeClr val="dk1"/>
          </a:fontRef>
        </p:style>
        <p:txBody>
          <a:bodyPr wrap="square">
            <a:noAutofit/>
          </a:bodyPr>
          <a:lstStyle/>
          <a:p>
            <a:pPr>
              <a:lnSpc>
                <a:spcPts val="2400"/>
              </a:lnSpc>
            </a:pPr>
            <a:r>
              <a:rPr lang="pt-BR" sz="2000" b="1" u="sng" dirty="0" smtClean="0">
                <a:solidFill>
                  <a:schemeClr val="tx1">
                    <a:lumMod val="65000"/>
                    <a:lumOff val="35000"/>
                  </a:schemeClr>
                </a:solidFill>
                <a:latin typeface="Calibri" pitchFamily="34" charset="0"/>
              </a:rPr>
              <a:t>Restritivas</a:t>
            </a:r>
            <a:r>
              <a:rPr lang="pt-BR" sz="2000" b="1" dirty="0" smtClean="0">
                <a:solidFill>
                  <a:schemeClr val="tx1">
                    <a:lumMod val="65000"/>
                    <a:lumOff val="35000"/>
                  </a:schemeClr>
                </a:solidFill>
                <a:latin typeface="Calibri" pitchFamily="34" charset="0"/>
              </a:rPr>
              <a:t>:</a:t>
            </a:r>
            <a:r>
              <a:rPr lang="pt-BR" sz="2000" dirty="0" smtClean="0">
                <a:solidFill>
                  <a:schemeClr val="tx1">
                    <a:lumMod val="65000"/>
                    <a:lumOff val="35000"/>
                  </a:schemeClr>
                </a:solidFill>
                <a:latin typeface="Calibri" pitchFamily="34" charset="0"/>
              </a:rPr>
              <a:t> restringem o sentido do termo a que se referem,</a:t>
            </a:r>
            <a:r>
              <a:rPr lang="pt-PT" sz="2000" dirty="0" smtClean="0">
                <a:solidFill>
                  <a:schemeClr val="tx1">
                    <a:lumMod val="65000"/>
                    <a:lumOff val="35000"/>
                  </a:schemeClr>
                </a:solidFill>
                <a:latin typeface="Calibri" pitchFamily="34" charset="0"/>
              </a:rPr>
              <a:t> do seu antecedente.</a:t>
            </a:r>
            <a:endParaRPr lang="pt-PT" sz="2000" dirty="0">
              <a:solidFill>
                <a:schemeClr val="tx1">
                  <a:lumMod val="65000"/>
                  <a:lumOff val="35000"/>
                </a:schemeClr>
              </a:solidFill>
              <a:latin typeface="Calibri" pitchFamily="34" charset="0"/>
            </a:endParaRPr>
          </a:p>
        </p:txBody>
      </p:sp>
      <p:sp>
        <p:nvSpPr>
          <p:cNvPr id="6" name="Marcador de Posição de Conteúdo 2"/>
          <p:cNvSpPr>
            <a:spLocks noGrp="1"/>
          </p:cNvSpPr>
          <p:nvPr>
            <p:ph idx="4294967295"/>
          </p:nvPr>
        </p:nvSpPr>
        <p:spPr>
          <a:xfrm>
            <a:off x="4823073" y="3925441"/>
            <a:ext cx="3637359" cy="1663799"/>
          </a:xfrm>
          <a:prstGeom prst="rect">
            <a:avLst/>
          </a:prstGeom>
        </p:spPr>
        <p:style>
          <a:lnRef idx="1">
            <a:schemeClr val="accent6"/>
          </a:lnRef>
          <a:fillRef idx="2">
            <a:schemeClr val="accent6"/>
          </a:fillRef>
          <a:effectRef idx="1">
            <a:schemeClr val="accent6"/>
          </a:effectRef>
          <a:fontRef idx="minor">
            <a:schemeClr val="dk1"/>
          </a:fontRef>
        </p:style>
        <p:txBody>
          <a:bodyPr>
            <a:noAutofit/>
          </a:bodyPr>
          <a:lstStyle/>
          <a:p>
            <a:pPr marL="0" indent="0" eaLnBrk="1" hangingPunct="1">
              <a:lnSpc>
                <a:spcPts val="2400"/>
              </a:lnSpc>
              <a:buFont typeface="Arial" charset="0"/>
              <a:buNone/>
              <a:defRPr/>
            </a:pPr>
            <a:r>
              <a:rPr lang="pt-BR" sz="2000" b="1" u="sng" dirty="0" smtClean="0">
                <a:solidFill>
                  <a:schemeClr val="tx1">
                    <a:lumMod val="65000"/>
                    <a:lumOff val="35000"/>
                  </a:schemeClr>
                </a:solidFill>
                <a:latin typeface="Calibri" pitchFamily="34" charset="0"/>
              </a:rPr>
              <a:t>Explicativas</a:t>
            </a:r>
            <a:r>
              <a:rPr lang="pt-BR" sz="2000" b="1" dirty="0" smtClean="0">
                <a:solidFill>
                  <a:schemeClr val="tx1">
                    <a:lumMod val="65000"/>
                    <a:lumOff val="35000"/>
                  </a:schemeClr>
                </a:solidFill>
                <a:latin typeface="Calibri" pitchFamily="34" charset="0"/>
              </a:rPr>
              <a:t>: </a:t>
            </a:r>
            <a:r>
              <a:rPr lang="pt-PT" sz="2000" dirty="0" smtClean="0">
                <a:solidFill>
                  <a:schemeClr val="tx1">
                    <a:lumMod val="65000"/>
                    <a:lumOff val="35000"/>
                  </a:schemeClr>
                </a:solidFill>
                <a:latin typeface="Calibri" pitchFamily="34" charset="0"/>
              </a:rPr>
              <a:t>acrescentam ao antecedente um pormenor explicativo. A sua omissão não altera o sentido do antecedente. É delimitada por vírgulas.</a:t>
            </a:r>
            <a:endParaRPr lang="pt-BR" sz="2000" dirty="0" smtClean="0">
              <a:solidFill>
                <a:schemeClr val="tx1">
                  <a:lumMod val="65000"/>
                  <a:lumOff val="35000"/>
                </a:schemeClr>
              </a:solidFill>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ângulo arredondado 5"/>
          <p:cNvSpPr/>
          <p:nvPr/>
        </p:nvSpPr>
        <p:spPr>
          <a:xfrm>
            <a:off x="2033718" y="2204864"/>
            <a:ext cx="3708412"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Orações subordinadas substantivas</a:t>
            </a:r>
            <a:endParaRPr lang="pt-P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7" name="Rectângulo arredondado 6"/>
          <p:cNvSpPr/>
          <p:nvPr/>
        </p:nvSpPr>
        <p:spPr>
          <a:xfrm>
            <a:off x="755576" y="3933056"/>
            <a:ext cx="2952328"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completivas</a:t>
            </a:r>
            <a:endParaRPr lang="pt-P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sp>
        <p:nvSpPr>
          <p:cNvPr id="8" name="Rectângulo arredondado 7"/>
          <p:cNvSpPr/>
          <p:nvPr/>
        </p:nvSpPr>
        <p:spPr>
          <a:xfrm>
            <a:off x="4067944" y="3933056"/>
            <a:ext cx="4536504"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pt-P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Relativas (sem antecedente)</a:t>
            </a:r>
            <a:endParaRPr lang="pt-P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endParaRPr>
          </a:p>
        </p:txBody>
      </p:sp>
      <p:cxnSp>
        <p:nvCxnSpPr>
          <p:cNvPr id="10" name="Conexão recta unidireccional 9"/>
          <p:cNvCxnSpPr>
            <a:stCxn id="6" idx="2"/>
            <a:endCxn id="8" idx="0"/>
          </p:cNvCxnSpPr>
          <p:nvPr/>
        </p:nvCxnSpPr>
        <p:spPr>
          <a:xfrm>
            <a:off x="3887924" y="3119264"/>
            <a:ext cx="2448272" cy="813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12" name="Conexão recta unidireccional 11"/>
          <p:cNvCxnSpPr>
            <a:stCxn id="6" idx="2"/>
            <a:endCxn id="7" idx="0"/>
          </p:cNvCxnSpPr>
          <p:nvPr/>
        </p:nvCxnSpPr>
        <p:spPr>
          <a:xfrm flipH="1">
            <a:off x="2231740" y="3119264"/>
            <a:ext cx="1656184" cy="8137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 name="Título 2"/>
          <p:cNvSpPr txBox="1">
            <a:spLocks/>
          </p:cNvSpPr>
          <p:nvPr/>
        </p:nvSpPr>
        <p:spPr>
          <a:xfrm>
            <a:off x="679067" y="687834"/>
            <a:ext cx="7785866" cy="796950"/>
          </a:xfrm>
          <a:prstGeom prst="roundRect">
            <a:avLst>
              <a:gd name="adj" fmla="val 29189"/>
            </a:avLst>
          </a:prstGeom>
        </p:spPr>
        <p:style>
          <a:lnRef idx="3">
            <a:schemeClr val="lt1"/>
          </a:lnRef>
          <a:fillRef idx="1">
            <a:schemeClr val="accent3"/>
          </a:fillRef>
          <a:effectRef idx="1">
            <a:schemeClr val="accent3"/>
          </a:effectRef>
          <a:fontRef idx="minor">
            <a:schemeClr val="lt1"/>
          </a:fontRef>
        </p:style>
        <p:txBody>
          <a:bodyPr lIns="0" tIns="0" rIns="0" bIns="0" anchor="ctr" anchorCtr="1"/>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extLst/>
          </a:lstStyle>
          <a:p>
            <a:r>
              <a:rPr lang="pt-PT" b="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Orações </a:t>
            </a:r>
            <a:r>
              <a:rPr lang="pt-PT" b="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alibri" pitchFamily="34" charset="0"/>
              </a:rPr>
              <a:t>subordinadas substantivas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467544" y="908720"/>
            <a:ext cx="7632848" cy="5109091"/>
          </a:xfrm>
          <a:prstGeom prst="rect">
            <a:avLst/>
          </a:prstGeom>
          <a:noFill/>
        </p:spPr>
        <p:txBody>
          <a:bodyPr wrap="square" rtlCol="0">
            <a:spAutoFit/>
          </a:bodyPr>
          <a:lstStyle/>
          <a:p>
            <a:r>
              <a:rPr lang="pt-PT" sz="2800" b="1" dirty="0" smtClean="0">
                <a:latin typeface="Calibri" pitchFamily="34" charset="0"/>
              </a:rPr>
              <a:t>A oração subordinada substantiva completiva </a:t>
            </a:r>
          </a:p>
          <a:p>
            <a:endParaRPr lang="pt-PT" dirty="0" smtClean="0">
              <a:latin typeface="Calibri" pitchFamily="34" charset="0"/>
            </a:endParaRPr>
          </a:p>
          <a:p>
            <a:pPr marL="342900" indent="-342900">
              <a:buFont typeface="Wingdings" pitchFamily="2" charset="2"/>
              <a:buChar char="Ø"/>
            </a:pPr>
            <a:r>
              <a:rPr lang="pt-PT" sz="2000" dirty="0" smtClean="0">
                <a:latin typeface="Calibri" pitchFamily="34" charset="0"/>
              </a:rPr>
              <a:t>é, normalmente, introduzida pelas conjunções subordinativas completivas </a:t>
            </a:r>
            <a:r>
              <a:rPr lang="pt-PT" sz="2000" b="1" i="1" dirty="0" smtClean="0">
                <a:solidFill>
                  <a:schemeClr val="accent5"/>
                </a:solidFill>
                <a:latin typeface="Calibri" pitchFamily="34" charset="0"/>
              </a:rPr>
              <a:t>que</a:t>
            </a:r>
            <a:r>
              <a:rPr lang="pt-PT" sz="2000" dirty="0" smtClean="0">
                <a:latin typeface="Calibri" pitchFamily="34" charset="0"/>
              </a:rPr>
              <a:t>, </a:t>
            </a:r>
            <a:r>
              <a:rPr lang="pt-PT" sz="2000" b="1" i="1" dirty="0" smtClean="0">
                <a:solidFill>
                  <a:schemeClr val="accent5"/>
                </a:solidFill>
                <a:latin typeface="Calibri" pitchFamily="34" charset="0"/>
              </a:rPr>
              <a:t>se</a:t>
            </a:r>
            <a:r>
              <a:rPr lang="pt-PT" sz="2000" b="1" i="1" dirty="0" smtClean="0">
                <a:latin typeface="Calibri" pitchFamily="34" charset="0"/>
              </a:rPr>
              <a:t>.</a:t>
            </a:r>
          </a:p>
          <a:p>
            <a:pPr marL="342900" indent="-342900">
              <a:buFont typeface="Wingdings" pitchFamily="2" charset="2"/>
              <a:buChar char="Ø"/>
            </a:pPr>
            <a:endParaRPr lang="pt-PT" sz="2000" b="1" i="1" dirty="0" smtClean="0">
              <a:latin typeface="Calibri" pitchFamily="34" charset="0"/>
            </a:endParaRPr>
          </a:p>
          <a:p>
            <a:pPr marL="342900" indent="-342900">
              <a:buFont typeface="Wingdings" pitchFamily="2" charset="2"/>
              <a:buChar char="Ø"/>
            </a:pPr>
            <a:r>
              <a:rPr lang="pt-PT" sz="2000" b="1" i="1" dirty="0" smtClean="0">
                <a:latin typeface="Calibri" pitchFamily="34" charset="0"/>
              </a:rPr>
              <a:t> </a:t>
            </a:r>
            <a:r>
              <a:rPr lang="pt-PT" sz="2000" dirty="0" smtClean="0">
                <a:latin typeface="Calibri" pitchFamily="34" charset="0"/>
              </a:rPr>
              <a:t>pode ser selecionada pelo verbo, por um nome ou por um adjetivo, completando o seu sentido.</a:t>
            </a:r>
          </a:p>
          <a:p>
            <a:pPr marL="342900" indent="-342900">
              <a:buFont typeface="Wingdings" pitchFamily="2" charset="2"/>
              <a:buChar char="Ø"/>
            </a:pPr>
            <a:endParaRPr lang="pt-PT" sz="2000" dirty="0" smtClean="0">
              <a:latin typeface="Calibri" pitchFamily="34" charset="0"/>
            </a:endParaRPr>
          </a:p>
          <a:p>
            <a:pPr marL="342900" indent="-342900">
              <a:buFont typeface="Wingdings" pitchFamily="2" charset="2"/>
              <a:buChar char="Ø"/>
            </a:pPr>
            <a:r>
              <a:rPr lang="pt-PT" sz="2000" dirty="0" smtClean="0">
                <a:latin typeface="Calibri" pitchFamily="34" charset="0"/>
              </a:rPr>
              <a:t> depende, muitas das vezes, de verbos declarativos (dizer, afirmar, declarar, …), de verbos que exprimem ordem, desejo, receio.</a:t>
            </a:r>
          </a:p>
          <a:p>
            <a:pPr marL="342900" indent="-342900">
              <a:buFont typeface="Wingdings" pitchFamily="2" charset="2"/>
              <a:buChar char="Ø"/>
            </a:pPr>
            <a:endParaRPr lang="pt-PT" sz="2000" dirty="0" smtClean="0">
              <a:latin typeface="Calibri" pitchFamily="34" charset="0"/>
            </a:endParaRPr>
          </a:p>
          <a:p>
            <a:pPr marL="342900" indent="-342900">
              <a:buFont typeface="Wingdings" pitchFamily="2" charset="2"/>
              <a:buChar char="Ø"/>
            </a:pPr>
            <a:r>
              <a:rPr lang="pt-PT" sz="2000" dirty="0" smtClean="0">
                <a:latin typeface="Calibri" pitchFamily="34" charset="0"/>
              </a:rPr>
              <a:t>apresenta a forma verbal no modo indicativo ou, em certos casos, no modo conjuntivo.</a:t>
            </a:r>
          </a:p>
          <a:p>
            <a:pPr>
              <a:buFont typeface="Wingdings" pitchFamily="2" charset="2"/>
              <a:buChar char="Ø"/>
            </a:pPr>
            <a:endParaRPr lang="pt-PT" sz="2000" dirty="0" smtClean="0">
              <a:latin typeface="Calibri" pitchFamily="34" charset="0"/>
            </a:endParaRPr>
          </a:p>
          <a:p>
            <a:r>
              <a:rPr lang="pt-PT" sz="2000" dirty="0" smtClean="0">
                <a:latin typeface="Calibri" pitchFamily="34" charset="0"/>
              </a:rPr>
              <a:t>Ex.: A professora perguntou </a:t>
            </a:r>
            <a:r>
              <a:rPr lang="pt-PT" sz="2000" u="sng" dirty="0" smtClean="0">
                <a:latin typeface="Calibri" pitchFamily="34" charset="0"/>
              </a:rPr>
              <a:t>se os alunos realizaram o trabalho de casa.</a:t>
            </a:r>
          </a:p>
          <a:p>
            <a:r>
              <a:rPr lang="pt-PT" sz="2000" dirty="0" smtClean="0">
                <a:latin typeface="Calibri" pitchFamily="34" charset="0"/>
              </a:rPr>
              <a:t>       Os alunos receiam </a:t>
            </a:r>
            <a:r>
              <a:rPr lang="pt-PT" sz="2000" u="sng" dirty="0" smtClean="0">
                <a:latin typeface="Calibri" pitchFamily="34" charset="0"/>
              </a:rPr>
              <a:t>que a Prova Final seja difícil</a:t>
            </a:r>
            <a:r>
              <a:rPr lang="pt-PT" sz="2000" dirty="0" smtClean="0">
                <a:latin typeface="Calibri" pitchFamily="34" charset="0"/>
              </a:rPr>
              <a:t>.</a:t>
            </a:r>
            <a:endParaRPr lang="pt-PT" sz="2000" b="1" i="1" dirty="0" smtClean="0">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323528" y="1628800"/>
            <a:ext cx="8363967" cy="4824536"/>
          </a:xfrm>
          <a:prstGeom prst="rect">
            <a:avLst/>
          </a:prstGeom>
        </p:spPr>
        <p:txBody>
          <a:bodyPr>
            <a:normAutofit fontScale="85000" lnSpcReduction="10000"/>
          </a:bodyPr>
          <a:lstStyle/>
          <a:p>
            <a:pPr marL="898525" indent="-357188">
              <a:lnSpc>
                <a:spcPts val="2000"/>
              </a:lnSpc>
              <a:buClrTx/>
              <a:buSzPct val="100000"/>
              <a:buFont typeface="Wingdings 2" pitchFamily="18" charset="2"/>
              <a:buAutoNum type="alphaLcParenR"/>
            </a:pPr>
            <a:r>
              <a:rPr lang="pt-PT" sz="2400" dirty="0" smtClean="0">
                <a:latin typeface="Calibri" pitchFamily="34" charset="0"/>
              </a:rPr>
              <a:t>Sempre que saio contigo, chego tarde a casa.</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Está tanto frio que não consigo adormecer.</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Os amigos ficaram chocados, dado que a Maria os ignorou.</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O livro que li ensinou-me coisas úteis.</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Caso venhas só, ficas em minha casa.</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Não obstante estar desesperado, não pediu ajuda.</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O telemóvel novo, que me ofereceram, tem múltiplas funcionalidades.</a:t>
            </a:r>
          </a:p>
          <a:p>
            <a:pPr marL="898525" indent="-357188">
              <a:lnSpc>
                <a:spcPts val="2000"/>
              </a:lnSpc>
              <a:buClrTx/>
              <a:buSzPct val="100000"/>
              <a:buFont typeface="Wingdings 2" pitchFamily="18" charset="2"/>
              <a:buAutoNum type="alphaLcParenR"/>
            </a:pPr>
            <a:endParaRPr lang="pt-PT" sz="2400" dirty="0" smtClean="0">
              <a:latin typeface="Calibri" pitchFamily="34" charset="0"/>
            </a:endParaRPr>
          </a:p>
          <a:p>
            <a:pPr marL="898525" indent="-357188">
              <a:lnSpc>
                <a:spcPts val="2000"/>
              </a:lnSpc>
              <a:buClrTx/>
              <a:buSzPct val="100000"/>
              <a:buFont typeface="Wingdings 2" pitchFamily="18" charset="2"/>
              <a:buAutoNum type="alphaLcParenR"/>
            </a:pPr>
            <a:r>
              <a:rPr lang="pt-PT" sz="2400" dirty="0" smtClean="0">
                <a:latin typeface="Calibri" pitchFamily="34" charset="0"/>
              </a:rPr>
              <a:t>Desejo que sejas feliz.</a:t>
            </a:r>
          </a:p>
        </p:txBody>
      </p:sp>
      <p:sp>
        <p:nvSpPr>
          <p:cNvPr id="3" name="Título 2"/>
          <p:cNvSpPr>
            <a:spLocks noGrp="1"/>
          </p:cNvSpPr>
          <p:nvPr>
            <p:ph type="title" idx="4294967295"/>
          </p:nvPr>
        </p:nvSpPr>
        <p:spPr>
          <a:xfrm>
            <a:off x="456505" y="634454"/>
            <a:ext cx="8435975" cy="922884"/>
          </a:xfrm>
          <a:prstGeom prst="rect">
            <a:avLst/>
          </a:prstGeom>
        </p:spPr>
        <p:txBody>
          <a:bodyPr>
            <a:noAutofit/>
          </a:bodyPr>
          <a:lstStyle/>
          <a:p>
            <a:r>
              <a:rPr lang="pt-PT" sz="2600" dirty="0" smtClean="0">
                <a:solidFill>
                  <a:schemeClr val="tx1"/>
                </a:solidFill>
                <a:effectLst/>
                <a:latin typeface="Calibri" pitchFamily="34" charset="0"/>
              </a:rPr>
              <a:t>Ex. 3. Lê as frases. </a:t>
            </a:r>
            <a:br>
              <a:rPr lang="pt-PT" sz="2600" dirty="0" smtClean="0">
                <a:solidFill>
                  <a:schemeClr val="tx1"/>
                </a:solidFill>
                <a:effectLst/>
                <a:latin typeface="Calibri" pitchFamily="34" charset="0"/>
              </a:rPr>
            </a:br>
            <a:r>
              <a:rPr lang="pt-PT" sz="2600" dirty="0" smtClean="0">
                <a:solidFill>
                  <a:schemeClr val="tx1"/>
                </a:solidFill>
                <a:effectLst/>
                <a:latin typeface="Calibri" pitchFamily="34" charset="0"/>
              </a:rPr>
              <a:t>3.1. identifica as orações subordinadas e classifica-as.</a:t>
            </a:r>
            <a:endParaRPr lang="pt-PT" sz="2600" dirty="0">
              <a:solidFill>
                <a:schemeClr val="tx1"/>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e Conteúdo 1"/>
          <p:cNvSpPr>
            <a:spLocks noGrp="1"/>
          </p:cNvSpPr>
          <p:nvPr>
            <p:ph idx="4294967295"/>
          </p:nvPr>
        </p:nvSpPr>
        <p:spPr>
          <a:xfrm>
            <a:off x="468560" y="1412776"/>
            <a:ext cx="8423920" cy="5112568"/>
          </a:xfrm>
          <a:prstGeom prst="rect">
            <a:avLst/>
          </a:prstGeom>
        </p:spPr>
        <p:txBody>
          <a:bodyPr>
            <a:normAutofit lnSpcReduction="10000"/>
          </a:bodyPr>
          <a:lstStyle/>
          <a:p>
            <a:pPr marL="357188" indent="-357188">
              <a:buClrTx/>
              <a:buSzPct val="100000"/>
              <a:buFont typeface="+mj-lt"/>
              <a:buAutoNum type="arabicPeriod"/>
            </a:pPr>
            <a:r>
              <a:rPr lang="pt-PT" sz="2400" dirty="0" smtClean="0">
                <a:latin typeface="Calibri" pitchFamily="34" charset="0"/>
              </a:rPr>
              <a:t>“Sempre que saio contigo” – oração subordinada adverbial temporal.</a:t>
            </a:r>
          </a:p>
          <a:p>
            <a:pPr marL="357188" indent="-357188">
              <a:buClrTx/>
              <a:buSzPct val="100000"/>
              <a:buFont typeface="+mj-lt"/>
              <a:buAutoNum type="arabicPeriod"/>
            </a:pPr>
            <a:r>
              <a:rPr lang="pt-PT" sz="2400" dirty="0" smtClean="0">
                <a:latin typeface="Calibri" pitchFamily="34" charset="0"/>
              </a:rPr>
              <a:t>“que não consigo adormecer.” – oração subordinada adverbial consecutiva.</a:t>
            </a:r>
          </a:p>
          <a:p>
            <a:pPr marL="357188" indent="-357188">
              <a:buClrTx/>
              <a:buSzPct val="100000"/>
              <a:buFont typeface="+mj-lt"/>
              <a:buAutoNum type="arabicPeriod"/>
            </a:pPr>
            <a:r>
              <a:rPr lang="pt-PT" sz="2400" dirty="0" smtClean="0">
                <a:latin typeface="Calibri" pitchFamily="34" charset="0"/>
              </a:rPr>
              <a:t>“dado que a Maria os ignorou.” </a:t>
            </a:r>
            <a:r>
              <a:rPr lang="pt-PT" sz="2400" dirty="0">
                <a:latin typeface="Calibri" pitchFamily="34" charset="0"/>
              </a:rPr>
              <a:t>– oração subordinada </a:t>
            </a:r>
            <a:r>
              <a:rPr lang="pt-PT" sz="2400" dirty="0" smtClean="0">
                <a:latin typeface="Calibri" pitchFamily="34" charset="0"/>
              </a:rPr>
              <a:t>adverbial causal.</a:t>
            </a:r>
          </a:p>
          <a:p>
            <a:pPr marL="357188" indent="-357188">
              <a:buClrTx/>
              <a:buSzPct val="100000"/>
              <a:buFont typeface="+mj-lt"/>
              <a:buAutoNum type="arabicPeriod"/>
            </a:pPr>
            <a:r>
              <a:rPr lang="pt-PT" sz="2400" dirty="0" smtClean="0">
                <a:latin typeface="Calibri" pitchFamily="34" charset="0"/>
              </a:rPr>
              <a:t>“que li” – subordinada adjetiva relativa restritiva.</a:t>
            </a:r>
          </a:p>
          <a:p>
            <a:pPr marL="357188" indent="-357188">
              <a:buClrTx/>
              <a:buSzPct val="100000"/>
              <a:buFont typeface="+mj-lt"/>
              <a:buAutoNum type="arabicPeriod"/>
            </a:pPr>
            <a:r>
              <a:rPr lang="pt-PT" sz="2400" dirty="0" smtClean="0">
                <a:latin typeface="Calibri" pitchFamily="34" charset="0"/>
              </a:rPr>
              <a:t>“Caso venhas só” </a:t>
            </a:r>
            <a:r>
              <a:rPr lang="pt-PT" sz="2400" dirty="0">
                <a:latin typeface="Calibri" pitchFamily="34" charset="0"/>
              </a:rPr>
              <a:t>– oração subordinada </a:t>
            </a:r>
            <a:r>
              <a:rPr lang="pt-PT" sz="2400" dirty="0" smtClean="0">
                <a:latin typeface="Calibri" pitchFamily="34" charset="0"/>
              </a:rPr>
              <a:t>adverbial condicional.  </a:t>
            </a:r>
          </a:p>
          <a:p>
            <a:pPr marL="357188" indent="-357188">
              <a:buClrTx/>
              <a:buSzPct val="100000"/>
              <a:buFont typeface="+mj-lt"/>
              <a:buAutoNum type="arabicPeriod"/>
            </a:pPr>
            <a:r>
              <a:rPr lang="pt-PT" sz="2400" dirty="0" smtClean="0">
                <a:latin typeface="Calibri" pitchFamily="34" charset="0"/>
              </a:rPr>
              <a:t>“Não obstante estar desesperado” </a:t>
            </a:r>
            <a:r>
              <a:rPr lang="pt-PT" sz="2400" dirty="0">
                <a:latin typeface="Calibri" pitchFamily="34" charset="0"/>
              </a:rPr>
              <a:t>– oração subordinada </a:t>
            </a:r>
            <a:r>
              <a:rPr lang="pt-PT" sz="2400" dirty="0" smtClean="0">
                <a:latin typeface="Calibri" pitchFamily="34" charset="0"/>
              </a:rPr>
              <a:t>adverbial concessiva.</a:t>
            </a:r>
          </a:p>
          <a:p>
            <a:pPr marL="357188" indent="-357188">
              <a:buClrTx/>
              <a:buSzPct val="100000"/>
              <a:buFont typeface="+mj-lt"/>
              <a:buAutoNum type="arabicPeriod"/>
            </a:pPr>
            <a:r>
              <a:rPr lang="pt-PT" sz="2400" dirty="0" smtClean="0">
                <a:latin typeface="Calibri" pitchFamily="34" charset="0"/>
              </a:rPr>
              <a:t>“,que me ofereceram,” – oração subordinada adjetiva relativa explicativa. </a:t>
            </a:r>
          </a:p>
          <a:p>
            <a:pPr marL="357188" indent="-357188">
              <a:buClrTx/>
              <a:buSzPct val="100000"/>
              <a:buFont typeface="+mj-lt"/>
              <a:buAutoNum type="arabicPeriod"/>
            </a:pPr>
            <a:r>
              <a:rPr lang="pt-PT" sz="2400" dirty="0" smtClean="0">
                <a:latin typeface="Calibri" pitchFamily="34" charset="0"/>
              </a:rPr>
              <a:t>“que sejas feliz.” – oração subordinada substantiva completiva.</a:t>
            </a:r>
          </a:p>
          <a:p>
            <a:pPr marL="457200" indent="-457200">
              <a:buClrTx/>
              <a:buSzPct val="100000"/>
              <a:buFont typeface="+mj-lt"/>
              <a:buAutoNum type="arabicPeriod"/>
            </a:pPr>
            <a:endParaRPr lang="pt-PT" sz="2400" dirty="0">
              <a:latin typeface="Calibri" pitchFamily="34" charset="0"/>
            </a:endParaRPr>
          </a:p>
        </p:txBody>
      </p:sp>
      <p:sp>
        <p:nvSpPr>
          <p:cNvPr id="3" name="Título 2"/>
          <p:cNvSpPr>
            <a:spLocks noGrp="1"/>
          </p:cNvSpPr>
          <p:nvPr>
            <p:ph type="title" idx="4294967295"/>
          </p:nvPr>
        </p:nvSpPr>
        <p:spPr>
          <a:xfrm>
            <a:off x="446856" y="692696"/>
            <a:ext cx="8229600" cy="692150"/>
          </a:xfrm>
          <a:prstGeom prst="rect">
            <a:avLst/>
          </a:prstGeom>
        </p:spPr>
        <p:txBody>
          <a:bodyPr>
            <a:normAutofit/>
          </a:bodyPr>
          <a:lstStyle/>
          <a:p>
            <a:r>
              <a:rPr lang="pt-PT" sz="2600" dirty="0" smtClean="0">
                <a:solidFill>
                  <a:schemeClr val="tx1"/>
                </a:solidFill>
                <a:effectLst/>
                <a:latin typeface="Calibri" pitchFamily="34" charset="0"/>
              </a:rPr>
              <a:t>Ex. 3.1. Sugestão de resolução</a:t>
            </a:r>
            <a:endParaRPr lang="pt-PT" sz="2600" dirty="0">
              <a:solidFill>
                <a:schemeClr val="tx1"/>
              </a:solidFill>
              <a:effectLst/>
              <a:latin typeface="Calibri"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1688230"/>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fluência">
  <a:themeElements>
    <a:clrScheme name="Custom 1">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FFFFFF"/>
      </a:hlink>
      <a:folHlink>
        <a:srgbClr val="D8D8D8"/>
      </a:folHlink>
    </a:clrScheme>
    <a:fontScheme name="Confluência">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fluência">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1548</TotalTime>
  <Words>1348</Words>
  <Application>Microsoft Office PowerPoint</Application>
  <PresentationFormat>Apresentação no Ecrã (4:3)</PresentationFormat>
  <Paragraphs>240</Paragraphs>
  <Slides>24</Slides>
  <Notes>3</Notes>
  <HiddenSlides>0</HiddenSlides>
  <MMClips>0</MMClips>
  <ScaleCrop>false</ScaleCrop>
  <HeadingPairs>
    <vt:vector size="4" baseType="variant">
      <vt:variant>
        <vt:lpstr>Tema</vt:lpstr>
      </vt:variant>
      <vt:variant>
        <vt:i4>1</vt:i4>
      </vt:variant>
      <vt:variant>
        <vt:lpstr>Títulos dos diapositivos</vt:lpstr>
      </vt:variant>
      <vt:variant>
        <vt:i4>24</vt:i4>
      </vt:variant>
    </vt:vector>
  </HeadingPairs>
  <TitlesOfParts>
    <vt:vector size="25" baseType="lpstr">
      <vt:lpstr>Confluência</vt:lpstr>
      <vt:lpstr>Apresentação do PowerPoint</vt:lpstr>
      <vt:lpstr>FRASE SIMPLES E FRASE COMPLEXA</vt:lpstr>
      <vt:lpstr>Apresentação do PowerPoint</vt:lpstr>
      <vt:lpstr>Coordenação</vt:lpstr>
      <vt:lpstr>Apresentação do PowerPoint</vt:lpstr>
      <vt:lpstr>Lê o excerto de O Mundo em Que Vivi, de Ilse Losa.</vt:lpstr>
      <vt:lpstr>Ex.1.</vt:lpstr>
      <vt:lpstr>Ex.1. Sugestão de resolução. </vt:lpstr>
      <vt:lpstr>Apresentação do PowerPoint</vt:lpstr>
      <vt:lpstr>Apresentação do PowerPoint</vt:lpstr>
      <vt:lpstr>Apresentação do PowerPoint</vt:lpstr>
      <vt:lpstr>Ex.2</vt:lpstr>
      <vt:lpstr>Apresentação do PowerPoint</vt:lpstr>
      <vt:lpstr>Apresentação do PowerPoint</vt:lpstr>
      <vt:lpstr>Apresentação do PowerPoint</vt:lpstr>
      <vt:lpstr>Apresentação do PowerPoint</vt:lpstr>
      <vt:lpstr>Apresentação do PowerPoint</vt:lpstr>
      <vt:lpstr>Orações subordinadas adjetivas</vt:lpstr>
      <vt:lpstr>Apresentação do PowerPoint</vt:lpstr>
      <vt:lpstr>Apresentação do PowerPoint</vt:lpstr>
      <vt:lpstr>Apresentação do PowerPoint</vt:lpstr>
      <vt:lpstr>Ex. 3. Lê as frases.  3.1. identifica as orações subordinadas e classifica-as.</vt:lpstr>
      <vt:lpstr>Ex. 3.1. Sugestão de resolução</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Frase simples  e frase complexa  Coordenação</dc:title>
  <dc:creator>CC9</dc:creator>
  <cp:lastModifiedBy>Luis</cp:lastModifiedBy>
  <cp:revision>94</cp:revision>
  <dcterms:created xsi:type="dcterms:W3CDTF">2013-05-18T04:47:19Z</dcterms:created>
  <dcterms:modified xsi:type="dcterms:W3CDTF">2016-01-22T21:19:09Z</dcterms:modified>
</cp:coreProperties>
</file>