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9" r:id="rId3"/>
    <p:sldId id="257" r:id="rId4"/>
    <p:sldId id="268" r:id="rId5"/>
    <p:sldId id="261" r:id="rId6"/>
    <p:sldId id="262" r:id="rId7"/>
    <p:sldId id="263" r:id="rId8"/>
    <p:sldId id="264" r:id="rId9"/>
    <p:sldId id="274" r:id="rId10"/>
    <p:sldId id="276" r:id="rId11"/>
    <p:sldId id="269" r:id="rId12"/>
    <p:sldId id="275" r:id="rId13"/>
    <p:sldId id="277" r:id="rId14"/>
    <p:sldId id="278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71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6617" autoAdjust="0"/>
  </p:normalViewPr>
  <p:slideViewPr>
    <p:cSldViewPr>
      <p:cViewPr varScale="1">
        <p:scale>
          <a:sx n="155" d="100"/>
          <a:sy n="155" d="100"/>
        </p:scale>
        <p:origin x="1896" y="150"/>
      </p:cViewPr>
      <p:guideLst>
        <p:guide orient="horz" pos="1071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66EC6-0428-4331-A822-C2DDABBB09E8}" type="datetimeFigureOut">
              <a:rPr lang="pt-PT" smtClean="0"/>
              <a:t>16/07/2013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6EDF1-F959-4B74-92FA-793AA655AB6D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285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2" y="2743200"/>
            <a:ext cx="6734082" cy="2146851"/>
            <a:chOff x="-60573" y="2743200"/>
            <a:chExt cx="6734082" cy="2146851"/>
          </a:xfrm>
          <a:effectLst>
            <a:outerShdw blurRad="50800" dist="63500" dir="2700000" algn="tl" rotWithShape="0">
              <a:prstClr val="black">
                <a:alpha val="70000"/>
              </a:prstClr>
            </a:outerShdw>
          </a:effectLst>
        </p:grpSpPr>
        <p:sp>
          <p:nvSpPr>
            <p:cNvPr id="9" name="Rounded Rectangle 10"/>
            <p:cNvSpPr/>
            <p:nvPr userDrawn="1"/>
          </p:nvSpPr>
          <p:spPr>
            <a:xfrm>
              <a:off x="-60573" y="3427248"/>
              <a:ext cx="6734082" cy="1462803"/>
            </a:xfrm>
            <a:custGeom>
              <a:avLst/>
              <a:gdLst>
                <a:gd name="connsiteX0" fmla="*/ 0 w 8028912"/>
                <a:gd name="connsiteY0" fmla="*/ 192025 h 1152128"/>
                <a:gd name="connsiteX1" fmla="*/ 192025 w 8028912"/>
                <a:gd name="connsiteY1" fmla="*/ 0 h 1152128"/>
                <a:gd name="connsiteX2" fmla="*/ 7836887 w 8028912"/>
                <a:gd name="connsiteY2" fmla="*/ 0 h 1152128"/>
                <a:gd name="connsiteX3" fmla="*/ 8028912 w 8028912"/>
                <a:gd name="connsiteY3" fmla="*/ 192025 h 1152128"/>
                <a:gd name="connsiteX4" fmla="*/ 8028912 w 8028912"/>
                <a:gd name="connsiteY4" fmla="*/ 960103 h 1152128"/>
                <a:gd name="connsiteX5" fmla="*/ 7836887 w 8028912"/>
                <a:gd name="connsiteY5" fmla="*/ 1152128 h 1152128"/>
                <a:gd name="connsiteX6" fmla="*/ 192025 w 8028912"/>
                <a:gd name="connsiteY6" fmla="*/ 1152128 h 1152128"/>
                <a:gd name="connsiteX7" fmla="*/ 0 w 8028912"/>
                <a:gd name="connsiteY7" fmla="*/ 960103 h 1152128"/>
                <a:gd name="connsiteX8" fmla="*/ 0 w 8028912"/>
                <a:gd name="connsiteY8" fmla="*/ 192025 h 1152128"/>
                <a:gd name="connsiteX0" fmla="*/ 0 w 8028912"/>
                <a:gd name="connsiteY0" fmla="*/ 192025 h 1152128"/>
                <a:gd name="connsiteX1" fmla="*/ 192025 w 8028912"/>
                <a:gd name="connsiteY1" fmla="*/ 0 h 1152128"/>
                <a:gd name="connsiteX2" fmla="*/ 7836887 w 8028912"/>
                <a:gd name="connsiteY2" fmla="*/ 0 h 1152128"/>
                <a:gd name="connsiteX3" fmla="*/ 8028912 w 8028912"/>
                <a:gd name="connsiteY3" fmla="*/ 192025 h 1152128"/>
                <a:gd name="connsiteX4" fmla="*/ 8028912 w 8028912"/>
                <a:gd name="connsiteY4" fmla="*/ 960103 h 1152128"/>
                <a:gd name="connsiteX5" fmla="*/ 7836887 w 8028912"/>
                <a:gd name="connsiteY5" fmla="*/ 1152128 h 1152128"/>
                <a:gd name="connsiteX6" fmla="*/ 192025 w 8028912"/>
                <a:gd name="connsiteY6" fmla="*/ 1152128 h 1152128"/>
                <a:gd name="connsiteX7" fmla="*/ 0 w 8028912"/>
                <a:gd name="connsiteY7" fmla="*/ 960103 h 1152128"/>
                <a:gd name="connsiteX8" fmla="*/ 0 w 8028912"/>
                <a:gd name="connsiteY8" fmla="*/ 192025 h 1152128"/>
                <a:gd name="connsiteX0" fmla="*/ 442822 w 8471734"/>
                <a:gd name="connsiteY0" fmla="*/ 192025 h 1152128"/>
                <a:gd name="connsiteX1" fmla="*/ 634847 w 8471734"/>
                <a:gd name="connsiteY1" fmla="*/ 0 h 1152128"/>
                <a:gd name="connsiteX2" fmla="*/ 8279709 w 8471734"/>
                <a:gd name="connsiteY2" fmla="*/ 0 h 1152128"/>
                <a:gd name="connsiteX3" fmla="*/ 8471734 w 8471734"/>
                <a:gd name="connsiteY3" fmla="*/ 192025 h 1152128"/>
                <a:gd name="connsiteX4" fmla="*/ 8471734 w 8471734"/>
                <a:gd name="connsiteY4" fmla="*/ 960103 h 1152128"/>
                <a:gd name="connsiteX5" fmla="*/ 8279709 w 8471734"/>
                <a:gd name="connsiteY5" fmla="*/ 1152128 h 1152128"/>
                <a:gd name="connsiteX6" fmla="*/ 634847 w 8471734"/>
                <a:gd name="connsiteY6" fmla="*/ 1152128 h 1152128"/>
                <a:gd name="connsiteX7" fmla="*/ 442822 w 8471734"/>
                <a:gd name="connsiteY7" fmla="*/ 960103 h 1152128"/>
                <a:gd name="connsiteX8" fmla="*/ 442822 w 8471734"/>
                <a:gd name="connsiteY8" fmla="*/ 192025 h 1152128"/>
                <a:gd name="connsiteX0" fmla="*/ 442822 w 8471734"/>
                <a:gd name="connsiteY0" fmla="*/ 192025 h 1152128"/>
                <a:gd name="connsiteX1" fmla="*/ 634847 w 8471734"/>
                <a:gd name="connsiteY1" fmla="*/ 0 h 1152128"/>
                <a:gd name="connsiteX2" fmla="*/ 8279709 w 8471734"/>
                <a:gd name="connsiteY2" fmla="*/ 0 h 1152128"/>
                <a:gd name="connsiteX3" fmla="*/ 8471734 w 8471734"/>
                <a:gd name="connsiteY3" fmla="*/ 192025 h 1152128"/>
                <a:gd name="connsiteX4" fmla="*/ 8471734 w 8471734"/>
                <a:gd name="connsiteY4" fmla="*/ 960103 h 1152128"/>
                <a:gd name="connsiteX5" fmla="*/ 8279709 w 8471734"/>
                <a:gd name="connsiteY5" fmla="*/ 1152128 h 1152128"/>
                <a:gd name="connsiteX6" fmla="*/ 634847 w 8471734"/>
                <a:gd name="connsiteY6" fmla="*/ 1152128 h 1152128"/>
                <a:gd name="connsiteX7" fmla="*/ 442822 w 8471734"/>
                <a:gd name="connsiteY7" fmla="*/ 960103 h 1152128"/>
                <a:gd name="connsiteX8" fmla="*/ 442822 w 8471734"/>
                <a:gd name="connsiteY8" fmla="*/ 192025 h 1152128"/>
                <a:gd name="connsiteX0" fmla="*/ 214665 w 8657045"/>
                <a:gd name="connsiteY0" fmla="*/ 556400 h 1190500"/>
                <a:gd name="connsiteX1" fmla="*/ 820158 w 8657045"/>
                <a:gd name="connsiteY1" fmla="*/ 38372 h 1190500"/>
                <a:gd name="connsiteX2" fmla="*/ 8465020 w 8657045"/>
                <a:gd name="connsiteY2" fmla="*/ 38372 h 1190500"/>
                <a:gd name="connsiteX3" fmla="*/ 8657045 w 8657045"/>
                <a:gd name="connsiteY3" fmla="*/ 230397 h 1190500"/>
                <a:gd name="connsiteX4" fmla="*/ 8657045 w 8657045"/>
                <a:gd name="connsiteY4" fmla="*/ 998475 h 1190500"/>
                <a:gd name="connsiteX5" fmla="*/ 8465020 w 8657045"/>
                <a:gd name="connsiteY5" fmla="*/ 1190500 h 1190500"/>
                <a:gd name="connsiteX6" fmla="*/ 820158 w 8657045"/>
                <a:gd name="connsiteY6" fmla="*/ 1190500 h 1190500"/>
                <a:gd name="connsiteX7" fmla="*/ 628133 w 8657045"/>
                <a:gd name="connsiteY7" fmla="*/ 998475 h 1190500"/>
                <a:gd name="connsiteX8" fmla="*/ 214665 w 8657045"/>
                <a:gd name="connsiteY8" fmla="*/ 556400 h 1190500"/>
                <a:gd name="connsiteX0" fmla="*/ 214665 w 8657045"/>
                <a:gd name="connsiteY0" fmla="*/ 556400 h 1190500"/>
                <a:gd name="connsiteX1" fmla="*/ 820158 w 8657045"/>
                <a:gd name="connsiteY1" fmla="*/ 38372 h 1190500"/>
                <a:gd name="connsiteX2" fmla="*/ 8465020 w 8657045"/>
                <a:gd name="connsiteY2" fmla="*/ 38372 h 1190500"/>
                <a:gd name="connsiteX3" fmla="*/ 8657045 w 8657045"/>
                <a:gd name="connsiteY3" fmla="*/ 230397 h 1190500"/>
                <a:gd name="connsiteX4" fmla="*/ 8657045 w 8657045"/>
                <a:gd name="connsiteY4" fmla="*/ 998475 h 1190500"/>
                <a:gd name="connsiteX5" fmla="*/ 8465020 w 8657045"/>
                <a:gd name="connsiteY5" fmla="*/ 1190500 h 1190500"/>
                <a:gd name="connsiteX6" fmla="*/ 820158 w 8657045"/>
                <a:gd name="connsiteY6" fmla="*/ 1190500 h 1190500"/>
                <a:gd name="connsiteX7" fmla="*/ 628133 w 8657045"/>
                <a:gd name="connsiteY7" fmla="*/ 998475 h 1190500"/>
                <a:gd name="connsiteX8" fmla="*/ 214665 w 8657045"/>
                <a:gd name="connsiteY8" fmla="*/ 556400 h 1190500"/>
                <a:gd name="connsiteX0" fmla="*/ 352823 w 8532810"/>
                <a:gd name="connsiteY0" fmla="*/ 564941 h 1191089"/>
                <a:gd name="connsiteX1" fmla="*/ 695923 w 8532810"/>
                <a:gd name="connsiteY1" fmla="*/ 38961 h 1191089"/>
                <a:gd name="connsiteX2" fmla="*/ 8340785 w 8532810"/>
                <a:gd name="connsiteY2" fmla="*/ 38961 h 1191089"/>
                <a:gd name="connsiteX3" fmla="*/ 8532810 w 8532810"/>
                <a:gd name="connsiteY3" fmla="*/ 230986 h 1191089"/>
                <a:gd name="connsiteX4" fmla="*/ 8532810 w 8532810"/>
                <a:gd name="connsiteY4" fmla="*/ 999064 h 1191089"/>
                <a:gd name="connsiteX5" fmla="*/ 8340785 w 8532810"/>
                <a:gd name="connsiteY5" fmla="*/ 1191089 h 1191089"/>
                <a:gd name="connsiteX6" fmla="*/ 695923 w 8532810"/>
                <a:gd name="connsiteY6" fmla="*/ 1191089 h 1191089"/>
                <a:gd name="connsiteX7" fmla="*/ 503898 w 8532810"/>
                <a:gd name="connsiteY7" fmla="*/ 999064 h 1191089"/>
                <a:gd name="connsiteX8" fmla="*/ 352823 w 8532810"/>
                <a:gd name="connsiteY8" fmla="*/ 564941 h 1191089"/>
                <a:gd name="connsiteX0" fmla="*/ 442823 w 8471735"/>
                <a:gd name="connsiteY0" fmla="*/ 1031221 h 1223246"/>
                <a:gd name="connsiteX1" fmla="*/ 634848 w 8471735"/>
                <a:gd name="connsiteY1" fmla="*/ 71118 h 1223246"/>
                <a:gd name="connsiteX2" fmla="*/ 8279710 w 8471735"/>
                <a:gd name="connsiteY2" fmla="*/ 71118 h 1223246"/>
                <a:gd name="connsiteX3" fmla="*/ 8471735 w 8471735"/>
                <a:gd name="connsiteY3" fmla="*/ 263143 h 1223246"/>
                <a:gd name="connsiteX4" fmla="*/ 8471735 w 8471735"/>
                <a:gd name="connsiteY4" fmla="*/ 1031221 h 1223246"/>
                <a:gd name="connsiteX5" fmla="*/ 8279710 w 8471735"/>
                <a:gd name="connsiteY5" fmla="*/ 1223246 h 1223246"/>
                <a:gd name="connsiteX6" fmla="*/ 634848 w 8471735"/>
                <a:gd name="connsiteY6" fmla="*/ 1223246 h 1223246"/>
                <a:gd name="connsiteX7" fmla="*/ 442823 w 8471735"/>
                <a:gd name="connsiteY7" fmla="*/ 1031221 h 1223246"/>
                <a:gd name="connsiteX0" fmla="*/ 0 w 7836887"/>
                <a:gd name="connsiteY0" fmla="*/ 1237470 h 1237470"/>
                <a:gd name="connsiteX1" fmla="*/ 0 w 7836887"/>
                <a:gd name="connsiteY1" fmla="*/ 85342 h 1237470"/>
                <a:gd name="connsiteX2" fmla="*/ 7644862 w 7836887"/>
                <a:gd name="connsiteY2" fmla="*/ 85342 h 1237470"/>
                <a:gd name="connsiteX3" fmla="*/ 7836887 w 7836887"/>
                <a:gd name="connsiteY3" fmla="*/ 277367 h 1237470"/>
                <a:gd name="connsiteX4" fmla="*/ 7836887 w 7836887"/>
                <a:gd name="connsiteY4" fmla="*/ 1045445 h 1237470"/>
                <a:gd name="connsiteX5" fmla="*/ 7644862 w 7836887"/>
                <a:gd name="connsiteY5" fmla="*/ 1237470 h 1237470"/>
                <a:gd name="connsiteX6" fmla="*/ 0 w 7836887"/>
                <a:gd name="connsiteY6" fmla="*/ 1237470 h 1237470"/>
                <a:gd name="connsiteX0" fmla="*/ 564951 w 8401838"/>
                <a:gd name="connsiteY0" fmla="*/ 1237470 h 1237470"/>
                <a:gd name="connsiteX1" fmla="*/ 564951 w 8401838"/>
                <a:gd name="connsiteY1" fmla="*/ 85342 h 1237470"/>
                <a:gd name="connsiteX2" fmla="*/ 8209813 w 8401838"/>
                <a:gd name="connsiteY2" fmla="*/ 85342 h 1237470"/>
                <a:gd name="connsiteX3" fmla="*/ 8401838 w 8401838"/>
                <a:gd name="connsiteY3" fmla="*/ 277367 h 1237470"/>
                <a:gd name="connsiteX4" fmla="*/ 8401838 w 8401838"/>
                <a:gd name="connsiteY4" fmla="*/ 1045445 h 1237470"/>
                <a:gd name="connsiteX5" fmla="*/ 8209813 w 8401838"/>
                <a:gd name="connsiteY5" fmla="*/ 1237470 h 1237470"/>
                <a:gd name="connsiteX6" fmla="*/ 564951 w 8401838"/>
                <a:gd name="connsiteY6" fmla="*/ 1237470 h 1237470"/>
                <a:gd name="connsiteX0" fmla="*/ 3326 w 7840213"/>
                <a:gd name="connsiteY0" fmla="*/ 1152267 h 1152267"/>
                <a:gd name="connsiteX1" fmla="*/ 3326 w 7840213"/>
                <a:gd name="connsiteY1" fmla="*/ 139 h 1152267"/>
                <a:gd name="connsiteX2" fmla="*/ 7648188 w 7840213"/>
                <a:gd name="connsiteY2" fmla="*/ 139 h 1152267"/>
                <a:gd name="connsiteX3" fmla="*/ 7840213 w 7840213"/>
                <a:gd name="connsiteY3" fmla="*/ 192164 h 1152267"/>
                <a:gd name="connsiteX4" fmla="*/ 7840213 w 7840213"/>
                <a:gd name="connsiteY4" fmla="*/ 960242 h 1152267"/>
                <a:gd name="connsiteX5" fmla="*/ 7648188 w 7840213"/>
                <a:gd name="connsiteY5" fmla="*/ 1152267 h 1152267"/>
                <a:gd name="connsiteX6" fmla="*/ 3326 w 7840213"/>
                <a:gd name="connsiteY6" fmla="*/ 1152267 h 1152267"/>
                <a:gd name="connsiteX0" fmla="*/ 64 w 7836951"/>
                <a:gd name="connsiteY0" fmla="*/ 1153878 h 1153878"/>
                <a:gd name="connsiteX1" fmla="*/ 64 w 7836951"/>
                <a:gd name="connsiteY1" fmla="*/ 1750 h 1153878"/>
                <a:gd name="connsiteX2" fmla="*/ 7644926 w 7836951"/>
                <a:gd name="connsiteY2" fmla="*/ 1750 h 1153878"/>
                <a:gd name="connsiteX3" fmla="*/ 7836951 w 7836951"/>
                <a:gd name="connsiteY3" fmla="*/ 193775 h 1153878"/>
                <a:gd name="connsiteX4" fmla="*/ 7836951 w 7836951"/>
                <a:gd name="connsiteY4" fmla="*/ 961853 h 1153878"/>
                <a:gd name="connsiteX5" fmla="*/ 7644926 w 7836951"/>
                <a:gd name="connsiteY5" fmla="*/ 1153878 h 1153878"/>
                <a:gd name="connsiteX6" fmla="*/ 64 w 7836951"/>
                <a:gd name="connsiteY6" fmla="*/ 1153878 h 1153878"/>
                <a:gd name="connsiteX0" fmla="*/ 64 w 7837574"/>
                <a:gd name="connsiteY0" fmla="*/ 1153878 h 1153878"/>
                <a:gd name="connsiteX1" fmla="*/ 64 w 7837574"/>
                <a:gd name="connsiteY1" fmla="*/ 1750 h 1153878"/>
                <a:gd name="connsiteX2" fmla="*/ 7644926 w 7837574"/>
                <a:gd name="connsiteY2" fmla="*/ 1750 h 1153878"/>
                <a:gd name="connsiteX3" fmla="*/ 7836951 w 7837574"/>
                <a:gd name="connsiteY3" fmla="*/ 193775 h 1153878"/>
                <a:gd name="connsiteX4" fmla="*/ 7836951 w 7837574"/>
                <a:gd name="connsiteY4" fmla="*/ 961853 h 1153878"/>
                <a:gd name="connsiteX5" fmla="*/ 7644926 w 7837574"/>
                <a:gd name="connsiteY5" fmla="*/ 1153878 h 1153878"/>
                <a:gd name="connsiteX6" fmla="*/ 64 w 7837574"/>
                <a:gd name="connsiteY6" fmla="*/ 1153878 h 1153878"/>
                <a:gd name="connsiteX0" fmla="*/ 64 w 7839095"/>
                <a:gd name="connsiteY0" fmla="*/ 1153878 h 1153878"/>
                <a:gd name="connsiteX1" fmla="*/ 64 w 7839095"/>
                <a:gd name="connsiteY1" fmla="*/ 1750 h 1153878"/>
                <a:gd name="connsiteX2" fmla="*/ 7644926 w 7839095"/>
                <a:gd name="connsiteY2" fmla="*/ 1750 h 1153878"/>
                <a:gd name="connsiteX3" fmla="*/ 7836951 w 7839095"/>
                <a:gd name="connsiteY3" fmla="*/ 193775 h 1153878"/>
                <a:gd name="connsiteX4" fmla="*/ 7836951 w 7839095"/>
                <a:gd name="connsiteY4" fmla="*/ 961853 h 1153878"/>
                <a:gd name="connsiteX5" fmla="*/ 7644926 w 7839095"/>
                <a:gd name="connsiteY5" fmla="*/ 1153878 h 1153878"/>
                <a:gd name="connsiteX6" fmla="*/ 64 w 7839095"/>
                <a:gd name="connsiteY6" fmla="*/ 1153878 h 1153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839095" h="1153878">
                  <a:moveTo>
                    <a:pt x="64" y="1153878"/>
                  </a:moveTo>
                  <a:cubicBezTo>
                    <a:pt x="6080" y="1152688"/>
                    <a:pt x="17481" y="5050"/>
                    <a:pt x="64" y="1750"/>
                  </a:cubicBezTo>
                  <a:cubicBezTo>
                    <a:pt x="-20721" y="-2188"/>
                    <a:pt x="5096639" y="1750"/>
                    <a:pt x="7644926" y="1750"/>
                  </a:cubicBezTo>
                  <a:cubicBezTo>
                    <a:pt x="7750978" y="1750"/>
                    <a:pt x="7846207" y="12458"/>
                    <a:pt x="7836951" y="193775"/>
                  </a:cubicBezTo>
                  <a:lnTo>
                    <a:pt x="7836951" y="961853"/>
                  </a:lnTo>
                  <a:cubicBezTo>
                    <a:pt x="7855464" y="1149443"/>
                    <a:pt x="7750978" y="1153878"/>
                    <a:pt x="7644926" y="1153878"/>
                  </a:cubicBezTo>
                  <a:lnTo>
                    <a:pt x="64" y="11538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21" y="2743200"/>
              <a:ext cx="2190750" cy="685800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 userDrawn="1"/>
        </p:nvSpPr>
        <p:spPr>
          <a:xfrm>
            <a:off x="179511" y="3573016"/>
            <a:ext cx="6408713" cy="1273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pt-PT" sz="4400" b="1" cap="none" spc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O PRONOME PESSOAL EM ADJACÊNCIA VERBAL</a:t>
            </a:r>
            <a:endParaRPr lang="pt-PT" sz="4400" b="1" cap="none" spc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1372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512" y="116632"/>
            <a:ext cx="5256584" cy="360040"/>
          </a:xfrm>
          <a:prstGeom prst="rect">
            <a:avLst/>
          </a:prstGeom>
          <a:solidFill>
            <a:schemeClr val="tx1">
              <a:alpha val="68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l"/>
            <a:r>
              <a:rPr lang="pt-P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PRONOME PESSOAL EM ADJACÊNCIA VERBAL</a:t>
            </a:r>
            <a:endParaRPr lang="pt-PT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896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199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59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0" y="5661025"/>
            <a:ext cx="8785225" cy="465138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PT" dirty="0" smtClean="0"/>
              <a:t>	 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767199"/>
            <a:ext cx="3528392" cy="573405"/>
          </a:xfrm>
          <a:prstGeom prst="roundRect">
            <a:avLst>
              <a:gd name="adj" fmla="val 2445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ctr" anchorCtr="1">
            <a:spAutoFit/>
          </a:bodyPr>
          <a:lstStyle/>
          <a:p>
            <a:r>
              <a:rPr lang="pt-PT" sz="3200" b="1" dirty="0">
                <a:solidFill>
                  <a:srgbClr val="C00000"/>
                </a:solidFill>
              </a:rPr>
              <a:t>O pronome pessoal</a:t>
            </a:r>
            <a:endParaRPr lang="pt-PT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1690156"/>
            <a:ext cx="612068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r>
              <a:rPr lang="pt-PT" sz="2800" dirty="0"/>
              <a:t>subclasse fechada de </a:t>
            </a:r>
            <a:r>
              <a:rPr lang="pt-PT" sz="2800" dirty="0" smtClean="0"/>
              <a:t>palavras</a:t>
            </a:r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endParaRPr lang="pt-PT" sz="2800" dirty="0" smtClean="0"/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r>
              <a:rPr lang="pt-PT" sz="2800" dirty="0" smtClean="0"/>
              <a:t>desempenha </a:t>
            </a:r>
            <a:r>
              <a:rPr lang="pt-PT" sz="2800" dirty="0"/>
              <a:t>a função de um </a:t>
            </a:r>
            <a:r>
              <a:rPr lang="pt-PT" sz="2800" dirty="0" smtClean="0"/>
              <a:t>nome</a:t>
            </a:r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endParaRPr lang="pt-PT" sz="2800" dirty="0" smtClean="0"/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r>
              <a:rPr lang="pt-PT" sz="2800" dirty="0" smtClean="0"/>
              <a:t>varia </a:t>
            </a:r>
            <a:r>
              <a:rPr lang="pt-PT" sz="2800" dirty="0"/>
              <a:t>em pessoa, género, </a:t>
            </a:r>
            <a:r>
              <a:rPr lang="pt-PT" sz="2800" dirty="0" smtClean="0"/>
              <a:t>número</a:t>
            </a:r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endParaRPr lang="pt-PT" sz="2800" dirty="0" smtClean="0"/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r>
              <a:rPr lang="pt-PT" sz="2800" dirty="0" smtClean="0"/>
              <a:t>muda </a:t>
            </a:r>
            <a:r>
              <a:rPr lang="pt-PT" sz="2800" dirty="0"/>
              <a:t>de forma consoante a função sintática que </a:t>
            </a:r>
            <a:r>
              <a:rPr lang="pt-PT" sz="2800" dirty="0" smtClean="0"/>
              <a:t>desempenha</a:t>
            </a:r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endParaRPr lang="pt-PT" sz="2800" dirty="0" smtClean="0"/>
          </a:p>
          <a:p>
            <a:pPr marL="285750" indent="-285750">
              <a:lnSpc>
                <a:spcPts val="2800"/>
              </a:lnSpc>
              <a:buClr>
                <a:srgbClr val="C00000"/>
              </a:buClr>
              <a:buFont typeface="Wingdings 3" pitchFamily="18" charset="2"/>
              <a:buChar char="}"/>
            </a:pPr>
            <a:r>
              <a:rPr lang="pt-PT" sz="2800" dirty="0" smtClean="0"/>
              <a:t>o </a:t>
            </a:r>
            <a:r>
              <a:rPr lang="pt-PT" sz="2800" dirty="0"/>
              <a:t>seu uso permite evitar as repetições </a:t>
            </a:r>
          </a:p>
        </p:txBody>
      </p:sp>
    </p:spTree>
    <p:extLst>
      <p:ext uri="{BB962C8B-B14F-4D97-AF65-F5344CB8AC3E}">
        <p14:creationId xmlns:p14="http://schemas.microsoft.com/office/powerpoint/2010/main" val="340591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Posição de Conteú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951312744"/>
              </p:ext>
            </p:extLst>
          </p:nvPr>
        </p:nvGraphicFramePr>
        <p:xfrm>
          <a:off x="323528" y="772514"/>
          <a:ext cx="8640960" cy="559776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71070"/>
                <a:gridCol w="857015"/>
                <a:gridCol w="1023537"/>
                <a:gridCol w="1445867"/>
                <a:gridCol w="1446862"/>
                <a:gridCol w="1586975"/>
                <a:gridCol w="1409634"/>
              </a:tblGrid>
              <a:tr h="324266">
                <a:tc gridSpan="7">
                  <a:txBody>
                    <a:bodyPr/>
                    <a:lstStyle/>
                    <a:p>
                      <a:pPr algn="ctr"/>
                      <a:r>
                        <a:rPr lang="pt-P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Função </a:t>
                      </a:r>
                      <a:r>
                        <a:rPr lang="pt-PT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sintática</a:t>
                      </a:r>
                      <a:endParaRPr lang="pt-P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1067" marR="81067" marT="40533" marB="40533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755348"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Número</a:t>
                      </a:r>
                      <a:endParaRPr lang="pt-PT" sz="1400" b="1" dirty="0"/>
                    </a:p>
                  </a:txBody>
                  <a:tcPr marL="81067" marR="81067" marT="40533" marB="40533"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Pessoa</a:t>
                      </a:r>
                      <a:endParaRPr lang="pt-PT" sz="1400" b="1" dirty="0"/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Sujeito</a:t>
                      </a:r>
                      <a:endParaRPr lang="pt-PT" sz="1400" b="1" dirty="0"/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Complemento </a:t>
                      </a:r>
                      <a:r>
                        <a:rPr lang="pt-PT" sz="1400" b="1" dirty="0" err="1" smtClean="0"/>
                        <a:t>direto</a:t>
                      </a:r>
                      <a:endParaRPr lang="pt-PT" sz="1400" b="1" dirty="0"/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smtClean="0"/>
                        <a:t>Complemento indireto</a:t>
                      </a:r>
                      <a:endParaRPr lang="pt-PT" sz="1400" b="1" dirty="0" smtClean="0"/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Complemento</a:t>
                      </a:r>
                    </a:p>
                    <a:p>
                      <a:pPr algn="ctr"/>
                      <a:r>
                        <a:rPr lang="pt-PT" sz="1400" b="1" dirty="0" smtClean="0"/>
                        <a:t>oblíquo</a:t>
                      </a:r>
                      <a:endParaRPr lang="pt-PT" sz="1400" dirty="0"/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Complemento</a:t>
                      </a:r>
                    </a:p>
                    <a:p>
                      <a:pPr algn="ctr"/>
                      <a:r>
                        <a:rPr lang="pt-PT" sz="1400" b="1" dirty="0" smtClean="0"/>
                        <a:t>agente da passiva</a:t>
                      </a:r>
                    </a:p>
                  </a:txBody>
                  <a:tcPr marL="81067" marR="81067" marT="40533" marB="40533"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683">
                <a:tc rowSpan="3">
                  <a:txBody>
                    <a:bodyPr/>
                    <a:lstStyle/>
                    <a:p>
                      <a:pPr algn="ctr"/>
                      <a:r>
                        <a:rPr lang="pt-PT" sz="1400" b="1" dirty="0" smtClean="0"/>
                        <a:t>Singular</a:t>
                      </a:r>
                      <a:endParaRPr lang="pt-PT" sz="1400" b="1" dirty="0"/>
                    </a:p>
                  </a:txBody>
                  <a:tcPr marL="81067" marR="81067" marT="40533" marB="4053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1ª 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eu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me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me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mim, comigo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mim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289">
                <a:tc v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2ª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tu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te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te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ti, contigo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ti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 v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3ª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ele/ela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o/a,</a:t>
                      </a:r>
                      <a:r>
                        <a:rPr lang="pt-PT" sz="1800" baseline="0" dirty="0" smtClean="0"/>
                        <a:t> se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lhe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si, ele/ela</a:t>
                      </a:r>
                    </a:p>
                    <a:p>
                      <a:pPr algn="ctr"/>
                      <a:r>
                        <a:rPr lang="pt-PT" sz="1800" dirty="0" smtClean="0"/>
                        <a:t>consigo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si,  ele/ela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400" b="1" dirty="0" smtClean="0"/>
                        <a:t>Plural</a:t>
                      </a:r>
                    </a:p>
                    <a:p>
                      <a:pPr algn="ctr"/>
                      <a:endParaRPr lang="pt-PT" sz="1400" dirty="0"/>
                    </a:p>
                  </a:txBody>
                  <a:tcPr marL="81067" marR="81067" marT="40533" marB="40533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 smtClean="0"/>
                        <a:t>1ª </a:t>
                      </a:r>
                    </a:p>
                    <a:p>
                      <a:pPr algn="ctr"/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nós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nos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nos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nós</a:t>
                      </a:r>
                    </a:p>
                    <a:p>
                      <a:pPr algn="ctr"/>
                      <a:r>
                        <a:rPr lang="pt-PT" sz="1800" dirty="0" smtClean="0"/>
                        <a:t>connosco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nós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2ª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vós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vos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vos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vós</a:t>
                      </a:r>
                    </a:p>
                    <a:p>
                      <a:pPr algn="ctr"/>
                      <a:r>
                        <a:rPr lang="pt-PT" sz="1800" dirty="0" smtClean="0"/>
                        <a:t>convosco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vós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1511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3ª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eles/</a:t>
                      </a:r>
                    </a:p>
                    <a:p>
                      <a:pPr algn="ctr"/>
                      <a:r>
                        <a:rPr lang="pt-PT" sz="1800" dirty="0" smtClean="0"/>
                        <a:t>elas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os/as</a:t>
                      </a:r>
                    </a:p>
                    <a:p>
                      <a:pPr algn="ctr"/>
                      <a:r>
                        <a:rPr lang="pt-PT" sz="1800" dirty="0" smtClean="0"/>
                        <a:t>se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lhes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si, eles/elas</a:t>
                      </a:r>
                    </a:p>
                    <a:p>
                      <a:pPr algn="ctr"/>
                      <a:r>
                        <a:rPr lang="pt-PT" sz="1800" dirty="0" smtClean="0"/>
                        <a:t>consigo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si, eles/elas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027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formas</a:t>
                      </a:r>
                    </a:p>
                    <a:p>
                      <a:pPr algn="ctr"/>
                      <a:r>
                        <a:rPr lang="pt-PT" sz="1800" dirty="0" smtClean="0"/>
                        <a:t>tónicas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formas átonas</a:t>
                      </a:r>
                    </a:p>
                    <a:p>
                      <a:pPr algn="ctr"/>
                      <a:r>
                        <a:rPr lang="pt-PT" sz="1800" dirty="0" smtClean="0"/>
                        <a:t>(as que ocorrem junto ao verbo)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800" dirty="0" smtClean="0"/>
                        <a:t>formas tónicas</a:t>
                      </a:r>
                      <a:endParaRPr lang="pt-PT" sz="1800" dirty="0"/>
                    </a:p>
                  </a:txBody>
                  <a:tcPr marL="81067" marR="81067" marT="40533" marB="405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633">
                <a:tc gridSpan="7">
                  <a:txBody>
                    <a:bodyPr/>
                    <a:lstStyle/>
                    <a:p>
                      <a:pPr algn="ctr"/>
                      <a:r>
                        <a:rPr lang="pt-PT" sz="1100" dirty="0" smtClean="0"/>
                        <a:t>                                 Adaptação  Amorim, C. &amp;</a:t>
                      </a:r>
                      <a:r>
                        <a:rPr lang="pt-PT" sz="1100" baseline="0" dirty="0" smtClean="0"/>
                        <a:t> Sousa, C., Gramática da Língua Portuguesa, Areal Editores (2009)</a:t>
                      </a:r>
                      <a:endParaRPr lang="pt-PT" sz="1100" dirty="0"/>
                    </a:p>
                  </a:txBody>
                  <a:tcPr marL="81067" marR="81067" marT="40533" marB="40533" anchor="ctr" anchorCtr="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 marL="81067" marR="81067" marT="40533" marB="4053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100" dirty="0"/>
                    </a:p>
                  </a:txBody>
                  <a:tcPr marL="81067" marR="81067" marT="40533" marB="40533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591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Marcador de Posição de Conteúdo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791145498"/>
              </p:ext>
            </p:extLst>
          </p:nvPr>
        </p:nvGraphicFramePr>
        <p:xfrm>
          <a:off x="965387" y="1124746"/>
          <a:ext cx="7279021" cy="5256582"/>
        </p:xfrm>
        <a:graphic>
          <a:graphicData uri="http://schemas.openxmlformats.org/drawingml/2006/table">
            <a:tbl>
              <a:tblPr firstRow="1" bandRow="1">
                <a:effectLst>
                  <a:outerShdw blurRad="38100" sx="101000" sy="101000" algn="ct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715427"/>
                <a:gridCol w="189336"/>
                <a:gridCol w="1448695"/>
                <a:gridCol w="1346810"/>
                <a:gridCol w="1376736"/>
                <a:gridCol w="1332799"/>
                <a:gridCol w="869218"/>
              </a:tblGrid>
              <a:tr h="395844">
                <a:tc gridSpan="7">
                  <a:txBody>
                    <a:bodyPr/>
                    <a:lstStyle/>
                    <a:p>
                      <a:pPr algn="ctr"/>
                      <a:r>
                        <a:rPr lang="pt-P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Função sintática: complemento direto + complemento indireto</a:t>
                      </a:r>
                      <a:endParaRPr lang="pt-P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81968" marR="81968" marT="40984" marB="4098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333454">
                <a:tc gridSpan="2">
                  <a:txBody>
                    <a:bodyPr/>
                    <a:lstStyle/>
                    <a:p>
                      <a:endParaRPr lang="pt-PT" sz="1600" dirty="0"/>
                    </a:p>
                  </a:txBody>
                  <a:tcPr marL="81968" marR="81968" marT="40984" marB="40984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b="1" dirty="0" smtClean="0"/>
                        <a:t>Singular</a:t>
                      </a:r>
                      <a:endParaRPr lang="pt-PT" sz="16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PT" sz="1600" b="1" dirty="0" smtClean="0"/>
                        <a:t>Plural</a:t>
                      </a:r>
                      <a:endParaRPr lang="pt-PT" sz="16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PT" sz="1600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6273">
                <a:tc rowSpan="7">
                  <a:txBody>
                    <a:bodyPr/>
                    <a:lstStyle/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  <a:p>
                      <a:endParaRPr lang="pt-PT" sz="1600" dirty="0" smtClean="0"/>
                    </a:p>
                  </a:txBody>
                  <a:tcPr marL="81968" marR="81968" marT="40984" marB="40984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rowSpan="7">
                  <a:txBody>
                    <a:bodyPr/>
                    <a:lstStyle/>
                    <a:p>
                      <a:endParaRPr lang="pt-PT" sz="1600" dirty="0"/>
                    </a:p>
                  </a:txBody>
                  <a:tcPr marL="81968" marR="81968" marT="40984" marB="409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me+o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mo</a:t>
                      </a:r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me+a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ma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mos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mas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endParaRPr lang="pt-PT" sz="1600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590">
                <a:tc v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te+o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to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te+a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ta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tos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tas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90">
                <a:tc v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lhe+o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lho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lhe+a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lha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lhos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lhas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649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nos+o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no-lo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nos+a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no-la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no-los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no-las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590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vos+o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vo-lo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vos+a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vo-la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vo-los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vos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649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lhe+o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lho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dirty="0" err="1" smtClean="0"/>
                        <a:t>lhe+a</a:t>
                      </a:r>
                      <a:r>
                        <a:rPr lang="pt-PT" sz="1800" dirty="0" smtClean="0"/>
                        <a:t>=</a:t>
                      </a:r>
                      <a:r>
                        <a:rPr lang="pt-PT" sz="1800" b="1" dirty="0" smtClean="0"/>
                        <a:t>lha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lhos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800" b="1" dirty="0" smtClean="0"/>
                        <a:t>lhas</a:t>
                      </a:r>
                      <a:endParaRPr lang="pt-PT" sz="1800" b="1" dirty="0"/>
                    </a:p>
                  </a:txBody>
                  <a:tcPr marL="81968" marR="81968" marT="40984" marB="4098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7943">
                <a:tc v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5">
                  <a:txBody>
                    <a:bodyPr/>
                    <a:lstStyle/>
                    <a:p>
                      <a:pPr algn="l">
                        <a:lnSpc>
                          <a:spcPts val="800"/>
                        </a:lnSpc>
                      </a:pPr>
                      <a:endParaRPr lang="pt-PT" sz="1600" dirty="0" smtClean="0"/>
                    </a:p>
                    <a:p>
                      <a:pPr algn="l"/>
                      <a:r>
                        <a:rPr lang="pt-PT" sz="1600" dirty="0" smtClean="0"/>
                        <a:t>Exs.</a:t>
                      </a:r>
                      <a:endParaRPr lang="pt-PT" sz="1600" baseline="0" dirty="0" smtClean="0"/>
                    </a:p>
                    <a:p>
                      <a:pPr algn="l"/>
                      <a:r>
                        <a:rPr lang="pt-PT" sz="1800" baseline="0" dirty="0" smtClean="0"/>
                        <a:t>O João leu um livro à Joana.              </a:t>
                      </a:r>
                      <a:r>
                        <a:rPr lang="pt-PT" sz="1800" dirty="0" smtClean="0"/>
                        <a:t>O João leu-</a:t>
                      </a:r>
                      <a:r>
                        <a:rPr lang="pt-PT" sz="1800" b="1" dirty="0" smtClean="0"/>
                        <a:t>lho</a:t>
                      </a:r>
                      <a:r>
                        <a:rPr lang="pt-PT" sz="1800" dirty="0" smtClean="0"/>
                        <a:t>.                                           O</a:t>
                      </a:r>
                      <a:r>
                        <a:rPr lang="pt-PT" sz="1800" baseline="0" dirty="0" smtClean="0"/>
                        <a:t> João leu-l</a:t>
                      </a:r>
                      <a:r>
                        <a:rPr lang="pt-PT" sz="1800" b="1" baseline="0" dirty="0" smtClean="0"/>
                        <a:t>hos</a:t>
                      </a:r>
                      <a:r>
                        <a:rPr lang="pt-PT" sz="1800" baseline="0" dirty="0" smtClean="0"/>
                        <a:t>.</a:t>
                      </a:r>
                      <a:endParaRPr lang="pt-PT" sz="1800" dirty="0" smtClean="0"/>
                    </a:p>
                    <a:p>
                      <a:pPr algn="l"/>
                      <a:endParaRPr lang="pt-PT" sz="1100" dirty="0" smtClean="0"/>
                    </a:p>
                    <a:p>
                      <a:pPr algn="l"/>
                      <a:r>
                        <a:rPr lang="pt-PT" sz="1800" dirty="0" smtClean="0"/>
                        <a:t>Conta a </a:t>
                      </a:r>
                      <a:r>
                        <a:rPr lang="pt-PT" sz="1800" baseline="0" dirty="0" smtClean="0"/>
                        <a:t>história às meninas. </a:t>
                      </a:r>
                    </a:p>
                    <a:p>
                      <a:pPr algn="l"/>
                      <a:r>
                        <a:rPr lang="pt-PT" sz="1800" baseline="0" dirty="0" smtClean="0"/>
                        <a:t>Conta-</a:t>
                      </a:r>
                      <a:r>
                        <a:rPr lang="pt-PT" sz="1800" b="1" baseline="0" dirty="0" smtClean="0"/>
                        <a:t>lha</a:t>
                      </a:r>
                      <a:r>
                        <a:rPr lang="pt-PT" sz="1800" baseline="0" dirty="0" smtClean="0"/>
                        <a:t>.                                            Conta</a:t>
                      </a:r>
                      <a:r>
                        <a:rPr lang="pt-PT" sz="1800" b="1" baseline="0" dirty="0" smtClean="0"/>
                        <a:t>-lhas</a:t>
                      </a:r>
                      <a:r>
                        <a:rPr lang="pt-PT" sz="1800" baseline="0" dirty="0" smtClean="0"/>
                        <a:t>.</a:t>
                      </a:r>
                    </a:p>
                    <a:p>
                      <a:pPr algn="l"/>
                      <a:endParaRPr lang="pt-PT" sz="1100" baseline="0" dirty="0" smtClean="0"/>
                    </a:p>
                    <a:p>
                      <a:pPr algn="l"/>
                      <a:r>
                        <a:rPr lang="pt-PT" sz="1800" baseline="0" dirty="0" smtClean="0"/>
                        <a:t>Digo-</a:t>
                      </a:r>
                      <a:r>
                        <a:rPr lang="pt-PT" sz="1800" b="1" baseline="0" dirty="0" smtClean="0"/>
                        <a:t>vo-lo</a:t>
                      </a:r>
                      <a:r>
                        <a:rPr lang="pt-PT" sz="1800" baseline="0" dirty="0" smtClean="0"/>
                        <a:t> com convicção.</a:t>
                      </a:r>
                      <a:r>
                        <a:rPr lang="pt-PT" sz="1600" baseline="0" dirty="0" smtClean="0"/>
                        <a:t>            </a:t>
                      </a:r>
                      <a:endParaRPr lang="pt-PT" sz="1600" dirty="0" smtClean="0"/>
                    </a:p>
                  </a:txBody>
                  <a:tcPr marL="81968" marR="81968" marT="40984" marB="40984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PT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62983" y="508829"/>
            <a:ext cx="6049299" cy="504150"/>
          </a:xfrm>
          <a:prstGeom prst="roundRect">
            <a:avLst>
              <a:gd name="adj" fmla="val 29696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anchor="ctr" anchorCtr="1">
            <a:noAutofit/>
          </a:bodyPr>
          <a:lstStyle/>
          <a:p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Formas contraídas do pronome pessoal</a:t>
            </a:r>
          </a:p>
        </p:txBody>
      </p:sp>
    </p:spTree>
    <p:extLst>
      <p:ext uri="{BB962C8B-B14F-4D97-AF65-F5344CB8AC3E}">
        <p14:creationId xmlns:p14="http://schemas.microsoft.com/office/powerpoint/2010/main" val="2518925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38935369"/>
              </p:ext>
            </p:extLst>
          </p:nvPr>
        </p:nvGraphicFramePr>
        <p:xfrm>
          <a:off x="323528" y="1232894"/>
          <a:ext cx="8712968" cy="5148434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1000" sy="101000" algn="ct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259807"/>
                <a:gridCol w="3204689"/>
                <a:gridCol w="4248472"/>
              </a:tblGrid>
              <a:tr h="8470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/>
                        <a:t>1. Depois do verbo</a:t>
                      </a:r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b="0" dirty="0" smtClean="0"/>
                        <a:t>Em frases afirmativas </a:t>
                      </a:r>
                      <a:r>
                        <a:rPr lang="pt-PT" sz="1700" b="0" baseline="0" dirty="0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b="0" baseline="0" dirty="0" smtClean="0"/>
                        <a:t>Em frases coordenadas</a:t>
                      </a:r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b="0" dirty="0" smtClean="0"/>
                        <a:t>(O aluno</a:t>
                      </a:r>
                      <a:r>
                        <a:rPr lang="pt-PT" sz="1700" b="0" baseline="0" dirty="0" smtClean="0"/>
                        <a:t> leu o livro na biblioteca.)</a:t>
                      </a:r>
                    </a:p>
                    <a:p>
                      <a:r>
                        <a:rPr lang="pt-PT" sz="1700" b="0" baseline="0" dirty="0" smtClean="0"/>
                        <a:t>O aluno leu-</a:t>
                      </a:r>
                      <a:r>
                        <a:rPr lang="pt-PT" sz="1700" b="1" baseline="0" dirty="0" smtClean="0"/>
                        <a:t>o </a:t>
                      </a:r>
                      <a:r>
                        <a:rPr lang="pt-PT" sz="1700" b="0" baseline="0" dirty="0" smtClean="0"/>
                        <a:t>na biblioteca.</a:t>
                      </a:r>
                    </a:p>
                    <a:p>
                      <a:r>
                        <a:rPr lang="pt-PT" sz="1700" b="0" baseline="0" dirty="0" smtClean="0"/>
                        <a:t>O aluno leu-</a:t>
                      </a:r>
                      <a:r>
                        <a:rPr lang="pt-PT" sz="1700" b="1" baseline="0" dirty="0" smtClean="0"/>
                        <a:t>o</a:t>
                      </a:r>
                      <a:r>
                        <a:rPr lang="pt-PT" sz="1700" b="0" baseline="0" dirty="0" smtClean="0"/>
                        <a:t> e devolveu-</a:t>
                      </a:r>
                      <a:r>
                        <a:rPr lang="pt-PT" sz="1700" b="1" baseline="0" dirty="0" smtClean="0"/>
                        <a:t>o</a:t>
                      </a:r>
                      <a:r>
                        <a:rPr lang="pt-PT" sz="1700" b="0" baseline="0" dirty="0" smtClean="0"/>
                        <a:t>.</a:t>
                      </a:r>
                      <a:endParaRPr lang="pt-PT" sz="1700" b="0" dirty="0"/>
                    </a:p>
                  </a:txBody>
                  <a:tcPr marL="84707" marR="84707" marT="42354" marB="42354"/>
                </a:tc>
              </a:tr>
              <a:tr h="874738">
                <a:tc rowSpan="7">
                  <a:txBody>
                    <a:bodyPr/>
                    <a:lstStyle/>
                    <a:p>
                      <a:pPr algn="ctr"/>
                      <a:r>
                        <a:rPr lang="pt-PT" sz="1700" b="1" dirty="0" smtClean="0"/>
                        <a:t>Antes do verbo</a:t>
                      </a:r>
                      <a:endParaRPr lang="pt-PT" sz="1700" b="1" dirty="0"/>
                    </a:p>
                  </a:txBody>
                  <a:tcPr marL="84707" marR="84707" marT="42354" marB="42354" anchor="ctr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Com palavras negativas (</a:t>
                      </a:r>
                      <a:r>
                        <a:rPr lang="pt-PT" sz="17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não, nunca, jamais, ninguém, nada</a:t>
                      </a:r>
                      <a:r>
                        <a:rPr lang="pt-PT" sz="17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	</a:t>
                      </a:r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O aluno não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leu na biblioteca.</a:t>
                      </a:r>
                    </a:p>
                    <a:p>
                      <a:r>
                        <a:rPr lang="pt-PT" sz="1700" dirty="0" smtClean="0"/>
                        <a:t>Nunca </a:t>
                      </a:r>
                      <a:r>
                        <a:rPr lang="pt-PT" sz="1700" b="1" dirty="0" smtClean="0"/>
                        <a:t>lhe</a:t>
                      </a:r>
                      <a:r>
                        <a:rPr lang="pt-PT" sz="1700" dirty="0" smtClean="0"/>
                        <a:t> peças um livro.</a:t>
                      </a:r>
                    </a:p>
                    <a:p>
                      <a:r>
                        <a:rPr lang="pt-PT" sz="1700" dirty="0" smtClean="0"/>
                        <a:t>Jamais</a:t>
                      </a:r>
                      <a:r>
                        <a:rPr lang="pt-PT" sz="1700" baseline="0" dirty="0" smtClean="0"/>
                        <a:t> </a:t>
                      </a:r>
                      <a:r>
                        <a:rPr lang="pt-PT" sz="1700" b="1" baseline="0" dirty="0" smtClean="0"/>
                        <a:t>lho</a:t>
                      </a:r>
                      <a:r>
                        <a:rPr lang="pt-PT" sz="1700" baseline="0" dirty="0" smtClean="0"/>
                        <a:t> peças.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354754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Em frases interrogativas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Quando</a:t>
                      </a:r>
                      <a:r>
                        <a:rPr lang="pt-PT" sz="1700" baseline="0" dirty="0" smtClean="0"/>
                        <a:t> </a:t>
                      </a:r>
                      <a:r>
                        <a:rPr lang="pt-PT" sz="1700" b="1" baseline="0" dirty="0" smtClean="0"/>
                        <a:t>o </a:t>
                      </a:r>
                      <a:r>
                        <a:rPr lang="pt-PT" sz="1700" b="0" baseline="0" dirty="0" smtClean="0"/>
                        <a:t>leste</a:t>
                      </a:r>
                      <a:r>
                        <a:rPr lang="pt-PT" sz="1700" baseline="0" dirty="0" smtClean="0"/>
                        <a:t>?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354754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Em frases exclamativas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Só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leste!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592951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Em orações subordinadas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O</a:t>
                      </a:r>
                      <a:r>
                        <a:rPr lang="pt-PT" sz="1700" baseline="0" dirty="0" smtClean="0"/>
                        <a:t> João leu-o logo que </a:t>
                      </a:r>
                      <a:r>
                        <a:rPr lang="pt-PT" sz="1700" b="1" baseline="0" dirty="0" smtClean="0"/>
                        <a:t>o</a:t>
                      </a:r>
                      <a:r>
                        <a:rPr lang="pt-PT" sz="1700" baseline="0" dirty="0" smtClean="0"/>
                        <a:t> comprou.</a:t>
                      </a:r>
                    </a:p>
                    <a:p>
                      <a:r>
                        <a:rPr lang="pt-PT" sz="1700" baseline="0" dirty="0" smtClean="0"/>
                        <a:t>Se </a:t>
                      </a:r>
                      <a:r>
                        <a:rPr lang="pt-PT" sz="1700" b="1" baseline="0" dirty="0" smtClean="0"/>
                        <a:t>o</a:t>
                      </a:r>
                      <a:r>
                        <a:rPr lang="pt-PT" sz="1700" baseline="0" dirty="0" smtClean="0"/>
                        <a:t> tivesses lido, entenderias melhor a vida.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612317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Com certos advérbios  (</a:t>
                      </a:r>
                      <a:r>
                        <a:rPr lang="pt-PT" sz="1700" i="1" dirty="0" smtClean="0"/>
                        <a:t>bem, mal, ainda, já, sempre, só, talvez)</a:t>
                      </a:r>
                      <a:endParaRPr lang="pt-PT" sz="1700" i="1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Ainda não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leste!</a:t>
                      </a:r>
                    </a:p>
                    <a:p>
                      <a:r>
                        <a:rPr lang="pt-PT" sz="1700" dirty="0" smtClean="0"/>
                        <a:t>Sempre </a:t>
                      </a:r>
                      <a:r>
                        <a:rPr lang="pt-PT" sz="1700" b="1" dirty="0" smtClean="0"/>
                        <a:t>lho</a:t>
                      </a:r>
                      <a:r>
                        <a:rPr lang="pt-PT" sz="1700" dirty="0" smtClean="0"/>
                        <a:t> deste.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612317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Com alguns quantificadores e pronomes indefinidos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Poucos alunos </a:t>
                      </a:r>
                      <a:r>
                        <a:rPr lang="pt-PT" sz="1700" b="1" dirty="0" smtClean="0"/>
                        <a:t>o </a:t>
                      </a:r>
                      <a:r>
                        <a:rPr lang="pt-PT" sz="1700" b="0" dirty="0" smtClean="0"/>
                        <a:t>le</a:t>
                      </a:r>
                      <a:r>
                        <a:rPr lang="pt-PT" sz="1700" dirty="0" smtClean="0"/>
                        <a:t>ram. / Alguém </a:t>
                      </a:r>
                      <a:r>
                        <a:rPr lang="pt-PT" sz="1700" b="1" dirty="0" smtClean="0"/>
                        <a:t>o </a:t>
                      </a:r>
                      <a:r>
                        <a:rPr lang="pt-PT" sz="1700" b="0" dirty="0" smtClean="0"/>
                        <a:t>compr</a:t>
                      </a:r>
                      <a:r>
                        <a:rPr lang="pt-PT" sz="1700" dirty="0" smtClean="0"/>
                        <a:t>ou.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  <a:tr h="874738">
                <a:tc vMerge="1">
                  <a:txBody>
                    <a:bodyPr/>
                    <a:lstStyle/>
                    <a:p>
                      <a:pPr algn="ctr"/>
                      <a:endParaRPr lang="pt-P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 smtClean="0"/>
                        <a:t>Em orações coordenadas  disjuntivas e</a:t>
                      </a:r>
                      <a:r>
                        <a:rPr lang="pt-PT" sz="1700" baseline="0" dirty="0" smtClean="0"/>
                        <a:t> copulativas iniciadas por locuções com valor negativo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/>
                        <a:t>Nem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leu nem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devolveu.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700" dirty="0" smtClean="0"/>
                        <a:t>Não só </a:t>
                      </a:r>
                      <a:r>
                        <a:rPr lang="pt-PT" sz="1700" b="1" dirty="0" smtClean="0"/>
                        <a:t>o</a:t>
                      </a:r>
                      <a:r>
                        <a:rPr lang="pt-PT" sz="1700" dirty="0" smtClean="0"/>
                        <a:t> leu como também </a:t>
                      </a:r>
                      <a:r>
                        <a:rPr lang="pt-PT" sz="1700" b="1" dirty="0" smtClean="0"/>
                        <a:t>o </a:t>
                      </a:r>
                      <a:r>
                        <a:rPr lang="pt-PT" sz="1700" dirty="0" smtClean="0"/>
                        <a:t>devolveu.</a:t>
                      </a:r>
                      <a:endParaRPr lang="pt-PT" sz="1700" dirty="0"/>
                    </a:p>
                  </a:txBody>
                  <a:tcPr marL="84707" marR="84707" marT="42354" marB="42354"/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07504" y="676347"/>
            <a:ext cx="8136904" cy="4318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pt-PT" sz="2400" b="1" dirty="0" smtClean="0"/>
              <a:t>Colocação do pronome pessoal </a:t>
            </a:r>
            <a:r>
              <a:rPr lang="pt-PT" sz="2400" b="1" i="1" dirty="0" smtClean="0"/>
              <a:t>átono</a:t>
            </a:r>
            <a:r>
              <a:rPr lang="pt-PT" sz="2400" b="1" dirty="0" smtClean="0"/>
              <a:t> em adjacência verbal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18703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Posição de Conteúdo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18657500"/>
              </p:ext>
            </p:extLst>
          </p:nvPr>
        </p:nvGraphicFramePr>
        <p:xfrm>
          <a:off x="287337" y="1268760"/>
          <a:ext cx="8677151" cy="3150322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1000" sy="101000" algn="ct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575215"/>
                <a:gridCol w="3864429"/>
                <a:gridCol w="3237507"/>
              </a:tblGrid>
              <a:tr h="115212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1" dirty="0" smtClean="0"/>
                        <a:t>No</a:t>
                      </a:r>
                      <a:r>
                        <a:rPr lang="pt-PT" sz="2000" b="1" baseline="0" dirty="0" smtClean="0"/>
                        <a:t> interior da forma verbal</a:t>
                      </a:r>
                      <a:endParaRPr lang="pt-PT" sz="2000" b="1" dirty="0" smtClean="0"/>
                    </a:p>
                  </a:txBody>
                  <a:tcPr marL="88176" marR="88176" marT="44088" marB="440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0" dirty="0" smtClean="0"/>
                        <a:t>Formas verbais no futuro e no</a:t>
                      </a:r>
                      <a:r>
                        <a:rPr lang="pt-PT" sz="2000" b="0" baseline="0" dirty="0" smtClean="0"/>
                        <a:t> condicional</a:t>
                      </a:r>
                      <a:endParaRPr lang="pt-PT" sz="2000" b="0" dirty="0" smtClean="0"/>
                    </a:p>
                  </a:txBody>
                  <a:tcPr marL="88176" marR="88176" marT="44088" marB="440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/>
                        <a:t>Ele ler-</a:t>
                      </a:r>
                      <a:r>
                        <a:rPr lang="pt-PT" sz="2000" b="1" dirty="0" smtClean="0"/>
                        <a:t>lhe</a:t>
                      </a:r>
                      <a:r>
                        <a:rPr lang="pt-PT" sz="2000" b="0" dirty="0" smtClean="0"/>
                        <a:t>-á o livro.</a:t>
                      </a:r>
                    </a:p>
                    <a:p>
                      <a:r>
                        <a:rPr lang="pt-PT" sz="2000" b="0" dirty="0" smtClean="0"/>
                        <a:t>Ele lê-</a:t>
                      </a:r>
                      <a:r>
                        <a:rPr lang="pt-PT" sz="2000" b="1" dirty="0" smtClean="0"/>
                        <a:t>lo</a:t>
                      </a:r>
                      <a:r>
                        <a:rPr lang="pt-PT" sz="2000" b="0" dirty="0" smtClean="0"/>
                        <a:t>-ia se tivesse tempo.</a:t>
                      </a:r>
                    </a:p>
                  </a:txBody>
                  <a:tcPr marL="88176" marR="88176" marT="44088" marB="440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80440">
                <a:tc rowSpan="2">
                  <a:txBody>
                    <a:bodyPr/>
                    <a:lstStyle/>
                    <a:p>
                      <a:pPr algn="ctr"/>
                      <a:r>
                        <a:rPr lang="pt-PT" sz="2000" b="1" dirty="0" smtClean="0"/>
                        <a:t>Com complexos verbais</a:t>
                      </a:r>
                      <a:endParaRPr lang="pt-PT" sz="2000" b="1" dirty="0"/>
                    </a:p>
                  </a:txBody>
                  <a:tcPr marL="88176" marR="88176" marT="44088" marB="44088"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Depois do verbo auxiliar, quando o verbo principal está no particípio ou no gerúndio 	</a:t>
                      </a:r>
                    </a:p>
                  </a:txBody>
                  <a:tcPr marL="88176" marR="88176" marT="44088" marB="4408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Tenho-</a:t>
                      </a:r>
                      <a:r>
                        <a:rPr lang="pt-PT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lido todos os dias.</a:t>
                      </a:r>
                    </a:p>
                    <a:p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Ia-</a:t>
                      </a:r>
                      <a:r>
                        <a:rPr lang="pt-PT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lendo aos poucos, caso  houvesse vontade.</a:t>
                      </a:r>
                    </a:p>
                  </a:txBody>
                  <a:tcPr marL="88176" marR="88176" marT="44088" marB="4408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17754"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Depois do verbo principal, quando este está no infinitivo 	</a:t>
                      </a:r>
                    </a:p>
                  </a:txBody>
                  <a:tcPr marL="88176" marR="88176" marT="44088" marB="4408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Tu vais ler-</a:t>
                      </a:r>
                      <a:r>
                        <a:rPr lang="pt-PT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</a:t>
                      </a:r>
                      <a:r>
                        <a:rPr lang="pt-PT" sz="2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todos os dias. 	</a:t>
                      </a:r>
                    </a:p>
                  </a:txBody>
                  <a:tcPr marL="88176" marR="88176" marT="44088" marB="44088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Footer Placeholder 3"/>
          <p:cNvSpPr>
            <a:spLocks noGrp="1"/>
          </p:cNvSpPr>
          <p:nvPr/>
        </p:nvSpPr>
        <p:spPr>
          <a:xfrm>
            <a:off x="287337" y="7605464"/>
            <a:ext cx="8569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PT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r">
              <a:defRPr/>
            </a:pPr>
            <a:r>
              <a:rPr lang="pt-PT" dirty="0" smtClean="0"/>
              <a:t>Conto Contigo 9                Conceição Monteiro Neto, Laura Guimarães, Olga Brochado, Rosa Maria Amaral, Susana Nunes</a:t>
            </a:r>
            <a:endParaRPr lang="pt-PT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107504" y="676347"/>
            <a:ext cx="8136904" cy="43180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/>
              <a:t>Colocação do pronome pessoal </a:t>
            </a:r>
            <a:r>
              <a:rPr lang="pt-PT" sz="2400" b="1" i="1" dirty="0" smtClean="0"/>
              <a:t>átono</a:t>
            </a:r>
            <a:r>
              <a:rPr lang="pt-PT" sz="2400" b="1" dirty="0" smtClean="0"/>
              <a:t> em adjacência verbal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358803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7" y="644542"/>
            <a:ext cx="5832648" cy="647700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algn="l"/>
            <a:r>
              <a:rPr lang="pt-PT" sz="2600" b="1" dirty="0" smtClean="0"/>
              <a:t>Alterações das formas dos pronomes</a:t>
            </a:r>
            <a:endParaRPr lang="pt-PT" sz="26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394146" y="1268760"/>
            <a:ext cx="7346206" cy="525713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57188" indent="-357188">
              <a:lnSpc>
                <a:spcPts val="2600"/>
              </a:lnSpc>
              <a:buFont typeface="+mj-lt"/>
              <a:buAutoNum type="alphaLcParenR"/>
            </a:pPr>
            <a:r>
              <a:rPr lang="pt-PT" sz="2400" dirty="0" smtClean="0"/>
              <a:t>Os</a:t>
            </a:r>
            <a:r>
              <a:rPr lang="pt-PT" sz="2400" i="1" dirty="0" smtClean="0"/>
              <a:t> </a:t>
            </a:r>
            <a:r>
              <a:rPr lang="pt-PT" sz="2400" dirty="0"/>
              <a:t>pronomes</a:t>
            </a:r>
            <a:r>
              <a:rPr lang="pt-PT" sz="2400" i="1" dirty="0"/>
              <a:t> </a:t>
            </a:r>
            <a:r>
              <a:rPr lang="pt-PT" sz="2400" b="1" i="1" dirty="0">
                <a:solidFill>
                  <a:srgbClr val="0070C0"/>
                </a:solidFill>
              </a:rPr>
              <a:t>o</a:t>
            </a:r>
            <a:r>
              <a:rPr lang="pt-PT" sz="2400" b="1" dirty="0">
                <a:solidFill>
                  <a:srgbClr val="0070C0"/>
                </a:solidFill>
              </a:rPr>
              <a:t>,</a:t>
            </a:r>
            <a:r>
              <a:rPr lang="pt-PT" sz="2400" b="1" i="1" dirty="0">
                <a:solidFill>
                  <a:srgbClr val="0070C0"/>
                </a:solidFill>
              </a:rPr>
              <a:t> a</a:t>
            </a:r>
            <a:r>
              <a:rPr lang="pt-PT" sz="2400" b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os</a:t>
            </a:r>
            <a:r>
              <a:rPr lang="pt-PT" sz="2400" b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as</a:t>
            </a:r>
            <a:r>
              <a:rPr lang="pt-PT" sz="2400" b="1" dirty="0">
                <a:solidFill>
                  <a:srgbClr val="0070C0"/>
                </a:solidFill>
              </a:rPr>
              <a:t> </a:t>
            </a:r>
            <a:r>
              <a:rPr lang="pt-PT" sz="2400" dirty="0"/>
              <a:t>passam a </a:t>
            </a:r>
            <a:r>
              <a:rPr lang="pt-PT" sz="2400" b="1" i="1" dirty="0" smtClean="0">
                <a:solidFill>
                  <a:srgbClr val="0070C0"/>
                </a:solidFill>
              </a:rPr>
              <a:t>lo</a:t>
            </a:r>
            <a:r>
              <a:rPr lang="pt-PT" sz="2400" i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la</a:t>
            </a:r>
            <a:r>
              <a:rPr lang="pt-PT" sz="2400" i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los</a:t>
            </a:r>
            <a:r>
              <a:rPr lang="pt-PT" sz="2400" i="1" dirty="0">
                <a:solidFill>
                  <a:srgbClr val="0070C0"/>
                </a:solidFill>
              </a:rPr>
              <a:t>, </a:t>
            </a:r>
            <a:r>
              <a:rPr lang="pt-PT" sz="2400" b="1" i="1" dirty="0" smtClean="0">
                <a:solidFill>
                  <a:srgbClr val="0070C0"/>
                </a:solidFill>
              </a:rPr>
              <a:t>las </a:t>
            </a:r>
            <a:r>
              <a:rPr lang="pt-PT" sz="2400" dirty="0" smtClean="0"/>
              <a:t>depois das formas verbais terminadas em </a:t>
            </a:r>
            <a:r>
              <a:rPr lang="pt-PT" sz="2400" b="1" i="1" dirty="0" smtClean="0">
                <a:solidFill>
                  <a:srgbClr val="0070C0"/>
                </a:solidFill>
              </a:rPr>
              <a:t>r</a:t>
            </a:r>
            <a:r>
              <a:rPr lang="pt-PT" sz="2400" i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s</a:t>
            </a:r>
            <a:r>
              <a:rPr lang="pt-PT" sz="2400" i="1" dirty="0">
                <a:solidFill>
                  <a:srgbClr val="0070C0"/>
                </a:solidFill>
              </a:rPr>
              <a:t>, </a:t>
            </a:r>
            <a:r>
              <a:rPr lang="pt-PT" sz="2400" b="1" i="1" dirty="0" smtClean="0">
                <a:solidFill>
                  <a:srgbClr val="0070C0"/>
                </a:solidFill>
              </a:rPr>
              <a:t>z.</a:t>
            </a:r>
            <a:r>
              <a:rPr lang="pt-PT" sz="2400" i="1" dirty="0" smtClean="0">
                <a:solidFill>
                  <a:srgbClr val="0070C0"/>
                </a:solidFill>
              </a:rPr>
              <a:t> </a:t>
            </a:r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/>
              <a:t>	</a:t>
            </a:r>
            <a:r>
              <a:rPr lang="pt-PT" sz="2400" dirty="0" smtClean="0"/>
              <a:t>Exs</a:t>
            </a:r>
            <a:r>
              <a:rPr lang="pt-PT" sz="2400" i="1" dirty="0" smtClean="0"/>
              <a:t>. 	</a:t>
            </a:r>
            <a:r>
              <a:rPr lang="pt-PT" sz="2400" dirty="0" smtClean="0"/>
              <a:t>Tu adora-</a:t>
            </a:r>
            <a:r>
              <a:rPr lang="pt-PT" sz="2400" b="1" dirty="0" smtClean="0"/>
              <a:t>lo</a:t>
            </a:r>
            <a:r>
              <a:rPr lang="pt-PT" sz="2400" dirty="0" smtClean="0"/>
              <a:t>. (Tu </a:t>
            </a:r>
            <a:r>
              <a:rPr lang="pt-PT" sz="2400" dirty="0"/>
              <a:t>adoras + o? </a:t>
            </a:r>
            <a:r>
              <a:rPr lang="pt-PT" sz="2400" dirty="0" smtClean="0"/>
              <a:t>)</a:t>
            </a:r>
            <a:endParaRPr lang="pt-PT" sz="2400" dirty="0"/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 smtClean="0"/>
              <a:t>        		Não </a:t>
            </a:r>
            <a:r>
              <a:rPr lang="pt-PT" sz="2400" dirty="0"/>
              <a:t>vo-</a:t>
            </a:r>
            <a:r>
              <a:rPr lang="pt-PT" sz="2400" b="1" dirty="0"/>
              <a:t>lo</a:t>
            </a:r>
            <a:r>
              <a:rPr lang="pt-PT" sz="2400" dirty="0"/>
              <a:t> digo</a:t>
            </a:r>
            <a:r>
              <a:rPr lang="pt-PT" sz="2400" dirty="0" smtClean="0"/>
              <a:t>.</a:t>
            </a:r>
            <a:r>
              <a:rPr lang="pt-PT" sz="2400" dirty="0"/>
              <a:t> </a:t>
            </a:r>
            <a:r>
              <a:rPr lang="pt-PT" sz="2400" dirty="0" smtClean="0"/>
              <a:t>(Não </a:t>
            </a:r>
            <a:r>
              <a:rPr lang="pt-PT" sz="2400" dirty="0"/>
              <a:t>vos + o digo</a:t>
            </a:r>
            <a:r>
              <a:rPr lang="pt-PT" sz="2400" dirty="0" smtClean="0"/>
              <a:t>.) </a:t>
            </a:r>
            <a:endParaRPr lang="pt-PT" sz="2400" dirty="0"/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/>
              <a:t> </a:t>
            </a:r>
            <a:r>
              <a:rPr lang="pt-PT" sz="2400" dirty="0" smtClean="0"/>
              <a:t>       		Trá-</a:t>
            </a:r>
            <a:r>
              <a:rPr lang="pt-PT" sz="2400" b="1" dirty="0" smtClean="0"/>
              <a:t>lo</a:t>
            </a:r>
            <a:r>
              <a:rPr lang="pt-PT" sz="2400" dirty="0" smtClean="0"/>
              <a:t> para aqui. (Traz </a:t>
            </a:r>
            <a:r>
              <a:rPr lang="pt-PT" sz="2400" dirty="0"/>
              <a:t>+ </a:t>
            </a:r>
            <a:r>
              <a:rPr lang="pt-PT" sz="2400" dirty="0" smtClean="0"/>
              <a:t>o para aqui.) </a:t>
            </a:r>
            <a:endParaRPr lang="pt-PT" sz="2400" dirty="0"/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/>
              <a:t> </a:t>
            </a:r>
            <a:r>
              <a:rPr lang="pt-PT" sz="2400" dirty="0" smtClean="0"/>
              <a:t>       		Vais trazê-</a:t>
            </a:r>
            <a:r>
              <a:rPr lang="pt-PT" sz="2400" b="1" dirty="0" smtClean="0"/>
              <a:t>lo</a:t>
            </a:r>
            <a:r>
              <a:rPr lang="pt-PT" sz="2400" dirty="0" smtClean="0"/>
              <a:t>. (Vais </a:t>
            </a:r>
            <a:r>
              <a:rPr lang="pt-PT" sz="2400" dirty="0"/>
              <a:t>trazer + o</a:t>
            </a:r>
            <a:r>
              <a:rPr lang="pt-PT" sz="2400" dirty="0" smtClean="0"/>
              <a:t>.) </a:t>
            </a:r>
          </a:p>
          <a:p>
            <a:pPr marL="0" indent="0">
              <a:lnSpc>
                <a:spcPts val="2600"/>
              </a:lnSpc>
              <a:buNone/>
            </a:pPr>
            <a:endParaRPr lang="pt-PT" sz="2400" dirty="0"/>
          </a:p>
          <a:p>
            <a:pPr marL="357188" indent="-357188">
              <a:lnSpc>
                <a:spcPts val="2600"/>
              </a:lnSpc>
              <a:spcBef>
                <a:spcPts val="0"/>
              </a:spcBef>
              <a:buFont typeface="+mj-lt"/>
              <a:buAutoNum type="alphaLcParenR" startAt="2"/>
            </a:pPr>
            <a:r>
              <a:rPr lang="pt-PT" sz="2400" dirty="0" smtClean="0"/>
              <a:t>Os</a:t>
            </a:r>
            <a:r>
              <a:rPr lang="pt-PT" sz="2400" i="1" dirty="0" smtClean="0"/>
              <a:t> </a:t>
            </a:r>
            <a:r>
              <a:rPr lang="pt-PT" sz="2400" dirty="0"/>
              <a:t>pronomes</a:t>
            </a:r>
            <a:r>
              <a:rPr lang="pt-PT" sz="2400" i="1" dirty="0"/>
              <a:t> </a:t>
            </a:r>
            <a:r>
              <a:rPr lang="pt-PT" sz="2400" b="1" i="1" dirty="0">
                <a:solidFill>
                  <a:srgbClr val="0070C0"/>
                </a:solidFill>
              </a:rPr>
              <a:t>o</a:t>
            </a:r>
            <a:r>
              <a:rPr lang="pt-PT" sz="2400" b="1" dirty="0">
                <a:solidFill>
                  <a:srgbClr val="0070C0"/>
                </a:solidFill>
              </a:rPr>
              <a:t>,</a:t>
            </a:r>
            <a:r>
              <a:rPr lang="pt-PT" sz="2400" b="1" i="1" dirty="0">
                <a:solidFill>
                  <a:srgbClr val="0070C0"/>
                </a:solidFill>
              </a:rPr>
              <a:t> a</a:t>
            </a:r>
            <a:r>
              <a:rPr lang="pt-PT" sz="2400" b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os</a:t>
            </a:r>
            <a:r>
              <a:rPr lang="pt-PT" sz="2400" b="1" dirty="0">
                <a:solidFill>
                  <a:srgbClr val="0070C0"/>
                </a:solidFill>
              </a:rPr>
              <a:t>, </a:t>
            </a:r>
            <a:r>
              <a:rPr lang="pt-PT" sz="2400" b="1" i="1" dirty="0">
                <a:solidFill>
                  <a:srgbClr val="0070C0"/>
                </a:solidFill>
              </a:rPr>
              <a:t>as</a:t>
            </a:r>
            <a:r>
              <a:rPr lang="pt-PT" sz="2400" b="1" dirty="0">
                <a:solidFill>
                  <a:srgbClr val="0070C0"/>
                </a:solidFill>
              </a:rPr>
              <a:t> </a:t>
            </a:r>
            <a:r>
              <a:rPr lang="pt-PT" sz="2400" dirty="0"/>
              <a:t>passam</a:t>
            </a:r>
            <a:r>
              <a:rPr lang="pt-PT" sz="2400" dirty="0">
                <a:solidFill>
                  <a:srgbClr val="0070C0"/>
                </a:solidFill>
              </a:rPr>
              <a:t> </a:t>
            </a:r>
            <a:r>
              <a:rPr lang="pt-PT" sz="2400" dirty="0"/>
              <a:t>a</a:t>
            </a:r>
            <a:r>
              <a:rPr lang="pt-PT" sz="2400" dirty="0">
                <a:solidFill>
                  <a:srgbClr val="0070C0"/>
                </a:solidFill>
              </a:rPr>
              <a:t> </a:t>
            </a:r>
            <a:r>
              <a:rPr lang="pt-PT" sz="2400" b="1" i="1" dirty="0">
                <a:solidFill>
                  <a:srgbClr val="0070C0"/>
                </a:solidFill>
              </a:rPr>
              <a:t>no, na, nos, </a:t>
            </a:r>
            <a:r>
              <a:rPr lang="pt-PT" sz="2400" b="1" i="1" dirty="0" smtClean="0">
                <a:solidFill>
                  <a:srgbClr val="0070C0"/>
                </a:solidFill>
              </a:rPr>
              <a:t>nas </a:t>
            </a:r>
            <a:r>
              <a:rPr lang="pt-PT" sz="2400" dirty="0" smtClean="0"/>
              <a:t>depois </a:t>
            </a:r>
            <a:r>
              <a:rPr lang="pt-PT" sz="2400" dirty="0"/>
              <a:t>das formas verbais terminadas em </a:t>
            </a:r>
            <a:r>
              <a:rPr lang="pt-PT" sz="2400" b="1" i="1" dirty="0" smtClean="0">
                <a:solidFill>
                  <a:srgbClr val="0070C0"/>
                </a:solidFill>
              </a:rPr>
              <a:t>m</a:t>
            </a:r>
            <a:r>
              <a:rPr lang="pt-PT" sz="2400" dirty="0" smtClean="0">
                <a:solidFill>
                  <a:srgbClr val="0070C0"/>
                </a:solidFill>
              </a:rPr>
              <a:t> </a:t>
            </a:r>
            <a:r>
              <a:rPr lang="pt-PT" sz="2400" dirty="0"/>
              <a:t>e </a:t>
            </a:r>
            <a:r>
              <a:rPr lang="pt-PT" sz="2400" dirty="0" smtClean="0"/>
              <a:t>em ditongo </a:t>
            </a:r>
            <a:r>
              <a:rPr lang="pt-PT" sz="2400" dirty="0"/>
              <a:t>ou vogal nasal</a:t>
            </a:r>
            <a:r>
              <a:rPr lang="pt-PT" sz="2400" dirty="0">
                <a:solidFill>
                  <a:srgbClr val="0070C0"/>
                </a:solidFill>
              </a:rPr>
              <a:t> </a:t>
            </a:r>
            <a:r>
              <a:rPr lang="pt-PT" sz="2400" b="1" i="1" dirty="0" err="1" smtClean="0">
                <a:solidFill>
                  <a:srgbClr val="0070C0"/>
                </a:solidFill>
              </a:rPr>
              <a:t>ão</a:t>
            </a:r>
            <a:r>
              <a:rPr lang="pt-PT" sz="2400" b="1" i="1" dirty="0" smtClean="0">
                <a:solidFill>
                  <a:srgbClr val="0070C0"/>
                </a:solidFill>
              </a:rPr>
              <a:t> </a:t>
            </a:r>
            <a:r>
              <a:rPr lang="pt-PT" sz="2400" dirty="0" smtClean="0"/>
              <a:t>e </a:t>
            </a:r>
            <a:r>
              <a:rPr lang="pt-PT" sz="2400" b="1" i="1" dirty="0" err="1" smtClean="0">
                <a:solidFill>
                  <a:srgbClr val="0070C0"/>
                </a:solidFill>
              </a:rPr>
              <a:t>õe</a:t>
            </a:r>
            <a:r>
              <a:rPr lang="pt-PT" sz="2400" b="1" i="1" dirty="0" smtClean="0">
                <a:solidFill>
                  <a:srgbClr val="0070C0"/>
                </a:solidFill>
              </a:rPr>
              <a:t>.</a:t>
            </a:r>
            <a:r>
              <a:rPr lang="pt-PT" sz="2400" dirty="0" smtClean="0"/>
              <a:t> </a:t>
            </a:r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/>
              <a:t>	</a:t>
            </a:r>
            <a:r>
              <a:rPr lang="pt-PT" sz="2400" dirty="0" smtClean="0"/>
              <a:t>Exs</a:t>
            </a:r>
            <a:r>
              <a:rPr lang="pt-PT" sz="2400" i="1" dirty="0"/>
              <a:t>. </a:t>
            </a:r>
            <a:r>
              <a:rPr lang="pt-PT" sz="2400" i="1" dirty="0" smtClean="0"/>
              <a:t>	</a:t>
            </a:r>
            <a:r>
              <a:rPr lang="pt-PT" sz="2400" dirty="0" smtClean="0"/>
              <a:t>Elas </a:t>
            </a:r>
            <a:r>
              <a:rPr lang="pt-PT" sz="2400" dirty="0"/>
              <a:t>acompanharam-</a:t>
            </a:r>
            <a:r>
              <a:rPr lang="pt-PT" sz="2400" b="1" dirty="0"/>
              <a:t>na</a:t>
            </a:r>
            <a:r>
              <a:rPr lang="pt-PT" sz="2400" dirty="0"/>
              <a:t> à festa.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 smtClean="0"/>
              <a:t>		Elas </a:t>
            </a:r>
            <a:r>
              <a:rPr lang="pt-PT" sz="2400" dirty="0"/>
              <a:t>dão-</a:t>
            </a:r>
            <a:r>
              <a:rPr lang="pt-PT" sz="2400" b="1" dirty="0"/>
              <a:t>no</a:t>
            </a:r>
            <a:r>
              <a:rPr lang="pt-PT" sz="2400" dirty="0"/>
              <a:t> ao doente</a:t>
            </a:r>
            <a:r>
              <a:rPr lang="pt-PT" sz="2400" dirty="0" smtClean="0"/>
              <a:t>.</a:t>
            </a:r>
          </a:p>
          <a:p>
            <a:pPr marL="0" indent="0">
              <a:lnSpc>
                <a:spcPts val="2600"/>
              </a:lnSpc>
              <a:buNone/>
            </a:pPr>
            <a:r>
              <a:rPr lang="pt-PT" sz="2400" dirty="0"/>
              <a:t>	</a:t>
            </a:r>
            <a:r>
              <a:rPr lang="pt-PT" sz="2400" dirty="0" smtClean="0"/>
              <a:t>	Põe-</a:t>
            </a:r>
            <a:r>
              <a:rPr lang="pt-PT" sz="2400" b="1" dirty="0" smtClean="0"/>
              <a:t>no</a:t>
            </a:r>
            <a:r>
              <a:rPr lang="pt-PT" sz="2400" dirty="0" smtClean="0"/>
              <a:t> dentro da gaveta.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7088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6" y="706463"/>
            <a:ext cx="6984776" cy="922337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l">
              <a:lnSpc>
                <a:spcPts val="2600"/>
              </a:lnSpc>
            </a:pPr>
            <a:r>
              <a:rPr lang="pt-PT" sz="2400" b="1" dirty="0" smtClean="0"/>
              <a:t>Treina, agora, o que aprendeste sobre o pronome pessoal em adjacência verbal. </a:t>
            </a:r>
            <a:endParaRPr lang="pt-PT" sz="24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374848" y="1628453"/>
            <a:ext cx="7653536" cy="4896891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57188" indent="-357188">
              <a:buAutoNum type="arabicPeriod"/>
            </a:pPr>
            <a:r>
              <a:rPr lang="pt-PT" sz="2600" b="1" dirty="0" smtClean="0"/>
              <a:t>Substitui as expressões em itálico por pronomes pessoais. 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A professora recomendou a leitura deste livro e eu fui requisitar </a:t>
            </a:r>
            <a:r>
              <a:rPr lang="pt-PT" sz="2400" i="1" dirty="0" smtClean="0"/>
              <a:t>o livro </a:t>
            </a:r>
            <a:r>
              <a:rPr lang="pt-PT" sz="2400" dirty="0" smtClean="0"/>
              <a:t>na biblioteca.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Sempre que a Maria requisita um livro, guarda </a:t>
            </a:r>
            <a:r>
              <a:rPr lang="pt-PT" sz="2400" i="1" dirty="0" smtClean="0"/>
              <a:t>o livro </a:t>
            </a:r>
            <a:r>
              <a:rPr lang="pt-PT" sz="2400" dirty="0" smtClean="0"/>
              <a:t>num lugar seguro.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Os pais cuidam dos seus filhos e </a:t>
            </a:r>
            <a:r>
              <a:rPr lang="pt-PT" sz="2400" i="1" dirty="0" smtClean="0"/>
              <a:t>os filhos </a:t>
            </a:r>
            <a:r>
              <a:rPr lang="pt-PT" sz="2400" dirty="0" smtClean="0"/>
              <a:t>devem respeitar </a:t>
            </a:r>
            <a:r>
              <a:rPr lang="pt-PT" sz="2400" i="1" dirty="0" smtClean="0"/>
              <a:t>os pais</a:t>
            </a:r>
            <a:r>
              <a:rPr lang="pt-PT" sz="2400" dirty="0" smtClean="0"/>
              <a:t>. 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Talvez as alunas não queiram </a:t>
            </a:r>
            <a:r>
              <a:rPr lang="pt-PT" sz="2400" i="1" dirty="0" smtClean="0"/>
              <a:t>as t-shirts pretas</a:t>
            </a:r>
            <a:r>
              <a:rPr lang="pt-PT" sz="2400" dirty="0" smtClean="0"/>
              <a:t>. 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Quando fizeste </a:t>
            </a:r>
            <a:r>
              <a:rPr lang="pt-PT" sz="2400" i="1" dirty="0" smtClean="0"/>
              <a:t>estes desenhos</a:t>
            </a:r>
            <a:r>
              <a:rPr lang="pt-PT" sz="2400" dirty="0" smtClean="0"/>
              <a:t>?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Na semana passada, não concluí </a:t>
            </a:r>
            <a:r>
              <a:rPr lang="pt-PT" sz="2400" i="1" dirty="0" smtClean="0"/>
              <a:t>o puzzle.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Não só li </a:t>
            </a:r>
            <a:r>
              <a:rPr lang="pt-PT" sz="2400" i="1" dirty="0" smtClean="0"/>
              <a:t>as crónicas </a:t>
            </a:r>
            <a:r>
              <a:rPr lang="pt-PT" sz="2400" dirty="0" smtClean="0"/>
              <a:t>como também fiz</a:t>
            </a:r>
            <a:r>
              <a:rPr lang="pt-PT" sz="2400" i="1" dirty="0" smtClean="0"/>
              <a:t> resumos. 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Porque escrevem </a:t>
            </a:r>
            <a:r>
              <a:rPr lang="pt-PT" sz="2400" i="1" dirty="0" smtClean="0"/>
              <a:t>os textos </a:t>
            </a:r>
            <a:r>
              <a:rPr lang="pt-PT" sz="2400" dirty="0" smtClean="0"/>
              <a:t>a lápis?</a:t>
            </a:r>
          </a:p>
          <a:p>
            <a:pPr marL="715963" lvl="1" indent="-315913">
              <a:buFont typeface="+mj-lt"/>
              <a:buAutoNum type="alphaLcParenR"/>
            </a:pPr>
            <a:r>
              <a:rPr lang="pt-PT" sz="2400" dirty="0" smtClean="0"/>
              <a:t>Quando apresentam </a:t>
            </a:r>
            <a:r>
              <a:rPr lang="pt-PT" sz="2400" i="1" dirty="0" smtClean="0"/>
              <a:t>as apreciações críticas</a:t>
            </a:r>
            <a:r>
              <a:rPr lang="pt-PT" sz="2400" dirty="0" smtClean="0"/>
              <a:t>? </a:t>
            </a:r>
            <a:endParaRPr lang="pt-PT" sz="2400" i="1" dirty="0" smtClean="0"/>
          </a:p>
          <a:p>
            <a:pPr marL="514350" indent="-514350">
              <a:buFont typeface="+mj-lt"/>
              <a:buAutoNum type="alphaLcParenR"/>
            </a:pP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4574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74848" y="707232"/>
            <a:ext cx="3765104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pt-PT" sz="2400" b="1" dirty="0" smtClean="0"/>
              <a:t>2. Observa as frases.</a:t>
            </a:r>
            <a:endParaRPr lang="pt-PT" sz="24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56345" y="4869160"/>
            <a:ext cx="7200031" cy="15841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541338">
              <a:lnSpc>
                <a:spcPts val="2400"/>
              </a:lnSpc>
              <a:buNone/>
            </a:pPr>
            <a:r>
              <a:rPr lang="pt-PT" sz="2200" b="1" dirty="0" smtClean="0"/>
              <a:t>2.1. </a:t>
            </a:r>
            <a:r>
              <a:rPr lang="pt-PT" sz="2200" b="1" dirty="0"/>
              <a:t> </a:t>
            </a:r>
            <a:r>
              <a:rPr lang="pt-PT" sz="2200" dirty="0" smtClean="0"/>
              <a:t>Reescreve-as, substituindo  as expressões sublinhadas 	pelo pronome adequado.</a:t>
            </a:r>
          </a:p>
          <a:p>
            <a:pPr marL="0" indent="0" defTabSz="541338">
              <a:lnSpc>
                <a:spcPts val="2400"/>
              </a:lnSpc>
              <a:buNone/>
            </a:pPr>
            <a:r>
              <a:rPr lang="pt-PT" sz="2200" b="1" dirty="0" smtClean="0"/>
              <a:t>2.2.  </a:t>
            </a:r>
            <a:r>
              <a:rPr lang="pt-PT" sz="2200" dirty="0" smtClean="0"/>
              <a:t>Indica qual a posição do pronome em relação ao verbo, 	justificando. </a:t>
            </a:r>
            <a:endParaRPr lang="pt-PT" sz="2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254511"/>
              </p:ext>
            </p:extLst>
          </p:nvPr>
        </p:nvGraphicFramePr>
        <p:xfrm>
          <a:off x="467544" y="1340768"/>
          <a:ext cx="8496944" cy="336310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536504"/>
                <a:gridCol w="3960440"/>
              </a:tblGrid>
              <a:tr h="41601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b="0" dirty="0" smtClean="0"/>
                        <a:t>Já conheces</a:t>
                      </a:r>
                      <a:r>
                        <a:rPr lang="pt-PT" sz="1900" b="0" baseline="0" dirty="0" smtClean="0"/>
                        <a:t> </a:t>
                      </a:r>
                      <a:r>
                        <a:rPr lang="pt-PT" sz="1900" b="0" u="sng" baseline="0" dirty="0" smtClean="0"/>
                        <a:t>este jogo</a:t>
                      </a:r>
                      <a:r>
                        <a:rPr lang="pt-PT" sz="1900" b="0" dirty="0" smtClean="0"/>
                        <a:t>? </a:t>
                      </a:r>
                      <a:endParaRPr lang="pt-PT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Talvez tenha perdido </a:t>
                      </a:r>
                      <a:r>
                        <a:rPr lang="pt-PT" sz="1900" u="sng" dirty="0" smtClean="0"/>
                        <a:t>o estojo dos lápis</a:t>
                      </a:r>
                      <a:r>
                        <a:rPr lang="pt-PT" sz="1900" dirty="0" smtClean="0"/>
                        <a:t>.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900" dirty="0" smtClean="0"/>
                    </a:p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Só leste </a:t>
                      </a:r>
                      <a:r>
                        <a:rPr lang="pt-PT" sz="1900" u="sng" dirty="0" smtClean="0"/>
                        <a:t>esse capítulo</a:t>
                      </a:r>
                      <a:r>
                        <a:rPr lang="pt-PT" sz="1900" dirty="0" smtClean="0"/>
                        <a:t>! 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900" dirty="0" smtClean="0"/>
                    </a:p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Ainda não leste </a:t>
                      </a:r>
                      <a:r>
                        <a:rPr lang="pt-PT" sz="1900" u="sng" dirty="0" smtClean="0"/>
                        <a:t>as instruções</a:t>
                      </a:r>
                      <a:r>
                        <a:rPr lang="pt-PT" sz="1900" dirty="0" smtClean="0"/>
                        <a:t>?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900" dirty="0" smtClean="0"/>
                    </a:p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Já ligaste </a:t>
                      </a:r>
                      <a:r>
                        <a:rPr lang="pt-PT" sz="1900" u="sng" dirty="0" smtClean="0"/>
                        <a:t>à Maria</a:t>
                      </a:r>
                      <a:r>
                        <a:rPr lang="pt-PT" sz="1900" dirty="0" smtClean="0"/>
                        <a:t>?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900" dirty="0" smtClean="0"/>
                    </a:p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Os alunos sempre usaram </a:t>
                      </a:r>
                      <a:r>
                        <a:rPr lang="pt-PT" sz="1900" u="sng" dirty="0" smtClean="0"/>
                        <a:t>dicionários</a:t>
                      </a:r>
                      <a:r>
                        <a:rPr lang="pt-PT" sz="1900" baseline="0" dirty="0" smtClean="0"/>
                        <a:t>, nesta escola</a:t>
                      </a:r>
                      <a:r>
                        <a:rPr lang="pt-PT" sz="1900" dirty="0" smtClean="0"/>
                        <a:t>. 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900" dirty="0" smtClean="0"/>
                    </a:p>
                    <a:p>
                      <a:pPr>
                        <a:lnSpc>
                          <a:spcPts val="2000"/>
                        </a:lnSpc>
                      </a:pPr>
                      <a:endParaRPr lang="pt-PT" sz="1900" dirty="0"/>
                    </a:p>
                  </a:txBody>
                  <a:tcPr marL="81366" marR="81366" marT="40684" marB="40684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643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6" y="692696"/>
            <a:ext cx="8229600" cy="6334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pt-PT" sz="2400" b="1" dirty="0" smtClean="0"/>
              <a:t>3. Reescreve as frases no tempo e modo indicados.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20402" y="1196752"/>
            <a:ext cx="8460110" cy="471328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Eles deram-nos uma boa notícia. (futuro do indicativo)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O </a:t>
            </a:r>
            <a:r>
              <a:rPr lang="pt-PT" sz="2200" dirty="0" err="1" smtClean="0"/>
              <a:t>diretor</a:t>
            </a:r>
            <a:r>
              <a:rPr lang="pt-PT" sz="2200" dirty="0" smtClean="0"/>
              <a:t> da empresa recomendou-o com agrado. (condicional) 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Vemo-nos no jogo de futebol, esta tarde. (futuro do indicativo)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Ele fala-lhe com autoridade. (futuro do indicativo)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Se ele vier, conto-lhe  a verdade. (futuro do indicativo)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Mal possa, explico-lhes  o teu problema. (futuro do indicativo)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Os teus pais emprestam-nos a casa de praia? (condicional)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Nós trazíamo-la de bom grado. (condicional)</a:t>
            </a:r>
          </a:p>
          <a:p>
            <a:pPr marL="357188" indent="-357188">
              <a:lnSpc>
                <a:spcPts val="3600"/>
              </a:lnSpc>
              <a:buFont typeface="+mj-lt"/>
              <a:buAutoNum type="alphaLcParenR"/>
            </a:pPr>
            <a:r>
              <a:rPr lang="pt-PT" sz="2200" dirty="0" smtClean="0"/>
              <a:t>Dizem-no com cautela. (condicional)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103386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00399" y="706687"/>
            <a:ext cx="1763688" cy="63408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0" rIns="0" bIns="0" anchor="ctr" anchorCtr="1">
            <a:noAutofit/>
          </a:bodyPr>
          <a:lstStyle/>
          <a:p>
            <a:pPr algn="l"/>
            <a:r>
              <a:rPr lang="pt-PT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Soluções:</a:t>
            </a:r>
            <a:endParaRPr lang="pt-PT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374848" y="1412776"/>
            <a:ext cx="7941568" cy="5112567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357188" indent="-357188">
              <a:buAutoNum type="arabicPeriod"/>
            </a:pPr>
            <a:r>
              <a:rPr lang="pt-PT" sz="2400" b="1" dirty="0" smtClean="0"/>
              <a:t>Substitui as expressões em itálico por pronomes pessoais. </a:t>
            </a:r>
            <a:endParaRPr lang="pt-PT" sz="2800" b="1" dirty="0" smtClean="0"/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A professora recomendou a leitura deste livro e eu fui </a:t>
            </a:r>
            <a:r>
              <a:rPr lang="pt-PT" sz="2500" dirty="0" smtClean="0">
                <a:solidFill>
                  <a:srgbClr val="FF0000"/>
                </a:solidFill>
              </a:rPr>
              <a:t>requisitá-lo</a:t>
            </a:r>
            <a:r>
              <a:rPr lang="pt-PT" sz="2500" dirty="0" smtClean="0"/>
              <a:t> na biblioteca.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Sempre que a Maria requisita um livro, </a:t>
            </a:r>
            <a:r>
              <a:rPr lang="pt-PT" sz="2500" dirty="0" smtClean="0">
                <a:solidFill>
                  <a:srgbClr val="FF0000"/>
                </a:solidFill>
              </a:rPr>
              <a:t>guarda-o</a:t>
            </a:r>
            <a:r>
              <a:rPr lang="pt-PT" sz="2500" dirty="0" smtClean="0"/>
              <a:t> num lugar seguro.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Os pais cuidam dos seus filhos e estes devem </a:t>
            </a:r>
            <a:r>
              <a:rPr lang="pt-PT" sz="2500" dirty="0" smtClean="0">
                <a:solidFill>
                  <a:srgbClr val="FF0000"/>
                </a:solidFill>
              </a:rPr>
              <a:t>respeitá-los</a:t>
            </a:r>
            <a:r>
              <a:rPr lang="pt-PT" sz="2500" dirty="0" smtClean="0"/>
              <a:t>.</a:t>
            </a:r>
            <a:endParaRPr lang="pt-PT" sz="2500" i="1" dirty="0" smtClean="0"/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Talvez as alunas não </a:t>
            </a:r>
            <a:r>
              <a:rPr lang="pt-PT" sz="2500" dirty="0" smtClean="0">
                <a:solidFill>
                  <a:srgbClr val="FF0000"/>
                </a:solidFill>
              </a:rPr>
              <a:t>as</a:t>
            </a:r>
            <a:r>
              <a:rPr lang="pt-PT" sz="2500" i="1" dirty="0" smtClean="0">
                <a:solidFill>
                  <a:srgbClr val="FF0000"/>
                </a:solidFill>
              </a:rPr>
              <a:t> </a:t>
            </a:r>
            <a:r>
              <a:rPr lang="pt-PT" sz="2500" dirty="0" smtClean="0"/>
              <a:t>queiram. 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Quando </a:t>
            </a:r>
            <a:r>
              <a:rPr lang="pt-PT" sz="2500" dirty="0" smtClean="0">
                <a:solidFill>
                  <a:srgbClr val="FF0000"/>
                </a:solidFill>
              </a:rPr>
              <a:t>os </a:t>
            </a:r>
            <a:r>
              <a:rPr lang="pt-PT" sz="2500" dirty="0" smtClean="0"/>
              <a:t>fizeste?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Na semana passada, não </a:t>
            </a:r>
            <a:r>
              <a:rPr lang="pt-PT" sz="2500" dirty="0" smtClean="0">
                <a:solidFill>
                  <a:srgbClr val="FF0000"/>
                </a:solidFill>
              </a:rPr>
              <a:t>o </a:t>
            </a:r>
            <a:r>
              <a:rPr lang="pt-PT" sz="2500" dirty="0" smtClean="0"/>
              <a:t>concluí</a:t>
            </a:r>
            <a:r>
              <a:rPr lang="pt-PT" sz="2500" i="1" dirty="0" smtClean="0"/>
              <a:t>.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 smtClean="0"/>
              <a:t>Não só </a:t>
            </a:r>
            <a:r>
              <a:rPr lang="pt-PT" sz="2500" dirty="0" smtClean="0">
                <a:solidFill>
                  <a:srgbClr val="FF0000"/>
                </a:solidFill>
              </a:rPr>
              <a:t>as </a:t>
            </a:r>
            <a:r>
              <a:rPr lang="pt-PT" sz="2500" dirty="0" smtClean="0"/>
              <a:t>li</a:t>
            </a:r>
            <a:r>
              <a:rPr lang="pt-PT" sz="2500" i="1" dirty="0" smtClean="0"/>
              <a:t> </a:t>
            </a:r>
            <a:r>
              <a:rPr lang="pt-PT" sz="2500" dirty="0" smtClean="0"/>
              <a:t>como também </a:t>
            </a:r>
            <a:r>
              <a:rPr lang="pt-PT" sz="2500" dirty="0" smtClean="0">
                <a:solidFill>
                  <a:srgbClr val="FF0000"/>
                </a:solidFill>
              </a:rPr>
              <a:t>os</a:t>
            </a:r>
            <a:r>
              <a:rPr lang="pt-PT" sz="2500" dirty="0" smtClean="0"/>
              <a:t> fiz. 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/>
              <a:t>Porque </a:t>
            </a:r>
            <a:r>
              <a:rPr lang="pt-PT" sz="2500" dirty="0" smtClean="0">
                <a:solidFill>
                  <a:srgbClr val="FF0000"/>
                </a:solidFill>
              </a:rPr>
              <a:t>os </a:t>
            </a:r>
            <a:r>
              <a:rPr lang="pt-PT" sz="2500" dirty="0" smtClean="0"/>
              <a:t>escrevem  </a:t>
            </a:r>
            <a:r>
              <a:rPr lang="pt-PT" sz="2500" dirty="0"/>
              <a:t>a lápis?</a:t>
            </a:r>
          </a:p>
          <a:p>
            <a:pPr marL="803275" lvl="1" indent="-403225">
              <a:buFont typeface="+mj-lt"/>
              <a:buAutoNum type="alphaLcParenR"/>
            </a:pPr>
            <a:r>
              <a:rPr lang="pt-PT" sz="2500" dirty="0"/>
              <a:t>Quando </a:t>
            </a:r>
            <a:r>
              <a:rPr lang="pt-PT" sz="2500" dirty="0" smtClean="0">
                <a:solidFill>
                  <a:srgbClr val="FF0000"/>
                </a:solidFill>
              </a:rPr>
              <a:t>as </a:t>
            </a:r>
            <a:r>
              <a:rPr lang="pt-PT" sz="2500" dirty="0" smtClean="0"/>
              <a:t>apresentam? </a:t>
            </a:r>
            <a:endParaRPr lang="pt-PT" sz="2500" i="1" dirty="0" smtClean="0"/>
          </a:p>
          <a:p>
            <a:pPr marL="514350" indent="-514350">
              <a:buFont typeface="+mj-lt"/>
              <a:buAutoNum type="alphaLcParenR"/>
            </a:pP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88294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5536" y="692696"/>
            <a:ext cx="8229600" cy="417512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pt-PT" sz="2400" b="1" dirty="0" smtClean="0"/>
              <a:t>2. Observa as frases.</a:t>
            </a:r>
            <a:endParaRPr lang="pt-PT" sz="2400" b="1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755576" y="4869160"/>
            <a:ext cx="7149480" cy="136815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defTabSz="538163">
              <a:lnSpc>
                <a:spcPts val="2400"/>
              </a:lnSpc>
              <a:buNone/>
            </a:pPr>
            <a:r>
              <a:rPr lang="pt-PT" sz="2400" b="1" dirty="0" smtClean="0"/>
              <a:t>2.2. </a:t>
            </a:r>
            <a:r>
              <a:rPr lang="pt-PT" sz="2400" dirty="0" smtClean="0"/>
              <a:t>O pronome pessoal está colocado antes do verbo 	devido à ocorrência dos </a:t>
            </a:r>
            <a:r>
              <a:rPr lang="pt-PT" sz="2400" b="1" dirty="0" smtClean="0"/>
              <a:t>advérbios</a:t>
            </a:r>
            <a:r>
              <a:rPr lang="pt-PT" sz="2400" dirty="0" smtClean="0"/>
              <a:t> </a:t>
            </a:r>
            <a:r>
              <a:rPr lang="pt-PT" sz="2400" i="1" dirty="0" smtClean="0">
                <a:solidFill>
                  <a:srgbClr val="C00000"/>
                </a:solidFill>
              </a:rPr>
              <a:t>talvez</a:t>
            </a:r>
            <a:r>
              <a:rPr lang="pt-PT" sz="2400" i="1" dirty="0" smtClean="0"/>
              <a:t>, </a:t>
            </a:r>
            <a:r>
              <a:rPr lang="pt-PT" sz="2400" i="1" dirty="0" smtClean="0">
                <a:solidFill>
                  <a:srgbClr val="C00000"/>
                </a:solidFill>
              </a:rPr>
              <a:t>só</a:t>
            </a:r>
            <a:r>
              <a:rPr lang="pt-PT" sz="2400" i="1" dirty="0" smtClean="0"/>
              <a:t>, </a:t>
            </a:r>
            <a:r>
              <a:rPr lang="pt-PT" sz="2400" i="1" dirty="0" smtClean="0">
                <a:solidFill>
                  <a:srgbClr val="C00000"/>
                </a:solidFill>
              </a:rPr>
              <a:t>ainda</a:t>
            </a:r>
            <a:r>
              <a:rPr lang="pt-PT" sz="2400" i="1" dirty="0" smtClean="0"/>
              <a:t>, 	</a:t>
            </a:r>
            <a:r>
              <a:rPr lang="pt-PT" sz="2400" i="1" dirty="0" smtClean="0">
                <a:solidFill>
                  <a:srgbClr val="C00000"/>
                </a:solidFill>
              </a:rPr>
              <a:t>já</a:t>
            </a:r>
            <a:r>
              <a:rPr lang="pt-PT" sz="2400" i="1" dirty="0" smtClean="0"/>
              <a:t> </a:t>
            </a:r>
            <a:r>
              <a:rPr lang="pt-PT" sz="2400" dirty="0" smtClean="0"/>
              <a:t>e</a:t>
            </a:r>
            <a:r>
              <a:rPr lang="pt-PT" sz="2400" i="1" dirty="0" smtClean="0"/>
              <a:t> 	</a:t>
            </a:r>
            <a:r>
              <a:rPr lang="pt-PT" sz="2400" i="1" dirty="0" smtClean="0">
                <a:solidFill>
                  <a:srgbClr val="C00000"/>
                </a:solidFill>
              </a:rPr>
              <a:t>sempre</a:t>
            </a:r>
            <a:r>
              <a:rPr lang="pt-PT" sz="2400" dirty="0" smtClean="0"/>
              <a:t>, na frase.</a:t>
            </a:r>
            <a:endParaRPr lang="pt-PT" sz="2800" dirty="0"/>
          </a:p>
        </p:txBody>
      </p:sp>
      <p:graphicFrame>
        <p:nvGraphicFramePr>
          <p:cNvPr id="6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302517"/>
              </p:ext>
            </p:extLst>
          </p:nvPr>
        </p:nvGraphicFramePr>
        <p:xfrm>
          <a:off x="467544" y="1340768"/>
          <a:ext cx="8496944" cy="32648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536504"/>
                <a:gridCol w="3960440"/>
              </a:tblGrid>
              <a:tr h="416012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b="0" dirty="0" smtClean="0"/>
                        <a:t>Já conheces</a:t>
                      </a:r>
                      <a:r>
                        <a:rPr lang="pt-PT" sz="1900" b="0" baseline="0" dirty="0" smtClean="0"/>
                        <a:t> </a:t>
                      </a:r>
                      <a:r>
                        <a:rPr lang="pt-PT" sz="1900" b="0" u="sng" baseline="0" dirty="0" smtClean="0"/>
                        <a:t>este jogo</a:t>
                      </a:r>
                      <a:r>
                        <a:rPr lang="pt-PT" sz="1900" b="0" dirty="0" smtClean="0"/>
                        <a:t>? </a:t>
                      </a:r>
                      <a:endParaRPr lang="pt-PT" sz="1900" b="0" dirty="0">
                        <a:solidFill>
                          <a:schemeClr val="tx1"/>
                        </a:solidFill>
                      </a:endParaRPr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b="0" dirty="0" smtClean="0"/>
                        <a:t>Já </a:t>
                      </a:r>
                      <a:r>
                        <a:rPr lang="pt-PT" sz="2000" b="0" u="sng" dirty="0" smtClean="0"/>
                        <a:t>o</a:t>
                      </a:r>
                      <a:r>
                        <a:rPr lang="pt-PT" sz="2000" b="0" dirty="0" smtClean="0"/>
                        <a:t> conheces?</a:t>
                      </a:r>
                    </a:p>
                  </a:txBody>
                  <a:tcPr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Talvez tenha perdido </a:t>
                      </a:r>
                      <a:r>
                        <a:rPr lang="pt-PT" sz="1900" u="sng" dirty="0" smtClean="0"/>
                        <a:t>o estojo dos lápis</a:t>
                      </a:r>
                      <a:r>
                        <a:rPr lang="pt-PT" sz="1900" dirty="0" smtClean="0"/>
                        <a:t>.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Talvez </a:t>
                      </a:r>
                      <a:r>
                        <a:rPr lang="pt-PT" sz="2000" u="sng" dirty="0" smtClean="0"/>
                        <a:t>o</a:t>
                      </a:r>
                      <a:r>
                        <a:rPr lang="pt-PT" sz="2000" dirty="0" smtClean="0"/>
                        <a:t> tenha perdido.</a:t>
                      </a:r>
                      <a:endParaRPr lang="pt-PT" sz="2000" dirty="0"/>
                    </a:p>
                  </a:txBody>
                  <a:tcPr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Só leste </a:t>
                      </a:r>
                      <a:r>
                        <a:rPr lang="pt-PT" sz="1900" u="sng" dirty="0" smtClean="0"/>
                        <a:t>esse capítulo</a:t>
                      </a:r>
                      <a:r>
                        <a:rPr lang="pt-PT" sz="1900" dirty="0" smtClean="0"/>
                        <a:t>! 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Só </a:t>
                      </a:r>
                      <a:r>
                        <a:rPr lang="pt-PT" sz="2000" u="sng" dirty="0" smtClean="0"/>
                        <a:t>o</a:t>
                      </a:r>
                      <a:r>
                        <a:rPr lang="pt-PT" sz="2000" dirty="0" smtClean="0"/>
                        <a:t> leste!</a:t>
                      </a:r>
                      <a:endParaRPr lang="pt-PT" sz="2000" dirty="0"/>
                    </a:p>
                  </a:txBody>
                  <a:tcPr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Ainda não leste </a:t>
                      </a:r>
                      <a:r>
                        <a:rPr lang="pt-PT" sz="1900" u="sng" dirty="0" smtClean="0"/>
                        <a:t>as instruções</a:t>
                      </a:r>
                      <a:r>
                        <a:rPr lang="pt-PT" sz="1900" dirty="0" smtClean="0"/>
                        <a:t>?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Ainda não </a:t>
                      </a:r>
                      <a:r>
                        <a:rPr lang="pt-PT" sz="2000" u="sng" dirty="0" smtClean="0"/>
                        <a:t>as</a:t>
                      </a:r>
                      <a:r>
                        <a:rPr lang="pt-PT" sz="2000" dirty="0" smtClean="0"/>
                        <a:t> leste?</a:t>
                      </a:r>
                    </a:p>
                  </a:txBody>
                  <a:tcPr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Já ligaste </a:t>
                      </a:r>
                      <a:r>
                        <a:rPr lang="pt-PT" sz="1900" u="sng" dirty="0" smtClean="0"/>
                        <a:t>à Maria</a:t>
                      </a:r>
                      <a:r>
                        <a:rPr lang="pt-PT" sz="1900" dirty="0" smtClean="0"/>
                        <a:t>?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Já l</a:t>
                      </a:r>
                      <a:r>
                        <a:rPr lang="pt-PT" sz="2000" u="sng" dirty="0" smtClean="0"/>
                        <a:t>he</a:t>
                      </a:r>
                      <a:r>
                        <a:rPr lang="pt-PT" sz="2000" dirty="0" smtClean="0"/>
                        <a:t> ligaste?</a:t>
                      </a:r>
                      <a:endParaRPr lang="pt-PT" sz="2000" dirty="0"/>
                    </a:p>
                  </a:txBody>
                  <a:tcPr anchor="ctr"/>
                </a:tc>
              </a:tr>
              <a:tr h="564870">
                <a:tc>
                  <a:txBody>
                    <a:bodyPr/>
                    <a:lstStyle/>
                    <a:p>
                      <a:pPr>
                        <a:lnSpc>
                          <a:spcPts val="2000"/>
                        </a:lnSpc>
                      </a:pPr>
                      <a:r>
                        <a:rPr lang="pt-PT" sz="1900" dirty="0" smtClean="0"/>
                        <a:t>Os alunos sempre usaram dicionários</a:t>
                      </a:r>
                      <a:r>
                        <a:rPr lang="pt-PT" sz="1900" baseline="0" dirty="0" smtClean="0"/>
                        <a:t>, nesta escola</a:t>
                      </a:r>
                      <a:r>
                        <a:rPr lang="pt-PT" sz="1900" dirty="0" smtClean="0"/>
                        <a:t>.  </a:t>
                      </a:r>
                      <a:endParaRPr lang="pt-PT" sz="1900" dirty="0"/>
                    </a:p>
                  </a:txBody>
                  <a:tcPr marL="81366" marR="81366" marT="40684" marB="40684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000" dirty="0" smtClean="0"/>
                        <a:t>Os alunos sempre </a:t>
                      </a:r>
                      <a:r>
                        <a:rPr lang="pt-PT" sz="2000" u="sng" dirty="0" smtClean="0"/>
                        <a:t>os</a:t>
                      </a:r>
                      <a:r>
                        <a:rPr lang="pt-PT" sz="2000" dirty="0" smtClean="0"/>
                        <a:t> usaram.</a:t>
                      </a:r>
                      <a:endParaRPr lang="pt-PT" sz="20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13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396552" y="707356"/>
            <a:ext cx="8229600" cy="6334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pt-PT" sz="2400" b="1" dirty="0" smtClean="0"/>
              <a:t>3. Reescreve as frases no tempo e modo indicados.</a:t>
            </a:r>
            <a:endParaRPr lang="pt-PT" sz="24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4294967295"/>
          </p:nvPr>
        </p:nvSpPr>
        <p:spPr>
          <a:xfrm>
            <a:off x="683568" y="1340867"/>
            <a:ext cx="7487816" cy="518447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Eles </a:t>
            </a:r>
            <a:r>
              <a:rPr lang="pt-PT" sz="2400" b="1" dirty="0" smtClean="0">
                <a:solidFill>
                  <a:srgbClr val="FF0000"/>
                </a:solidFill>
              </a:rPr>
              <a:t>dar-nos-ão</a:t>
            </a:r>
            <a:r>
              <a:rPr lang="pt-PT" sz="2400" dirty="0" smtClean="0"/>
              <a:t> uma boa notícia. (futuro do indicativo)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O </a:t>
            </a:r>
            <a:r>
              <a:rPr lang="pt-PT" sz="2400" dirty="0" err="1" smtClean="0"/>
              <a:t>diretor</a:t>
            </a:r>
            <a:r>
              <a:rPr lang="pt-PT" sz="2400" dirty="0" smtClean="0"/>
              <a:t> da empresa </a:t>
            </a:r>
            <a:r>
              <a:rPr lang="pt-PT" sz="2400" b="1" dirty="0" smtClean="0">
                <a:solidFill>
                  <a:srgbClr val="FF0000"/>
                </a:solidFill>
              </a:rPr>
              <a:t>recomendá-lo-ia</a:t>
            </a:r>
            <a:r>
              <a:rPr lang="pt-PT" sz="2400" dirty="0" smtClean="0"/>
              <a:t> com agrado. (condicional) </a:t>
            </a:r>
          </a:p>
          <a:p>
            <a:pPr marL="457200" indent="-457200">
              <a:buClr>
                <a:schemeClr val="tx1"/>
              </a:buClr>
              <a:buFont typeface="+mj-lt"/>
              <a:buAutoNum type="alphaLcParenR"/>
            </a:pPr>
            <a:r>
              <a:rPr lang="pt-PT" sz="2400" b="1" dirty="0" smtClean="0">
                <a:solidFill>
                  <a:srgbClr val="FF0000"/>
                </a:solidFill>
              </a:rPr>
              <a:t>Ver-nos-emos</a:t>
            </a:r>
            <a:r>
              <a:rPr lang="pt-PT" sz="2400" dirty="0" smtClean="0"/>
              <a:t> no jogo de futebol, esta tarde. (futuro do indicativo)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Ele </a:t>
            </a:r>
            <a:r>
              <a:rPr lang="pt-PT" sz="2400" b="1" dirty="0" smtClean="0">
                <a:solidFill>
                  <a:srgbClr val="FF0000"/>
                </a:solidFill>
              </a:rPr>
              <a:t>falar-lhe-á</a:t>
            </a:r>
            <a:r>
              <a:rPr lang="pt-PT" sz="2400" dirty="0" smtClean="0"/>
              <a:t> com autoridade. (futuro do indicativo)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Se o Pedro vier, </a:t>
            </a:r>
            <a:r>
              <a:rPr lang="pt-PT" sz="2400" b="1" dirty="0" smtClean="0">
                <a:solidFill>
                  <a:srgbClr val="FF0000"/>
                </a:solidFill>
              </a:rPr>
              <a:t>contar-lhe-ei </a:t>
            </a:r>
            <a:r>
              <a:rPr lang="pt-PT" sz="2400" dirty="0" smtClean="0"/>
              <a:t> a verdade. (futuro do indicativo)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Mal possa, </a:t>
            </a:r>
            <a:r>
              <a:rPr lang="pt-PT" sz="2400" b="1" dirty="0" smtClean="0">
                <a:solidFill>
                  <a:srgbClr val="FF0000"/>
                </a:solidFill>
              </a:rPr>
              <a:t>explicar-lhes-ei</a:t>
            </a:r>
            <a:r>
              <a:rPr lang="pt-PT" sz="2400" dirty="0" smtClean="0"/>
              <a:t> o teu problema. (futuro do indicativo)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Os teus pais </a:t>
            </a:r>
            <a:r>
              <a:rPr lang="pt-PT" sz="2400" b="1" dirty="0" smtClean="0">
                <a:solidFill>
                  <a:srgbClr val="FF0000"/>
                </a:solidFill>
              </a:rPr>
              <a:t>emprestar-nos-iam</a:t>
            </a:r>
            <a:r>
              <a:rPr lang="pt-PT" sz="2400" dirty="0" smtClean="0"/>
              <a:t> a casa de praia? (condicional)</a:t>
            </a:r>
          </a:p>
          <a:p>
            <a:pPr marL="457200" indent="-457200">
              <a:buFont typeface="+mj-lt"/>
              <a:buAutoNum type="alphaLcParenR"/>
            </a:pPr>
            <a:r>
              <a:rPr lang="pt-PT" sz="2400" dirty="0" smtClean="0"/>
              <a:t>Nós </a:t>
            </a:r>
            <a:r>
              <a:rPr lang="pt-PT" sz="2400" b="1" dirty="0" smtClean="0">
                <a:solidFill>
                  <a:srgbClr val="FF0000"/>
                </a:solidFill>
              </a:rPr>
              <a:t>trá-la-íamos</a:t>
            </a:r>
            <a:r>
              <a:rPr lang="pt-PT" sz="2400" dirty="0" smtClean="0"/>
              <a:t> de bom grado. (condicional)</a:t>
            </a:r>
          </a:p>
          <a:p>
            <a:pPr marL="457200" indent="-457200">
              <a:buClr>
                <a:schemeClr val="tx1"/>
              </a:buClr>
              <a:buFont typeface="+mj-lt"/>
              <a:buAutoNum type="alphaLcParenR"/>
            </a:pPr>
            <a:r>
              <a:rPr lang="pt-PT" sz="2400" b="1" dirty="0" smtClean="0">
                <a:solidFill>
                  <a:srgbClr val="FF0000"/>
                </a:solidFill>
              </a:rPr>
              <a:t>Di-lo-iam</a:t>
            </a:r>
            <a:r>
              <a:rPr lang="pt-PT" sz="2400" dirty="0" smtClean="0"/>
              <a:t> com </a:t>
            </a:r>
            <a:r>
              <a:rPr lang="pt-PT" sz="2400" dirty="0"/>
              <a:t>cautela.</a:t>
            </a:r>
          </a:p>
          <a:p>
            <a:pPr marL="514350" indent="-514350">
              <a:buFont typeface="+mj-lt"/>
              <a:buAutoNum type="alphaLcParenR"/>
            </a:pP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53918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35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682</TotalTime>
  <Words>1089</Words>
  <Application>Microsoft Office PowerPoint</Application>
  <PresentationFormat>On-screen Show (4:3)</PresentationFormat>
  <Paragraphs>235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 3</vt:lpstr>
      <vt:lpstr>Tema do Office</vt:lpstr>
      <vt:lpstr>PowerPoint Presentation</vt:lpstr>
      <vt:lpstr>PowerPoint Presentation</vt:lpstr>
      <vt:lpstr>PowerPoint Presentation</vt:lpstr>
      <vt:lpstr>Formas contraídas do pronome pessoal</vt:lpstr>
      <vt:lpstr>Colocação do pronome pessoal átono em adjacência verbal</vt:lpstr>
      <vt:lpstr>PowerPoint Presentation</vt:lpstr>
      <vt:lpstr>Alterações das formas dos pronomes</vt:lpstr>
      <vt:lpstr>Treina, agora, o que aprendeste sobre o pronome pessoal em adjacência verbal. </vt:lpstr>
      <vt:lpstr>2. Observa as frases.</vt:lpstr>
      <vt:lpstr>3. Reescreve as frases no tempo e modo indicados.</vt:lpstr>
      <vt:lpstr>Soluções:</vt:lpstr>
      <vt:lpstr>2. Observa as frases.</vt:lpstr>
      <vt:lpstr>3. Reescreve as frases no tempo e modo indicados.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Rosa Amaral</dc:creator>
  <cp:lastModifiedBy>Zenaida Cochofel</cp:lastModifiedBy>
  <cp:revision>78</cp:revision>
  <dcterms:created xsi:type="dcterms:W3CDTF">2013-06-24T10:54:47Z</dcterms:created>
  <dcterms:modified xsi:type="dcterms:W3CDTF">2013-07-16T11:16:04Z</dcterms:modified>
</cp:coreProperties>
</file>