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82" r:id="rId3"/>
    <p:sldId id="283" r:id="rId4"/>
    <p:sldId id="289" r:id="rId5"/>
    <p:sldId id="274" r:id="rId6"/>
    <p:sldId id="290" r:id="rId7"/>
    <p:sldId id="291" r:id="rId8"/>
    <p:sldId id="275" r:id="rId9"/>
    <p:sldId id="276" r:id="rId10"/>
    <p:sldId id="296" r:id="rId11"/>
    <p:sldId id="277" r:id="rId12"/>
    <p:sldId id="284" r:id="rId13"/>
    <p:sldId id="292" r:id="rId14"/>
    <p:sldId id="285" r:id="rId15"/>
    <p:sldId id="293" r:id="rId16"/>
    <p:sldId id="286" r:id="rId17"/>
    <p:sldId id="279" r:id="rId18"/>
    <p:sldId id="294" r:id="rId19"/>
    <p:sldId id="280" r:id="rId20"/>
    <p:sldId id="288" r:id="rId21"/>
    <p:sldId id="297" r:id="rId22"/>
    <p:sldId id="299" r:id="rId23"/>
    <p:sldId id="298" r:id="rId24"/>
    <p:sldId id="300" r:id="rId25"/>
    <p:sldId id="295" r:id="rId26"/>
    <p:sldId id="287" r:id="rId27"/>
  </p:sldIdLst>
  <p:sldSz cx="9144000" cy="6858000" type="screen4x3"/>
  <p:notesSz cx="6797675" cy="992822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ecília" initials="C" lastIdx="2" clrIdx="0"/>
  <p:cmAuthor id="1" name="Marisa das Neves Henriques" initials="MNH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6F9"/>
    <a:srgbClr val="FF0066"/>
    <a:srgbClr val="0000FF"/>
    <a:srgbClr val="996633"/>
    <a:srgbClr val="339933"/>
    <a:srgbClr val="663300"/>
    <a:srgbClr val="CC3300"/>
    <a:srgbClr val="660066"/>
    <a:srgbClr val="99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456" autoAdjust="0"/>
  </p:normalViewPr>
  <p:slideViewPr>
    <p:cSldViewPr>
      <p:cViewPr>
        <p:scale>
          <a:sx n="60" d="100"/>
          <a:sy n="60" d="100"/>
        </p:scale>
        <p:origin x="-2364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69EBC-8542-4866-8BBE-5F8EB2870C3A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86B16-2012-416F-8779-9275F06B473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18432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69691-A6E9-4D68-B1B4-F98293D5AA2D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B8E73-7D71-41C6-8C99-FE1AFA63D3D1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2036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113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u="sng" dirty="0">
              <a:solidFill>
                <a:srgbClr val="FF006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>
                <a:solidFill>
                  <a:prstClr val="black"/>
                </a:solidFill>
              </a:rPr>
              <a:pPr/>
              <a:t>10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24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25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26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57" y="0"/>
            <a:ext cx="1179741" cy="1412776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16632"/>
            <a:ext cx="1368152" cy="233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182" y="396776"/>
            <a:ext cx="788210" cy="189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88447" y="2397600"/>
            <a:ext cx="3668752" cy="45675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512" y="2132856"/>
            <a:ext cx="5832648" cy="3096344"/>
          </a:xfrm>
        </p:spPr>
        <p:txBody>
          <a:bodyPr>
            <a:normAutofit/>
          </a:bodyPr>
          <a:lstStyle/>
          <a:p>
            <a:r>
              <a:rPr lang="pt-PT" sz="4800" b="1" dirty="0" smtClean="0">
                <a:solidFill>
                  <a:srgbClr val="C00000"/>
                </a:solidFill>
              </a:rPr>
              <a:t>Coordenação</a:t>
            </a:r>
            <a:br>
              <a:rPr lang="pt-PT" sz="4800" b="1" dirty="0" smtClean="0">
                <a:solidFill>
                  <a:srgbClr val="C00000"/>
                </a:solidFill>
              </a:rPr>
            </a:br>
            <a:r>
              <a:rPr lang="pt-PT" sz="4800" b="1" dirty="0" smtClean="0">
                <a:solidFill>
                  <a:srgbClr val="C00000"/>
                </a:solidFill>
              </a:rPr>
              <a:t>e</a:t>
            </a:r>
            <a:br>
              <a:rPr lang="pt-PT" sz="4800" b="1" dirty="0" smtClean="0">
                <a:solidFill>
                  <a:srgbClr val="C00000"/>
                </a:solidFill>
              </a:rPr>
            </a:br>
            <a:r>
              <a:rPr lang="pt-PT" sz="4800" b="1" dirty="0" smtClean="0">
                <a:solidFill>
                  <a:srgbClr val="C00000"/>
                </a:solidFill>
              </a:rPr>
              <a:t>subordinação</a:t>
            </a:r>
            <a:endParaRPr lang="pt-PT" sz="4800" b="1" dirty="0">
              <a:solidFill>
                <a:srgbClr val="C00000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8419" y="332656"/>
            <a:ext cx="287972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15525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000" y="0"/>
            <a:ext cx="2683000" cy="3212976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913" y="952622"/>
            <a:ext cx="1440160" cy="346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MANUAL LÍNGUA PORTUGUESA - 8º ANO\CD Recursos\POWERPOINTS 8\Imagens_PPT\20113820_CONT_F019.jpg"/>
          <p:cNvPicPr>
            <a:picLocks noChangeAspect="1" noChangeArrowheads="1"/>
          </p:cNvPicPr>
          <p:nvPr/>
        </p:nvPicPr>
        <p:blipFill>
          <a:blip r:embed="rId3" cstate="print"/>
          <a:srcRect b="4830"/>
          <a:stretch>
            <a:fillRect/>
          </a:stretch>
        </p:blipFill>
        <p:spPr bwMode="auto">
          <a:xfrm>
            <a:off x="0" y="3053263"/>
            <a:ext cx="3059462" cy="3804737"/>
          </a:xfrm>
          <a:prstGeom prst="rect">
            <a:avLst/>
          </a:prstGeom>
          <a:noFill/>
        </p:spPr>
      </p:pic>
      <p:pic>
        <p:nvPicPr>
          <p:cNvPr id="1026" name="Picture 2" descr="E:\MANUAL LÍNGUA PORTUGUESA - 8º ANO\CD Recursos\POWERPOINTS 8\Imagens_PPT\20113820_CONT_F0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620688"/>
            <a:ext cx="2597692" cy="3491880"/>
          </a:xfrm>
          <a:prstGeom prst="rect">
            <a:avLst/>
          </a:prstGeom>
          <a:noFill/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6" name="Chamada rectangular arredondada 5"/>
          <p:cNvSpPr/>
          <p:nvPr/>
        </p:nvSpPr>
        <p:spPr>
          <a:xfrm>
            <a:off x="611560" y="836712"/>
            <a:ext cx="4896544" cy="1532334"/>
          </a:xfrm>
          <a:prstGeom prst="wedgeRoundRectCallout">
            <a:avLst>
              <a:gd name="adj1" fmla="val 72716"/>
              <a:gd name="adj2" fmla="val 1205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PT" sz="2800" dirty="0" smtClean="0"/>
              <a:t>    As frases complexas podem relacionar-se por </a:t>
            </a:r>
            <a:r>
              <a:rPr lang="pt-PT" sz="2800" b="1" dirty="0" smtClean="0"/>
              <a:t>coordenação</a:t>
            </a:r>
            <a:r>
              <a:rPr lang="pt-PT" sz="2800" dirty="0" smtClean="0"/>
              <a:t> ou por </a:t>
            </a:r>
            <a:r>
              <a:rPr lang="pt-PT" sz="2800" b="1" dirty="0" smtClean="0"/>
              <a:t>subordinação</a:t>
            </a:r>
            <a:r>
              <a:rPr lang="pt-PT" sz="2800" dirty="0" smtClean="0"/>
              <a:t>. </a:t>
            </a:r>
            <a:endParaRPr lang="pt-PT" sz="2800" dirty="0"/>
          </a:p>
        </p:txBody>
      </p:sp>
      <p:sp>
        <p:nvSpPr>
          <p:cNvPr id="9" name="Chamada rectangular arredondada 8"/>
          <p:cNvSpPr/>
          <p:nvPr/>
        </p:nvSpPr>
        <p:spPr>
          <a:xfrm>
            <a:off x="2771800" y="3717032"/>
            <a:ext cx="5688632" cy="1736646"/>
          </a:xfrm>
          <a:prstGeom prst="wedgeRoundRectCallout">
            <a:avLst>
              <a:gd name="adj1" fmla="val -70530"/>
              <a:gd name="adj2" fmla="val -5508"/>
              <a:gd name="adj3" fmla="val 1666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PT" sz="2400" b="1" dirty="0" smtClean="0"/>
              <a:t>    </a:t>
            </a:r>
            <a:r>
              <a:rPr lang="pt-PT" sz="2400" dirty="0" smtClean="0"/>
              <a:t>A</a:t>
            </a:r>
            <a:r>
              <a:rPr lang="pt-PT" sz="2400" b="1" dirty="0" smtClean="0"/>
              <a:t> coordenação </a:t>
            </a:r>
            <a:r>
              <a:rPr lang="pt-PT" sz="2400" dirty="0" smtClean="0"/>
              <a:t>consiste numa relação entre duas orações da mesma categoria por meio de conjunções ou locuções conjuncionais coordenativas. </a:t>
            </a:r>
            <a:endParaRPr lang="pt-P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MANUAL LÍNGUA PORTUGUESA - 8º ANO\CD Recursos\POWERPOINTS 8\Imagens_PPT\20113820_CONT_F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0" y="4156951"/>
            <a:ext cx="1979712" cy="2701049"/>
          </a:xfrm>
          <a:prstGeom prst="rect">
            <a:avLst/>
          </a:prstGeom>
          <a:noFill/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6516687" y="6517089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r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7" name="Chamada oval 6"/>
          <p:cNvSpPr/>
          <p:nvPr/>
        </p:nvSpPr>
        <p:spPr>
          <a:xfrm>
            <a:off x="467544" y="620688"/>
            <a:ext cx="8208912" cy="2726591"/>
          </a:xfrm>
          <a:prstGeom prst="wedgeEllipseCallout">
            <a:avLst>
              <a:gd name="adj1" fmla="val -35745"/>
              <a:gd name="adj2" fmla="val 7658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Oração coordenada copulativa</a:t>
            </a:r>
          </a:p>
          <a:p>
            <a:r>
              <a:rPr lang="pt-PT" sz="2400" dirty="0" smtClean="0"/>
              <a:t>expressa ligação ou adição de informações relativamente à oração anterior. </a:t>
            </a:r>
          </a:p>
          <a:p>
            <a:endParaRPr lang="pt-PT" sz="2400" dirty="0" smtClean="0"/>
          </a:p>
          <a:p>
            <a:pPr algn="just"/>
            <a:r>
              <a:rPr lang="pt-PT" sz="2400" b="1" dirty="0" smtClean="0"/>
              <a:t>Ex.: </a:t>
            </a:r>
            <a:r>
              <a:rPr lang="pt-PT" sz="2400" i="1" dirty="0" smtClean="0"/>
              <a:t>Fui ao cinema </a:t>
            </a:r>
            <a:r>
              <a:rPr lang="pt-PT" sz="2400" i="1" u="sng" dirty="0" smtClean="0"/>
              <a:t>e comprei pipocas</a:t>
            </a:r>
            <a:r>
              <a:rPr lang="pt-PT" sz="2400" i="1" dirty="0" smtClean="0"/>
              <a:t>.</a:t>
            </a:r>
            <a:r>
              <a:rPr lang="pt-PT" sz="2400" i="1" u="sng" dirty="0" smtClean="0"/>
              <a:t> </a:t>
            </a:r>
          </a:p>
        </p:txBody>
      </p:sp>
      <p:sp>
        <p:nvSpPr>
          <p:cNvPr id="16" name="Pergaminho horizontal 15"/>
          <p:cNvSpPr/>
          <p:nvPr/>
        </p:nvSpPr>
        <p:spPr>
          <a:xfrm>
            <a:off x="4427984" y="4221088"/>
            <a:ext cx="3888432" cy="2232248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 smtClean="0"/>
              <a:t>Conjunções/locuções conjuncionais coordenativas</a:t>
            </a:r>
          </a:p>
          <a:p>
            <a:pPr algn="ctr"/>
            <a:r>
              <a:rPr lang="pt-PT" sz="2000" i="1" dirty="0" smtClean="0"/>
              <a:t>     e, nem, nem…nem 	</a:t>
            </a:r>
          </a:p>
          <a:p>
            <a:pPr algn="ctr"/>
            <a:r>
              <a:rPr lang="pt-PT" sz="2000" i="1" dirty="0" smtClean="0"/>
              <a:t>não só…mas também, </a:t>
            </a:r>
          </a:p>
          <a:p>
            <a:pPr algn="ctr"/>
            <a:r>
              <a:rPr lang="pt-PT" sz="2000" i="1" dirty="0" smtClean="0"/>
              <a:t>não só…como também 	</a:t>
            </a:r>
            <a:endParaRPr lang="pt-PT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MANUAL LÍNGUA PORTUGUESA - 8º ANO\CD Recursos\POWERPOINTS 8\Imagens_PPT\20113820_CONT_F010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t="47951"/>
          <a:stretch>
            <a:fillRect/>
          </a:stretch>
        </p:blipFill>
        <p:spPr bwMode="auto">
          <a:xfrm flipH="1">
            <a:off x="6732240" y="4033587"/>
            <a:ext cx="2411760" cy="2824413"/>
          </a:xfrm>
          <a:prstGeom prst="rect">
            <a:avLst/>
          </a:prstGeom>
          <a:noFill/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9" name="Chamada oval 8"/>
          <p:cNvSpPr/>
          <p:nvPr/>
        </p:nvSpPr>
        <p:spPr>
          <a:xfrm>
            <a:off x="395536" y="620688"/>
            <a:ext cx="7704856" cy="2726591"/>
          </a:xfrm>
          <a:prstGeom prst="wedgeEllipseCallout">
            <a:avLst>
              <a:gd name="adj1" fmla="val 38659"/>
              <a:gd name="adj2" fmla="val 71055"/>
            </a:avLst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 Oração coordenada adversativa </a:t>
            </a:r>
          </a:p>
          <a:p>
            <a:r>
              <a:rPr lang="pt-PT" sz="2400" dirty="0" smtClean="0"/>
              <a:t>estabelece uma ideia de oposição relativamente à oração anterior. </a:t>
            </a:r>
          </a:p>
          <a:p>
            <a:endParaRPr lang="pt-PT" sz="2400" dirty="0" smtClean="0"/>
          </a:p>
          <a:p>
            <a:pPr algn="just"/>
            <a:r>
              <a:rPr lang="pt-PT" sz="2400" b="1" dirty="0" smtClean="0"/>
              <a:t>Ex.: </a:t>
            </a:r>
            <a:r>
              <a:rPr lang="pt-PT" sz="2400" i="1" dirty="0"/>
              <a:t>E</a:t>
            </a:r>
            <a:r>
              <a:rPr lang="pt-PT" sz="2400" i="1" dirty="0" smtClean="0"/>
              <a:t>stá calor, </a:t>
            </a:r>
            <a:r>
              <a:rPr lang="pt-PT" sz="2400" i="1" u="sng" dirty="0" smtClean="0"/>
              <a:t>mas não vamos à praia</a:t>
            </a:r>
            <a:r>
              <a:rPr lang="pt-PT" sz="2400" i="1" dirty="0" smtClean="0"/>
              <a:t>.</a:t>
            </a:r>
            <a:endParaRPr lang="pt-PT" sz="2400" i="1" u="sng" dirty="0" smtClean="0"/>
          </a:p>
        </p:txBody>
      </p:sp>
      <p:sp>
        <p:nvSpPr>
          <p:cNvPr id="14" name="Pergaminho horizontal 13"/>
          <p:cNvSpPr/>
          <p:nvPr/>
        </p:nvSpPr>
        <p:spPr>
          <a:xfrm>
            <a:off x="971600" y="4437112"/>
            <a:ext cx="4464496" cy="2016224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 smtClean="0"/>
              <a:t>Conjunção coordenativa adversativa</a:t>
            </a:r>
          </a:p>
          <a:p>
            <a:pPr algn="ctr"/>
            <a:endParaRPr lang="pt-PT" sz="1200" dirty="0" smtClean="0"/>
          </a:p>
          <a:p>
            <a:pPr algn="ctr"/>
            <a:r>
              <a:rPr lang="pt-PT" sz="2000" i="1" dirty="0" smtClean="0"/>
              <a:t>mas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:\MANUAL LÍNGUA PORTUGUESA - 8º ANO\CD Recursos\POWERPOINTS 8\Imagens_PPT\20113820_CONT_F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4293096"/>
            <a:ext cx="1812512" cy="2564904"/>
          </a:xfrm>
          <a:prstGeom prst="rect">
            <a:avLst/>
          </a:prstGeom>
          <a:noFill/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6" name="Chamada oval 5"/>
          <p:cNvSpPr/>
          <p:nvPr/>
        </p:nvSpPr>
        <p:spPr>
          <a:xfrm>
            <a:off x="827584" y="548679"/>
            <a:ext cx="6480720" cy="2726591"/>
          </a:xfrm>
          <a:prstGeom prst="wedgeEllipseCallout">
            <a:avLst>
              <a:gd name="adj1" fmla="val 57225"/>
              <a:gd name="adj2" fmla="val 7794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Oração coordenada disjuntiva</a:t>
            </a:r>
            <a:r>
              <a:rPr lang="pt-PT" sz="2400" dirty="0" smtClean="0"/>
              <a:t> </a:t>
            </a:r>
          </a:p>
          <a:p>
            <a:r>
              <a:rPr lang="pt-PT" sz="2400" dirty="0" smtClean="0"/>
              <a:t>estabelece uma alternativa relativamente à oração anterior.</a:t>
            </a:r>
          </a:p>
          <a:p>
            <a:endParaRPr lang="pt-PT" sz="2400" dirty="0" smtClean="0"/>
          </a:p>
          <a:p>
            <a:pPr algn="just"/>
            <a:r>
              <a:rPr lang="pt-PT" sz="2400" b="1" dirty="0" smtClean="0"/>
              <a:t> Ex.: </a:t>
            </a:r>
            <a:r>
              <a:rPr lang="pt-PT" sz="2400" i="1" dirty="0"/>
              <a:t>V</a:t>
            </a:r>
            <a:r>
              <a:rPr lang="pt-PT" sz="2400" i="1" dirty="0" smtClean="0"/>
              <a:t>ens comigo </a:t>
            </a:r>
            <a:r>
              <a:rPr lang="pt-PT" sz="2400" i="1" u="sng" dirty="0" smtClean="0"/>
              <a:t>ou ficas em casa</a:t>
            </a:r>
            <a:r>
              <a:rPr lang="pt-PT" sz="2400" i="1" dirty="0" smtClean="0"/>
              <a:t>?</a:t>
            </a:r>
          </a:p>
        </p:txBody>
      </p:sp>
      <p:sp>
        <p:nvSpPr>
          <p:cNvPr id="17" name="Pergaminho horizontal 16"/>
          <p:cNvSpPr/>
          <p:nvPr/>
        </p:nvSpPr>
        <p:spPr>
          <a:xfrm>
            <a:off x="971600" y="3938637"/>
            <a:ext cx="5112568" cy="2645023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/>
              <a:t>Conjunções/locuções conjuncionais </a:t>
            </a:r>
            <a:r>
              <a:rPr lang="pt-PT" sz="2000" b="1" dirty="0" smtClean="0"/>
              <a:t>coordenativas disjuntivas</a:t>
            </a:r>
          </a:p>
          <a:p>
            <a:pPr algn="ctr"/>
            <a:endParaRPr lang="pt-PT" sz="1400" dirty="0" smtClean="0"/>
          </a:p>
          <a:p>
            <a:pPr algn="ctr"/>
            <a:r>
              <a:rPr lang="pt-PT" sz="2000" i="1" dirty="0" smtClean="0"/>
              <a:t>ou, ou…ou,  quer…quer, </a:t>
            </a:r>
          </a:p>
          <a:p>
            <a:pPr algn="ctr"/>
            <a:r>
              <a:rPr lang="pt-PT" sz="2000" i="1" dirty="0" smtClean="0"/>
              <a:t>     ora…ora, seja…seja 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MANUAL LÍNGUA PORTUGUESA - 8º ANO\CD Recursos\POWERPOINTS 8\Imagens_PPT\20113820_CONT_F030.jpg"/>
          <p:cNvPicPr>
            <a:picLocks noChangeAspect="1" noChangeArrowheads="1"/>
          </p:cNvPicPr>
          <p:nvPr/>
        </p:nvPicPr>
        <p:blipFill>
          <a:blip r:embed="rId3" cstate="print"/>
          <a:srcRect b="13368"/>
          <a:stretch>
            <a:fillRect/>
          </a:stretch>
        </p:blipFill>
        <p:spPr bwMode="auto">
          <a:xfrm flipH="1">
            <a:off x="0" y="3068960"/>
            <a:ext cx="2736304" cy="3555776"/>
          </a:xfrm>
          <a:prstGeom prst="rect">
            <a:avLst/>
          </a:prstGeom>
          <a:noFill/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14" name="Chamada oval 13"/>
          <p:cNvSpPr/>
          <p:nvPr/>
        </p:nvSpPr>
        <p:spPr>
          <a:xfrm>
            <a:off x="1313892" y="548680"/>
            <a:ext cx="6660232" cy="2510195"/>
          </a:xfrm>
          <a:prstGeom prst="wedgeEllipseCallout">
            <a:avLst>
              <a:gd name="adj1" fmla="val -38991"/>
              <a:gd name="adj2" fmla="val 6052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200" b="1" dirty="0" smtClean="0"/>
              <a:t>Oração coordenada conclusiva</a:t>
            </a:r>
          </a:p>
          <a:p>
            <a:r>
              <a:rPr lang="pt-PT" sz="2200" dirty="0" smtClean="0"/>
              <a:t> indica uma conclusão relativamente à oração anterior. </a:t>
            </a:r>
          </a:p>
          <a:p>
            <a:endParaRPr lang="pt-PT" sz="2200" dirty="0" smtClean="0"/>
          </a:p>
          <a:p>
            <a:pPr algn="just"/>
            <a:r>
              <a:rPr lang="pt-PT" sz="2200" b="1" dirty="0" smtClean="0"/>
              <a:t>Ex.: </a:t>
            </a:r>
            <a:r>
              <a:rPr lang="pt-PT" sz="2200" i="1" dirty="0" smtClean="0"/>
              <a:t>Adormeci,</a:t>
            </a:r>
            <a:r>
              <a:rPr lang="pt-PT" sz="2200" b="1" i="1" dirty="0" smtClean="0"/>
              <a:t> </a:t>
            </a:r>
            <a:r>
              <a:rPr lang="pt-PT" sz="2200" i="1" u="sng" dirty="0" smtClean="0"/>
              <a:t>logo cheguei atrasada.</a:t>
            </a:r>
            <a:r>
              <a:rPr lang="pt-PT" sz="2200" b="1" i="1" u="sng" dirty="0" smtClean="0"/>
              <a:t> </a:t>
            </a:r>
            <a:endParaRPr lang="pt-PT" sz="2200" b="1" i="1" u="sng" dirty="0"/>
          </a:p>
        </p:txBody>
      </p:sp>
      <p:sp>
        <p:nvSpPr>
          <p:cNvPr id="17" name="Pergaminho horizontal 16"/>
          <p:cNvSpPr/>
          <p:nvPr/>
        </p:nvSpPr>
        <p:spPr>
          <a:xfrm>
            <a:off x="3851920" y="4365104"/>
            <a:ext cx="4392488" cy="2016224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 smtClean="0"/>
              <a:t>Conjunção coordenativa conclusiva</a:t>
            </a:r>
          </a:p>
          <a:p>
            <a:pPr algn="ctr"/>
            <a:endParaRPr lang="pt-PT" sz="1600" dirty="0" smtClean="0"/>
          </a:p>
          <a:p>
            <a:pPr algn="ctr"/>
            <a:r>
              <a:rPr lang="pt-PT" sz="2000" i="1" dirty="0" smtClean="0"/>
              <a:t>   logo 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:\MANUAL LÍNGUA PORTUGUESA - 8º ANO\CD Recursos\POWERPOINTS 8\Imagens_PPT\20113820_CONT_F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4293096"/>
            <a:ext cx="1812512" cy="2564904"/>
          </a:xfrm>
          <a:prstGeom prst="rect">
            <a:avLst/>
          </a:prstGeom>
          <a:noFill/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7" name="Chamada oval 6"/>
          <p:cNvSpPr/>
          <p:nvPr/>
        </p:nvSpPr>
        <p:spPr>
          <a:xfrm>
            <a:off x="1259632" y="620688"/>
            <a:ext cx="7056784" cy="2986266"/>
          </a:xfrm>
          <a:prstGeom prst="wedgeEllipseCallout">
            <a:avLst>
              <a:gd name="adj1" fmla="val 38731"/>
              <a:gd name="adj2" fmla="val 8719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200" b="1" dirty="0" smtClean="0"/>
              <a:t>Oração coordenada explicativa</a:t>
            </a:r>
            <a:r>
              <a:rPr lang="pt-PT" sz="2200" dirty="0" smtClean="0"/>
              <a:t> </a:t>
            </a:r>
          </a:p>
          <a:p>
            <a:r>
              <a:rPr lang="pt-PT" sz="2200" dirty="0" smtClean="0"/>
              <a:t>apresenta uma explicação relativamente à oração anterior. </a:t>
            </a:r>
          </a:p>
          <a:p>
            <a:endParaRPr lang="pt-PT" sz="2200" dirty="0" smtClean="0"/>
          </a:p>
          <a:p>
            <a:pPr algn="just"/>
            <a:r>
              <a:rPr lang="pt-PT" sz="2200" b="1" dirty="0" smtClean="0"/>
              <a:t>Ex.: </a:t>
            </a:r>
            <a:r>
              <a:rPr lang="pt-PT" sz="2200" i="1" dirty="0" smtClean="0"/>
              <a:t>Há gente em casa,</a:t>
            </a:r>
            <a:r>
              <a:rPr lang="pt-PT" sz="2200" i="1" u="sng" dirty="0" smtClean="0"/>
              <a:t> pois as luzes estão acesas</a:t>
            </a:r>
            <a:r>
              <a:rPr lang="pt-PT" sz="2200" i="1" dirty="0" smtClean="0"/>
              <a:t>.</a:t>
            </a:r>
            <a:endParaRPr lang="pt-PT" sz="2200" i="1" u="sng" dirty="0"/>
          </a:p>
        </p:txBody>
      </p:sp>
      <p:sp>
        <p:nvSpPr>
          <p:cNvPr id="17" name="Pergaminho horizontal 16"/>
          <p:cNvSpPr/>
          <p:nvPr/>
        </p:nvSpPr>
        <p:spPr>
          <a:xfrm>
            <a:off x="1331640" y="4365104"/>
            <a:ext cx="5040560" cy="2016224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 smtClean="0"/>
              <a:t>Conjunções coordenativas explicativas</a:t>
            </a:r>
          </a:p>
          <a:p>
            <a:pPr algn="ctr"/>
            <a:endParaRPr lang="pt-PT" sz="2000" dirty="0" smtClean="0"/>
          </a:p>
          <a:p>
            <a:pPr algn="ctr"/>
            <a:r>
              <a:rPr lang="pt-PT" sz="2000" i="1" dirty="0" smtClean="0"/>
              <a:t>       pois, que 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6" name="Rectângulo 5"/>
          <p:cNvSpPr/>
          <p:nvPr/>
        </p:nvSpPr>
        <p:spPr>
          <a:xfrm>
            <a:off x="1115616" y="1124744"/>
            <a:ext cx="7128792" cy="2215991"/>
          </a:xfrm>
          <a:prstGeom prst="rect">
            <a:avLst/>
          </a:prstGeom>
          <a:solidFill>
            <a:srgbClr val="EBF6F9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800" b="1" dirty="0" smtClean="0"/>
              <a:t>Coordenação assindética </a:t>
            </a:r>
          </a:p>
          <a:p>
            <a:pPr algn="ctr"/>
            <a:endParaRPr lang="pt-PT" sz="1400" b="1" dirty="0" smtClean="0"/>
          </a:p>
          <a:p>
            <a:r>
              <a:rPr lang="pt-PT" sz="2400" dirty="0" smtClean="0"/>
              <a:t>     Relação que se estabelece entre orações coordenadas </a:t>
            </a:r>
            <a:r>
              <a:rPr lang="pt-PT" sz="2400" dirty="0"/>
              <a:t>sem que </a:t>
            </a:r>
            <a:r>
              <a:rPr lang="pt-PT" sz="2400" dirty="0" smtClean="0"/>
              <a:t>sejam utilizadas conjunções.</a:t>
            </a:r>
            <a:endParaRPr lang="pt-PT" sz="2400" dirty="0" smtClean="0"/>
          </a:p>
          <a:p>
            <a:endParaRPr lang="pt-PT" sz="2400" dirty="0" smtClean="0"/>
          </a:p>
          <a:p>
            <a:pPr algn="just"/>
            <a:r>
              <a:rPr lang="pt-PT" sz="2400" b="1" dirty="0" smtClean="0"/>
              <a:t>     Ex.: </a:t>
            </a:r>
            <a:r>
              <a:rPr lang="pt-PT" sz="2400" i="1" dirty="0" smtClean="0"/>
              <a:t>Mónica renunciou ao amor, abdicou da poesia. </a:t>
            </a:r>
            <a:endParaRPr lang="pt-PT" sz="2400" i="1" dirty="0"/>
          </a:p>
        </p:txBody>
      </p:sp>
      <p:pic>
        <p:nvPicPr>
          <p:cNvPr id="4098" name="Picture 2" descr="E:\MANUAL LÍNGUA PORTUGUESA - 8º ANO\CD Recursos\POWERPOINTS 8\Imagens_PPT\20113820_CONT_F006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2483768" y="3645024"/>
            <a:ext cx="4572000" cy="281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MANUAL LÍNGUA PORTUGUESA - 8º ANO\CD Recursos\POWERPOINTS 8\Imagens_PPT\20113820_CONT_F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692697"/>
            <a:ext cx="3635896" cy="3038100"/>
          </a:xfrm>
          <a:prstGeom prst="rect">
            <a:avLst/>
          </a:prstGeom>
          <a:noFill/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9" name="Chamada rectangular arredondada 8"/>
          <p:cNvSpPr/>
          <p:nvPr/>
        </p:nvSpPr>
        <p:spPr>
          <a:xfrm>
            <a:off x="1547664" y="4077072"/>
            <a:ext cx="5040560" cy="2145268"/>
          </a:xfrm>
          <a:prstGeom prst="wedgeRoundRectCallout">
            <a:avLst>
              <a:gd name="adj1" fmla="val 53620"/>
              <a:gd name="adj2" fmla="val -106697"/>
              <a:gd name="adj3" fmla="val 16667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PT" sz="2400" dirty="0" smtClean="0"/>
              <a:t>     A</a:t>
            </a:r>
            <a:r>
              <a:rPr lang="pt-PT" sz="2400" b="1" dirty="0" smtClean="0"/>
              <a:t> subordinação </a:t>
            </a:r>
            <a:r>
              <a:rPr lang="pt-PT" sz="2400" dirty="0" smtClean="0"/>
              <a:t>consiste numa relação entre duas orações, uma subordinante e uma subordinada, por meio de conjunções ou locuções conjuncionais subordinativas. </a:t>
            </a:r>
            <a:endParaRPr lang="pt-P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MANUAL LÍNGUA PORTUGUESA - 8º ANO\CD Recursos\POWERPOINTS 8\Imagens_PPT\20113820_CONT_F003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l="29727" t="21523" r="28974" b="13906"/>
          <a:stretch>
            <a:fillRect/>
          </a:stretch>
        </p:blipFill>
        <p:spPr bwMode="auto">
          <a:xfrm>
            <a:off x="-36512" y="3695833"/>
            <a:ext cx="3024336" cy="3162167"/>
          </a:xfrm>
          <a:prstGeom prst="rect">
            <a:avLst/>
          </a:prstGeom>
          <a:noFill/>
        </p:spPr>
      </p:pic>
      <p:sp>
        <p:nvSpPr>
          <p:cNvPr id="14" name="Chamada oval 13"/>
          <p:cNvSpPr/>
          <p:nvPr/>
        </p:nvSpPr>
        <p:spPr>
          <a:xfrm>
            <a:off x="804118" y="692696"/>
            <a:ext cx="7776864" cy="3072825"/>
          </a:xfrm>
          <a:prstGeom prst="wedgeEllipseCallout">
            <a:avLst>
              <a:gd name="adj1" fmla="val -40307"/>
              <a:gd name="adj2" fmla="val 5803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prstClr val="black"/>
                </a:solidFill>
              </a:rPr>
              <a:t>Oração subordinante</a:t>
            </a:r>
          </a:p>
          <a:p>
            <a:r>
              <a:rPr lang="pt-PT" sz="2400" dirty="0">
                <a:solidFill>
                  <a:prstClr val="black"/>
                </a:solidFill>
              </a:rPr>
              <a:t>p</a:t>
            </a:r>
            <a:r>
              <a:rPr lang="pt-PT" sz="2400" dirty="0" smtClean="0">
                <a:solidFill>
                  <a:prstClr val="black"/>
                </a:solidFill>
              </a:rPr>
              <a:t>alavra, constituinte, oração ou frase de que depende uma oração subordinada.</a:t>
            </a:r>
          </a:p>
          <a:p>
            <a:endParaRPr lang="pt-PT" sz="1400" dirty="0" smtClean="0">
              <a:solidFill>
                <a:prstClr val="black"/>
              </a:solidFill>
            </a:endParaRPr>
          </a:p>
          <a:p>
            <a:pPr algn="just"/>
            <a:r>
              <a:rPr lang="pt-PT" sz="2400" b="1" dirty="0" smtClean="0">
                <a:solidFill>
                  <a:prstClr val="black"/>
                </a:solidFill>
              </a:rPr>
              <a:t>Ex.:</a:t>
            </a:r>
            <a:r>
              <a:rPr lang="pt-PT" sz="2400" dirty="0" smtClean="0">
                <a:solidFill>
                  <a:prstClr val="black"/>
                </a:solidFill>
              </a:rPr>
              <a:t> </a:t>
            </a:r>
            <a:r>
              <a:rPr lang="pt-PT" sz="2400" i="1" dirty="0">
                <a:solidFill>
                  <a:prstClr val="black"/>
                </a:solidFill>
              </a:rPr>
              <a:t>A</a:t>
            </a:r>
            <a:r>
              <a:rPr lang="pt-PT" sz="2400" i="1" dirty="0" smtClean="0">
                <a:solidFill>
                  <a:prstClr val="black"/>
                </a:solidFill>
              </a:rPr>
              <a:t>ssim que chegámos ao restaurante, </a:t>
            </a:r>
            <a:r>
              <a:rPr lang="pt-PT" sz="2400" i="1" u="sng" dirty="0" smtClean="0">
                <a:solidFill>
                  <a:prstClr val="black"/>
                </a:solidFill>
              </a:rPr>
              <a:t>o Miguel fez o pedido</a:t>
            </a:r>
            <a:r>
              <a:rPr lang="pt-PT" sz="2400" i="1" dirty="0" smtClean="0">
                <a:solidFill>
                  <a:prstClr val="black"/>
                </a:solidFill>
              </a:rPr>
              <a:t>. </a:t>
            </a:r>
            <a:endParaRPr lang="pt-PT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10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pic>
        <p:nvPicPr>
          <p:cNvPr id="10" name="Picture 2" descr="E:\MANUAL LÍNGUA PORTUGUESA - 8º ANO\CD Recursos\POWERPOINTS 8\Imagens_PPT\20113820_CONT_F006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l="15750" r="33851" b="10408"/>
          <a:stretch>
            <a:fillRect/>
          </a:stretch>
        </p:blipFill>
        <p:spPr bwMode="auto">
          <a:xfrm rot="747214">
            <a:off x="726961" y="548680"/>
            <a:ext cx="2304256" cy="2520280"/>
          </a:xfrm>
          <a:prstGeom prst="rect">
            <a:avLst/>
          </a:prstGeom>
          <a:noFill/>
        </p:spPr>
      </p:pic>
      <p:sp>
        <p:nvSpPr>
          <p:cNvPr id="6" name="Chamada rectangular arredondada 5"/>
          <p:cNvSpPr/>
          <p:nvPr/>
        </p:nvSpPr>
        <p:spPr>
          <a:xfrm>
            <a:off x="3275856" y="3755429"/>
            <a:ext cx="5652120" cy="2553891"/>
          </a:xfrm>
          <a:prstGeom prst="wedgeRoundRectCallout">
            <a:avLst>
              <a:gd name="adj1" fmla="val -57432"/>
              <a:gd name="adj2" fmla="val -120883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Oração subordinada adverbial </a:t>
            </a:r>
          </a:p>
          <a:p>
            <a:endParaRPr lang="pt-PT" sz="2400" dirty="0" smtClean="0"/>
          </a:p>
          <a:p>
            <a:pPr algn="just"/>
            <a:r>
              <a:rPr lang="pt-PT" sz="2400" dirty="0" smtClean="0"/>
              <a:t>     Oração que desempenha a função sintática de modificador da frase ou do grupo verbal. </a:t>
            </a:r>
          </a:p>
          <a:p>
            <a:endParaRPr lang="pt-PT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MANUAL LÍNGUA PORTUGUESA - 8º ANO\CD Recursos\POWERPOINTS 8\Imagens_PPT\20113820_CONT_F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4073860"/>
            <a:ext cx="2771800" cy="2784139"/>
          </a:xfrm>
          <a:prstGeom prst="rect">
            <a:avLst/>
          </a:prstGeom>
          <a:noFill/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7" name="Chamada oval 6"/>
          <p:cNvSpPr/>
          <p:nvPr/>
        </p:nvSpPr>
        <p:spPr>
          <a:xfrm>
            <a:off x="179512" y="332656"/>
            <a:ext cx="7992888" cy="3765292"/>
          </a:xfrm>
          <a:prstGeom prst="wedgeEllipseCallout">
            <a:avLst>
              <a:gd name="adj1" fmla="val 36799"/>
              <a:gd name="adj2" fmla="val 55445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Oração subordinada adverbial </a:t>
            </a: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temporal </a:t>
            </a:r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pt-PT" sz="2400" dirty="0" smtClean="0"/>
              <a:t>exprime uma ideia de tempo relativamente à oração subordinante. </a:t>
            </a:r>
          </a:p>
          <a:p>
            <a:endParaRPr lang="pt-PT" sz="2400" dirty="0" smtClean="0"/>
          </a:p>
          <a:p>
            <a:pPr algn="just"/>
            <a:r>
              <a:rPr lang="pt-PT" sz="2400" b="1" dirty="0" smtClean="0"/>
              <a:t>Ex.: </a:t>
            </a:r>
            <a:r>
              <a:rPr lang="pt-PT" sz="2400" i="1" u="sng" dirty="0">
                <a:solidFill>
                  <a:prstClr val="black"/>
                </a:solidFill>
              </a:rPr>
              <a:t>Assim que chegámos ao restaurante</a:t>
            </a:r>
            <a:r>
              <a:rPr lang="pt-PT" sz="2400" i="1" dirty="0">
                <a:solidFill>
                  <a:prstClr val="black"/>
                </a:solidFill>
              </a:rPr>
              <a:t>, o Miguel fez o pedido. </a:t>
            </a:r>
            <a:endParaRPr lang="pt-PT" sz="2400" dirty="0">
              <a:solidFill>
                <a:prstClr val="black"/>
              </a:solidFill>
            </a:endParaRPr>
          </a:p>
          <a:p>
            <a:pPr algn="just"/>
            <a:endParaRPr lang="pt-PT" sz="2400" i="1" dirty="0"/>
          </a:p>
        </p:txBody>
      </p:sp>
      <p:sp>
        <p:nvSpPr>
          <p:cNvPr id="15" name="Pergaminho horizontal 14"/>
          <p:cNvSpPr/>
          <p:nvPr/>
        </p:nvSpPr>
        <p:spPr>
          <a:xfrm>
            <a:off x="899592" y="4221088"/>
            <a:ext cx="5040560" cy="2016224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 smtClean="0"/>
              <a:t>Conjunções/locuções subordinativas adverbiais temporais</a:t>
            </a:r>
          </a:p>
          <a:p>
            <a:pPr algn="ctr"/>
            <a:r>
              <a:rPr lang="pt-PT" sz="2000" i="1" dirty="0" smtClean="0"/>
              <a:t>quando, mal, apenas, enquanto, </a:t>
            </a:r>
          </a:p>
          <a:p>
            <a:pPr algn="ctr"/>
            <a:r>
              <a:rPr lang="pt-PT" sz="2000" i="1" dirty="0" smtClean="0"/>
              <a:t>logo que, assim que, </a:t>
            </a:r>
          </a:p>
          <a:p>
            <a:pPr algn="ctr"/>
            <a:r>
              <a:rPr lang="pt-PT" sz="2000" i="1" dirty="0" smtClean="0"/>
              <a:t>     até que, antes que… 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MANUAL LÍNGUA PORTUGUESA - 8º ANO\CD Recursos\POWERPOINTS 8\Imagens_PPT\20113820_CONT_F003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l="29727" t="21523" r="28974" b="13906"/>
          <a:stretch>
            <a:fillRect/>
          </a:stretch>
        </p:blipFill>
        <p:spPr bwMode="auto">
          <a:xfrm>
            <a:off x="-36512" y="3695833"/>
            <a:ext cx="3024336" cy="3162167"/>
          </a:xfrm>
          <a:prstGeom prst="rect">
            <a:avLst/>
          </a:prstGeom>
          <a:noFill/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6444208" y="6427976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r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14" name="Chamada oval 13"/>
          <p:cNvSpPr/>
          <p:nvPr/>
        </p:nvSpPr>
        <p:spPr>
          <a:xfrm>
            <a:off x="827584" y="332656"/>
            <a:ext cx="7776864" cy="3245941"/>
          </a:xfrm>
          <a:prstGeom prst="wedgeEllipseCallout">
            <a:avLst>
              <a:gd name="adj1" fmla="val -35644"/>
              <a:gd name="adj2" fmla="val 6434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Oração subordinada adverbial </a:t>
            </a: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causal </a:t>
            </a:r>
          </a:p>
          <a:p>
            <a:r>
              <a:rPr lang="pt-PT" sz="2400" dirty="0" smtClean="0"/>
              <a:t>transmite a causa do que é afirmado na oração subordinante. </a:t>
            </a:r>
          </a:p>
          <a:p>
            <a:endParaRPr lang="pt-PT" sz="2400" dirty="0" smtClean="0"/>
          </a:p>
          <a:p>
            <a:pPr algn="just"/>
            <a:r>
              <a:rPr lang="pt-PT" sz="2400" b="1" dirty="0" smtClean="0"/>
              <a:t>Ex.: </a:t>
            </a:r>
            <a:r>
              <a:rPr lang="pt-PT" sz="2400" i="1" dirty="0" smtClean="0"/>
              <a:t>Vou deitar-me cedo, </a:t>
            </a:r>
            <a:r>
              <a:rPr lang="pt-PT" sz="2400" i="1" u="sng" dirty="0" smtClean="0"/>
              <a:t>porque tenho </a:t>
            </a:r>
            <a:r>
              <a:rPr lang="pt-PT" sz="2400" i="1" dirty="0" smtClean="0"/>
              <a:t>sono. </a:t>
            </a:r>
            <a:endParaRPr lang="pt-PT" sz="2400" i="1" dirty="0"/>
          </a:p>
        </p:txBody>
      </p:sp>
      <p:sp>
        <p:nvSpPr>
          <p:cNvPr id="15" name="Pergaminho horizontal 14"/>
          <p:cNvSpPr/>
          <p:nvPr/>
        </p:nvSpPr>
        <p:spPr>
          <a:xfrm>
            <a:off x="3419872" y="4437112"/>
            <a:ext cx="5040560" cy="2016224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 smtClean="0"/>
              <a:t>Conjunções/locuções subordinativas adverbiais causais</a:t>
            </a:r>
          </a:p>
          <a:p>
            <a:pPr algn="ctr"/>
            <a:endParaRPr lang="pt-PT" sz="1100" dirty="0" smtClean="0"/>
          </a:p>
          <a:p>
            <a:pPr algn="ctr"/>
            <a:r>
              <a:rPr lang="pt-PT" sz="2000" i="1" dirty="0" smtClean="0"/>
              <a:t>porque, que, como, </a:t>
            </a:r>
          </a:p>
          <a:p>
            <a:pPr algn="ctr"/>
            <a:r>
              <a:rPr lang="pt-PT" sz="2000" i="1" dirty="0" smtClean="0"/>
              <a:t>visto que, já que, uma vez que… 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MANUAL LÍNGUA PORTUGUESA - 8º ANO\CD Recursos\POWERPOINTS 8\Imagens_PPT\20113820_CONT_F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0786" y="3284984"/>
            <a:ext cx="2867718" cy="3573016"/>
          </a:xfrm>
          <a:prstGeom prst="rect">
            <a:avLst/>
          </a:prstGeom>
          <a:noFill/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7" name="Chamada oval 6"/>
          <p:cNvSpPr/>
          <p:nvPr/>
        </p:nvSpPr>
        <p:spPr>
          <a:xfrm>
            <a:off x="323528" y="548680"/>
            <a:ext cx="7128792" cy="3245941"/>
          </a:xfrm>
          <a:prstGeom prst="wedgeEllipseCallout">
            <a:avLst>
              <a:gd name="adj1" fmla="val 38984"/>
              <a:gd name="adj2" fmla="val 6568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Oração subordinada adverbial </a:t>
            </a: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</a:t>
            </a:r>
          </a:p>
          <a:p>
            <a:r>
              <a:rPr lang="pt-PT" sz="2400" dirty="0" smtClean="0"/>
              <a:t>expressa a finalidade da ideia indicada na oração subordinante.</a:t>
            </a:r>
          </a:p>
          <a:p>
            <a:endParaRPr lang="pt-PT" sz="2400" dirty="0" smtClean="0"/>
          </a:p>
          <a:p>
            <a:pPr algn="just"/>
            <a:r>
              <a:rPr lang="pt-PT" sz="2400" b="1" dirty="0" smtClean="0"/>
              <a:t> Ex</a:t>
            </a:r>
            <a:r>
              <a:rPr lang="pt-PT" sz="2400" b="1" i="1" dirty="0" smtClean="0"/>
              <a:t>.: </a:t>
            </a:r>
            <a:r>
              <a:rPr lang="pt-PT" sz="2400" i="1" dirty="0" smtClean="0"/>
              <a:t>Comprei bilhetes </a:t>
            </a:r>
            <a:r>
              <a:rPr lang="pt-PT" sz="2400" i="1" u="sng" dirty="0" smtClean="0"/>
              <a:t>para ir ao concerto</a:t>
            </a:r>
            <a:r>
              <a:rPr lang="pt-PT" sz="2400" i="1" dirty="0" smtClean="0"/>
              <a:t>. </a:t>
            </a:r>
          </a:p>
        </p:txBody>
      </p:sp>
      <p:sp>
        <p:nvSpPr>
          <p:cNvPr id="17" name="Pergaminho horizontal 16"/>
          <p:cNvSpPr/>
          <p:nvPr/>
        </p:nvSpPr>
        <p:spPr>
          <a:xfrm>
            <a:off x="539552" y="4293096"/>
            <a:ext cx="4536504" cy="2016224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 smtClean="0"/>
              <a:t>Conjunções/locuções subordinativas adverbiais finais</a:t>
            </a:r>
          </a:p>
          <a:p>
            <a:pPr algn="ctr"/>
            <a:endParaRPr lang="pt-PT" sz="1200" dirty="0" smtClean="0"/>
          </a:p>
          <a:p>
            <a:pPr algn="ctr"/>
            <a:r>
              <a:rPr lang="pt-PT" sz="2000" i="1" dirty="0" smtClean="0"/>
              <a:t>que, 	</a:t>
            </a:r>
          </a:p>
          <a:p>
            <a:pPr algn="ctr"/>
            <a:r>
              <a:rPr lang="pt-PT" sz="2000" i="1" dirty="0" smtClean="0"/>
              <a:t>para que, a fim de que… 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 r="64303" b="14171"/>
          <a:stretch>
            <a:fillRect/>
          </a:stretch>
        </p:blipFill>
        <p:spPr bwMode="auto">
          <a:xfrm>
            <a:off x="0" y="3717032"/>
            <a:ext cx="2290799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6488271" y="6469504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r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15" name="Chamada oval 14"/>
          <p:cNvSpPr/>
          <p:nvPr/>
        </p:nvSpPr>
        <p:spPr>
          <a:xfrm>
            <a:off x="611560" y="615107"/>
            <a:ext cx="8280920" cy="3245941"/>
          </a:xfrm>
          <a:prstGeom prst="wedgeEllipseCallout">
            <a:avLst>
              <a:gd name="adj1" fmla="val -30902"/>
              <a:gd name="adj2" fmla="val 5884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Oração subordinada adverbial </a:t>
            </a: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condicional</a:t>
            </a:r>
          </a:p>
          <a:p>
            <a:r>
              <a:rPr lang="pt-PT" sz="2400" dirty="0" smtClean="0"/>
              <a:t>indica uma condição que permite a realização do que é expresso na oração subordinante. </a:t>
            </a:r>
          </a:p>
          <a:p>
            <a:endParaRPr lang="pt-PT" sz="2400" dirty="0" smtClean="0"/>
          </a:p>
          <a:p>
            <a:pPr algn="just"/>
            <a:r>
              <a:rPr lang="pt-PT" sz="2400" b="1" dirty="0" smtClean="0"/>
              <a:t>Ex.:</a:t>
            </a:r>
            <a:r>
              <a:rPr lang="pt-PT" sz="2400" dirty="0" smtClean="0"/>
              <a:t> </a:t>
            </a:r>
            <a:r>
              <a:rPr lang="pt-PT" sz="2400" i="1" u="sng" dirty="0" smtClean="0"/>
              <a:t>Se não fosses tão teimoso</a:t>
            </a:r>
            <a:r>
              <a:rPr lang="pt-PT" sz="2400" i="1" dirty="0" smtClean="0"/>
              <a:t>, já tinhas terminado o trabalho. </a:t>
            </a:r>
          </a:p>
        </p:txBody>
      </p:sp>
      <p:sp>
        <p:nvSpPr>
          <p:cNvPr id="14" name="Pergaminho horizontal 13"/>
          <p:cNvSpPr/>
          <p:nvPr/>
        </p:nvSpPr>
        <p:spPr>
          <a:xfrm>
            <a:off x="2771800" y="4221088"/>
            <a:ext cx="5688632" cy="216024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2000" u="sng" dirty="0" smtClean="0"/>
          </a:p>
          <a:p>
            <a:pPr algn="ctr"/>
            <a:r>
              <a:rPr lang="pt-PT" sz="2000" b="1" dirty="0" smtClean="0"/>
              <a:t>Conjunções/locuções subordinativas adverbiais condicionais</a:t>
            </a:r>
          </a:p>
          <a:p>
            <a:pPr algn="ctr"/>
            <a:r>
              <a:rPr lang="pt-PT" sz="2000" i="1" dirty="0" smtClean="0"/>
              <a:t>se, caso,</a:t>
            </a:r>
          </a:p>
          <a:p>
            <a:pPr algn="ctr"/>
            <a:r>
              <a:rPr lang="pt-PT" sz="2000" i="1" dirty="0" smtClean="0"/>
              <a:t>a não ser que, a menos que, </a:t>
            </a:r>
          </a:p>
          <a:p>
            <a:pPr algn="ctr"/>
            <a:r>
              <a:rPr lang="pt-PT" sz="2000" i="1" dirty="0" smtClean="0"/>
              <a:t>salvo se, contanto que, desde que… </a:t>
            </a:r>
          </a:p>
          <a:p>
            <a:endParaRPr lang="pt-PT" sz="2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5049" t="7005" r="66346" b="37460"/>
          <a:stretch>
            <a:fillRect/>
          </a:stretch>
        </p:blipFill>
        <p:spPr bwMode="auto">
          <a:xfrm>
            <a:off x="6876256" y="4293096"/>
            <a:ext cx="201622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14" name="Chamada oval 13"/>
          <p:cNvSpPr/>
          <p:nvPr/>
        </p:nvSpPr>
        <p:spPr>
          <a:xfrm>
            <a:off x="395536" y="548680"/>
            <a:ext cx="8424936" cy="2510195"/>
          </a:xfrm>
          <a:prstGeom prst="wedgeEllipseCallout">
            <a:avLst>
              <a:gd name="adj1" fmla="val 29864"/>
              <a:gd name="adj2" fmla="val 76993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200" b="1" dirty="0" smtClean="0"/>
              <a:t>Oração subordinada adverbial </a:t>
            </a:r>
            <a:r>
              <a:rPr lang="pt-PT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comparativa</a:t>
            </a:r>
            <a:r>
              <a:rPr lang="pt-PT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pt-PT" sz="2200" dirty="0" smtClean="0"/>
              <a:t>estabelece uma comparação com a oração subordinante. </a:t>
            </a:r>
          </a:p>
          <a:p>
            <a:endParaRPr lang="pt-PT" sz="2200" dirty="0" smtClean="0"/>
          </a:p>
          <a:p>
            <a:pPr algn="just"/>
            <a:r>
              <a:rPr lang="pt-PT" sz="2200" b="1" dirty="0" smtClean="0"/>
              <a:t>Ex.: </a:t>
            </a:r>
            <a:r>
              <a:rPr lang="pt-PT" sz="2200" i="1" dirty="0" smtClean="0"/>
              <a:t>Ele é inteligente </a:t>
            </a:r>
            <a:r>
              <a:rPr lang="pt-PT" sz="2200" i="1" u="sng" dirty="0" smtClean="0"/>
              <a:t>como o irmão</a:t>
            </a:r>
            <a:r>
              <a:rPr lang="pt-PT" sz="2200" i="1" dirty="0" smtClean="0"/>
              <a:t>.</a:t>
            </a:r>
            <a:endParaRPr lang="pt-PT" sz="2200" i="1" dirty="0"/>
          </a:p>
        </p:txBody>
      </p:sp>
      <p:sp>
        <p:nvSpPr>
          <p:cNvPr id="19" name="Pergaminho horizontal 18"/>
          <p:cNvSpPr/>
          <p:nvPr/>
        </p:nvSpPr>
        <p:spPr>
          <a:xfrm>
            <a:off x="539552" y="4077072"/>
            <a:ext cx="4896544" cy="2448272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2000" u="sng" dirty="0" smtClean="0"/>
          </a:p>
          <a:p>
            <a:pPr algn="ctr"/>
            <a:r>
              <a:rPr lang="pt-PT" sz="2000" b="1" dirty="0" smtClean="0"/>
              <a:t>Conjunções/locuções subordinativas adverbiais comparativas</a:t>
            </a:r>
          </a:p>
          <a:p>
            <a:pPr algn="ctr"/>
            <a:r>
              <a:rPr lang="pt-PT" sz="2000" i="1" dirty="0" smtClean="0"/>
              <a:t>como, que, quanto, </a:t>
            </a:r>
          </a:p>
          <a:p>
            <a:pPr algn="ctr"/>
            <a:r>
              <a:rPr lang="pt-PT" sz="2000" i="1" dirty="0" smtClean="0"/>
              <a:t>assim como, bem como, </a:t>
            </a:r>
          </a:p>
          <a:p>
            <a:pPr algn="ctr"/>
            <a:r>
              <a:rPr lang="pt-PT" sz="2000" i="1" dirty="0" smtClean="0"/>
              <a:t>     como se, que nem, tanto… como 	</a:t>
            </a:r>
          </a:p>
          <a:p>
            <a:pPr algn="ctr"/>
            <a:endParaRPr lang="pt-PT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E:\MANUAL LÍNGUA PORTUGUESA - 8º ANO\CD Recursos\POWERPOINTS 8\Imagens_PPT\20113820_CONT_F003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l="29727" t="21523" r="28974" b="13906"/>
          <a:stretch>
            <a:fillRect/>
          </a:stretch>
        </p:blipFill>
        <p:spPr bwMode="auto">
          <a:xfrm>
            <a:off x="-36512" y="3695833"/>
            <a:ext cx="3024336" cy="3162167"/>
          </a:xfrm>
          <a:prstGeom prst="rect">
            <a:avLst/>
          </a:prstGeom>
          <a:noFill/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6516687" y="6453336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r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9" name="Chamada oval 8"/>
          <p:cNvSpPr/>
          <p:nvPr/>
        </p:nvSpPr>
        <p:spPr>
          <a:xfrm>
            <a:off x="611560" y="615107"/>
            <a:ext cx="7992888" cy="3245941"/>
          </a:xfrm>
          <a:prstGeom prst="wedgeEllipseCallout">
            <a:avLst>
              <a:gd name="adj1" fmla="val -33759"/>
              <a:gd name="adj2" fmla="val 5477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Oração subordinada adverbial </a:t>
            </a: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consecutiva</a:t>
            </a:r>
            <a:r>
              <a:rPr lang="pt-PT" sz="2400" dirty="0" smtClean="0"/>
              <a:t> exprime a consequência de um facto apresentado na oração subordinante. </a:t>
            </a:r>
          </a:p>
          <a:p>
            <a:endParaRPr lang="pt-PT" sz="2400" dirty="0" smtClean="0"/>
          </a:p>
          <a:p>
            <a:pPr algn="just"/>
            <a:r>
              <a:rPr lang="pt-PT" sz="2400" b="1" dirty="0" smtClean="0"/>
              <a:t>Ex.: </a:t>
            </a:r>
            <a:r>
              <a:rPr lang="pt-PT" sz="2400" i="1" dirty="0" smtClean="0"/>
              <a:t>O vendedor insistiu tanto </a:t>
            </a:r>
            <a:r>
              <a:rPr lang="pt-PT" sz="2400" i="1" u="sng" dirty="0" smtClean="0"/>
              <a:t>que comprei uma camisa</a:t>
            </a:r>
            <a:r>
              <a:rPr lang="pt-PT" sz="2400" i="1" dirty="0" smtClean="0"/>
              <a:t>. </a:t>
            </a:r>
            <a:endParaRPr lang="pt-PT" sz="2400" i="1" u="sng" dirty="0" smtClean="0"/>
          </a:p>
        </p:txBody>
      </p:sp>
      <p:sp>
        <p:nvSpPr>
          <p:cNvPr id="15" name="Pergaminho horizontal 14"/>
          <p:cNvSpPr/>
          <p:nvPr/>
        </p:nvSpPr>
        <p:spPr>
          <a:xfrm>
            <a:off x="4067944" y="4077072"/>
            <a:ext cx="4176464" cy="2016224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 smtClean="0"/>
              <a:t>Conjunção subordinativa adverbial consecutiva</a:t>
            </a:r>
          </a:p>
          <a:p>
            <a:pPr algn="ctr"/>
            <a:endParaRPr lang="pt-PT" sz="1400" dirty="0" smtClean="0"/>
          </a:p>
          <a:p>
            <a:pPr algn="ctr"/>
            <a:r>
              <a:rPr lang="pt-PT" sz="2000" dirty="0" smtClean="0"/>
              <a:t>(tão/tanto/tal…)</a:t>
            </a:r>
            <a:r>
              <a:rPr lang="pt-PT" sz="2000" i="1" dirty="0" smtClean="0"/>
              <a:t> que</a:t>
            </a:r>
            <a:endParaRPr lang="pt-PT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:\MANUAL LÍNGUA PORTUGUESA - 8º ANO\CD Recursos\POWERPOINTS 8\Imagens_PPT\20113820_CONT_F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0786" y="3284984"/>
            <a:ext cx="2867718" cy="3573016"/>
          </a:xfrm>
          <a:prstGeom prst="rect">
            <a:avLst/>
          </a:prstGeom>
          <a:noFill/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7" name="Chamada oval 6"/>
          <p:cNvSpPr/>
          <p:nvPr/>
        </p:nvSpPr>
        <p:spPr>
          <a:xfrm>
            <a:off x="216024" y="471091"/>
            <a:ext cx="8172400" cy="3245941"/>
          </a:xfrm>
          <a:prstGeom prst="wedgeEllipseCallout">
            <a:avLst>
              <a:gd name="adj1" fmla="val 30977"/>
              <a:gd name="adj2" fmla="val 7193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Oração subordinada adverbial </a:t>
            </a: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concessiva</a:t>
            </a:r>
            <a:r>
              <a:rPr lang="pt-PT" sz="2400" dirty="0" smtClean="0"/>
              <a:t> transmite uma ideia de contraste face à oração subordinante. </a:t>
            </a:r>
          </a:p>
          <a:p>
            <a:endParaRPr lang="pt-PT" sz="2400" dirty="0" smtClean="0"/>
          </a:p>
          <a:p>
            <a:pPr algn="just"/>
            <a:r>
              <a:rPr lang="pt-PT" sz="2400" b="1" dirty="0" smtClean="0"/>
              <a:t>Ex.: </a:t>
            </a:r>
            <a:r>
              <a:rPr lang="pt-PT" sz="2400" i="1" u="sng" dirty="0" smtClean="0"/>
              <a:t>Embora estivesse adoentada</a:t>
            </a:r>
            <a:r>
              <a:rPr lang="pt-PT" sz="2400" i="1" dirty="0" smtClean="0"/>
              <a:t>, fui visitar a minha mãe. </a:t>
            </a:r>
            <a:endParaRPr lang="pt-PT" sz="2400" i="1" dirty="0"/>
          </a:p>
        </p:txBody>
      </p:sp>
      <p:sp>
        <p:nvSpPr>
          <p:cNvPr id="15" name="Pergaminho horizontal 14"/>
          <p:cNvSpPr/>
          <p:nvPr/>
        </p:nvSpPr>
        <p:spPr>
          <a:xfrm>
            <a:off x="611560" y="4149080"/>
            <a:ext cx="5256584" cy="2232248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/>
              <a:t>Conjunções/locuções subordinativas </a:t>
            </a:r>
            <a:r>
              <a:rPr lang="pt-PT" sz="2000" b="1" dirty="0" smtClean="0"/>
              <a:t>adverbiais concessivas</a:t>
            </a:r>
          </a:p>
          <a:p>
            <a:pPr algn="ctr"/>
            <a:endParaRPr lang="pt-PT" sz="1100" dirty="0" smtClean="0"/>
          </a:p>
          <a:p>
            <a:pPr algn="ctr"/>
            <a:r>
              <a:rPr lang="pt-PT" sz="2000" i="1" dirty="0" smtClean="0"/>
              <a:t>embora, ainda que, mesmo se, mesmo que, se bem que…</a:t>
            </a:r>
            <a:endParaRPr lang="pt-PT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pic>
        <p:nvPicPr>
          <p:cNvPr id="14" name="Picture 2" descr="E:\MANUAL LÍNGUA PORTUGUESA - 8º ANO\CD Recursos\POWERPOINTS 8\Imagens_PPT\20113820_CONT_F006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l="15750" r="33851" b="10408"/>
          <a:stretch>
            <a:fillRect/>
          </a:stretch>
        </p:blipFill>
        <p:spPr bwMode="auto">
          <a:xfrm rot="829418">
            <a:off x="991912" y="669936"/>
            <a:ext cx="2304256" cy="2520280"/>
          </a:xfrm>
          <a:prstGeom prst="rect">
            <a:avLst/>
          </a:prstGeom>
          <a:noFill/>
        </p:spPr>
      </p:pic>
      <p:sp>
        <p:nvSpPr>
          <p:cNvPr id="10" name="Chamada rectangular arredondada 9"/>
          <p:cNvSpPr/>
          <p:nvPr/>
        </p:nvSpPr>
        <p:spPr>
          <a:xfrm>
            <a:off x="2144040" y="3827437"/>
            <a:ext cx="6676432" cy="2145268"/>
          </a:xfrm>
          <a:prstGeom prst="wedgeRoundRectCallout">
            <a:avLst>
              <a:gd name="adj1" fmla="val -40731"/>
              <a:gd name="adj2" fmla="val -121304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Oração subordinada substantiva </a:t>
            </a:r>
            <a:endParaRPr lang="pt-PT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PT" sz="2400" dirty="0" smtClean="0"/>
          </a:p>
          <a:p>
            <a:pPr algn="just"/>
            <a:r>
              <a:rPr lang="pt-PT" sz="2400" dirty="0" smtClean="0"/>
              <a:t>     Oração que desempenha a função sintática de sujeito ou de complemento de um verbo.</a:t>
            </a:r>
          </a:p>
          <a:p>
            <a:endParaRPr lang="pt-PT" sz="2400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E:\MANUAL LÍNGUA PORTUGUESA - 8º ANO\CD Recursos\POWERPOINTS 8\Imagens_PPT\20113820_CONT_F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9018" y="3584904"/>
            <a:ext cx="2554982" cy="3273096"/>
          </a:xfrm>
          <a:prstGeom prst="rect">
            <a:avLst/>
          </a:prstGeom>
          <a:noFill/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14" name="Chamada oval 13"/>
          <p:cNvSpPr/>
          <p:nvPr/>
        </p:nvSpPr>
        <p:spPr>
          <a:xfrm>
            <a:off x="251520" y="846425"/>
            <a:ext cx="8136904" cy="2726591"/>
          </a:xfrm>
          <a:prstGeom prst="wedgeEllipseCallout">
            <a:avLst>
              <a:gd name="adj1" fmla="val 32210"/>
              <a:gd name="adj2" fmla="val 6129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Oração subordinada substantiva </a:t>
            </a: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completiva</a:t>
            </a:r>
            <a:r>
              <a:rPr lang="pt-PT" sz="2400" b="1" dirty="0" smtClean="0"/>
              <a:t> </a:t>
            </a:r>
            <a:r>
              <a:rPr lang="pt-PT" sz="2400" dirty="0" smtClean="0"/>
              <a:t> </a:t>
            </a:r>
          </a:p>
          <a:p>
            <a:r>
              <a:rPr lang="pt-PT" sz="2400" dirty="0" smtClean="0"/>
              <a:t>é sujeito ou complemento de um verbo. </a:t>
            </a:r>
          </a:p>
          <a:p>
            <a:endParaRPr lang="pt-PT" sz="2400" dirty="0" smtClean="0"/>
          </a:p>
          <a:p>
            <a:pPr algn="just"/>
            <a:r>
              <a:rPr lang="pt-PT" sz="2400" b="1" dirty="0" smtClean="0"/>
              <a:t>Ex.: </a:t>
            </a:r>
            <a:r>
              <a:rPr lang="pt-PT" sz="2400" i="1" dirty="0" smtClean="0"/>
              <a:t>Os estudantes afirmaram</a:t>
            </a:r>
            <a:r>
              <a:rPr lang="pt-PT" sz="2400" b="1" i="1" dirty="0" smtClean="0"/>
              <a:t> </a:t>
            </a:r>
            <a:r>
              <a:rPr lang="pt-PT" sz="2400" i="1" u="sng" dirty="0" smtClean="0"/>
              <a:t>que</a:t>
            </a:r>
            <a:r>
              <a:rPr lang="pt-PT" sz="2400" b="1" i="1" u="sng" dirty="0" smtClean="0"/>
              <a:t> </a:t>
            </a:r>
            <a:r>
              <a:rPr lang="pt-PT" sz="2400" i="1" u="sng" dirty="0" smtClean="0"/>
              <a:t>iriam fazer greve</a:t>
            </a:r>
            <a:r>
              <a:rPr lang="pt-PT" sz="2400" i="1" dirty="0" smtClean="0"/>
              <a:t>.</a:t>
            </a:r>
            <a:endParaRPr lang="pt-PT" sz="2400" i="1" dirty="0"/>
          </a:p>
        </p:txBody>
      </p:sp>
      <p:sp>
        <p:nvSpPr>
          <p:cNvPr id="16" name="Pergaminho horizontal 15"/>
          <p:cNvSpPr/>
          <p:nvPr/>
        </p:nvSpPr>
        <p:spPr>
          <a:xfrm>
            <a:off x="1115616" y="4077072"/>
            <a:ext cx="4320480" cy="2016224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2000" u="sng" dirty="0" smtClean="0"/>
          </a:p>
          <a:p>
            <a:pPr algn="ctr"/>
            <a:r>
              <a:rPr lang="pt-PT" sz="2000" b="1" dirty="0" smtClean="0"/>
              <a:t>Conjunções subordinativas substantivas completivas</a:t>
            </a:r>
          </a:p>
          <a:p>
            <a:pPr algn="ctr"/>
            <a:endParaRPr lang="pt-PT" sz="2000" dirty="0" smtClean="0"/>
          </a:p>
          <a:p>
            <a:pPr algn="ctr"/>
            <a:r>
              <a:rPr lang="pt-PT" sz="2000" i="1" dirty="0" smtClean="0"/>
              <a:t>que, se, para</a:t>
            </a:r>
          </a:p>
          <a:p>
            <a:pPr algn="ctr"/>
            <a:endParaRPr lang="pt-PT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E:\MANUAL LÍNGUA PORTUGUESA - 8º ANO\CD Recursos\POWERPOINTS 8\Imagens_PPT\20113820_CONT_F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3200" y="3933056"/>
            <a:ext cx="2360800" cy="3024336"/>
          </a:xfrm>
          <a:prstGeom prst="rect">
            <a:avLst/>
          </a:prstGeom>
          <a:noFill/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14" name="Chamada oval 13"/>
          <p:cNvSpPr/>
          <p:nvPr/>
        </p:nvSpPr>
        <p:spPr>
          <a:xfrm>
            <a:off x="212365" y="692696"/>
            <a:ext cx="7960035" cy="4284643"/>
          </a:xfrm>
          <a:prstGeom prst="wedgeEllipseCallout">
            <a:avLst>
              <a:gd name="adj1" fmla="val 32210"/>
              <a:gd name="adj2" fmla="val 6129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Oração subordinada substantiva </a:t>
            </a: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relativa</a:t>
            </a:r>
            <a:r>
              <a:rPr lang="pt-PT" sz="2400" b="1" dirty="0" smtClean="0"/>
              <a:t> </a:t>
            </a:r>
            <a:r>
              <a:rPr lang="pt-PT" sz="2400" dirty="0" smtClean="0"/>
              <a:t> </a:t>
            </a:r>
          </a:p>
          <a:p>
            <a:pPr algn="just"/>
            <a:r>
              <a:rPr lang="pt-PT" sz="2400" dirty="0" smtClean="0"/>
              <a:t>pode ser sujeito ou complemento direto, complemento indireto ou complemento oblíquo de um verbo</a:t>
            </a:r>
            <a:r>
              <a:rPr lang="pt-PT" sz="2400" dirty="0"/>
              <a:t> </a:t>
            </a:r>
            <a:r>
              <a:rPr lang="pt-PT" sz="2400" dirty="0" smtClean="0"/>
              <a:t>ou também modificador do grupo verbal.</a:t>
            </a:r>
          </a:p>
          <a:p>
            <a:endParaRPr lang="pt-PT" sz="2400" dirty="0" smtClean="0"/>
          </a:p>
          <a:p>
            <a:pPr algn="just"/>
            <a:r>
              <a:rPr lang="pt-PT" sz="2400" b="1" dirty="0" smtClean="0"/>
              <a:t>Ex.: </a:t>
            </a:r>
            <a:r>
              <a:rPr lang="pt-PT" sz="2400" i="1" dirty="0" smtClean="0"/>
              <a:t>A Rita já encontrou </a:t>
            </a:r>
            <a:r>
              <a:rPr lang="pt-PT" sz="2400" i="1" u="sng" dirty="0" smtClean="0"/>
              <a:t>quem a ajudasse com o trabalho</a:t>
            </a:r>
            <a:r>
              <a:rPr lang="pt-PT" sz="2400" i="1" dirty="0" smtClean="0"/>
              <a:t>.</a:t>
            </a:r>
            <a:r>
              <a:rPr lang="pt-PT" sz="2400" i="1" u="sng" dirty="0" smtClean="0"/>
              <a:t> </a:t>
            </a:r>
            <a:endParaRPr lang="pt-PT" sz="2400" i="1" dirty="0"/>
          </a:p>
        </p:txBody>
      </p:sp>
    </p:spTree>
    <p:extLst>
      <p:ext uri="{BB962C8B-B14F-4D97-AF65-F5344CB8AC3E}">
        <p14:creationId xmlns:p14="http://schemas.microsoft.com/office/powerpoint/2010/main" val="379026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pic>
        <p:nvPicPr>
          <p:cNvPr id="14" name="Picture 2" descr="E:\MANUAL LÍNGUA PORTUGUESA - 8º ANO\CD Recursos\POWERPOINTS 8\Imagens_PPT\20113820_CONT_F006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l="15750" r="33851" b="10408"/>
          <a:stretch>
            <a:fillRect/>
          </a:stretch>
        </p:blipFill>
        <p:spPr bwMode="auto">
          <a:xfrm rot="829418">
            <a:off x="519240" y="499432"/>
            <a:ext cx="2304256" cy="2520280"/>
          </a:xfrm>
          <a:prstGeom prst="rect">
            <a:avLst/>
          </a:prstGeom>
          <a:noFill/>
        </p:spPr>
      </p:pic>
      <p:sp>
        <p:nvSpPr>
          <p:cNvPr id="10" name="Chamada rectangular arredondada 9"/>
          <p:cNvSpPr/>
          <p:nvPr/>
        </p:nvSpPr>
        <p:spPr>
          <a:xfrm>
            <a:off x="3573274" y="1556792"/>
            <a:ext cx="5198732" cy="2553891"/>
          </a:xfrm>
          <a:prstGeom prst="wedgeRoundRectCallout">
            <a:avLst>
              <a:gd name="adj1" fmla="val -70450"/>
              <a:gd name="adj2" fmla="val -39819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Oração subordinada adjetiva</a:t>
            </a:r>
            <a:endParaRPr lang="pt-PT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PT" sz="2400" dirty="0" smtClean="0"/>
          </a:p>
          <a:p>
            <a:pPr algn="just"/>
            <a:r>
              <a:rPr lang="pt-PT" sz="2400" dirty="0" smtClean="0"/>
              <a:t>     Oração que tem funções </a:t>
            </a:r>
            <a:r>
              <a:rPr lang="pt-PT" sz="2400" dirty="0"/>
              <a:t>sintáticas tipicamente </a:t>
            </a:r>
            <a:r>
              <a:rPr lang="pt-PT" sz="2400" dirty="0" smtClean="0"/>
              <a:t>desempenhadas por grupos adjetivais.</a:t>
            </a:r>
          </a:p>
          <a:p>
            <a:endParaRPr lang="pt-PT" sz="2400" u="sng" dirty="0" smtClean="0"/>
          </a:p>
        </p:txBody>
      </p:sp>
      <p:sp>
        <p:nvSpPr>
          <p:cNvPr id="5" name="Chamada rectangular arredondada 4"/>
          <p:cNvSpPr/>
          <p:nvPr/>
        </p:nvSpPr>
        <p:spPr>
          <a:xfrm>
            <a:off x="1403648" y="4581128"/>
            <a:ext cx="5198732" cy="1906905"/>
          </a:xfrm>
          <a:prstGeom prst="wedgeRoundRectCallout">
            <a:avLst>
              <a:gd name="adj1" fmla="val -36789"/>
              <a:gd name="adj2" fmla="val -145026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Dividem-se em:</a:t>
            </a:r>
          </a:p>
          <a:p>
            <a:endParaRPr lang="pt-PT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relativas </a:t>
            </a: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restritivas</a:t>
            </a:r>
          </a:p>
          <a:p>
            <a:pPr>
              <a:lnSpc>
                <a:spcPct val="150000"/>
              </a:lnSpc>
            </a:pPr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relativas </a:t>
            </a:r>
            <a:r>
              <a:rPr lang="pt-PT" sz="2400" b="1" dirty="0" smtClean="0"/>
              <a:t>explicativas</a:t>
            </a:r>
          </a:p>
          <a:p>
            <a:endParaRPr lang="pt-PT" sz="900" u="sng" dirty="0" smtClean="0"/>
          </a:p>
        </p:txBody>
      </p:sp>
    </p:spTree>
    <p:extLst>
      <p:ext uri="{BB962C8B-B14F-4D97-AF65-F5344CB8AC3E}">
        <p14:creationId xmlns:p14="http://schemas.microsoft.com/office/powerpoint/2010/main" val="64287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5049" t="7005" r="66346" b="37460"/>
          <a:stretch>
            <a:fillRect/>
          </a:stretch>
        </p:blipFill>
        <p:spPr bwMode="auto">
          <a:xfrm>
            <a:off x="6876256" y="4581128"/>
            <a:ext cx="201622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14" name="Chamada oval 13"/>
          <p:cNvSpPr/>
          <p:nvPr/>
        </p:nvSpPr>
        <p:spPr>
          <a:xfrm>
            <a:off x="179512" y="836074"/>
            <a:ext cx="8424936" cy="4414480"/>
          </a:xfrm>
          <a:prstGeom prst="wedgeEllipseCallout">
            <a:avLst>
              <a:gd name="adj1" fmla="val 33045"/>
              <a:gd name="adj2" fmla="val 5413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200" b="1" dirty="0" smtClean="0"/>
              <a:t>Oração subordinada adjetiva relativa </a:t>
            </a:r>
            <a:r>
              <a:rPr lang="pt-PT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explicativa</a:t>
            </a:r>
            <a:endParaRPr lang="pt-PT" sz="2200" dirty="0" smtClean="0"/>
          </a:p>
          <a:p>
            <a:pPr algn="just"/>
            <a:r>
              <a:rPr lang="pt-PT" sz="2200" dirty="0" smtClean="0"/>
              <a:t>introduz uma afirmação adicional sobre o seu antecedente (grupo nominal</a:t>
            </a:r>
            <a:r>
              <a:rPr lang="pt-PT" sz="2200" dirty="0"/>
              <a:t>) </a:t>
            </a:r>
            <a:r>
              <a:rPr lang="pt-PT" sz="2200" dirty="0" smtClean="0"/>
              <a:t>e, por essa razão, encontra-se delimitada por vírgulas. Geralmente desempenha a função sintática de modificador apositivo do nome.</a:t>
            </a:r>
          </a:p>
          <a:p>
            <a:endParaRPr lang="pt-PT" sz="2200" dirty="0" smtClean="0"/>
          </a:p>
          <a:p>
            <a:pPr algn="just"/>
            <a:r>
              <a:rPr lang="pt-PT" sz="2200" b="1" dirty="0" smtClean="0"/>
              <a:t>Ex.: </a:t>
            </a:r>
            <a:r>
              <a:rPr lang="pt-PT" sz="2200" i="1" dirty="0" smtClean="0"/>
              <a:t>Este atleta, </a:t>
            </a:r>
            <a:r>
              <a:rPr lang="pt-PT" sz="2200" i="1" u="sng" dirty="0" smtClean="0"/>
              <a:t>que eu já conheço há dois anos</a:t>
            </a:r>
            <a:r>
              <a:rPr lang="pt-PT" sz="2200" i="1" dirty="0" smtClean="0"/>
              <a:t>, ganhou de novo a corrida.</a:t>
            </a:r>
            <a:endParaRPr lang="pt-PT" sz="2200" i="1" dirty="0"/>
          </a:p>
        </p:txBody>
      </p:sp>
    </p:spTree>
    <p:extLst>
      <p:ext uri="{BB962C8B-B14F-4D97-AF65-F5344CB8AC3E}">
        <p14:creationId xmlns:p14="http://schemas.microsoft.com/office/powerpoint/2010/main" val="345273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5049" t="7005" r="66346" b="37460"/>
          <a:stretch>
            <a:fillRect/>
          </a:stretch>
        </p:blipFill>
        <p:spPr bwMode="auto">
          <a:xfrm>
            <a:off x="6876256" y="4293096"/>
            <a:ext cx="201622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14" name="Chamada oval 13"/>
          <p:cNvSpPr/>
          <p:nvPr/>
        </p:nvSpPr>
        <p:spPr>
          <a:xfrm>
            <a:off x="179512" y="836074"/>
            <a:ext cx="8424936" cy="3462338"/>
          </a:xfrm>
          <a:prstGeom prst="wedgeEllipseCallout">
            <a:avLst>
              <a:gd name="adj1" fmla="val 29864"/>
              <a:gd name="adj2" fmla="val 76993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200" b="1" dirty="0" smtClean="0"/>
              <a:t>Oração subordinada adjetiva relativa </a:t>
            </a:r>
            <a:r>
              <a:rPr lang="pt-PT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restritiva</a:t>
            </a:r>
            <a:endParaRPr lang="pt-PT" sz="2200" dirty="0" smtClean="0"/>
          </a:p>
          <a:p>
            <a:pPr algn="just"/>
            <a:r>
              <a:rPr lang="pt-PT" sz="2200" dirty="0" smtClean="0"/>
              <a:t>restringe ou limita a informação relativa ao seu antecedente (grupo nominal) e, por isso, não pode ser delimitada por vírgulas. Desempenha a função sintática de modificador restritivo do nome.</a:t>
            </a:r>
          </a:p>
          <a:p>
            <a:endParaRPr lang="pt-PT" sz="2200" dirty="0" smtClean="0"/>
          </a:p>
          <a:p>
            <a:pPr algn="just"/>
            <a:r>
              <a:rPr lang="pt-PT" sz="2200" b="1" dirty="0" smtClean="0"/>
              <a:t>Ex.: </a:t>
            </a:r>
            <a:r>
              <a:rPr lang="pt-PT" sz="2200" i="1" dirty="0" smtClean="0"/>
              <a:t>O bolo de laranja </a:t>
            </a:r>
            <a:r>
              <a:rPr lang="pt-PT" sz="2200" i="1" u="sng" dirty="0" smtClean="0"/>
              <a:t>que comi</a:t>
            </a:r>
            <a:r>
              <a:rPr lang="pt-PT" sz="2200" i="1" dirty="0" smtClean="0"/>
              <a:t> não me fez bem.</a:t>
            </a:r>
            <a:endParaRPr lang="pt-PT" sz="2200" i="1" dirty="0"/>
          </a:p>
        </p:txBody>
      </p:sp>
    </p:spTree>
    <p:extLst>
      <p:ext uri="{BB962C8B-B14F-4D97-AF65-F5344CB8AC3E}">
        <p14:creationId xmlns:p14="http://schemas.microsoft.com/office/powerpoint/2010/main" val="152566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ção do Rodapé 3"/>
          <p:cNvSpPr>
            <a:spLocks noGrp="1"/>
          </p:cNvSpPr>
          <p:nvPr>
            <p:ph type="ftr" sz="quarter" idx="11"/>
          </p:nvPr>
        </p:nvSpPr>
        <p:spPr bwMode="auto">
          <a:xfrm>
            <a:off x="0" y="6524625"/>
            <a:ext cx="2627313" cy="3333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pt-PT" sz="1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Porto Editora</a:t>
            </a:r>
          </a:p>
        </p:txBody>
      </p:sp>
      <p:sp>
        <p:nvSpPr>
          <p:cNvPr id="6" name="CaixaDeTexto 3"/>
          <p:cNvSpPr txBox="1">
            <a:spLocks noChangeArrowheads="1"/>
          </p:cNvSpPr>
          <p:nvPr/>
        </p:nvSpPr>
        <p:spPr bwMode="auto">
          <a:xfrm>
            <a:off x="539750" y="404813"/>
            <a:ext cx="38877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 b="1" dirty="0"/>
              <a:t>Em síntese: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987824" y="548680"/>
            <a:ext cx="3168352" cy="4616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FRASE COMPLEXA</a:t>
            </a:r>
            <a:endParaRPr lang="pt-PT" sz="2400" b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3074793" y="1475580"/>
            <a:ext cx="3168352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Orações coordenadas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3315528" y="2708920"/>
            <a:ext cx="2736304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copulativas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3347864" y="5877272"/>
            <a:ext cx="2736304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explicativas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3347864" y="5085184"/>
            <a:ext cx="2736304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conclusivas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3347864" y="4293096"/>
            <a:ext cx="2736304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disjuntivas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3347864" y="3501008"/>
            <a:ext cx="2736304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adversativas</a:t>
            </a:r>
          </a:p>
        </p:txBody>
      </p:sp>
      <p:sp>
        <p:nvSpPr>
          <p:cNvPr id="46" name="Seta para baixo 45"/>
          <p:cNvSpPr/>
          <p:nvPr/>
        </p:nvSpPr>
        <p:spPr>
          <a:xfrm>
            <a:off x="4514953" y="2164425"/>
            <a:ext cx="288032" cy="36004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174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2" grpId="0" animBg="1"/>
      <p:bldP spid="27" grpId="0" animBg="1"/>
      <p:bldP spid="28" grpId="0" animBg="1"/>
      <p:bldP spid="29" grpId="0" animBg="1"/>
      <p:bldP spid="31" grpId="0" animBg="1"/>
      <p:bldP spid="4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3"/>
          <p:cNvSpPr txBox="1">
            <a:spLocks noChangeArrowheads="1"/>
          </p:cNvSpPr>
          <p:nvPr/>
        </p:nvSpPr>
        <p:spPr bwMode="auto">
          <a:xfrm>
            <a:off x="539750" y="404813"/>
            <a:ext cx="38877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 b="1" dirty="0"/>
              <a:t>Em síntese: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987824" y="548680"/>
            <a:ext cx="3168352" cy="4616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FRASE COMPLEXA</a:t>
            </a:r>
            <a:endParaRPr lang="pt-PT" sz="2400" b="1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3013340" y="1268760"/>
            <a:ext cx="3168352" cy="46166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Orações subordinadas</a:t>
            </a:r>
            <a:endParaRPr lang="pt-PT" sz="2400" b="1" dirty="0"/>
          </a:p>
        </p:txBody>
      </p:sp>
      <p:sp>
        <p:nvSpPr>
          <p:cNvPr id="32" name="CaixaDeTexto 31"/>
          <p:cNvSpPr txBox="1"/>
          <p:nvPr/>
        </p:nvSpPr>
        <p:spPr>
          <a:xfrm>
            <a:off x="637076" y="1878740"/>
            <a:ext cx="2376264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adverbiais</a:t>
            </a:r>
            <a:endParaRPr lang="pt-PT" sz="2400" b="1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3239406" y="1878740"/>
            <a:ext cx="2376264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substantivas</a:t>
            </a:r>
            <a:endParaRPr lang="pt-PT" sz="2400" b="1" dirty="0"/>
          </a:p>
        </p:txBody>
      </p:sp>
      <p:sp>
        <p:nvSpPr>
          <p:cNvPr id="37" name="CaixaDeTexto 36"/>
          <p:cNvSpPr txBox="1"/>
          <p:nvPr/>
        </p:nvSpPr>
        <p:spPr>
          <a:xfrm>
            <a:off x="611560" y="2852936"/>
            <a:ext cx="23762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temporais</a:t>
            </a:r>
            <a:endParaRPr lang="pt-PT" sz="2400" b="1" dirty="0"/>
          </a:p>
        </p:txBody>
      </p:sp>
      <p:sp>
        <p:nvSpPr>
          <p:cNvPr id="39" name="CaixaDeTexto 38"/>
          <p:cNvSpPr txBox="1"/>
          <p:nvPr/>
        </p:nvSpPr>
        <p:spPr>
          <a:xfrm>
            <a:off x="630764" y="5733256"/>
            <a:ext cx="23762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consecutivas</a:t>
            </a:r>
            <a:endParaRPr lang="pt-PT" sz="2400" b="1" dirty="0"/>
          </a:p>
        </p:txBody>
      </p:sp>
      <p:sp>
        <p:nvSpPr>
          <p:cNvPr id="40" name="CaixaDeTexto 39"/>
          <p:cNvSpPr txBox="1"/>
          <p:nvPr/>
        </p:nvSpPr>
        <p:spPr>
          <a:xfrm>
            <a:off x="630764" y="5157192"/>
            <a:ext cx="23762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comparativas</a:t>
            </a:r>
            <a:endParaRPr lang="pt-PT" sz="2400" b="1" dirty="0"/>
          </a:p>
        </p:txBody>
      </p:sp>
      <p:sp>
        <p:nvSpPr>
          <p:cNvPr id="41" name="CaixaDeTexto 40"/>
          <p:cNvSpPr txBox="1"/>
          <p:nvPr/>
        </p:nvSpPr>
        <p:spPr>
          <a:xfrm>
            <a:off x="611560" y="4581128"/>
            <a:ext cx="23762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condicionais</a:t>
            </a:r>
            <a:endParaRPr lang="pt-PT" sz="2400" b="1" dirty="0"/>
          </a:p>
        </p:txBody>
      </p:sp>
      <p:sp>
        <p:nvSpPr>
          <p:cNvPr id="42" name="CaixaDeTexto 41"/>
          <p:cNvSpPr txBox="1"/>
          <p:nvPr/>
        </p:nvSpPr>
        <p:spPr>
          <a:xfrm>
            <a:off x="630764" y="4005064"/>
            <a:ext cx="23762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finais</a:t>
            </a:r>
            <a:endParaRPr lang="pt-PT" sz="2400" b="1" dirty="0"/>
          </a:p>
        </p:txBody>
      </p:sp>
      <p:sp>
        <p:nvSpPr>
          <p:cNvPr id="43" name="CaixaDeTexto 42"/>
          <p:cNvSpPr txBox="1"/>
          <p:nvPr/>
        </p:nvSpPr>
        <p:spPr>
          <a:xfrm>
            <a:off x="630764" y="3429000"/>
            <a:ext cx="23762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causais</a:t>
            </a:r>
            <a:endParaRPr lang="pt-PT" sz="2400" b="1" dirty="0"/>
          </a:p>
        </p:txBody>
      </p:sp>
      <p:sp>
        <p:nvSpPr>
          <p:cNvPr id="44" name="CaixaDeTexto 43"/>
          <p:cNvSpPr txBox="1"/>
          <p:nvPr/>
        </p:nvSpPr>
        <p:spPr>
          <a:xfrm>
            <a:off x="611560" y="6309320"/>
            <a:ext cx="23762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concessivas</a:t>
            </a:r>
            <a:endParaRPr lang="pt-PT" sz="2400" b="1" dirty="0"/>
          </a:p>
        </p:txBody>
      </p:sp>
      <p:sp>
        <p:nvSpPr>
          <p:cNvPr id="45" name="CaixaDeTexto 44"/>
          <p:cNvSpPr txBox="1"/>
          <p:nvPr/>
        </p:nvSpPr>
        <p:spPr>
          <a:xfrm>
            <a:off x="3268294" y="3018048"/>
            <a:ext cx="23762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completivas</a:t>
            </a:r>
            <a:endParaRPr lang="pt-PT" sz="2400" b="1" dirty="0"/>
          </a:p>
        </p:txBody>
      </p:sp>
      <p:sp>
        <p:nvSpPr>
          <p:cNvPr id="47" name="Seta para baixo 46"/>
          <p:cNvSpPr/>
          <p:nvPr/>
        </p:nvSpPr>
        <p:spPr>
          <a:xfrm>
            <a:off x="4266143" y="2515079"/>
            <a:ext cx="288032" cy="36004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Seta para baixo 47"/>
          <p:cNvSpPr/>
          <p:nvPr/>
        </p:nvSpPr>
        <p:spPr>
          <a:xfrm>
            <a:off x="1554627" y="2420888"/>
            <a:ext cx="288032" cy="36004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CaixaDeTexto 24"/>
          <p:cNvSpPr txBox="1"/>
          <p:nvPr/>
        </p:nvSpPr>
        <p:spPr>
          <a:xfrm>
            <a:off x="3268294" y="3632113"/>
            <a:ext cx="237626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relativas</a:t>
            </a:r>
            <a:endParaRPr lang="pt-PT" sz="2400" b="1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5940152" y="1844992"/>
            <a:ext cx="2376264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adjetivas</a:t>
            </a:r>
            <a:endParaRPr lang="pt-PT" sz="2400" b="1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5863166" y="3031948"/>
            <a:ext cx="2376264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/>
              <a:t>r</a:t>
            </a:r>
            <a:r>
              <a:rPr lang="pt-PT" sz="2400" b="1" dirty="0" smtClean="0"/>
              <a:t>elativas explicativas</a:t>
            </a:r>
            <a:endParaRPr lang="pt-PT" sz="2400" b="1" dirty="0"/>
          </a:p>
        </p:txBody>
      </p:sp>
      <p:sp>
        <p:nvSpPr>
          <p:cNvPr id="34" name="Seta para baixo 33"/>
          <p:cNvSpPr/>
          <p:nvPr/>
        </p:nvSpPr>
        <p:spPr>
          <a:xfrm>
            <a:off x="6984268" y="2493254"/>
            <a:ext cx="288032" cy="36004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CaixaDeTexto 34"/>
          <p:cNvSpPr txBox="1"/>
          <p:nvPr/>
        </p:nvSpPr>
        <p:spPr>
          <a:xfrm>
            <a:off x="5874162" y="4165629"/>
            <a:ext cx="2376264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/>
              <a:t>r</a:t>
            </a:r>
            <a:r>
              <a:rPr lang="pt-PT" sz="2400" b="1" dirty="0" smtClean="0"/>
              <a:t>elativas restritivas</a:t>
            </a:r>
            <a:endParaRPr lang="pt-P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32" grpId="0" animBg="1"/>
      <p:bldP spid="33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25" grpId="0" animBg="1"/>
      <p:bldP spid="26" grpId="0" animBg="1"/>
      <p:bldP spid="30" grpId="0" animBg="1"/>
      <p:bldP spid="34" grpId="0" animBg="1"/>
      <p:bldP spid="35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1582</TotalTime>
  <Words>927</Words>
  <Application>Microsoft Office PowerPoint</Application>
  <PresentationFormat>On-screen Show (4:3)</PresentationFormat>
  <Paragraphs>211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Tema do Office</vt:lpstr>
      <vt:lpstr>Coordenação e subordinação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Raquel Marques</cp:lastModifiedBy>
  <cp:revision>202</cp:revision>
  <cp:lastPrinted>2012-02-08T09:35:48Z</cp:lastPrinted>
  <dcterms:created xsi:type="dcterms:W3CDTF">2012-02-03T00:42:07Z</dcterms:created>
  <dcterms:modified xsi:type="dcterms:W3CDTF">2013-06-28T12:50:11Z</dcterms:modified>
</cp:coreProperties>
</file>