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4" r:id="rId3"/>
    <p:sldId id="295" r:id="rId4"/>
    <p:sldId id="296" r:id="rId5"/>
    <p:sldId id="297" r:id="rId6"/>
    <p:sldId id="300" r:id="rId7"/>
    <p:sldId id="298" r:id="rId8"/>
    <p:sldId id="301" r:id="rId9"/>
    <p:sldId id="299" r:id="rId10"/>
    <p:sldId id="302" r:id="rId11"/>
    <p:sldId id="304" r:id="rId12"/>
    <p:sldId id="303" r:id="rId13"/>
    <p:sldId id="305" r:id="rId14"/>
    <p:sldId id="306" r:id="rId15"/>
    <p:sldId id="307" r:id="rId16"/>
    <p:sldId id="308" r:id="rId17"/>
    <p:sldId id="309" r:id="rId18"/>
  </p:sldIdLst>
  <p:sldSz cx="9144000" cy="6858000" type="screen4x3"/>
  <p:notesSz cx="6797675" cy="99282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ecília" initials="C" lastIdx="7" clrIdx="0"/>
  <p:cmAuthor id="1" name="Marisa das Neves Henriques" initials="MNH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CD85"/>
    <a:srgbClr val="EFCD3F"/>
    <a:srgbClr val="A90796"/>
    <a:srgbClr val="FCCCF6"/>
    <a:srgbClr val="FA9CEF"/>
    <a:srgbClr val="155F1E"/>
    <a:srgbClr val="008000"/>
    <a:srgbClr val="008080"/>
    <a:srgbClr val="00CC99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456" autoAdjust="0"/>
  </p:normalViewPr>
  <p:slideViewPr>
    <p:cSldViewPr>
      <p:cViewPr>
        <p:scale>
          <a:sx n="67" d="100"/>
          <a:sy n="67" d="100"/>
        </p:scale>
        <p:origin x="-2184" y="-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69EBC-8542-4866-8BBE-5F8EB2870C3A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86B16-2012-416F-8779-9275F06B473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18432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69691-A6E9-4D68-B1B4-F98293D5AA2D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B8E73-7D71-41C6-8C99-FE1AFA63D3D1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203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113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80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57" y="0"/>
            <a:ext cx="1179741" cy="1412776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6632"/>
            <a:ext cx="1368152" cy="23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Marcador de Posição do Rodapé 3"/>
          <p:cNvSpPr txBox="1">
            <a:spLocks/>
          </p:cNvSpPr>
          <p:nvPr userDrawn="1"/>
        </p:nvSpPr>
        <p:spPr bwMode="auto">
          <a:xfrm>
            <a:off x="0" y="6524625"/>
            <a:ext cx="2627313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300" smtClean="0">
                <a:latin typeface="Arial" pitchFamily="34" charset="0"/>
                <a:cs typeface="Arial" pitchFamily="34" charset="0"/>
              </a:rPr>
              <a:t>Porto Editora</a:t>
            </a:r>
            <a:endParaRPr lang="pt-PT" sz="13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82" y="396776"/>
            <a:ext cx="788210" cy="189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5" y="2298279"/>
            <a:ext cx="3668752" cy="45675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432048" y="2492896"/>
            <a:ext cx="6300192" cy="1966528"/>
          </a:xfrm>
        </p:spPr>
        <p:txBody>
          <a:bodyPr>
            <a:normAutofit/>
          </a:bodyPr>
          <a:lstStyle/>
          <a:p>
            <a:r>
              <a:rPr lang="pt-PT" sz="4800" b="1" dirty="0" smtClean="0">
                <a:solidFill>
                  <a:srgbClr val="C00000"/>
                </a:solidFill>
              </a:rPr>
              <a:t>Funções sintáticas</a:t>
            </a:r>
            <a:endParaRPr lang="pt-PT" sz="4800" b="1" dirty="0">
              <a:solidFill>
                <a:srgbClr val="C0000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8419" y="332656"/>
            <a:ext cx="287972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15525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000" y="0"/>
            <a:ext cx="2683000" cy="321297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913" y="952622"/>
            <a:ext cx="1440160" cy="346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73"/>
          <a:stretch/>
        </p:blipFill>
        <p:spPr>
          <a:xfrm flipH="1">
            <a:off x="6084168" y="2045283"/>
            <a:ext cx="3261598" cy="5013176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398179" y="1484784"/>
            <a:ext cx="6550085" cy="12695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200" b="1" dirty="0" smtClean="0"/>
              <a:t>Sujeito</a:t>
            </a:r>
          </a:p>
          <a:p>
            <a:pPr algn="just">
              <a:tabLst>
                <a:tab pos="263525" algn="l"/>
              </a:tabLst>
            </a:pPr>
            <a:r>
              <a:rPr lang="pt-PT" sz="2200" dirty="0" smtClean="0"/>
              <a:t>	Função sintática desempenhada por grupos nominais ou por alguns tipos de orações. </a:t>
            </a:r>
          </a:p>
          <a:p>
            <a:pPr algn="just">
              <a:tabLst>
                <a:tab pos="263525" algn="l"/>
              </a:tabLst>
            </a:pPr>
            <a:endParaRPr lang="pt-PT" sz="1000" dirty="0"/>
          </a:p>
        </p:txBody>
      </p:sp>
      <p:sp>
        <p:nvSpPr>
          <p:cNvPr id="6" name="Rectângulo 5"/>
          <p:cNvSpPr/>
          <p:nvPr/>
        </p:nvSpPr>
        <p:spPr>
          <a:xfrm>
            <a:off x="398178" y="3068960"/>
            <a:ext cx="709321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/>
              <a:t>O sujeito pode ser classificado como: </a:t>
            </a:r>
          </a:p>
          <a:p>
            <a:endParaRPr lang="pt-PT" sz="1200" b="1" dirty="0" smtClean="0"/>
          </a:p>
          <a:p>
            <a:pPr>
              <a:buFont typeface="Arial" pitchFamily="34" charset="0"/>
              <a:buChar char="•"/>
            </a:pPr>
            <a:r>
              <a:rPr lang="pt-PT" sz="2200" dirty="0" smtClean="0"/>
              <a:t> sujeito simples         </a:t>
            </a:r>
            <a:r>
              <a:rPr lang="pt-PT" sz="2000" b="1" dirty="0" smtClean="0"/>
              <a:t>Ex.: </a:t>
            </a:r>
            <a:r>
              <a:rPr lang="pt-PT" sz="2000" b="1" i="1" dirty="0" smtClean="0"/>
              <a:t>A Eva </a:t>
            </a:r>
            <a:r>
              <a:rPr lang="pt-PT" sz="2000" i="1" dirty="0" smtClean="0"/>
              <a:t>faz ioga. </a:t>
            </a:r>
          </a:p>
          <a:p>
            <a:pPr>
              <a:buFont typeface="Arial" pitchFamily="34" charset="0"/>
              <a:buChar char="•"/>
            </a:pPr>
            <a:r>
              <a:rPr lang="pt-PT" sz="2200" i="1" dirty="0" smtClean="0"/>
              <a:t> </a:t>
            </a:r>
            <a:r>
              <a:rPr lang="pt-PT" sz="2200" dirty="0" smtClean="0"/>
              <a:t>sujeito composto     </a:t>
            </a:r>
            <a:r>
              <a:rPr lang="pt-PT" sz="2000" b="1" dirty="0" smtClean="0"/>
              <a:t>Ex.: </a:t>
            </a:r>
            <a:r>
              <a:rPr lang="pt-PT" sz="2000" b="1" i="1" dirty="0" smtClean="0"/>
              <a:t>Eu e a Patrícia </a:t>
            </a:r>
            <a:r>
              <a:rPr lang="pt-PT" sz="2000" i="1" dirty="0" smtClean="0"/>
              <a:t>vamos às compras.</a:t>
            </a:r>
          </a:p>
          <a:p>
            <a:pPr marL="95250" indent="-95250">
              <a:buFont typeface="Arial" pitchFamily="34" charset="0"/>
              <a:buChar char="•"/>
            </a:pPr>
            <a:r>
              <a:rPr lang="pt-PT" sz="2200" i="1" dirty="0" smtClean="0"/>
              <a:t> </a:t>
            </a:r>
            <a:r>
              <a:rPr lang="pt-PT" sz="2200" dirty="0" smtClean="0"/>
              <a:t>sujeito nulo: </a:t>
            </a:r>
          </a:p>
          <a:p>
            <a:endParaRPr lang="pt-PT" sz="1000" dirty="0" smtClean="0"/>
          </a:p>
          <a:p>
            <a:r>
              <a:rPr lang="pt-PT" sz="2200" dirty="0"/>
              <a:t> </a:t>
            </a:r>
            <a:r>
              <a:rPr lang="pt-PT" sz="2200" dirty="0" smtClean="0"/>
              <a:t>  -  subentendido     </a:t>
            </a:r>
            <a:r>
              <a:rPr lang="pt-PT" sz="2000" dirty="0" smtClean="0"/>
              <a:t>  </a:t>
            </a:r>
            <a:r>
              <a:rPr lang="pt-PT" sz="2000" b="1" dirty="0" smtClean="0"/>
              <a:t>Ex</a:t>
            </a:r>
            <a:r>
              <a:rPr lang="pt-PT" sz="2000" b="1" dirty="0"/>
              <a:t>.: </a:t>
            </a:r>
            <a:r>
              <a:rPr lang="pt-PT" sz="2000" i="1" dirty="0"/>
              <a:t>V</a:t>
            </a:r>
            <a:r>
              <a:rPr lang="pt-PT" sz="2000" i="1" dirty="0" smtClean="0"/>
              <a:t>amos</a:t>
            </a:r>
            <a:r>
              <a:rPr lang="pt-PT" sz="2000" b="1" i="1" dirty="0" smtClean="0"/>
              <a:t> </a:t>
            </a:r>
            <a:r>
              <a:rPr lang="pt-PT" sz="2000" i="1" dirty="0" smtClean="0"/>
              <a:t>ao teatro hoje. </a:t>
            </a:r>
            <a:endParaRPr lang="pt-PT" sz="2000" dirty="0" smtClean="0"/>
          </a:p>
          <a:p>
            <a:r>
              <a:rPr lang="pt-PT" sz="2200" dirty="0" smtClean="0"/>
              <a:t>      </a:t>
            </a:r>
            <a:r>
              <a:rPr lang="pt-PT" dirty="0" smtClean="0"/>
              <a:t>(subentende-se pela flexão verbal – </a:t>
            </a:r>
            <a:r>
              <a:rPr lang="pt-PT" i="1" dirty="0" smtClean="0"/>
              <a:t>nós</a:t>
            </a:r>
            <a:r>
              <a:rPr lang="pt-PT" dirty="0" smtClean="0"/>
              <a:t>)</a:t>
            </a:r>
          </a:p>
          <a:p>
            <a:endParaRPr lang="pt-PT" sz="1000" dirty="0"/>
          </a:p>
          <a:p>
            <a:r>
              <a:rPr lang="pt-PT" sz="2200" dirty="0"/>
              <a:t> </a:t>
            </a:r>
            <a:r>
              <a:rPr lang="pt-PT" sz="2200" dirty="0" smtClean="0"/>
              <a:t>  -  </a:t>
            </a:r>
            <a:r>
              <a:rPr lang="pt-PT" sz="2200" dirty="0"/>
              <a:t>indeterminado </a:t>
            </a:r>
            <a:r>
              <a:rPr lang="pt-PT" sz="2200" dirty="0" smtClean="0"/>
              <a:t>     </a:t>
            </a:r>
            <a:r>
              <a:rPr lang="pt-PT" sz="2000" b="1" dirty="0" smtClean="0"/>
              <a:t>Ex</a:t>
            </a:r>
            <a:r>
              <a:rPr lang="pt-PT" sz="2000" b="1" dirty="0"/>
              <a:t>.: </a:t>
            </a:r>
            <a:r>
              <a:rPr lang="pt-PT" sz="2000" i="1" dirty="0" smtClean="0"/>
              <a:t>Dizem</a:t>
            </a:r>
            <a:r>
              <a:rPr lang="pt-PT" sz="2000" b="1" dirty="0" smtClean="0"/>
              <a:t> </a:t>
            </a:r>
            <a:r>
              <a:rPr lang="pt-PT" sz="2000" i="1" dirty="0" smtClean="0"/>
              <a:t>que este livro é bom. </a:t>
            </a:r>
          </a:p>
          <a:p>
            <a:r>
              <a:rPr lang="pt-PT" dirty="0" smtClean="0"/>
              <a:t>        (não se consegue especificar nem determinar o sujeito)</a:t>
            </a:r>
            <a:endParaRPr lang="pt-PT" dirty="0"/>
          </a:p>
          <a:p>
            <a:endParaRPr lang="pt-PT" sz="2200" dirty="0" smtClean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ao nível da frase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30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73"/>
          <a:stretch/>
        </p:blipFill>
        <p:spPr>
          <a:xfrm flipH="1">
            <a:off x="6054922" y="1988840"/>
            <a:ext cx="3289652" cy="5056296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457200" y="1772815"/>
            <a:ext cx="5389371" cy="13311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Predicado </a:t>
            </a:r>
          </a:p>
          <a:p>
            <a:pPr algn="just" defTabSz="263525"/>
            <a:r>
              <a:rPr lang="pt-PT" sz="2400" dirty="0" smtClean="0"/>
              <a:t>	</a:t>
            </a:r>
            <a:r>
              <a:rPr lang="pt-PT" sz="2200" dirty="0" smtClean="0"/>
              <a:t>Função sintática desempenhada por grupos verbais. </a:t>
            </a:r>
          </a:p>
          <a:p>
            <a:pPr algn="just" defTabSz="263525"/>
            <a:endParaRPr lang="pt-PT" sz="1000" dirty="0"/>
          </a:p>
        </p:txBody>
      </p:sp>
      <p:sp>
        <p:nvSpPr>
          <p:cNvPr id="6" name="Rectângulo 5"/>
          <p:cNvSpPr/>
          <p:nvPr/>
        </p:nvSpPr>
        <p:spPr>
          <a:xfrm>
            <a:off x="750818" y="3480420"/>
            <a:ext cx="777686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/>
              <a:t>Ex.:</a:t>
            </a:r>
            <a:r>
              <a:rPr lang="pt-PT" sz="2200" dirty="0" smtClean="0"/>
              <a:t> </a:t>
            </a:r>
          </a:p>
          <a:p>
            <a:endParaRPr lang="pt-PT" sz="1400" dirty="0" smtClean="0"/>
          </a:p>
          <a:p>
            <a:r>
              <a:rPr lang="pt-PT" sz="2200" i="1" dirty="0" smtClean="0"/>
              <a:t>O Pedro </a:t>
            </a:r>
            <a:r>
              <a:rPr lang="pt-PT" sz="2200" b="1" i="1" dirty="0" smtClean="0"/>
              <a:t>viu um filme ontem. </a:t>
            </a:r>
            <a:r>
              <a:rPr lang="pt-PT" sz="2000" dirty="0" smtClean="0"/>
              <a:t>(verbo + CD + modificador do GV)</a:t>
            </a:r>
          </a:p>
          <a:p>
            <a:r>
              <a:rPr lang="pt-PT" sz="1200" i="1" dirty="0" smtClean="0"/>
              <a:t> </a:t>
            </a:r>
          </a:p>
          <a:p>
            <a:r>
              <a:rPr lang="pt-PT" sz="2200" i="1" dirty="0"/>
              <a:t>A Rita </a:t>
            </a:r>
            <a:r>
              <a:rPr lang="pt-PT" sz="2200" b="1" i="1" dirty="0"/>
              <a:t>é enfermeira. </a:t>
            </a:r>
            <a:r>
              <a:rPr lang="pt-PT" sz="2000" dirty="0"/>
              <a:t>(verbo + predicativo do sujeito) </a:t>
            </a:r>
          </a:p>
          <a:p>
            <a:endParaRPr lang="pt-PT" sz="1200" b="1" i="1" dirty="0" smtClean="0"/>
          </a:p>
          <a:p>
            <a:r>
              <a:rPr lang="pt-PT" sz="2200" b="1" i="1" dirty="0" smtClean="0"/>
              <a:t>Neva. </a:t>
            </a:r>
            <a:r>
              <a:rPr lang="pt-PT" sz="2000" dirty="0"/>
              <a:t>(verbo) </a:t>
            </a:r>
          </a:p>
          <a:p>
            <a:endParaRPr lang="pt-PT" sz="2200" i="1" dirty="0" smtClean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ao nível da frase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79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73"/>
          <a:stretch/>
        </p:blipFill>
        <p:spPr>
          <a:xfrm flipH="1">
            <a:off x="6073824" y="1868607"/>
            <a:ext cx="3289652" cy="5056296"/>
          </a:xfrm>
          <a:prstGeom prst="rect">
            <a:avLst/>
          </a:prstGeom>
        </p:spPr>
      </p:pic>
      <p:sp>
        <p:nvSpPr>
          <p:cNvPr id="8" name="Rectângulo 7"/>
          <p:cNvSpPr/>
          <p:nvPr/>
        </p:nvSpPr>
        <p:spPr>
          <a:xfrm>
            <a:off x="413908" y="2132856"/>
            <a:ext cx="6768752" cy="16773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Vocativo </a:t>
            </a:r>
          </a:p>
          <a:p>
            <a:pPr algn="just" defTabSz="263525"/>
            <a:r>
              <a:rPr lang="pt-PT" sz="2400" dirty="0" smtClean="0"/>
              <a:t>	</a:t>
            </a:r>
            <a:r>
              <a:rPr lang="pt-PT" sz="2200" dirty="0" smtClean="0"/>
              <a:t>Função sintática desempenhada por um constituinte usado para interpelar o </a:t>
            </a:r>
            <a:r>
              <a:rPr lang="pt-PT" sz="2200" dirty="0" smtClean="0"/>
              <a:t>interlocutor. Surge </a:t>
            </a:r>
            <a:r>
              <a:rPr lang="pt-PT" sz="2200" dirty="0" smtClean="0"/>
              <a:t>isolado dos </a:t>
            </a:r>
            <a:r>
              <a:rPr lang="pt-PT" sz="2200" dirty="0"/>
              <a:t>outros elementos da </a:t>
            </a:r>
            <a:r>
              <a:rPr lang="pt-PT" sz="2200" dirty="0" smtClean="0"/>
              <a:t>frase por </a:t>
            </a:r>
            <a:r>
              <a:rPr lang="pt-PT" sz="2200" dirty="0"/>
              <a:t>vírgulas</a:t>
            </a:r>
            <a:r>
              <a:rPr lang="pt-PT" sz="2200" dirty="0" smtClean="0"/>
              <a:t>.</a:t>
            </a:r>
          </a:p>
          <a:p>
            <a:pPr algn="just" defTabSz="263525"/>
            <a:endParaRPr lang="pt-PT" sz="1000" dirty="0"/>
          </a:p>
        </p:txBody>
      </p:sp>
      <p:sp>
        <p:nvSpPr>
          <p:cNvPr id="9" name="Rectângulo 8"/>
          <p:cNvSpPr/>
          <p:nvPr/>
        </p:nvSpPr>
        <p:spPr>
          <a:xfrm>
            <a:off x="1403648" y="4396755"/>
            <a:ext cx="432048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prstClr val="black"/>
                </a:solidFill>
              </a:rPr>
              <a:t>Ex.: </a:t>
            </a:r>
          </a:p>
          <a:p>
            <a:endParaRPr lang="pt-PT" sz="1000" b="1" dirty="0" smtClean="0">
              <a:solidFill>
                <a:prstClr val="black"/>
              </a:solidFill>
            </a:endParaRPr>
          </a:p>
          <a:p>
            <a:r>
              <a:rPr lang="pt-PT" sz="2400" b="1" i="1" dirty="0" smtClean="0">
                <a:solidFill>
                  <a:prstClr val="black"/>
                </a:solidFill>
              </a:rPr>
              <a:t>Pedro</a:t>
            </a:r>
            <a:r>
              <a:rPr lang="pt-PT" sz="2400" i="1" dirty="0" smtClean="0">
                <a:solidFill>
                  <a:prstClr val="black"/>
                </a:solidFill>
              </a:rPr>
              <a:t>, foste muito atencioso! </a:t>
            </a:r>
            <a:endParaRPr lang="pt-PT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ao nível da frase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30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73"/>
          <a:stretch/>
        </p:blipFill>
        <p:spPr>
          <a:xfrm flipH="1">
            <a:off x="5846571" y="1801704"/>
            <a:ext cx="3289652" cy="5056296"/>
          </a:xfrm>
          <a:prstGeom prst="rect">
            <a:avLst/>
          </a:prstGeom>
        </p:spPr>
      </p:pic>
      <p:sp>
        <p:nvSpPr>
          <p:cNvPr id="6" name="Rectângulo 5"/>
          <p:cNvSpPr/>
          <p:nvPr/>
        </p:nvSpPr>
        <p:spPr>
          <a:xfrm>
            <a:off x="394208" y="2056972"/>
            <a:ext cx="6444716" cy="200824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Modificador da frase </a:t>
            </a:r>
          </a:p>
          <a:p>
            <a:pPr algn="just" defTabSz="263525"/>
            <a:r>
              <a:rPr lang="pt-PT" sz="2400" dirty="0" smtClean="0"/>
              <a:t>	</a:t>
            </a:r>
            <a:r>
              <a:rPr lang="pt-PT" sz="2200" dirty="0" smtClean="0"/>
              <a:t>Função sintática desempenhada por grupos adverbiais e preposicionais ou por algumas orações subordinadas adverbiais e que não é exigida pela frase ou oração com que se relaciona. </a:t>
            </a:r>
          </a:p>
          <a:p>
            <a:pPr algn="just" defTabSz="263525"/>
            <a:endParaRPr lang="pt-PT" sz="1000" dirty="0"/>
          </a:p>
        </p:txBody>
      </p:sp>
      <p:sp>
        <p:nvSpPr>
          <p:cNvPr id="10" name="Rectângulo 9"/>
          <p:cNvSpPr/>
          <p:nvPr/>
        </p:nvSpPr>
        <p:spPr>
          <a:xfrm>
            <a:off x="718244" y="4221088"/>
            <a:ext cx="61206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/>
              <a:t>Ex.: </a:t>
            </a:r>
          </a:p>
          <a:p>
            <a:endParaRPr lang="pt-PT" sz="1000" b="1" dirty="0" smtClean="0"/>
          </a:p>
          <a:p>
            <a:r>
              <a:rPr lang="pt-PT" sz="2200" i="1" dirty="0" smtClean="0"/>
              <a:t>Irei ficar em casa, </a:t>
            </a:r>
            <a:r>
              <a:rPr lang="pt-PT" sz="2200" b="1" i="1" dirty="0" smtClean="0"/>
              <a:t>infelizmente</a:t>
            </a:r>
            <a:r>
              <a:rPr lang="pt-PT" sz="2200" i="1" dirty="0" smtClean="0"/>
              <a:t>. </a:t>
            </a:r>
            <a:r>
              <a:rPr lang="pt-PT" sz="2000" dirty="0"/>
              <a:t>(grupo adverbial) </a:t>
            </a:r>
            <a:endParaRPr lang="pt-PT" sz="2000" dirty="0" smtClean="0"/>
          </a:p>
          <a:p>
            <a:endParaRPr lang="pt-PT" sz="1200" i="1" dirty="0" smtClean="0"/>
          </a:p>
          <a:p>
            <a:r>
              <a:rPr lang="pt-PT" sz="2200" i="1" dirty="0" smtClean="0"/>
              <a:t>Irei ficar em casa, </a:t>
            </a:r>
            <a:r>
              <a:rPr lang="pt-PT" sz="2200" b="1" i="1" dirty="0" smtClean="0"/>
              <a:t>com certeza</a:t>
            </a:r>
            <a:r>
              <a:rPr lang="pt-PT" sz="2200" i="1" dirty="0" smtClean="0"/>
              <a:t>. </a:t>
            </a:r>
            <a:r>
              <a:rPr lang="pt-PT" sz="2000" dirty="0"/>
              <a:t>(grupo preposicional</a:t>
            </a:r>
            <a:r>
              <a:rPr lang="pt-PT" sz="2000" dirty="0" smtClean="0"/>
              <a:t>)</a:t>
            </a:r>
          </a:p>
          <a:p>
            <a:endParaRPr lang="pt-PT" sz="1200" i="1" dirty="0"/>
          </a:p>
          <a:p>
            <a:r>
              <a:rPr lang="pt-PT" sz="2200" i="1" dirty="0" smtClean="0"/>
              <a:t>Irei ficar em casa, </a:t>
            </a:r>
            <a:r>
              <a:rPr lang="pt-PT" sz="2200" b="1" i="1" dirty="0" smtClean="0"/>
              <a:t>se chover</a:t>
            </a:r>
            <a:r>
              <a:rPr lang="pt-PT" sz="2200" i="1" dirty="0" smtClean="0"/>
              <a:t>. </a:t>
            </a:r>
            <a:r>
              <a:rPr lang="pt-PT" sz="2000" dirty="0"/>
              <a:t>(oração) 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ao nível da frase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06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73"/>
          <a:stretch/>
        </p:blipFill>
        <p:spPr>
          <a:xfrm flipH="1">
            <a:off x="5846571" y="1844824"/>
            <a:ext cx="3289652" cy="5056296"/>
          </a:xfrm>
          <a:prstGeom prst="rect">
            <a:avLst/>
          </a:prstGeom>
        </p:spPr>
      </p:pic>
      <p:sp>
        <p:nvSpPr>
          <p:cNvPr id="8" name="Rectângulo 7"/>
          <p:cNvSpPr/>
          <p:nvPr/>
        </p:nvSpPr>
        <p:spPr>
          <a:xfrm>
            <a:off x="452736" y="2852936"/>
            <a:ext cx="6951845" cy="132343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2563" indent="-182563" algn="just">
              <a:buFont typeface="Arial" pitchFamily="34" charset="0"/>
              <a:buChar char="•"/>
            </a:pPr>
            <a:r>
              <a:rPr lang="pt-PT" sz="2000" dirty="0" smtClean="0">
                <a:solidFill>
                  <a:schemeClr val="tx1"/>
                </a:solidFill>
              </a:rPr>
              <a:t>transmitir a opinião, o ponto de vista do falante em relação ao que diz;</a:t>
            </a:r>
          </a:p>
          <a:p>
            <a:pPr algn="just"/>
            <a:r>
              <a:rPr lang="pt-PT" sz="2000" b="1" dirty="0" smtClean="0">
                <a:solidFill>
                  <a:schemeClr val="tx1"/>
                </a:solidFill>
              </a:rPr>
              <a:t>        Ex.: </a:t>
            </a:r>
            <a:r>
              <a:rPr lang="pt-PT" sz="2000" b="1" i="1" dirty="0" smtClean="0">
                <a:solidFill>
                  <a:schemeClr val="tx1"/>
                </a:solidFill>
              </a:rPr>
              <a:t>Infelizmente</a:t>
            </a:r>
            <a:r>
              <a:rPr lang="pt-PT" sz="2000" i="1" dirty="0" smtClean="0">
                <a:solidFill>
                  <a:schemeClr val="tx1"/>
                </a:solidFill>
              </a:rPr>
              <a:t>, o concerto foi cancelado.</a:t>
            </a:r>
          </a:p>
          <a:p>
            <a:pPr algn="just"/>
            <a:r>
              <a:rPr lang="pt-PT" sz="2000" dirty="0" smtClean="0">
                <a:solidFill>
                  <a:schemeClr val="tx1"/>
                </a:solidFill>
              </a:rPr>
              <a:t>                                                     </a:t>
            </a:r>
            <a:r>
              <a:rPr lang="pt-PT" dirty="0" smtClean="0">
                <a:solidFill>
                  <a:schemeClr val="tx1"/>
                </a:solidFill>
              </a:rPr>
              <a:t>(opinião do falante) 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427872" y="4372972"/>
            <a:ext cx="7215608" cy="132343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2563" lvl="0" indent="-182563">
              <a:buFont typeface="Arial" pitchFamily="34" charset="0"/>
              <a:buChar char="•"/>
            </a:pPr>
            <a:r>
              <a:rPr lang="pt-PT" sz="2000" dirty="0" smtClean="0">
                <a:solidFill>
                  <a:schemeClr val="tx1"/>
                </a:solidFill>
              </a:rPr>
              <a:t>fazer referência a um determinado domínio ou área do saber (História, Biologia, Matemática, etc.). </a:t>
            </a:r>
          </a:p>
          <a:p>
            <a:pPr lvl="0"/>
            <a:r>
              <a:rPr lang="pt-PT" sz="2000" b="1" dirty="0" smtClean="0">
                <a:solidFill>
                  <a:schemeClr val="tx1"/>
                </a:solidFill>
              </a:rPr>
              <a:t>         Ex.: </a:t>
            </a:r>
            <a:r>
              <a:rPr lang="pt-PT" sz="2000" b="1" i="1" dirty="0" smtClean="0">
                <a:solidFill>
                  <a:schemeClr val="tx1"/>
                </a:solidFill>
              </a:rPr>
              <a:t>Arquitetonicamente</a:t>
            </a:r>
            <a:r>
              <a:rPr lang="pt-PT" sz="2000" i="1" dirty="0" smtClean="0">
                <a:solidFill>
                  <a:schemeClr val="tx1"/>
                </a:solidFill>
              </a:rPr>
              <a:t>, este edifício é riquíssimo. </a:t>
            </a:r>
          </a:p>
          <a:p>
            <a:pPr lvl="0"/>
            <a:r>
              <a:rPr lang="pt-PT" dirty="0" smtClean="0">
                <a:solidFill>
                  <a:schemeClr val="tx1"/>
                </a:solidFill>
              </a:rPr>
              <a:t>                                                                          (</a:t>
            </a:r>
            <a:r>
              <a:rPr lang="pt-PT" dirty="0">
                <a:solidFill>
                  <a:schemeClr val="tx1"/>
                </a:solidFill>
              </a:rPr>
              <a:t>área da Arquitetura)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ao nível da frase</a:t>
            </a:r>
            <a:endParaRPr lang="pt-PT" sz="3600" b="1" dirty="0">
              <a:solidFill>
                <a:schemeClr val="bg1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323527" y="1904524"/>
            <a:ext cx="68407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/>
              <a:t>Valores do modificador da frase </a:t>
            </a:r>
          </a:p>
        </p:txBody>
      </p:sp>
    </p:spTree>
    <p:extLst>
      <p:ext uri="{BB962C8B-B14F-4D97-AF65-F5344CB8AC3E}">
        <p14:creationId xmlns:p14="http://schemas.microsoft.com/office/powerpoint/2010/main" val="311895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314" y="3105512"/>
            <a:ext cx="4066542" cy="381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ângulo 11"/>
          <p:cNvSpPr/>
          <p:nvPr/>
        </p:nvSpPr>
        <p:spPr>
          <a:xfrm>
            <a:off x="457199" y="1689865"/>
            <a:ext cx="6851105" cy="2277547"/>
          </a:xfrm>
          <a:prstGeom prst="rect">
            <a:avLst/>
          </a:prstGeom>
          <a:solidFill>
            <a:srgbClr val="B5CD8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Complemento direto </a:t>
            </a:r>
          </a:p>
          <a:p>
            <a:pPr algn="just" defTabSz="263525"/>
            <a:r>
              <a:rPr lang="pt-PT" sz="2400" dirty="0" smtClean="0"/>
              <a:t>	</a:t>
            </a:r>
            <a:r>
              <a:rPr lang="pt-PT" sz="2000" dirty="0" smtClean="0"/>
              <a:t>Função sintática exigida por verbos transitivos diretos e desempenhada por grupos nominais ou por orações subordinadas substantivas. Pode ser substituído pelos pronomes pessoais </a:t>
            </a:r>
            <a:r>
              <a:rPr lang="pt-PT" sz="2000" b="1" i="1" dirty="0" smtClean="0"/>
              <a:t>o</a:t>
            </a:r>
            <a:r>
              <a:rPr lang="pt-PT" sz="2000" dirty="0" smtClean="0"/>
              <a:t>,</a:t>
            </a:r>
            <a:r>
              <a:rPr lang="pt-PT" sz="2000" b="1" i="1" dirty="0" smtClean="0"/>
              <a:t> a</a:t>
            </a:r>
            <a:r>
              <a:rPr lang="pt-PT" sz="2000" dirty="0" smtClean="0"/>
              <a:t>,</a:t>
            </a:r>
            <a:r>
              <a:rPr lang="pt-PT" sz="2000" b="1" i="1" dirty="0" smtClean="0"/>
              <a:t> os</a:t>
            </a:r>
            <a:r>
              <a:rPr lang="pt-PT" sz="2000" dirty="0" smtClean="0"/>
              <a:t>,</a:t>
            </a:r>
            <a:r>
              <a:rPr lang="pt-PT" sz="2000" b="1" i="1" dirty="0" smtClean="0"/>
              <a:t> as </a:t>
            </a:r>
            <a:r>
              <a:rPr lang="pt-PT" sz="2000" dirty="0" smtClean="0"/>
              <a:t>ou pronome demonstrativo </a:t>
            </a:r>
            <a:r>
              <a:rPr lang="pt-PT" sz="2000" b="1" i="1" dirty="0" smtClean="0"/>
              <a:t>o</a:t>
            </a:r>
            <a:r>
              <a:rPr lang="pt-PT" sz="2000" dirty="0" smtClean="0"/>
              <a:t>, respetivamente.  </a:t>
            </a:r>
          </a:p>
          <a:p>
            <a:pPr algn="just" defTabSz="263525"/>
            <a:endParaRPr lang="pt-PT" sz="1000" dirty="0"/>
          </a:p>
        </p:txBody>
      </p:sp>
      <p:sp>
        <p:nvSpPr>
          <p:cNvPr id="13" name="Rectângulo 12"/>
          <p:cNvSpPr/>
          <p:nvPr/>
        </p:nvSpPr>
        <p:spPr>
          <a:xfrm>
            <a:off x="611560" y="4149080"/>
            <a:ext cx="59766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/>
              <a:t>Ex.: </a:t>
            </a:r>
          </a:p>
          <a:p>
            <a:endParaRPr lang="pt-PT" sz="200" b="1" dirty="0" smtClean="0"/>
          </a:p>
          <a:p>
            <a:r>
              <a:rPr lang="pt-PT" sz="2200" i="1" dirty="0" smtClean="0"/>
              <a:t>O Vasco terminou </a:t>
            </a:r>
            <a:r>
              <a:rPr lang="pt-PT" sz="2200" b="1" i="1" dirty="0" smtClean="0"/>
              <a:t>o livro. </a:t>
            </a:r>
            <a:r>
              <a:rPr lang="pt-PT" sz="2000" dirty="0"/>
              <a:t>(grupo nominal</a:t>
            </a:r>
            <a:r>
              <a:rPr lang="pt-PT" sz="2000" dirty="0" smtClean="0"/>
              <a:t>)</a:t>
            </a:r>
          </a:p>
          <a:p>
            <a:endParaRPr lang="pt-PT" sz="1000" dirty="0"/>
          </a:p>
          <a:p>
            <a:r>
              <a:rPr lang="pt-PT" sz="2200" i="1" dirty="0" smtClean="0"/>
              <a:t>O médico disse </a:t>
            </a:r>
            <a:r>
              <a:rPr lang="pt-PT" sz="2200" b="1" i="1" dirty="0" smtClean="0"/>
              <a:t>que tens de fazer exercício. </a:t>
            </a:r>
            <a:r>
              <a:rPr lang="pt-PT" sz="2000" dirty="0"/>
              <a:t>(oração) 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internas ao </a:t>
            </a:r>
          </a:p>
          <a:p>
            <a:r>
              <a:rPr lang="pt-PT" sz="3600" b="1" dirty="0" smtClean="0">
                <a:solidFill>
                  <a:schemeClr val="bg1"/>
                </a:solidFill>
              </a:rPr>
              <a:t>grupo verbal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74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314" y="3105512"/>
            <a:ext cx="4066542" cy="381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467544" y="2047384"/>
            <a:ext cx="6948772" cy="1677382"/>
          </a:xfrm>
          <a:prstGeom prst="rect">
            <a:avLst/>
          </a:prstGeom>
          <a:solidFill>
            <a:srgbClr val="B5CD8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Complemento indireto </a:t>
            </a:r>
          </a:p>
          <a:p>
            <a:pPr algn="just" defTabSz="182563"/>
            <a:r>
              <a:rPr lang="pt-PT" sz="2400" dirty="0" smtClean="0"/>
              <a:t>	   </a:t>
            </a:r>
            <a:r>
              <a:rPr lang="pt-PT" sz="2200" dirty="0" smtClean="0"/>
              <a:t>Função sintática exigida por verbos transitivos indiretos e desempenhada por grupos preposicionais. </a:t>
            </a:r>
            <a:r>
              <a:rPr lang="pt-PT" sz="2200" dirty="0"/>
              <a:t>Pode ser substituído pelos pronomes pessoais </a:t>
            </a:r>
            <a:r>
              <a:rPr lang="pt-PT" sz="2200" b="1" i="1" dirty="0" smtClean="0"/>
              <a:t>lhe</a:t>
            </a:r>
            <a:r>
              <a:rPr lang="pt-PT" sz="2200" dirty="0" smtClean="0"/>
              <a:t>,</a:t>
            </a:r>
            <a:r>
              <a:rPr lang="pt-PT" sz="2200" i="1" dirty="0"/>
              <a:t> </a:t>
            </a:r>
            <a:r>
              <a:rPr lang="pt-PT" sz="2200" b="1" i="1" dirty="0" smtClean="0"/>
              <a:t>lhes</a:t>
            </a:r>
            <a:r>
              <a:rPr lang="pt-PT" sz="2200" dirty="0" smtClean="0"/>
              <a:t>.</a:t>
            </a:r>
          </a:p>
          <a:p>
            <a:pPr algn="just" defTabSz="182563"/>
            <a:endParaRPr lang="pt-PT" sz="1000" dirty="0"/>
          </a:p>
        </p:txBody>
      </p:sp>
      <p:sp>
        <p:nvSpPr>
          <p:cNvPr id="7" name="Rectângulo 6"/>
          <p:cNvSpPr/>
          <p:nvPr/>
        </p:nvSpPr>
        <p:spPr>
          <a:xfrm>
            <a:off x="727052" y="4379594"/>
            <a:ext cx="446449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>
                <a:solidFill>
                  <a:prstClr val="black"/>
                </a:solidFill>
              </a:rPr>
              <a:t>Ex.: </a:t>
            </a:r>
          </a:p>
          <a:p>
            <a:endParaRPr lang="pt-PT" sz="1200" b="1" i="1" dirty="0" smtClean="0">
              <a:solidFill>
                <a:prstClr val="black"/>
              </a:solidFill>
            </a:endParaRPr>
          </a:p>
          <a:p>
            <a:r>
              <a:rPr lang="pt-PT" sz="2200" i="1" dirty="0" smtClean="0">
                <a:solidFill>
                  <a:prstClr val="black"/>
                </a:solidFill>
              </a:rPr>
              <a:t>O Jaime telefonou </a:t>
            </a:r>
            <a:r>
              <a:rPr lang="pt-PT" sz="2200" b="1" i="1" dirty="0" smtClean="0">
                <a:solidFill>
                  <a:prstClr val="black"/>
                </a:solidFill>
              </a:rPr>
              <a:t>à namorada. </a:t>
            </a:r>
            <a:endParaRPr lang="pt-PT" sz="2200" b="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internas ao </a:t>
            </a:r>
          </a:p>
          <a:p>
            <a:r>
              <a:rPr lang="pt-PT" sz="3600" b="1" dirty="0" smtClean="0">
                <a:solidFill>
                  <a:schemeClr val="bg1"/>
                </a:solidFill>
              </a:rPr>
              <a:t>grupo verbal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85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905" y="3356992"/>
            <a:ext cx="3853345" cy="361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539552" y="1552059"/>
            <a:ext cx="6984776" cy="2000548"/>
          </a:xfrm>
          <a:prstGeom prst="rect">
            <a:avLst/>
          </a:prstGeom>
          <a:solidFill>
            <a:srgbClr val="B5CD8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Complemento oblíquo </a:t>
            </a:r>
          </a:p>
          <a:p>
            <a:pPr algn="just" defTabSz="263525"/>
            <a:r>
              <a:rPr lang="pt-PT" sz="2400" dirty="0" smtClean="0"/>
              <a:t>	</a:t>
            </a:r>
            <a:r>
              <a:rPr lang="pt-PT" sz="2200" dirty="0" smtClean="0"/>
              <a:t>Função sintática exigida por verbos transitivos indiretos e desempenhada por grupos preposicionais ou adverbiais ou qualquer um destes dois grupos coordenados. Não pode ser substituído por pronomes.</a:t>
            </a:r>
          </a:p>
          <a:p>
            <a:pPr algn="just" defTabSz="263525"/>
            <a:endParaRPr lang="pt-PT" sz="1000" dirty="0"/>
          </a:p>
        </p:txBody>
      </p:sp>
      <p:sp>
        <p:nvSpPr>
          <p:cNvPr id="9" name="Rectângulo 8"/>
          <p:cNvSpPr/>
          <p:nvPr/>
        </p:nvSpPr>
        <p:spPr>
          <a:xfrm>
            <a:off x="565992" y="3861048"/>
            <a:ext cx="5913439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prstClr val="black"/>
                </a:solidFill>
              </a:rPr>
              <a:t>Ex.:</a:t>
            </a:r>
            <a:r>
              <a:rPr lang="pt-PT" sz="2000" dirty="0" smtClean="0">
                <a:solidFill>
                  <a:prstClr val="black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pt-PT" sz="900" dirty="0" smtClean="0">
              <a:solidFill>
                <a:prstClr val="black"/>
              </a:solidFill>
            </a:endParaRPr>
          </a:p>
          <a:p>
            <a:r>
              <a:rPr lang="pt-PT" sz="2000" i="1" dirty="0" smtClean="0"/>
              <a:t>A Rita gosta </a:t>
            </a:r>
            <a:r>
              <a:rPr lang="pt-PT" sz="2000" b="1" i="1" dirty="0" smtClean="0"/>
              <a:t>de sopa. </a:t>
            </a:r>
            <a:r>
              <a:rPr lang="pt-PT" dirty="0"/>
              <a:t>(grupo preposicional) </a:t>
            </a:r>
            <a:endParaRPr lang="pt-PT" dirty="0" smtClean="0"/>
          </a:p>
          <a:p>
            <a:endParaRPr lang="pt-PT" sz="1200" i="1" dirty="0" smtClean="0"/>
          </a:p>
          <a:p>
            <a:r>
              <a:rPr lang="pt-PT" sz="2000" i="1" dirty="0" smtClean="0"/>
              <a:t>Vives </a:t>
            </a:r>
            <a:r>
              <a:rPr lang="pt-PT" sz="2000" b="1" i="1" dirty="0" smtClean="0"/>
              <a:t>aqui </a:t>
            </a:r>
            <a:r>
              <a:rPr lang="pt-PT" sz="2000" i="1" dirty="0" smtClean="0"/>
              <a:t>ou </a:t>
            </a:r>
            <a:r>
              <a:rPr lang="pt-PT" sz="2000" b="1" i="1" dirty="0" smtClean="0"/>
              <a:t>no Algarve</a:t>
            </a:r>
            <a:r>
              <a:rPr lang="pt-PT" sz="2000" i="1" dirty="0" smtClean="0"/>
              <a:t>?</a:t>
            </a:r>
          </a:p>
          <a:p>
            <a:r>
              <a:rPr lang="pt-PT" dirty="0" smtClean="0"/>
              <a:t>(</a:t>
            </a:r>
            <a:r>
              <a:rPr lang="pt-PT" dirty="0"/>
              <a:t>coordenação de grupo adverbial e de grupo preposicional) </a:t>
            </a:r>
            <a:endParaRPr lang="pt-PT" dirty="0" smtClean="0"/>
          </a:p>
          <a:p>
            <a:endParaRPr lang="pt-PT" sz="1200" i="1" dirty="0" smtClean="0"/>
          </a:p>
          <a:p>
            <a:r>
              <a:rPr lang="pt-PT" sz="2000" i="1" dirty="0" smtClean="0"/>
              <a:t>Aquela </a:t>
            </a:r>
            <a:r>
              <a:rPr lang="pt-PT" sz="2000" i="1" dirty="0"/>
              <a:t>criança porta-se</a:t>
            </a:r>
            <a:r>
              <a:rPr lang="pt-PT" sz="2000" b="1" i="1" dirty="0"/>
              <a:t> mal</a:t>
            </a:r>
            <a:r>
              <a:rPr lang="pt-PT" sz="2000" i="1" dirty="0"/>
              <a:t>. </a:t>
            </a:r>
            <a:r>
              <a:rPr lang="pt-PT" dirty="0" smtClean="0"/>
              <a:t>(</a:t>
            </a:r>
            <a:r>
              <a:rPr lang="pt-PT" dirty="0"/>
              <a:t>grupo adverbial) </a:t>
            </a:r>
          </a:p>
          <a:p>
            <a:endParaRPr lang="pt-PT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internas ao </a:t>
            </a:r>
          </a:p>
          <a:p>
            <a:r>
              <a:rPr lang="pt-PT" sz="3600" b="1" dirty="0" smtClean="0">
                <a:solidFill>
                  <a:schemeClr val="bg1"/>
                </a:solidFill>
              </a:rPr>
              <a:t>grupo verbal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08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314" y="3105512"/>
            <a:ext cx="4066542" cy="381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483187" y="1916832"/>
            <a:ext cx="6897125" cy="1677382"/>
          </a:xfrm>
          <a:prstGeom prst="rect">
            <a:avLst/>
          </a:prstGeom>
          <a:solidFill>
            <a:srgbClr val="B5CD8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Complemento agente da passiva </a:t>
            </a:r>
          </a:p>
          <a:p>
            <a:pPr algn="just" defTabSz="263525"/>
            <a:r>
              <a:rPr lang="pt-PT" sz="2400" dirty="0" smtClean="0"/>
              <a:t>	</a:t>
            </a:r>
            <a:r>
              <a:rPr lang="pt-PT" sz="2200" dirty="0" smtClean="0"/>
              <a:t>Função sintática desempenhada por grupos preposicionais e exclusiva de frases passivas, correspondendo ao sujeito da frase ativa. </a:t>
            </a:r>
          </a:p>
          <a:p>
            <a:pPr algn="just" defTabSz="263525"/>
            <a:endParaRPr lang="pt-PT" sz="1000" dirty="0"/>
          </a:p>
        </p:txBody>
      </p:sp>
      <p:sp>
        <p:nvSpPr>
          <p:cNvPr id="7" name="Rectângulo 6"/>
          <p:cNvSpPr/>
          <p:nvPr/>
        </p:nvSpPr>
        <p:spPr>
          <a:xfrm>
            <a:off x="620634" y="3861048"/>
            <a:ext cx="597666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200" b="1" dirty="0" smtClean="0">
                <a:solidFill>
                  <a:prstClr val="black"/>
                </a:solidFill>
              </a:rPr>
              <a:t>Ex.: </a:t>
            </a:r>
          </a:p>
          <a:p>
            <a:pPr lvl="0"/>
            <a:endParaRPr lang="pt-PT" sz="1000" b="1" i="1" dirty="0" smtClean="0">
              <a:solidFill>
                <a:prstClr val="black"/>
              </a:solidFill>
            </a:endParaRPr>
          </a:p>
          <a:p>
            <a:r>
              <a:rPr lang="pt-PT" sz="2000" i="1" dirty="0">
                <a:solidFill>
                  <a:prstClr val="black"/>
                </a:solidFill>
              </a:rPr>
              <a:t>A prenda foi </a:t>
            </a:r>
            <a:r>
              <a:rPr lang="pt-PT" sz="2000" i="1" dirty="0" smtClean="0">
                <a:solidFill>
                  <a:prstClr val="black"/>
                </a:solidFill>
              </a:rPr>
              <a:t>oferecida </a:t>
            </a:r>
            <a:r>
              <a:rPr lang="pt-PT" sz="2000" b="1" i="1" dirty="0">
                <a:solidFill>
                  <a:prstClr val="black"/>
                </a:solidFill>
              </a:rPr>
              <a:t>por toda a família</a:t>
            </a:r>
            <a:r>
              <a:rPr lang="pt-PT" sz="2000" i="1" dirty="0">
                <a:solidFill>
                  <a:prstClr val="black"/>
                </a:solidFill>
              </a:rPr>
              <a:t>. </a:t>
            </a:r>
            <a:endParaRPr lang="pt-PT" sz="2000" dirty="0">
              <a:solidFill>
                <a:prstClr val="black"/>
              </a:solidFill>
            </a:endParaRPr>
          </a:p>
          <a:p>
            <a:pPr lvl="0"/>
            <a:endParaRPr lang="pt-PT" sz="2200" i="1" dirty="0" smtClean="0">
              <a:solidFill>
                <a:prstClr val="black"/>
              </a:solidFill>
            </a:endParaRPr>
          </a:p>
          <a:p>
            <a:pPr lvl="0"/>
            <a:r>
              <a:rPr lang="pt-PT" sz="2000" i="1" dirty="0" smtClean="0">
                <a:solidFill>
                  <a:prstClr val="black"/>
                </a:solidFill>
              </a:rPr>
              <a:t>A árvore foi quebrada </a:t>
            </a:r>
            <a:r>
              <a:rPr lang="pt-PT" sz="2000" b="1" i="1" dirty="0" smtClean="0">
                <a:solidFill>
                  <a:prstClr val="black"/>
                </a:solidFill>
              </a:rPr>
              <a:t>pelo vento</a:t>
            </a:r>
            <a:r>
              <a:rPr lang="pt-PT" sz="2000" i="1" dirty="0" smtClean="0">
                <a:solidFill>
                  <a:prstClr val="black"/>
                </a:solidFill>
              </a:rPr>
              <a:t>.</a:t>
            </a:r>
          </a:p>
          <a:p>
            <a:pPr lvl="0"/>
            <a:endParaRPr lang="pt-PT" sz="2200" i="1" dirty="0" smtClean="0">
              <a:solidFill>
                <a:prstClr val="black"/>
              </a:solidFill>
            </a:endParaRPr>
          </a:p>
          <a:p>
            <a:r>
              <a:rPr lang="pt-PT" sz="2000" i="1" dirty="0">
                <a:solidFill>
                  <a:prstClr val="black"/>
                </a:solidFill>
              </a:rPr>
              <a:t>O bolo foi feito </a:t>
            </a:r>
            <a:r>
              <a:rPr lang="pt-PT" sz="2000" b="1" i="1" dirty="0">
                <a:solidFill>
                  <a:prstClr val="black"/>
                </a:solidFill>
              </a:rPr>
              <a:t>pela avó</a:t>
            </a:r>
            <a:r>
              <a:rPr lang="pt-PT" sz="2000" i="1" dirty="0">
                <a:solidFill>
                  <a:prstClr val="black"/>
                </a:solidFill>
              </a:rPr>
              <a:t>. </a:t>
            </a:r>
          </a:p>
          <a:p>
            <a:pPr lvl="0"/>
            <a:endParaRPr lang="pt-PT" sz="2200" i="1" dirty="0">
              <a:solidFill>
                <a:prstClr val="black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internas ao </a:t>
            </a:r>
          </a:p>
          <a:p>
            <a:r>
              <a:rPr lang="pt-PT" sz="3600" b="1" dirty="0" smtClean="0">
                <a:solidFill>
                  <a:schemeClr val="bg1"/>
                </a:solidFill>
              </a:rPr>
              <a:t>grupo verbal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49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314" y="3105512"/>
            <a:ext cx="4066542" cy="381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467544" y="1541458"/>
            <a:ext cx="6840760" cy="1908215"/>
          </a:xfrm>
          <a:prstGeom prst="rect">
            <a:avLst/>
          </a:prstGeom>
          <a:solidFill>
            <a:srgbClr val="B5CD8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Predicativo do sujeito</a:t>
            </a:r>
          </a:p>
          <a:p>
            <a:pPr algn="just">
              <a:tabLst>
                <a:tab pos="263525" algn="l"/>
              </a:tabLst>
            </a:pPr>
            <a:r>
              <a:rPr lang="pt-PT" sz="2000" dirty="0" smtClean="0"/>
              <a:t>	Função sintática que atribui propriedades ao sujeito, sendo exigida por verbos copulativos (</a:t>
            </a:r>
            <a:r>
              <a:rPr lang="pt-PT" sz="2000" i="1" dirty="0" smtClean="0"/>
              <a:t>ser, estar, permanecer, ficar, continuar</a:t>
            </a:r>
            <a:r>
              <a:rPr lang="pt-PT" sz="2000" dirty="0" smtClean="0"/>
              <a:t>…) e desempenhada por grupos nominais, adjetivais, preposicionais ou adverbiais. </a:t>
            </a:r>
          </a:p>
          <a:p>
            <a:pPr algn="just">
              <a:tabLst>
                <a:tab pos="263525" algn="l"/>
              </a:tabLst>
            </a:pPr>
            <a:endParaRPr lang="pt-PT" sz="1000" dirty="0"/>
          </a:p>
        </p:txBody>
      </p:sp>
      <p:sp>
        <p:nvSpPr>
          <p:cNvPr id="9" name="Rectângulo 8"/>
          <p:cNvSpPr/>
          <p:nvPr/>
        </p:nvSpPr>
        <p:spPr>
          <a:xfrm>
            <a:off x="467544" y="3552600"/>
            <a:ext cx="612068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>
                <a:solidFill>
                  <a:prstClr val="black"/>
                </a:solidFill>
              </a:rPr>
              <a:t>Ex.: </a:t>
            </a:r>
          </a:p>
          <a:p>
            <a:pPr>
              <a:buFont typeface="Arial" pitchFamily="34" charset="0"/>
              <a:buChar char="•"/>
            </a:pPr>
            <a:endParaRPr lang="pt-PT" sz="1000" b="1" dirty="0" smtClean="0">
              <a:solidFill>
                <a:prstClr val="black"/>
              </a:solidFill>
            </a:endParaRPr>
          </a:p>
          <a:p>
            <a:r>
              <a:rPr lang="pt-PT" sz="2200" i="1" dirty="0" smtClean="0"/>
              <a:t>A Rita é </a:t>
            </a:r>
            <a:r>
              <a:rPr lang="pt-PT" sz="2200" b="1" i="1" dirty="0" smtClean="0"/>
              <a:t>engenheira</a:t>
            </a:r>
            <a:r>
              <a:rPr lang="pt-PT" sz="2200" i="1" dirty="0" smtClean="0"/>
              <a:t>. </a:t>
            </a:r>
            <a:r>
              <a:rPr lang="pt-PT" sz="2000" dirty="0"/>
              <a:t>(grupo nominal) </a:t>
            </a:r>
          </a:p>
          <a:p>
            <a:endParaRPr lang="pt-PT" sz="1000" i="1" dirty="0" smtClean="0"/>
          </a:p>
          <a:p>
            <a:r>
              <a:rPr lang="pt-PT" sz="2200" i="1" dirty="0" smtClean="0"/>
              <a:t>O leite continua </a:t>
            </a:r>
            <a:r>
              <a:rPr lang="pt-PT" sz="2200" b="1" i="1" dirty="0" smtClean="0"/>
              <a:t>quentíssimo</a:t>
            </a:r>
            <a:r>
              <a:rPr lang="pt-PT" sz="2200" i="1" dirty="0" smtClean="0"/>
              <a:t>! </a:t>
            </a:r>
            <a:r>
              <a:rPr lang="pt-PT" sz="2000" dirty="0"/>
              <a:t>(grupo adjetival)</a:t>
            </a:r>
          </a:p>
          <a:p>
            <a:endParaRPr lang="pt-PT" sz="1000" i="1" dirty="0"/>
          </a:p>
          <a:p>
            <a:r>
              <a:rPr lang="pt-PT" sz="2200" i="1" dirty="0" smtClean="0"/>
              <a:t>O meu pai está </a:t>
            </a:r>
            <a:r>
              <a:rPr lang="pt-PT" sz="2200" b="1" i="1" dirty="0" smtClean="0"/>
              <a:t>em casa</a:t>
            </a:r>
            <a:r>
              <a:rPr lang="pt-PT" sz="2200" i="1" dirty="0" smtClean="0"/>
              <a:t>. </a:t>
            </a:r>
            <a:r>
              <a:rPr lang="pt-PT" sz="2000" dirty="0"/>
              <a:t>(grupo preposicional)</a:t>
            </a:r>
          </a:p>
          <a:p>
            <a:endParaRPr lang="pt-PT" sz="1000" i="1" dirty="0"/>
          </a:p>
          <a:p>
            <a:r>
              <a:rPr lang="pt-PT" sz="2200" i="1" dirty="0" smtClean="0"/>
              <a:t>A reunião foi </a:t>
            </a:r>
            <a:r>
              <a:rPr lang="pt-PT" sz="2200" b="1" i="1" dirty="0" smtClean="0"/>
              <a:t>ontem. </a:t>
            </a:r>
            <a:r>
              <a:rPr lang="pt-PT" sz="2000" dirty="0"/>
              <a:t>(grupo adverbial)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internas ao </a:t>
            </a:r>
          </a:p>
          <a:p>
            <a:r>
              <a:rPr lang="pt-PT" sz="3600" b="1" dirty="0" smtClean="0">
                <a:solidFill>
                  <a:schemeClr val="bg1"/>
                </a:solidFill>
              </a:rPr>
              <a:t>grupo verbal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8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314" y="3105512"/>
            <a:ext cx="4066542" cy="381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395536" y="1628800"/>
            <a:ext cx="6984776" cy="1908215"/>
          </a:xfrm>
          <a:prstGeom prst="rect">
            <a:avLst/>
          </a:prstGeom>
          <a:solidFill>
            <a:srgbClr val="B5CD8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Predicativo do complemento direto </a:t>
            </a:r>
          </a:p>
          <a:p>
            <a:pPr algn="just" defTabSz="263525"/>
            <a:r>
              <a:rPr lang="pt-PT" sz="2000" dirty="0" smtClean="0"/>
              <a:t>	Função sintática que atribui propriedades ao CD, exigida por um verbo transitivo-predicativo </a:t>
            </a:r>
            <a:r>
              <a:rPr lang="pt-PT" sz="2000" i="1" dirty="0" smtClean="0"/>
              <a:t>(achar, chamar, considerar, julgar, tratar, eleger, nomear…) </a:t>
            </a:r>
            <a:r>
              <a:rPr lang="pt-PT" sz="2000" dirty="0" smtClean="0"/>
              <a:t>e que é desempenhada por grupos nominais, adverbiais, adjetivais ou preposicionais. </a:t>
            </a:r>
          </a:p>
          <a:p>
            <a:pPr algn="just" defTabSz="263525"/>
            <a:endParaRPr lang="pt-PT" sz="10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internas ao </a:t>
            </a:r>
          </a:p>
          <a:p>
            <a:r>
              <a:rPr lang="pt-PT" sz="3600" b="1" dirty="0" smtClean="0">
                <a:solidFill>
                  <a:schemeClr val="bg1"/>
                </a:solidFill>
              </a:rPr>
              <a:t>grupo verbal</a:t>
            </a:r>
            <a:endParaRPr lang="pt-PT" sz="3600" b="1" dirty="0">
              <a:solidFill>
                <a:schemeClr val="bg1"/>
              </a:solidFill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425043" y="3717032"/>
            <a:ext cx="74888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200" b="1" dirty="0" smtClean="0">
                <a:solidFill>
                  <a:prstClr val="black"/>
                </a:solidFill>
              </a:rPr>
              <a:t>Ex.: </a:t>
            </a:r>
          </a:p>
          <a:p>
            <a:pPr lvl="0"/>
            <a:endParaRPr lang="pt-PT" sz="600" b="1" dirty="0" smtClean="0"/>
          </a:p>
          <a:p>
            <a:pPr lvl="0"/>
            <a:r>
              <a:rPr lang="pt-PT" sz="2200" i="1" dirty="0" smtClean="0"/>
              <a:t>Ele nomeou o Tomás </a:t>
            </a:r>
            <a:r>
              <a:rPr lang="pt-PT" sz="2200" b="1" i="1" dirty="0" smtClean="0"/>
              <a:t>subdiretor. </a:t>
            </a:r>
            <a:r>
              <a:rPr lang="pt-PT" sz="2000" dirty="0"/>
              <a:t>(grupo nominal) </a:t>
            </a:r>
          </a:p>
          <a:p>
            <a:endParaRPr lang="pt-PT" sz="1000" i="1" dirty="0"/>
          </a:p>
          <a:p>
            <a:pPr lvl="0"/>
            <a:r>
              <a:rPr lang="pt-PT" sz="2200" i="1" dirty="0" smtClean="0"/>
              <a:t>Eu </a:t>
            </a:r>
            <a:r>
              <a:rPr lang="pt-PT" sz="2200" i="1" dirty="0"/>
              <a:t>considero essa piada </a:t>
            </a:r>
            <a:r>
              <a:rPr lang="pt-PT" sz="2200" b="1" i="1" dirty="0"/>
              <a:t>de mau gosto. </a:t>
            </a:r>
            <a:r>
              <a:rPr lang="pt-PT" sz="2000" dirty="0"/>
              <a:t>(grupo preposicional) </a:t>
            </a:r>
            <a:endParaRPr lang="pt-PT" sz="2000" dirty="0" smtClean="0"/>
          </a:p>
          <a:p>
            <a:pPr lvl="0"/>
            <a:endParaRPr lang="pt-PT" sz="1000" dirty="0"/>
          </a:p>
          <a:p>
            <a:r>
              <a:rPr lang="pt-PT" sz="2200" i="1" dirty="0" smtClean="0"/>
              <a:t>O Rui acha a Matilde </a:t>
            </a:r>
            <a:r>
              <a:rPr lang="pt-PT" sz="2200" b="1" i="1" dirty="0" smtClean="0"/>
              <a:t>belíssima. </a:t>
            </a:r>
            <a:r>
              <a:rPr lang="pt-PT" sz="2000" dirty="0"/>
              <a:t>(grupo adjetival) </a:t>
            </a:r>
          </a:p>
          <a:p>
            <a:pPr lvl="0"/>
            <a:endParaRPr lang="pt-PT" sz="1000" i="1" dirty="0" smtClean="0"/>
          </a:p>
        </p:txBody>
      </p:sp>
    </p:spTree>
    <p:extLst>
      <p:ext uri="{BB962C8B-B14F-4D97-AF65-F5344CB8AC3E}">
        <p14:creationId xmlns:p14="http://schemas.microsoft.com/office/powerpoint/2010/main" val="316791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314" y="3105512"/>
            <a:ext cx="4066542" cy="381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474984" y="1556792"/>
            <a:ext cx="6912768" cy="1969770"/>
          </a:xfrm>
          <a:prstGeom prst="rect">
            <a:avLst/>
          </a:prstGeom>
          <a:solidFill>
            <a:srgbClr val="B5CD8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Modificador do grupo verbal </a:t>
            </a:r>
          </a:p>
          <a:p>
            <a:pPr algn="just" defTabSz="355600"/>
            <a:r>
              <a:rPr lang="pt-PT" sz="2400" dirty="0" smtClean="0"/>
              <a:t>	</a:t>
            </a:r>
            <a:r>
              <a:rPr lang="pt-PT" sz="2000" dirty="0" smtClean="0"/>
              <a:t>Função sintática desempenhada por grupos adverbiais, preposicionais ou orações e que não é exigida pelo grupo verbal com que se relaciona. Pode ser retirado sem que a frase se torne agramatical.</a:t>
            </a:r>
          </a:p>
          <a:p>
            <a:pPr algn="just" defTabSz="355600"/>
            <a:endParaRPr lang="pt-PT" sz="1000" dirty="0"/>
          </a:p>
        </p:txBody>
      </p:sp>
      <p:sp>
        <p:nvSpPr>
          <p:cNvPr id="8" name="Rectângulo 7"/>
          <p:cNvSpPr/>
          <p:nvPr/>
        </p:nvSpPr>
        <p:spPr>
          <a:xfrm>
            <a:off x="251520" y="3717032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200" b="1" dirty="0" smtClean="0">
                <a:solidFill>
                  <a:prstClr val="black"/>
                </a:solidFill>
              </a:rPr>
              <a:t>Ex.: </a:t>
            </a:r>
            <a:endParaRPr lang="pt-PT" sz="2200" b="1" dirty="0" smtClean="0"/>
          </a:p>
          <a:p>
            <a:pPr lvl="0"/>
            <a:r>
              <a:rPr lang="pt-PT" sz="2200" i="1" dirty="0" smtClean="0"/>
              <a:t>Os alunos terminaram a ficha </a:t>
            </a:r>
            <a:r>
              <a:rPr lang="pt-PT" sz="2200" b="1" i="1" dirty="0" smtClean="0"/>
              <a:t>rapidamente</a:t>
            </a:r>
            <a:r>
              <a:rPr lang="pt-PT" sz="2200" i="1" dirty="0" smtClean="0"/>
              <a:t>. </a:t>
            </a:r>
            <a:r>
              <a:rPr lang="pt-PT" sz="2000" dirty="0"/>
              <a:t>(grupo </a:t>
            </a:r>
            <a:r>
              <a:rPr lang="pt-PT" sz="2000" dirty="0" smtClean="0"/>
              <a:t>adverbial)</a:t>
            </a:r>
          </a:p>
          <a:p>
            <a:pPr lvl="0"/>
            <a:endParaRPr lang="pt-PT" sz="1000" i="1" dirty="0"/>
          </a:p>
          <a:p>
            <a:pPr lvl="0"/>
            <a:r>
              <a:rPr lang="pt-PT" sz="2200" i="1" dirty="0" smtClean="0"/>
              <a:t>O Pedro comprou uma revista </a:t>
            </a:r>
            <a:r>
              <a:rPr lang="pt-PT" sz="2200" b="1" i="1" dirty="0" smtClean="0"/>
              <a:t>no quiosque</a:t>
            </a:r>
            <a:r>
              <a:rPr lang="pt-PT" sz="2200" i="1" dirty="0" smtClean="0"/>
              <a:t>. </a:t>
            </a:r>
            <a:r>
              <a:rPr lang="pt-PT" sz="2000" dirty="0"/>
              <a:t>(grupo preposicional) </a:t>
            </a:r>
          </a:p>
          <a:p>
            <a:pPr lvl="0"/>
            <a:endParaRPr lang="pt-PT" sz="1000" i="1" dirty="0" smtClean="0"/>
          </a:p>
          <a:p>
            <a:pPr lvl="0"/>
            <a:r>
              <a:rPr lang="pt-PT" sz="2200" i="1" dirty="0" smtClean="0"/>
              <a:t>Eu fiz os exercícios </a:t>
            </a:r>
            <a:r>
              <a:rPr lang="pt-PT" sz="2200" b="1" i="1" dirty="0" smtClean="0"/>
              <a:t>quando cheguei a casa</a:t>
            </a:r>
            <a:r>
              <a:rPr lang="pt-PT" sz="2200" i="1" dirty="0" smtClean="0"/>
              <a:t>. </a:t>
            </a:r>
            <a:r>
              <a:rPr lang="pt-PT" sz="2000" dirty="0"/>
              <a:t>(oração)</a:t>
            </a:r>
            <a:r>
              <a:rPr lang="pt-PT" sz="20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internas ao </a:t>
            </a:r>
          </a:p>
          <a:p>
            <a:r>
              <a:rPr lang="pt-PT" sz="3600" b="1" dirty="0" smtClean="0">
                <a:solidFill>
                  <a:schemeClr val="bg1"/>
                </a:solidFill>
              </a:rPr>
              <a:t>grupo verbal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6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314" y="3105512"/>
            <a:ext cx="4066542" cy="381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467544" y="1509736"/>
            <a:ext cx="626469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800" b="1" dirty="0" smtClean="0"/>
              <a:t>Valores do modificador do grupo verbal</a:t>
            </a:r>
            <a:r>
              <a:rPr lang="pt-PT" sz="2800" dirty="0" smtClean="0"/>
              <a:t>       </a:t>
            </a:r>
            <a:endParaRPr lang="pt-PT" sz="2800" dirty="0"/>
          </a:p>
        </p:txBody>
      </p:sp>
      <p:sp>
        <p:nvSpPr>
          <p:cNvPr id="11" name="Rectângulo 10"/>
          <p:cNvSpPr/>
          <p:nvPr/>
        </p:nvSpPr>
        <p:spPr>
          <a:xfrm>
            <a:off x="445114" y="3573016"/>
            <a:ext cx="4414918" cy="1046440"/>
          </a:xfrm>
          <a:prstGeom prst="rect">
            <a:avLst/>
          </a:prstGeom>
          <a:solidFill>
            <a:srgbClr val="B5CD8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PT" sz="2000" b="1" dirty="0" smtClean="0"/>
              <a:t> valor espacial (ou locativo) </a:t>
            </a:r>
          </a:p>
          <a:p>
            <a:endParaRPr lang="pt-PT" sz="600" b="1" dirty="0" smtClean="0"/>
          </a:p>
          <a:p>
            <a:r>
              <a:rPr lang="pt-PT" b="1" dirty="0" smtClean="0"/>
              <a:t>Ex.: </a:t>
            </a:r>
            <a:r>
              <a:rPr lang="pt-PT" i="1" dirty="0" smtClean="0"/>
              <a:t>A Joana caiu </a:t>
            </a:r>
            <a:r>
              <a:rPr lang="pt-PT" b="1" i="1" dirty="0" smtClean="0"/>
              <a:t>no recreio. </a:t>
            </a:r>
          </a:p>
          <a:p>
            <a:r>
              <a:rPr lang="pt-PT" i="1" dirty="0"/>
              <a:t> </a:t>
            </a:r>
            <a:r>
              <a:rPr lang="pt-PT" i="1" dirty="0" smtClean="0"/>
              <a:t>      Perdi o relógio </a:t>
            </a:r>
            <a:r>
              <a:rPr lang="pt-PT" b="1" i="1" dirty="0" smtClean="0"/>
              <a:t>aí</a:t>
            </a:r>
            <a:r>
              <a:rPr lang="pt-PT" i="1" dirty="0" smtClean="0"/>
              <a:t>.</a:t>
            </a:r>
            <a:r>
              <a:rPr lang="pt-PT" b="1" i="1" dirty="0" smtClean="0"/>
              <a:t> </a:t>
            </a:r>
            <a:endParaRPr lang="pt-PT" b="1" dirty="0"/>
          </a:p>
        </p:txBody>
      </p:sp>
      <p:sp>
        <p:nvSpPr>
          <p:cNvPr id="12" name="Rectângulo 11"/>
          <p:cNvSpPr/>
          <p:nvPr/>
        </p:nvSpPr>
        <p:spPr>
          <a:xfrm>
            <a:off x="445114" y="5013176"/>
            <a:ext cx="4414918" cy="1046440"/>
          </a:xfrm>
          <a:prstGeom prst="rect">
            <a:avLst/>
          </a:prstGeom>
          <a:solidFill>
            <a:srgbClr val="B5CD8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PT" sz="2000" b="1" dirty="0" smtClean="0"/>
              <a:t> valor temporal </a:t>
            </a:r>
          </a:p>
          <a:p>
            <a:endParaRPr lang="pt-PT" sz="600" b="1" dirty="0" smtClean="0"/>
          </a:p>
          <a:p>
            <a:r>
              <a:rPr lang="pt-PT" b="1" dirty="0" smtClean="0"/>
              <a:t>Ex.: </a:t>
            </a:r>
            <a:r>
              <a:rPr lang="pt-PT" b="1" i="1" dirty="0" smtClean="0"/>
              <a:t>Ontem </a:t>
            </a:r>
            <a:r>
              <a:rPr lang="pt-PT" i="1" dirty="0" smtClean="0"/>
              <a:t>fui jantar com os meus avós.</a:t>
            </a:r>
            <a:r>
              <a:rPr lang="pt-PT" b="1" i="1" dirty="0" smtClean="0"/>
              <a:t> </a:t>
            </a:r>
          </a:p>
          <a:p>
            <a:r>
              <a:rPr lang="pt-PT" i="1" dirty="0" smtClean="0"/>
              <a:t>     </a:t>
            </a:r>
            <a:r>
              <a:rPr lang="pt-PT" b="1" i="1" dirty="0" smtClean="0"/>
              <a:t>Quando vieres à Madeira</a:t>
            </a:r>
            <a:r>
              <a:rPr lang="pt-PT" i="1" dirty="0" smtClean="0"/>
              <a:t>, vem visitar-me.</a:t>
            </a:r>
            <a:r>
              <a:rPr lang="pt-PT" b="1" i="1" dirty="0" smtClean="0"/>
              <a:t> </a:t>
            </a:r>
            <a:endParaRPr lang="pt-PT" b="1" dirty="0"/>
          </a:p>
        </p:txBody>
      </p:sp>
      <p:sp>
        <p:nvSpPr>
          <p:cNvPr id="13" name="Rectângulo 12"/>
          <p:cNvSpPr/>
          <p:nvPr/>
        </p:nvSpPr>
        <p:spPr>
          <a:xfrm>
            <a:off x="445114" y="2204864"/>
            <a:ext cx="4414918" cy="1046440"/>
          </a:xfrm>
          <a:prstGeom prst="rect">
            <a:avLst/>
          </a:prstGeom>
          <a:solidFill>
            <a:srgbClr val="B5CD8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PT" sz="2000" b="1" dirty="0" smtClean="0"/>
              <a:t> valor modal (ou de modo) </a:t>
            </a:r>
          </a:p>
          <a:p>
            <a:endParaRPr lang="pt-PT" sz="600" b="1" dirty="0" smtClean="0"/>
          </a:p>
          <a:p>
            <a:r>
              <a:rPr lang="pt-PT" b="1" dirty="0" smtClean="0"/>
              <a:t>Ex.: </a:t>
            </a:r>
            <a:r>
              <a:rPr lang="pt-PT" i="1" dirty="0" smtClean="0"/>
              <a:t>Eu desci as escadas </a:t>
            </a:r>
            <a:r>
              <a:rPr lang="pt-PT" b="1" i="1" dirty="0" smtClean="0"/>
              <a:t>lentamente. </a:t>
            </a:r>
          </a:p>
          <a:p>
            <a:r>
              <a:rPr lang="pt-PT" i="1" dirty="0" smtClean="0"/>
              <a:t>       Atravessa a estrada </a:t>
            </a:r>
            <a:r>
              <a:rPr lang="pt-PT" b="1" i="1" dirty="0" smtClean="0"/>
              <a:t>com cuidado</a:t>
            </a:r>
            <a:r>
              <a:rPr lang="pt-PT" i="1" dirty="0" smtClean="0"/>
              <a:t>!</a:t>
            </a:r>
            <a:r>
              <a:rPr lang="pt-PT" b="1" i="1" dirty="0" smtClean="0"/>
              <a:t> </a:t>
            </a:r>
            <a:endParaRPr lang="pt-PT" b="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internas ao </a:t>
            </a:r>
          </a:p>
          <a:p>
            <a:r>
              <a:rPr lang="pt-PT" sz="3600" b="1" dirty="0" smtClean="0">
                <a:solidFill>
                  <a:schemeClr val="bg1"/>
                </a:solidFill>
              </a:rPr>
              <a:t>grupo verbal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87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ângulo 9"/>
          <p:cNvSpPr/>
          <p:nvPr/>
        </p:nvSpPr>
        <p:spPr>
          <a:xfrm>
            <a:off x="404701" y="1784424"/>
            <a:ext cx="6696744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200" b="1" dirty="0" smtClean="0"/>
              <a:t>Modificador do nome </a:t>
            </a:r>
            <a:endParaRPr lang="pt-PT" sz="2200" dirty="0" smtClean="0"/>
          </a:p>
          <a:p>
            <a:pPr algn="just">
              <a:tabLst>
                <a:tab pos="263525" algn="l"/>
              </a:tabLst>
            </a:pPr>
            <a:r>
              <a:rPr lang="pt-PT" sz="2200" dirty="0" smtClean="0"/>
              <a:t>	Função sintática desempenhada por grupos nominais, adjetivais, preposicionais ou por alguns tipos de orações e que não é exigida pelo nome com que se relaciona. </a:t>
            </a:r>
          </a:p>
          <a:p>
            <a:pPr algn="just">
              <a:tabLst>
                <a:tab pos="263525" algn="l"/>
              </a:tabLst>
            </a:pPr>
            <a:endParaRPr lang="pt-PT" sz="1000" dirty="0" smtClean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988840"/>
            <a:ext cx="1836140" cy="4948244"/>
          </a:xfrm>
          <a:prstGeom prst="rect">
            <a:avLst/>
          </a:prstGeom>
        </p:spPr>
      </p:pic>
      <p:sp>
        <p:nvSpPr>
          <p:cNvPr id="14" name="Rectângulo 13"/>
          <p:cNvSpPr/>
          <p:nvPr/>
        </p:nvSpPr>
        <p:spPr>
          <a:xfrm>
            <a:off x="271337" y="3861048"/>
            <a:ext cx="7920880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/>
              <a:t>Ex.: </a:t>
            </a:r>
          </a:p>
          <a:p>
            <a:r>
              <a:rPr lang="pt-PT" sz="2000" i="1" dirty="0"/>
              <a:t>Comprei uma camisola </a:t>
            </a:r>
            <a:r>
              <a:rPr lang="pt-PT" sz="2000" b="1" i="1" dirty="0"/>
              <a:t>verde</a:t>
            </a:r>
            <a:r>
              <a:rPr lang="pt-PT" sz="2000" i="1" dirty="0"/>
              <a:t>.</a:t>
            </a:r>
            <a:r>
              <a:rPr lang="pt-PT" sz="2000" b="1" i="1" dirty="0"/>
              <a:t> </a:t>
            </a:r>
            <a:r>
              <a:rPr lang="pt-PT" sz="2000" dirty="0"/>
              <a:t>(grupo adjetival</a:t>
            </a:r>
            <a:r>
              <a:rPr lang="pt-PT" sz="2000" dirty="0" smtClean="0"/>
              <a:t>)</a:t>
            </a:r>
          </a:p>
          <a:p>
            <a:endParaRPr lang="pt-PT" sz="700" dirty="0"/>
          </a:p>
          <a:p>
            <a:r>
              <a:rPr lang="pt-PT" sz="2000" i="1" dirty="0" smtClean="0"/>
              <a:t>D. Dinis, </a:t>
            </a:r>
            <a:r>
              <a:rPr lang="pt-PT" sz="2000" b="1" i="1" dirty="0" smtClean="0"/>
              <a:t>o Lavrador</a:t>
            </a:r>
            <a:r>
              <a:rPr lang="pt-PT" sz="2000" i="1" dirty="0" smtClean="0"/>
              <a:t>, </a:t>
            </a:r>
            <a:r>
              <a:rPr lang="pt-PT" sz="2000" i="1" dirty="0"/>
              <a:t>mandou plantar o </a:t>
            </a:r>
            <a:r>
              <a:rPr lang="pt-PT" sz="2000" i="1" dirty="0" smtClean="0"/>
              <a:t>pinhal de Leiria. </a:t>
            </a:r>
            <a:r>
              <a:rPr lang="pt-PT" dirty="0" smtClean="0"/>
              <a:t>(grupo nominal)</a:t>
            </a:r>
          </a:p>
          <a:p>
            <a:endParaRPr lang="pt-PT" sz="700" b="1" i="1" dirty="0"/>
          </a:p>
          <a:p>
            <a:r>
              <a:rPr lang="pt-PT" sz="2000" i="1" dirty="0" smtClean="0"/>
              <a:t>O Pedro está a comer um gelado </a:t>
            </a:r>
            <a:r>
              <a:rPr lang="pt-PT" sz="2000" b="1" i="1" dirty="0" smtClean="0"/>
              <a:t>de limão</a:t>
            </a:r>
            <a:r>
              <a:rPr lang="pt-PT" sz="2000" i="1" dirty="0" smtClean="0"/>
              <a:t>.</a:t>
            </a:r>
            <a:r>
              <a:rPr lang="pt-PT" sz="2000" dirty="0" smtClean="0"/>
              <a:t> </a:t>
            </a:r>
            <a:r>
              <a:rPr lang="pt-PT" dirty="0"/>
              <a:t>(grupo preposicional) </a:t>
            </a:r>
          </a:p>
          <a:p>
            <a:endParaRPr lang="pt-PT" sz="700" b="1" i="1" dirty="0"/>
          </a:p>
          <a:p>
            <a:r>
              <a:rPr lang="pt-PT" sz="2000" i="1" dirty="0" smtClean="0"/>
              <a:t>O homem </a:t>
            </a:r>
            <a:r>
              <a:rPr lang="pt-PT" sz="2000" b="1" i="1" dirty="0" smtClean="0"/>
              <a:t>que vive nesta casa </a:t>
            </a:r>
            <a:r>
              <a:rPr lang="pt-PT" sz="2000" i="1" dirty="0" smtClean="0"/>
              <a:t>é médico.</a:t>
            </a:r>
            <a:r>
              <a:rPr lang="pt-PT" sz="2000" dirty="0" smtClean="0"/>
              <a:t> </a:t>
            </a:r>
            <a:r>
              <a:rPr lang="pt-PT" dirty="0"/>
              <a:t>(oração)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internas ao </a:t>
            </a:r>
          </a:p>
          <a:p>
            <a:r>
              <a:rPr lang="pt-PT" sz="3600" b="1" dirty="0" smtClean="0">
                <a:solidFill>
                  <a:schemeClr val="bg1"/>
                </a:solidFill>
              </a:rPr>
              <a:t>grupo nominal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31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ângulo 9"/>
          <p:cNvSpPr/>
          <p:nvPr/>
        </p:nvSpPr>
        <p:spPr>
          <a:xfrm>
            <a:off x="1078587" y="1268760"/>
            <a:ext cx="504056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tx1"/>
                </a:solidFill>
              </a:rPr>
              <a:t>Modificador do nome </a:t>
            </a:r>
            <a:endParaRPr lang="pt-PT" sz="2400" dirty="0" smtClean="0">
              <a:solidFill>
                <a:schemeClr val="tx1"/>
              </a:solidFill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85538" y="1897752"/>
            <a:ext cx="6696744" cy="21544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200" b="1" dirty="0" smtClean="0"/>
              <a:t>Modificador restritivo do nome</a:t>
            </a:r>
          </a:p>
          <a:p>
            <a:pPr algn="ctr"/>
            <a:endParaRPr lang="pt-PT" sz="600" b="1" dirty="0" smtClean="0"/>
          </a:p>
          <a:p>
            <a:pPr algn="just"/>
            <a:r>
              <a:rPr lang="pt-PT" sz="2000" dirty="0"/>
              <a:t> </a:t>
            </a:r>
            <a:r>
              <a:rPr lang="pt-PT" sz="2000" dirty="0" smtClean="0"/>
              <a:t>      Função sintática desempenhada por um grupo adverbial, preposicional ou por </a:t>
            </a:r>
            <a:r>
              <a:rPr lang="pt-PT" sz="2000" dirty="0"/>
              <a:t>orações subordinadas adjetivas relativas </a:t>
            </a:r>
            <a:r>
              <a:rPr lang="pt-PT" sz="2000" dirty="0" smtClean="0"/>
              <a:t>restritivas. Restringe </a:t>
            </a:r>
            <a:r>
              <a:rPr lang="pt-PT" sz="2000" dirty="0"/>
              <a:t>o nome a que se </a:t>
            </a:r>
            <a:r>
              <a:rPr lang="pt-PT" sz="2000" dirty="0" smtClean="0"/>
              <a:t>refere e não </a:t>
            </a:r>
            <a:r>
              <a:rPr lang="pt-PT" sz="2000" dirty="0"/>
              <a:t>pode ser </a:t>
            </a:r>
            <a:r>
              <a:rPr lang="pt-PT" sz="2000" dirty="0" smtClean="0"/>
              <a:t>delimitada </a:t>
            </a:r>
            <a:r>
              <a:rPr lang="pt-PT" sz="2000" dirty="0"/>
              <a:t>por vírgulas.</a:t>
            </a:r>
            <a:r>
              <a:rPr lang="pt-PT" sz="2000" b="1" dirty="0" smtClean="0"/>
              <a:t> </a:t>
            </a:r>
          </a:p>
          <a:p>
            <a:pPr algn="just"/>
            <a:endParaRPr lang="pt-PT" sz="400" b="1" dirty="0" smtClean="0"/>
          </a:p>
          <a:p>
            <a:pPr algn="just"/>
            <a:r>
              <a:rPr lang="pt-PT" sz="2000" b="1" dirty="0" smtClean="0"/>
              <a:t>Ex.:</a:t>
            </a:r>
            <a:r>
              <a:rPr lang="pt-PT" sz="2000" dirty="0" smtClean="0"/>
              <a:t> </a:t>
            </a:r>
            <a:r>
              <a:rPr lang="pt-PT" sz="2000" i="1" dirty="0" smtClean="0"/>
              <a:t>O </a:t>
            </a:r>
            <a:r>
              <a:rPr lang="pt-PT" sz="2000" i="1" dirty="0"/>
              <a:t>rapaz </a:t>
            </a:r>
            <a:r>
              <a:rPr lang="pt-PT" sz="2000" b="1" i="1" dirty="0"/>
              <a:t>de óculos </a:t>
            </a:r>
            <a:r>
              <a:rPr lang="pt-PT" sz="2000" i="1" dirty="0"/>
              <a:t>é meu vizinho.</a:t>
            </a:r>
            <a:endParaRPr lang="pt-PT" sz="2000" dirty="0" smtClean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487" y="1988840"/>
            <a:ext cx="1836140" cy="4948244"/>
          </a:xfrm>
          <a:prstGeom prst="rect">
            <a:avLst/>
          </a:prstGeom>
        </p:spPr>
      </p:pic>
      <p:sp>
        <p:nvSpPr>
          <p:cNvPr id="9" name="Rectângulo 8"/>
          <p:cNvSpPr/>
          <p:nvPr/>
        </p:nvSpPr>
        <p:spPr>
          <a:xfrm>
            <a:off x="385538" y="4196114"/>
            <a:ext cx="6696744" cy="21852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200" b="1" dirty="0"/>
              <a:t>Modificador </a:t>
            </a:r>
            <a:r>
              <a:rPr lang="pt-PT" sz="2200" b="1" dirty="0" smtClean="0"/>
              <a:t>apositivo do nome</a:t>
            </a:r>
          </a:p>
          <a:p>
            <a:pPr algn="ctr"/>
            <a:endParaRPr lang="pt-PT" sz="600" b="1" dirty="0" smtClean="0"/>
          </a:p>
          <a:p>
            <a:pPr algn="just"/>
            <a:r>
              <a:rPr lang="pt-PT" sz="2200" dirty="0" smtClean="0"/>
              <a:t>      </a:t>
            </a:r>
            <a:r>
              <a:rPr lang="pt-PT" sz="2000" dirty="0" smtClean="0"/>
              <a:t>Função sintática desempenhada por um grupo nominal </a:t>
            </a:r>
            <a:r>
              <a:rPr lang="pt-PT" sz="2000" dirty="0"/>
              <a:t>ou </a:t>
            </a:r>
            <a:r>
              <a:rPr lang="pt-PT" sz="2000" dirty="0" smtClean="0"/>
              <a:t>por orações </a:t>
            </a:r>
            <a:r>
              <a:rPr lang="pt-PT" sz="2000" dirty="0"/>
              <a:t>subordinadas </a:t>
            </a:r>
            <a:r>
              <a:rPr lang="pt-PT" sz="2000" dirty="0" smtClean="0"/>
              <a:t>relativas explicativas. Introduz </a:t>
            </a:r>
            <a:r>
              <a:rPr lang="pt-PT" sz="2000" dirty="0"/>
              <a:t>uma explicação adicional em relação ao </a:t>
            </a:r>
            <a:r>
              <a:rPr lang="pt-PT" sz="2000" dirty="0" smtClean="0"/>
              <a:t>nome e </a:t>
            </a:r>
            <a:r>
              <a:rPr lang="pt-PT" sz="2000" dirty="0"/>
              <a:t>está </a:t>
            </a:r>
            <a:r>
              <a:rPr lang="pt-PT" sz="2000" dirty="0" smtClean="0"/>
              <a:t>delimitada </a:t>
            </a:r>
            <a:r>
              <a:rPr lang="pt-PT" sz="2000" dirty="0"/>
              <a:t>por </a:t>
            </a:r>
            <a:r>
              <a:rPr lang="pt-PT" sz="2000" dirty="0" smtClean="0"/>
              <a:t>vírgulas.</a:t>
            </a:r>
          </a:p>
          <a:p>
            <a:pPr algn="just"/>
            <a:endParaRPr lang="pt-PT" sz="500" dirty="0"/>
          </a:p>
          <a:p>
            <a:pPr algn="just"/>
            <a:r>
              <a:rPr lang="pt-PT" sz="2000" b="1" dirty="0"/>
              <a:t>Ex</a:t>
            </a:r>
            <a:r>
              <a:rPr lang="pt-PT" sz="2000" b="1" dirty="0" smtClean="0"/>
              <a:t>.: </a:t>
            </a:r>
            <a:r>
              <a:rPr lang="pt-PT" sz="2000" i="1" dirty="0"/>
              <a:t>A Ana, </a:t>
            </a:r>
            <a:r>
              <a:rPr lang="pt-PT" sz="2000" b="1" i="1" dirty="0"/>
              <a:t>que tirou boas notas</a:t>
            </a:r>
            <a:r>
              <a:rPr lang="pt-PT" sz="2000" i="1" dirty="0"/>
              <a:t>, entrou no quadro de honra</a:t>
            </a:r>
            <a:r>
              <a:rPr lang="pt-PT" sz="2000" i="1" dirty="0" smtClean="0"/>
              <a:t>.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457200" y="274638"/>
            <a:ext cx="6131024" cy="85010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3600" b="1" dirty="0" smtClean="0">
                <a:solidFill>
                  <a:schemeClr val="bg1"/>
                </a:solidFill>
              </a:rPr>
              <a:t>Funções sintáticas internas ao </a:t>
            </a:r>
          </a:p>
          <a:p>
            <a:r>
              <a:rPr lang="pt-PT" sz="3600" b="1" dirty="0" smtClean="0">
                <a:solidFill>
                  <a:schemeClr val="bg1"/>
                </a:solidFill>
              </a:rPr>
              <a:t>grupo nominal</a:t>
            </a:r>
            <a:endParaRPr lang="pt-PT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08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6632"/>
            <a:ext cx="1368152" cy="23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 r="41666" b="81667"/>
          <a:stretch>
            <a:fillRect/>
          </a:stretch>
        </p:blipFill>
        <p:spPr bwMode="auto">
          <a:xfrm>
            <a:off x="7020272" y="404664"/>
            <a:ext cx="109976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aixaDeTexto 5"/>
          <p:cNvSpPr txBox="1"/>
          <p:nvPr/>
        </p:nvSpPr>
        <p:spPr>
          <a:xfrm>
            <a:off x="467544" y="375047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/>
              <a:t>Em síntese:</a:t>
            </a:r>
            <a:endParaRPr lang="pt-PT" sz="2400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2483768" y="764704"/>
            <a:ext cx="4248472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Funções sintáticas </a:t>
            </a:r>
            <a:endParaRPr lang="pt-PT" sz="2400" b="1" dirty="0"/>
          </a:p>
        </p:txBody>
      </p:sp>
      <p:sp>
        <p:nvSpPr>
          <p:cNvPr id="10" name="Rectângulo 9"/>
          <p:cNvSpPr/>
          <p:nvPr/>
        </p:nvSpPr>
        <p:spPr>
          <a:xfrm>
            <a:off x="251520" y="1556792"/>
            <a:ext cx="2664296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1"/>
                </a:solidFill>
              </a:rPr>
              <a:t>ao nível da frase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6011392" y="1556792"/>
            <a:ext cx="3000438" cy="4001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1"/>
                </a:solidFill>
              </a:rPr>
              <a:t>internas ao grupo nominal</a:t>
            </a:r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3059832" y="1556792"/>
            <a:ext cx="2794483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1"/>
                </a:solidFill>
              </a:rPr>
              <a:t>internas ao grupo verbal</a:t>
            </a:r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251520" y="2492896"/>
            <a:ext cx="266429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Sujeito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251520" y="4221088"/>
            <a:ext cx="266429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Modificador da frase</a:t>
            </a:r>
          </a:p>
        </p:txBody>
      </p:sp>
      <p:sp>
        <p:nvSpPr>
          <p:cNvPr id="21" name="Rectângulo 20"/>
          <p:cNvSpPr/>
          <p:nvPr/>
        </p:nvSpPr>
        <p:spPr>
          <a:xfrm>
            <a:off x="251520" y="3645024"/>
            <a:ext cx="266429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Vocativo</a:t>
            </a:r>
          </a:p>
        </p:txBody>
      </p:sp>
      <p:sp>
        <p:nvSpPr>
          <p:cNvPr id="22" name="Rectângulo 21"/>
          <p:cNvSpPr/>
          <p:nvPr/>
        </p:nvSpPr>
        <p:spPr>
          <a:xfrm>
            <a:off x="251520" y="3068960"/>
            <a:ext cx="266429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Predicado</a:t>
            </a:r>
          </a:p>
        </p:txBody>
      </p:sp>
      <p:sp>
        <p:nvSpPr>
          <p:cNvPr id="23" name="Rectângulo 22"/>
          <p:cNvSpPr/>
          <p:nvPr/>
        </p:nvSpPr>
        <p:spPr>
          <a:xfrm>
            <a:off x="3203848" y="2524834"/>
            <a:ext cx="2664296" cy="40011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C. direto</a:t>
            </a:r>
          </a:p>
        </p:txBody>
      </p:sp>
      <p:sp>
        <p:nvSpPr>
          <p:cNvPr id="24" name="Rectângulo 23"/>
          <p:cNvSpPr/>
          <p:nvPr/>
        </p:nvSpPr>
        <p:spPr>
          <a:xfrm>
            <a:off x="6084168" y="2524834"/>
            <a:ext cx="2880320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Modificador do nome</a:t>
            </a:r>
            <a:r>
              <a:rPr lang="pt-PT" sz="2000" b="1" dirty="0" smtClean="0">
                <a:solidFill>
                  <a:prstClr val="black"/>
                </a:solidFill>
              </a:rPr>
              <a:t>:</a:t>
            </a:r>
          </a:p>
          <a:p>
            <a:pPr algn="ctr"/>
            <a:endParaRPr lang="pt-PT" sz="1600" b="1" dirty="0" smtClean="0">
              <a:solidFill>
                <a:prstClr val="black"/>
              </a:solidFill>
            </a:endParaRPr>
          </a:p>
          <a:p>
            <a:pPr algn="ctr"/>
            <a:r>
              <a:rPr lang="pt-PT" b="1" dirty="0" smtClean="0">
                <a:solidFill>
                  <a:prstClr val="black"/>
                </a:solidFill>
              </a:rPr>
              <a:t>     </a:t>
            </a:r>
            <a:r>
              <a:rPr lang="pt-PT" b="1" dirty="0" err="1" smtClean="0">
                <a:solidFill>
                  <a:prstClr val="black"/>
                </a:solidFill>
              </a:rPr>
              <a:t>Mod</a:t>
            </a:r>
            <a:r>
              <a:rPr lang="pt-PT" b="1" dirty="0" smtClean="0">
                <a:solidFill>
                  <a:prstClr val="black"/>
                </a:solidFill>
              </a:rPr>
              <a:t>.  restritivo do nome</a:t>
            </a:r>
          </a:p>
          <a:p>
            <a:pPr algn="ctr"/>
            <a:endParaRPr lang="pt-PT" sz="800" b="1" dirty="0" smtClean="0">
              <a:solidFill>
                <a:prstClr val="black"/>
              </a:solidFill>
            </a:endParaRPr>
          </a:p>
          <a:p>
            <a:pPr algn="ctr"/>
            <a:r>
              <a:rPr lang="pt-PT" b="1" dirty="0">
                <a:solidFill>
                  <a:prstClr val="black"/>
                </a:solidFill>
              </a:rPr>
              <a:t> </a:t>
            </a:r>
            <a:r>
              <a:rPr lang="pt-PT" b="1" dirty="0" smtClean="0">
                <a:solidFill>
                  <a:prstClr val="black"/>
                </a:solidFill>
              </a:rPr>
              <a:t>    </a:t>
            </a:r>
            <a:r>
              <a:rPr lang="pt-PT" b="1" dirty="0" err="1" smtClean="0">
                <a:solidFill>
                  <a:prstClr val="black"/>
                </a:solidFill>
              </a:rPr>
              <a:t>Mod</a:t>
            </a:r>
            <a:r>
              <a:rPr lang="pt-PT" b="1" dirty="0" smtClean="0">
                <a:solidFill>
                  <a:prstClr val="black"/>
                </a:solidFill>
              </a:rPr>
              <a:t>.  apositivo do nome</a:t>
            </a:r>
          </a:p>
          <a:p>
            <a:pPr algn="ctr"/>
            <a:endParaRPr lang="pt-PT" sz="700" b="1" dirty="0" smtClean="0">
              <a:solidFill>
                <a:prstClr val="black"/>
              </a:solidFill>
            </a:endParaRPr>
          </a:p>
        </p:txBody>
      </p:sp>
      <p:sp>
        <p:nvSpPr>
          <p:cNvPr id="25" name="Rectângulo 24"/>
          <p:cNvSpPr/>
          <p:nvPr/>
        </p:nvSpPr>
        <p:spPr>
          <a:xfrm>
            <a:off x="3203848" y="5909210"/>
            <a:ext cx="2664296" cy="40011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Modificador do GV</a:t>
            </a:r>
          </a:p>
        </p:txBody>
      </p:sp>
      <p:sp>
        <p:nvSpPr>
          <p:cNvPr id="26" name="Rectângulo 25"/>
          <p:cNvSpPr/>
          <p:nvPr/>
        </p:nvSpPr>
        <p:spPr>
          <a:xfrm>
            <a:off x="3203848" y="5333146"/>
            <a:ext cx="2664296" cy="40011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Predicativo do c. direto</a:t>
            </a:r>
          </a:p>
        </p:txBody>
      </p:sp>
      <p:sp>
        <p:nvSpPr>
          <p:cNvPr id="27" name="Rectângulo 26"/>
          <p:cNvSpPr/>
          <p:nvPr/>
        </p:nvSpPr>
        <p:spPr>
          <a:xfrm>
            <a:off x="3203848" y="4797152"/>
            <a:ext cx="2664296" cy="40011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Predicativo do sujeito</a:t>
            </a:r>
          </a:p>
        </p:txBody>
      </p:sp>
      <p:sp>
        <p:nvSpPr>
          <p:cNvPr id="28" name="Rectângulo 27"/>
          <p:cNvSpPr/>
          <p:nvPr/>
        </p:nvSpPr>
        <p:spPr>
          <a:xfrm>
            <a:off x="3203848" y="4221088"/>
            <a:ext cx="2664296" cy="40011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C. agente da passiva</a:t>
            </a:r>
          </a:p>
        </p:txBody>
      </p:sp>
      <p:sp>
        <p:nvSpPr>
          <p:cNvPr id="29" name="Rectângulo 28"/>
          <p:cNvSpPr/>
          <p:nvPr/>
        </p:nvSpPr>
        <p:spPr>
          <a:xfrm>
            <a:off x="3203848" y="3645024"/>
            <a:ext cx="2664296" cy="40011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C. oblíquo</a:t>
            </a:r>
          </a:p>
        </p:txBody>
      </p:sp>
      <p:sp>
        <p:nvSpPr>
          <p:cNvPr id="30" name="Rectângulo 29"/>
          <p:cNvSpPr/>
          <p:nvPr/>
        </p:nvSpPr>
        <p:spPr>
          <a:xfrm>
            <a:off x="3203848" y="3068960"/>
            <a:ext cx="2664296" cy="40011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C. indireto</a:t>
            </a:r>
          </a:p>
        </p:txBody>
      </p:sp>
      <p:sp>
        <p:nvSpPr>
          <p:cNvPr id="31" name="Seta para baixo 30"/>
          <p:cNvSpPr/>
          <p:nvPr/>
        </p:nvSpPr>
        <p:spPr>
          <a:xfrm>
            <a:off x="1403648" y="2060848"/>
            <a:ext cx="288032" cy="36004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Seta para baixo 31"/>
          <p:cNvSpPr/>
          <p:nvPr/>
        </p:nvSpPr>
        <p:spPr>
          <a:xfrm>
            <a:off x="7380312" y="2060848"/>
            <a:ext cx="288032" cy="36004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Seta para baixo 32"/>
          <p:cNvSpPr/>
          <p:nvPr/>
        </p:nvSpPr>
        <p:spPr>
          <a:xfrm>
            <a:off x="4355976" y="2060848"/>
            <a:ext cx="288032" cy="360040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234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0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3468</TotalTime>
  <Words>849</Words>
  <Application>Microsoft Office PowerPoint</Application>
  <PresentationFormat>On-screen Show (4:3)</PresentationFormat>
  <Paragraphs>186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Tema do Office</vt:lpstr>
      <vt:lpstr>Funções sintáticas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Raquel Marques</cp:lastModifiedBy>
  <cp:revision>238</cp:revision>
  <cp:lastPrinted>2012-02-08T09:35:48Z</cp:lastPrinted>
  <dcterms:created xsi:type="dcterms:W3CDTF">2012-02-03T00:42:07Z</dcterms:created>
  <dcterms:modified xsi:type="dcterms:W3CDTF">2013-06-28T12:36:43Z</dcterms:modified>
</cp:coreProperties>
</file>