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38" r:id="rId2"/>
    <p:sldId id="341" r:id="rId3"/>
    <p:sldId id="345" r:id="rId4"/>
    <p:sldId id="346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94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2034" y="-7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6BFD5-A603-45E7-8174-9B32E6D068FB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EFD3F-2CA8-4C5A-9A43-DE70CAFAF15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66635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9666100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656468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991040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039618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854112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370175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300430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86156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929267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35624720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544327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9446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-36512" y="-1"/>
            <a:ext cx="9252520" cy="83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60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1"/>
            <a:ext cx="9238008" cy="695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238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908721"/>
            <a:ext cx="6262464" cy="792088"/>
          </a:xfrm>
        </p:spPr>
        <p:txBody>
          <a:bodyPr>
            <a:normAutofit/>
          </a:bodyPr>
          <a:lstStyle/>
          <a:p>
            <a:pPr algn="l"/>
            <a:r>
              <a:rPr lang="pt-PT" sz="2800" b="1" dirty="0" smtClean="0">
                <a:solidFill>
                  <a:srgbClr val="008EC0"/>
                </a:solidFill>
              </a:rPr>
              <a:t>Sugestões de utilização</a:t>
            </a:r>
            <a:endParaRPr lang="pt-PT" sz="2800" b="1" dirty="0">
              <a:solidFill>
                <a:srgbClr val="008EC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11560" y="1700808"/>
            <a:ext cx="79208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just"/>
            <a:r>
              <a:rPr lang="pt-PT" sz="2000" dirty="0"/>
              <a:t>Esta apresentação permite uma análise coletiva dos poemas do manual, pois poderá escrever sobre os </a:t>
            </a:r>
            <a:r>
              <a:rPr lang="pt-PT" sz="2000" dirty="0" smtClean="0"/>
              <a:t>diapositivos para destacar, por exemplo, palavras </a:t>
            </a:r>
            <a:r>
              <a:rPr lang="pt-PT" sz="2000" dirty="0"/>
              <a:t>ou partes dos poemas, </a:t>
            </a:r>
            <a:r>
              <a:rPr lang="pt-PT" sz="2000" dirty="0" smtClean="0"/>
              <a:t>salientar </a:t>
            </a:r>
            <a:r>
              <a:rPr lang="pt-PT" sz="2000" dirty="0"/>
              <a:t>recursos estilísticos, assinalar o esquema rimático...</a:t>
            </a:r>
          </a:p>
          <a:p>
            <a:pPr indent="363538" algn="just"/>
            <a:r>
              <a:rPr lang="pt-PT" sz="2000" dirty="0"/>
              <a:t>Como? </a:t>
            </a:r>
            <a:r>
              <a:rPr lang="pt-PT" sz="2000" dirty="0" smtClean="0"/>
              <a:t>É muito </a:t>
            </a:r>
            <a:r>
              <a:rPr lang="pt-PT" sz="2000" dirty="0"/>
              <a:t>simples: em modo de apresentação, selecione, no canto inferior esquerdo do diapositivo, a caneta ou o marcador e escolha uma cor. Poderá recorrer a cores diferentes para salientar aspetos distintos. Basta clicar novamente na caneta ou no marcador e escolher uma nova </a:t>
            </a:r>
            <a:r>
              <a:rPr lang="pt-PT" sz="2000" dirty="0" smtClean="0"/>
              <a:t>cor.</a:t>
            </a:r>
            <a:endParaRPr lang="pt-PT" sz="2000" dirty="0"/>
          </a:p>
          <a:p>
            <a:pPr indent="363538" algn="just"/>
            <a:r>
              <a:rPr lang="pt-PT" sz="2000" dirty="0"/>
              <a:t>No final, pode guardar a apresentação com ou sem as anotações</a:t>
            </a:r>
            <a:r>
              <a:rPr lang="pt-PT" sz="2000" dirty="0" smtClean="0"/>
              <a:t>.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57509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395536" y="836712"/>
            <a:ext cx="489654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srgbClr val="008EC0"/>
                </a:solidFill>
              </a:rPr>
              <a:t>Camões dirige-se aos seus contemporâneos </a:t>
            </a:r>
          </a:p>
          <a:p>
            <a:endParaRPr lang="pt-PT" sz="2000" b="1" dirty="0">
              <a:solidFill>
                <a:srgbClr val="008EC0"/>
              </a:solidFill>
            </a:endParaRPr>
          </a:p>
          <a:p>
            <a:r>
              <a:rPr lang="pt-PT" dirty="0"/>
              <a:t>Podereis </a:t>
            </a:r>
            <a:r>
              <a:rPr lang="pt-PT" dirty="0" smtClean="0"/>
              <a:t>roubar-me  tudo</a:t>
            </a:r>
            <a:r>
              <a:rPr lang="pt-PT" dirty="0"/>
              <a:t>:</a:t>
            </a:r>
          </a:p>
          <a:p>
            <a:r>
              <a:rPr lang="pt-PT" dirty="0"/>
              <a:t>as ideias, as palavras, as imagens,</a:t>
            </a:r>
          </a:p>
          <a:p>
            <a:r>
              <a:rPr lang="pt-PT" dirty="0"/>
              <a:t>e também as metáforas, os temas, os motivos,</a:t>
            </a:r>
          </a:p>
          <a:p>
            <a:r>
              <a:rPr lang="pt-PT" dirty="0"/>
              <a:t>os símbolos, e a primazia</a:t>
            </a:r>
          </a:p>
          <a:p>
            <a:r>
              <a:rPr lang="pt-PT" dirty="0"/>
              <a:t>nas dores sofridas de uma língua nova,</a:t>
            </a:r>
          </a:p>
          <a:p>
            <a:r>
              <a:rPr lang="pt-PT" dirty="0"/>
              <a:t>no entendimento de outros, na coragem</a:t>
            </a:r>
          </a:p>
          <a:p>
            <a:r>
              <a:rPr lang="pt-PT" dirty="0"/>
              <a:t>de combater, julgar, de penetrar</a:t>
            </a:r>
          </a:p>
          <a:p>
            <a:r>
              <a:rPr lang="pt-PT" dirty="0"/>
              <a:t>em recessos de amor para que sois castrados.</a:t>
            </a:r>
          </a:p>
          <a:p>
            <a:r>
              <a:rPr lang="pt-PT" dirty="0"/>
              <a:t>E podereis depois não me citar,</a:t>
            </a:r>
          </a:p>
          <a:p>
            <a:r>
              <a:rPr lang="pt-PT" dirty="0"/>
              <a:t>suprimir-me, ignorar-me, aclamar até</a:t>
            </a:r>
          </a:p>
          <a:p>
            <a:r>
              <a:rPr lang="pt-PT" dirty="0"/>
              <a:t>outros ladrões mais felizes.</a:t>
            </a:r>
          </a:p>
          <a:p>
            <a:r>
              <a:rPr lang="pt-PT" dirty="0"/>
              <a:t>Não importa nada: que o castigo</a:t>
            </a:r>
          </a:p>
          <a:p>
            <a:r>
              <a:rPr lang="pt-PT" dirty="0"/>
              <a:t>será terrível. Não só quando</a:t>
            </a:r>
          </a:p>
          <a:p>
            <a:r>
              <a:rPr lang="pt-PT" dirty="0"/>
              <a:t>vossos netos não souberem já quem sois</a:t>
            </a:r>
          </a:p>
          <a:p>
            <a:r>
              <a:rPr lang="pt-PT" dirty="0"/>
              <a:t>terão de me saber melhor ainda</a:t>
            </a:r>
          </a:p>
          <a:p>
            <a:r>
              <a:rPr lang="pt-PT" dirty="0"/>
              <a:t>do que fingis que não sabeis</a:t>
            </a:r>
            <a:r>
              <a:rPr lang="pt-PT" dirty="0" smtClean="0"/>
              <a:t>,</a:t>
            </a:r>
            <a:endParaRPr lang="pt-PT" dirty="0"/>
          </a:p>
        </p:txBody>
      </p:sp>
      <p:sp>
        <p:nvSpPr>
          <p:cNvPr id="2" name="AutoShape 2" descr="https://mail-attachment.googleusercontent.com/attachment?ui=2&amp;ik=be3138493b&amp;view=att&amp;th=13422038c5ef67f9&amp;attid=0.1&amp;disp=inline&amp;safe=1&amp;zw&amp;saduie=AG9B_P9Rhs49XnqSU6RFTwLbWgSF&amp;sadet=1329260436917&amp;sads=-17PPsxyTOVpNf9jnZZ_ZRlkXgo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4912" y1="48016" x2="14912" y2="48016"/>
                        <a14:foregroundMark x1="38158" y1="36508" x2="38158" y2="36508"/>
                        <a14:foregroundMark x1="35526" y1="23016" x2="35526" y2="23016"/>
                        <a14:foregroundMark x1="52193" y1="9524" x2="52193" y2="9524"/>
                        <a14:foregroundMark x1="45614" y1="24206" x2="45614" y2="24206"/>
                        <a14:foregroundMark x1="46491" y1="12698" x2="46491" y2="12698"/>
                        <a14:foregroundMark x1="25877" y1="16270" x2="25877" y2="17063"/>
                        <a14:foregroundMark x1="19737" y1="44048" x2="20175" y2="36508"/>
                        <a14:foregroundMark x1="23246" y1="32143" x2="31140" y2="37698"/>
                        <a14:foregroundMark x1="22368" y1="32143" x2="14474" y2="25794"/>
                        <a14:foregroundMark x1="9211" y1="48016" x2="31140" y2="13492"/>
                        <a14:foregroundMark x1="84649" y1="27778" x2="84649" y2="27778"/>
                        <a14:foregroundMark x1="78070" y1="14286" x2="78070" y2="14286"/>
                        <a14:foregroundMark x1="55263" y1="10714" x2="56579" y2="11508"/>
                        <a14:foregroundMark x1="62281" y1="9524" x2="62281" y2="9524"/>
                        <a14:foregroundMark x1="72807" y1="15079" x2="72807" y2="15079"/>
                        <a14:foregroundMark x1="82456" y1="21825" x2="82456" y2="21825"/>
                        <a14:foregroundMark x1="68421" y1="9921" x2="68421" y2="9921"/>
                        <a14:foregroundMark x1="64035" y1="13492" x2="64035" y2="13492"/>
                        <a14:foregroundMark x1="57456" y1="7143" x2="57456" y2="7143"/>
                        <a14:foregroundMark x1="41228" y1="11508" x2="41228" y2="11508"/>
                        <a14:foregroundMark x1="47368" y1="6746" x2="47368" y2="6746"/>
                        <a14:foregroundMark x1="37719" y1="10714" x2="37719" y2="10714"/>
                        <a14:foregroundMark x1="32456" y1="11508" x2="32456" y2="11508"/>
                        <a14:foregroundMark x1="21930" y1="75794" x2="21930" y2="75794"/>
                        <a14:foregroundMark x1="24123" y1="82937" x2="24123" y2="82937"/>
                        <a14:foregroundMark x1="26754" y1="86905" x2="27193" y2="87698"/>
                        <a14:foregroundMark x1="30263" y1="90079" x2="30263" y2="90079"/>
                        <a14:foregroundMark x1="32895" y1="92460" x2="32895" y2="92460"/>
                        <a14:foregroundMark x1="33333" y1="92063" x2="14035" y2="68651"/>
                        <a14:foregroundMark x1="7895" y1="46825" x2="4825" y2="53175"/>
                        <a14:foregroundMark x1="4825" y1="54365" x2="7018" y2="61905"/>
                        <a14:foregroundMark x1="7018" y1="62302" x2="14912" y2="68651"/>
                        <a14:foregroundMark x1="32018" y1="92063" x2="41667" y2="96825"/>
                        <a14:foregroundMark x1="42544" y1="97619" x2="60965" y2="96032"/>
                        <a14:foregroundMark x1="8333" y1="42063" x2="8333" y2="42063"/>
                        <a14:foregroundMark x1="8333" y1="40873" x2="8772" y2="39683"/>
                        <a14:foregroundMark x1="8772" y1="40476" x2="18860" y2="21429"/>
                        <a14:foregroundMark x1="31579" y1="10714" x2="46930" y2="4762"/>
                        <a14:foregroundMark x1="49123" y1="5159" x2="73246" y2="12698"/>
                        <a14:foregroundMark x1="73684" y1="13492" x2="85526" y2="25794"/>
                        <a14:backgroundMark x1="3070" y1="44841" x2="3070" y2="44841"/>
                        <a14:backgroundMark x1="57456" y1="97619" x2="57456" y2="97619"/>
                        <a14:backgroundMark x1="43860" y1="98016" x2="43860" y2="98016"/>
                        <a14:backgroundMark x1="1754" y1="60714" x2="1754" y2="60714"/>
                        <a14:backgroundMark x1="48684" y1="98810" x2="48684" y2="988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24222"/>
            <a:ext cx="4215945" cy="465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832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395536" y="1196752"/>
            <a:ext cx="48245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como tudo, tudo o que laboriosamente pilhais,</a:t>
            </a:r>
          </a:p>
          <a:p>
            <a:r>
              <a:rPr lang="pt-PT" dirty="0"/>
              <a:t>reverterá para o meu nome. </a:t>
            </a:r>
            <a:r>
              <a:rPr lang="pt-PT" dirty="0" smtClean="0"/>
              <a:t>E, </a:t>
            </a:r>
            <a:r>
              <a:rPr lang="pt-PT" dirty="0"/>
              <a:t>mesmo será meu,</a:t>
            </a:r>
          </a:p>
          <a:p>
            <a:r>
              <a:rPr lang="pt-PT" dirty="0"/>
              <a:t>tido </a:t>
            </a:r>
            <a:r>
              <a:rPr lang="pt-PT" dirty="0" smtClean="0"/>
              <a:t>por </a:t>
            </a:r>
            <a:r>
              <a:rPr lang="pt-PT" dirty="0"/>
              <a:t>meu, contado como meu,</a:t>
            </a:r>
          </a:p>
          <a:p>
            <a:r>
              <a:rPr lang="pt-PT" dirty="0"/>
              <a:t>até mesmo aquele pouco e miserável</a:t>
            </a:r>
          </a:p>
          <a:p>
            <a:r>
              <a:rPr lang="pt-PT" dirty="0"/>
              <a:t>que, só por vós, sem roubo, haveríeis feito.</a:t>
            </a:r>
          </a:p>
          <a:p>
            <a:r>
              <a:rPr lang="pt-PT" dirty="0"/>
              <a:t>Nada tereis, mas nada: nem os ossos,</a:t>
            </a:r>
          </a:p>
          <a:p>
            <a:r>
              <a:rPr lang="pt-PT" dirty="0"/>
              <a:t>que um vosso esqueleto há de ser buscado</a:t>
            </a:r>
            <a:r>
              <a:rPr lang="pt-PT" dirty="0" smtClean="0"/>
              <a:t>,</a:t>
            </a:r>
          </a:p>
          <a:p>
            <a:r>
              <a:rPr lang="pt-PT" dirty="0" smtClean="0"/>
              <a:t>para passar por meu. E para outros ladrões,</a:t>
            </a:r>
            <a:endParaRPr lang="pt-PT" dirty="0"/>
          </a:p>
          <a:p>
            <a:r>
              <a:rPr lang="pt-PT" dirty="0"/>
              <a:t>iguais a </a:t>
            </a:r>
            <a:r>
              <a:rPr lang="pt-PT" dirty="0" smtClean="0"/>
              <a:t>vós, </a:t>
            </a:r>
            <a:r>
              <a:rPr lang="pt-PT" dirty="0"/>
              <a:t>de joelhos, porem flores no túmulo</a:t>
            </a:r>
            <a:r>
              <a:rPr lang="pt-PT" dirty="0" smtClean="0"/>
              <a:t>.</a:t>
            </a:r>
          </a:p>
          <a:p>
            <a:pPr algn="r"/>
            <a:endParaRPr lang="pt-PT" i="1" dirty="0" smtClean="0"/>
          </a:p>
          <a:p>
            <a:pPr algn="r"/>
            <a:r>
              <a:rPr lang="pt-PT" i="1" dirty="0" smtClean="0"/>
              <a:t>Assis</a:t>
            </a:r>
            <a:r>
              <a:rPr lang="pt-PT" dirty="0" smtClean="0"/>
              <a:t>, 11/6/1961</a:t>
            </a:r>
            <a:r>
              <a:rPr lang="pt-PT" dirty="0"/>
              <a:t> </a:t>
            </a:r>
          </a:p>
          <a:p>
            <a:endParaRPr lang="pt-PT" dirty="0"/>
          </a:p>
        </p:txBody>
      </p:sp>
      <p:sp>
        <p:nvSpPr>
          <p:cNvPr id="2" name="AutoShape 2" descr="https://mail-attachment.googleusercontent.com/attachment?ui=2&amp;ik=be3138493b&amp;view=att&amp;th=13422038c5ef67f9&amp;attid=0.1&amp;disp=inline&amp;safe=1&amp;zw&amp;saduie=AG9B_P9Rhs49XnqSU6RFTwLbWgSF&amp;sadet=1329260436917&amp;sads=-17PPsxyTOVpNf9jnZZ_ZRlkXgo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3" name="AutoShape 2" descr="https://mail-attachment.googleusercontent.com/attachment?ui=2&amp;ik=be3138493b&amp;view=att&amp;th=134805e0e7eaf583&amp;attid=0.1&amp;disp=inline&amp;safe=1&amp;zw&amp;saduie=AG9B_P9Rhs49XnqSU6RFTwLbWgSF&amp;sadet=1329648538886&amp;sads=E13DsU_tHzpjMuZcAXSpVhN76dE&amp;sadssc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1403648" y="433868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600" dirty="0" smtClean="0"/>
              <a:t>Jorge </a:t>
            </a:r>
            <a:r>
              <a:rPr lang="it-IT" sz="1600" dirty="0"/>
              <a:t>de Sena, </a:t>
            </a:r>
            <a:r>
              <a:rPr lang="it-IT" sz="1600" i="1" dirty="0" smtClean="0"/>
              <a:t>Trinta Anos de Poesia</a:t>
            </a:r>
            <a:r>
              <a:rPr lang="it-IT" sz="1600" dirty="0" smtClean="0"/>
              <a:t>, </a:t>
            </a:r>
            <a:r>
              <a:rPr lang="it-IT" sz="1600" dirty="0"/>
              <a:t>2.ª ed., </a:t>
            </a:r>
            <a:r>
              <a:rPr lang="it-IT" sz="1600" dirty="0" smtClean="0"/>
              <a:t>  Edições </a:t>
            </a:r>
            <a:r>
              <a:rPr lang="it-IT" sz="1600" dirty="0" smtClean="0"/>
              <a:t>70, 1984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249762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332</Words>
  <Application>Microsoft Office PowerPoint</Application>
  <PresentationFormat>On-screen Show (4:3)</PresentationFormat>
  <Paragraphs>34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Tema do Office</vt:lpstr>
      <vt:lpstr>PowerPoint Presentation</vt:lpstr>
      <vt:lpstr>Sugestões de utilização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Marisa</dc:creator>
  <cp:lastModifiedBy>aguedes</cp:lastModifiedBy>
  <cp:revision>51</cp:revision>
  <dcterms:created xsi:type="dcterms:W3CDTF">2011-11-19T23:34:45Z</dcterms:created>
  <dcterms:modified xsi:type="dcterms:W3CDTF">2013-05-21T08:51:15Z</dcterms:modified>
</cp:coreProperties>
</file>