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338" r:id="rId2"/>
    <p:sldId id="256" r:id="rId3"/>
    <p:sldId id="257" r:id="rId4"/>
    <p:sldId id="432" r:id="rId5"/>
    <p:sldId id="431" r:id="rId6"/>
    <p:sldId id="258" r:id="rId7"/>
    <p:sldId id="259" r:id="rId8"/>
    <p:sldId id="260" r:id="rId9"/>
    <p:sldId id="261" r:id="rId10"/>
    <p:sldId id="433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397" r:id="rId34"/>
    <p:sldId id="398" r:id="rId35"/>
    <p:sldId id="399" r:id="rId36"/>
    <p:sldId id="437" r:id="rId37"/>
    <p:sldId id="438" r:id="rId38"/>
    <p:sldId id="439" r:id="rId39"/>
    <p:sldId id="440" r:id="rId40"/>
    <p:sldId id="441" r:id="rId41"/>
    <p:sldId id="442" r:id="rId42"/>
    <p:sldId id="443" r:id="rId43"/>
    <p:sldId id="339" r:id="rId44"/>
    <p:sldId id="444" r:id="rId45"/>
    <p:sldId id="445" r:id="rId46"/>
    <p:sldId id="446" r:id="rId47"/>
    <p:sldId id="447" r:id="rId48"/>
    <p:sldId id="448" r:id="rId49"/>
    <p:sldId id="449" r:id="rId50"/>
    <p:sldId id="450" r:id="rId51"/>
    <p:sldId id="451" r:id="rId52"/>
    <p:sldId id="452" r:id="rId53"/>
    <p:sldId id="453" r:id="rId54"/>
    <p:sldId id="454" r:id="rId55"/>
    <p:sldId id="455" r:id="rId56"/>
    <p:sldId id="456" r:id="rId57"/>
    <p:sldId id="457" r:id="rId58"/>
    <p:sldId id="458" r:id="rId59"/>
    <p:sldId id="459" r:id="rId60"/>
    <p:sldId id="460" r:id="rId61"/>
    <p:sldId id="461" r:id="rId62"/>
    <p:sldId id="462" r:id="rId63"/>
    <p:sldId id="463" r:id="rId64"/>
    <p:sldId id="464" r:id="rId65"/>
    <p:sldId id="465" r:id="rId66"/>
    <p:sldId id="466" r:id="rId67"/>
    <p:sldId id="467" r:id="rId68"/>
    <p:sldId id="468" r:id="rId69"/>
    <p:sldId id="469" r:id="rId70"/>
    <p:sldId id="470" r:id="rId71"/>
    <p:sldId id="471" r:id="rId72"/>
    <p:sldId id="472" r:id="rId73"/>
    <p:sldId id="473" r:id="rId74"/>
    <p:sldId id="474" r:id="rId75"/>
    <p:sldId id="475" r:id="rId76"/>
    <p:sldId id="476" r:id="rId77"/>
    <p:sldId id="477" r:id="rId78"/>
    <p:sldId id="478" r:id="rId79"/>
    <p:sldId id="479" r:id="rId80"/>
    <p:sldId id="480" r:id="rId81"/>
    <p:sldId id="481" r:id="rId82"/>
    <p:sldId id="482" r:id="rId83"/>
    <p:sldId id="483" r:id="rId8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5" autoAdjust="0"/>
    <p:restoredTop sz="94575" autoAdjust="0"/>
  </p:normalViewPr>
  <p:slideViewPr>
    <p:cSldViewPr>
      <p:cViewPr varScale="1">
        <p:scale>
          <a:sx n="55" d="100"/>
          <a:sy n="55" d="100"/>
        </p:scale>
        <p:origin x="-90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6BFD5-A603-45E7-8174-9B32E6D068FB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FD3F-2CA8-4C5A-9A43-DE70CAFAF15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663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FD3F-2CA8-4C5A-9A43-DE70CAFAF15E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539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FD3F-2CA8-4C5A-9A43-DE70CAFAF15E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7322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FD3F-2CA8-4C5A-9A43-DE70CAFAF15E}" type="slidenum">
              <a:rPr lang="pt-PT" smtClean="0"/>
              <a:t>46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539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EFD3F-2CA8-4C5A-9A43-DE70CAFAF15E}" type="slidenum">
              <a:rPr lang="pt-PT" smtClean="0"/>
              <a:t>51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7322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96661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656468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991040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3961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54112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370175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00430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6156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92926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562472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544327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446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63D1D-4D8A-4E40-9863-5F1C664F95C7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385D-6538-4B30-8FAE-3965F6AC9307}" type="slidenum">
              <a:rPr lang="pt-PT" smtClean="0"/>
              <a:t>‹nº›</a:t>
            </a:fld>
            <a:endParaRPr lang="pt-PT"/>
          </a:p>
        </p:txBody>
      </p:sp>
      <p:pic>
        <p:nvPicPr>
          <p:cNvPr id="2050" name="Picture 2"/>
          <p:cNvPicPr preferRelativeResize="0"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216000" cy="83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6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39" y="-51266"/>
            <a:ext cx="9238237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823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>
            <a:normAutofit/>
          </a:bodyPr>
          <a:lstStyle/>
          <a:p>
            <a:r>
              <a:rPr lang="pt-PT" i="1" dirty="0"/>
              <a:t>Os Lusíadas,</a:t>
            </a:r>
            <a:r>
              <a:rPr lang="pt-PT" dirty="0" smtClean="0"/>
              <a:t> </a:t>
            </a:r>
            <a:br>
              <a:rPr lang="pt-PT" dirty="0" smtClean="0"/>
            </a:br>
            <a:r>
              <a:rPr lang="pt-PT" dirty="0" smtClean="0"/>
              <a:t>Luís </a:t>
            </a:r>
            <a:r>
              <a:rPr lang="pt-PT" dirty="0"/>
              <a:t>de Camões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52527"/>
            <a:ext cx="6400800" cy="694928"/>
          </a:xfrm>
        </p:spPr>
        <p:txBody>
          <a:bodyPr anchor="ctr"/>
          <a:lstStyle/>
          <a:p>
            <a:r>
              <a:rPr lang="pt-PT" dirty="0" smtClean="0"/>
              <a:t>Teste de verificação de leitura</a:t>
            </a:r>
          </a:p>
          <a:p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501008"/>
            <a:ext cx="2102027" cy="306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980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2361361"/>
            <a:ext cx="640871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 smtClean="0"/>
              <a:t>1. </a:t>
            </a:r>
            <a:r>
              <a:rPr lang="pt-PT" sz="3600" b="1" i="1" dirty="0"/>
              <a:t>Os Lusíadas</a:t>
            </a:r>
            <a:r>
              <a:rPr lang="pt-PT" sz="3600" b="1" dirty="0"/>
              <a:t> é </a:t>
            </a:r>
            <a:r>
              <a:rPr lang="pt-PT" sz="3600" dirty="0"/>
              <a:t>  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 smtClean="0"/>
              <a:t>um </a:t>
            </a:r>
            <a:r>
              <a:rPr lang="pt-PT" sz="3600" dirty="0"/>
              <a:t>romance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uma sátira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uma epopeia.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132856"/>
            <a:ext cx="2644553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94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1628800"/>
            <a:ext cx="784887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/>
              <a:t>2</a:t>
            </a:r>
            <a:r>
              <a:rPr lang="pt-PT" sz="3600" b="1" dirty="0" smtClean="0"/>
              <a:t>. </a:t>
            </a:r>
            <a:r>
              <a:rPr lang="pt-PT" sz="3600" b="1" dirty="0"/>
              <a:t>A obra</a:t>
            </a:r>
            <a:r>
              <a:rPr lang="pt-PT" sz="3600" dirty="0"/>
              <a:t> </a:t>
            </a:r>
            <a:r>
              <a:rPr lang="pt-PT" sz="3600" b="1" i="1" dirty="0"/>
              <a:t>Os Lusíadas </a:t>
            </a:r>
            <a:r>
              <a:rPr lang="pt-PT" sz="3600" b="1" dirty="0"/>
              <a:t>é constituída por </a:t>
            </a:r>
            <a:r>
              <a:rPr lang="pt-PT" sz="3600" dirty="0"/>
              <a:t>  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 smtClean="0"/>
              <a:t>dez </a:t>
            </a:r>
            <a:r>
              <a:rPr lang="pt-PT" sz="3600" dirty="0"/>
              <a:t>cantos. </a:t>
            </a:r>
            <a:endParaRPr lang="pt-PT" sz="3600" dirty="0" smtClean="0"/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nove cantos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oito cantos.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449394"/>
            <a:ext cx="3185776" cy="42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345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1847088"/>
            <a:ext cx="640871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/>
              <a:t>3</a:t>
            </a:r>
            <a:r>
              <a:rPr lang="pt-PT" sz="3600" b="1" dirty="0" smtClean="0"/>
              <a:t>. </a:t>
            </a:r>
            <a:r>
              <a:rPr lang="pt-PT" sz="3600" b="1" dirty="0"/>
              <a:t>O herói desta obra é  </a:t>
            </a:r>
            <a:r>
              <a:rPr lang="pt-PT" sz="3600" dirty="0"/>
              <a:t>  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 smtClean="0"/>
              <a:t>Vasco </a:t>
            </a:r>
            <a:r>
              <a:rPr lang="pt-PT" sz="3600" dirty="0"/>
              <a:t>da Gama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povo português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Luso.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132856"/>
            <a:ext cx="5132243" cy="45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831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153482"/>
            <a:ext cx="82809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1325" indent="-441325">
              <a:lnSpc>
                <a:spcPct val="125000"/>
              </a:lnSpc>
            </a:pPr>
            <a:r>
              <a:rPr lang="pt-PT" sz="3600" b="1" dirty="0"/>
              <a:t>4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A principal obra de Camões está dividida em </a:t>
            </a:r>
            <a:endParaRPr lang="pt-PT" sz="3600" b="1" dirty="0" smtClean="0"/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Proposta</a:t>
            </a:r>
            <a:r>
              <a:rPr lang="pt-PT" sz="3600" dirty="0"/>
              <a:t>, Apelo, Dedicação e Exposição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 </a:t>
            </a:r>
            <a:r>
              <a:rPr lang="pt-PT" sz="3600" dirty="0"/>
              <a:t>Objetivos, Instrumentos, Auxiliares e Descrição</a:t>
            </a:r>
            <a:r>
              <a:rPr lang="pt-PT" sz="3600" dirty="0" smtClean="0"/>
              <a:t>.</a:t>
            </a:r>
          </a:p>
          <a:p>
            <a:pPr marL="898525" indent="-4572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Proposição, Invocação, Dedicatória e Narração.  </a:t>
            </a:r>
          </a:p>
        </p:txBody>
      </p:sp>
    </p:spTree>
    <p:extLst>
      <p:ext uri="{BB962C8B-B14F-4D97-AF65-F5344CB8AC3E}">
        <p14:creationId xmlns:p14="http://schemas.microsoft.com/office/powerpoint/2010/main" val="2989204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3290" y="965041"/>
            <a:ext cx="8532948" cy="563231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41325" indent="-441325">
              <a:lnSpc>
                <a:spcPct val="125000"/>
              </a:lnSpc>
            </a:pPr>
            <a:r>
              <a:rPr lang="pt-PT" sz="3600" b="1" dirty="0" smtClean="0"/>
              <a:t>5.</a:t>
            </a:r>
            <a:r>
              <a:rPr lang="pt-PT" sz="3600" dirty="0" smtClean="0"/>
              <a:t> </a:t>
            </a:r>
            <a:r>
              <a:rPr lang="pt-PT" sz="3600" b="1" dirty="0"/>
              <a:t>A narração da obra desenvolve-se em quatro planos diferentes:</a:t>
            </a:r>
            <a:r>
              <a:rPr lang="pt-PT" sz="3600" dirty="0"/>
              <a:t> </a:t>
            </a:r>
            <a:endParaRPr lang="pt-PT" sz="3600" b="1" dirty="0"/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da </a:t>
            </a:r>
            <a:r>
              <a:rPr lang="pt-PT" sz="3600" dirty="0"/>
              <a:t>Viagem, da História de Portugal, do Maravilhoso, do Poeta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do Religioso Cristão, do Religioso Pagão, da Viagem e da História de Portugal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da História do Mundo, do Religioso Pagão, da Viagem, do Poeta.</a:t>
            </a:r>
          </a:p>
        </p:txBody>
      </p:sp>
    </p:spTree>
    <p:extLst>
      <p:ext uri="{BB962C8B-B14F-4D97-AF65-F5344CB8AC3E}">
        <p14:creationId xmlns:p14="http://schemas.microsoft.com/office/powerpoint/2010/main" val="993253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59532" y="1585530"/>
            <a:ext cx="8460940" cy="493981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/>
              <a:t>6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Nos primeiros versos, o Poeta propõe-se </a:t>
            </a:r>
            <a:r>
              <a:rPr lang="pt-PT" sz="3600" b="1" dirty="0" smtClean="0"/>
              <a:t>cantar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os </a:t>
            </a:r>
            <a:r>
              <a:rPr lang="pt-PT" sz="3600" dirty="0"/>
              <a:t>feitos dos portugueses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as aventuras de Luso e dos seus homens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as glórias dos habitantes da Península Ibérica.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359532" y="1153482"/>
            <a:ext cx="3089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1-2)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43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585531"/>
            <a:ext cx="828092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/>
              <a:t>7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O Poeta pede que não se fale mais dos heróis da Antiguidade, porque </a:t>
            </a:r>
            <a:endParaRPr lang="pt-PT" sz="3600" b="1" dirty="0" smtClean="0"/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as suas proezas foram irrelevantes.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feitos dos portugueses são superiores aos seus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as suas vitórias aconteceram há muitos anos.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29490" y="1124744"/>
            <a:ext cx="2756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3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16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2123998"/>
            <a:ext cx="828092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/>
              <a:t>8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Os deuses são convocados para um consílio por ordem </a:t>
            </a:r>
            <a:r>
              <a:rPr lang="pt-PT" sz="3600" b="1" dirty="0" smtClean="0"/>
              <a:t>de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Proteu.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Atlante</a:t>
            </a:r>
            <a:r>
              <a:rPr lang="pt-PT" sz="3600" dirty="0" smtClean="0"/>
              <a:t>.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Júpiter.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29490" y="1772816"/>
            <a:ext cx="2964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20)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00" y="3140968"/>
            <a:ext cx="3717032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89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3367" y="2178437"/>
            <a:ext cx="849726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/>
              <a:t>9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O objetivo do consílio dos deuses é</a:t>
            </a:r>
          </a:p>
          <a:p>
            <a:pPr marL="898525" indent="-441325"/>
            <a:r>
              <a:rPr lang="pt-PT" sz="3600" b="1" dirty="0" smtClean="0"/>
              <a:t>a.</a:t>
            </a:r>
            <a:r>
              <a:rPr lang="pt-PT" sz="3600" dirty="0" smtClean="0"/>
              <a:t> discutir </a:t>
            </a:r>
            <a:r>
              <a:rPr lang="pt-PT" sz="3600" dirty="0"/>
              <a:t>os fados dos castelhanos e mouros</a:t>
            </a:r>
            <a:r>
              <a:rPr lang="pt-PT" sz="3600" dirty="0" smtClean="0"/>
              <a:t>.</a:t>
            </a:r>
          </a:p>
          <a:p>
            <a:pPr marL="898525" indent="-441325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determinar o que seria conquistado por cada povo.</a:t>
            </a:r>
            <a:endParaRPr lang="pt-PT" sz="3600" dirty="0" smtClean="0"/>
          </a:p>
          <a:p>
            <a:pPr indent="4572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decidir o futuro dos portugueses.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23528" y="1808962"/>
            <a:ext cx="4130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20; 24-29)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493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55278" y="1934253"/>
            <a:ext cx="8465194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 smtClean="0"/>
              <a:t>10.</a:t>
            </a:r>
            <a:r>
              <a:rPr lang="pt-PT" sz="3600" dirty="0" smtClean="0"/>
              <a:t> </a:t>
            </a:r>
            <a:r>
              <a:rPr lang="pt-PT" sz="3600" b="1" dirty="0"/>
              <a:t>Baco defende que os portugueses devem </a:t>
            </a:r>
            <a:r>
              <a:rPr lang="pt-PT" sz="3600" b="1" dirty="0" smtClean="0"/>
              <a:t>ser</a:t>
            </a:r>
            <a:endParaRPr lang="pt-PT" sz="3600" b="1" dirty="0"/>
          </a:p>
          <a:p>
            <a:pPr marL="895350" indent="-43815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impedidos de chegar à Índia. 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ajudados para chegar à Índia rapidamente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adorados nas regiões que descobrirem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429490" y="1556792"/>
            <a:ext cx="35064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30-32)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76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5779" y="2377911"/>
            <a:ext cx="849244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/>
            <a:r>
              <a:rPr lang="pt-PT" sz="3600" b="1" dirty="0" smtClean="0"/>
              <a:t>11.</a:t>
            </a:r>
            <a:r>
              <a:rPr lang="pt-PT" sz="3600" dirty="0" smtClean="0"/>
              <a:t> </a:t>
            </a:r>
            <a:r>
              <a:rPr lang="pt-PT" sz="3600" b="1" dirty="0"/>
              <a:t>Vénus, a deusa do amor, defende os portugueses, </a:t>
            </a:r>
            <a:r>
              <a:rPr lang="pt-PT" sz="3600" b="1" dirty="0" smtClean="0"/>
              <a:t>porque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estão constantemente apaixonados. </a:t>
            </a:r>
            <a:r>
              <a:rPr lang="pt-PT" sz="3600" dirty="0" smtClean="0"/>
              <a:t> 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acha parecidos com o povo romano.</a:t>
            </a:r>
            <a:endParaRPr lang="pt-PT" sz="3600" dirty="0" smtClean="0"/>
          </a:p>
          <a:p>
            <a:pPr indent="4572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é adorada por eles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66426" y="1927311"/>
            <a:ext cx="3506473" cy="3994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33-34)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32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519039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 smtClean="0"/>
              <a:t>12.</a:t>
            </a:r>
            <a:r>
              <a:rPr lang="pt-PT" sz="3600" dirty="0" smtClean="0"/>
              <a:t> </a:t>
            </a:r>
            <a:r>
              <a:rPr lang="pt-PT" sz="3600" b="1" dirty="0"/>
              <a:t>Marte, deus da guerra, defende que</a:t>
            </a:r>
            <a:endParaRPr lang="pt-PT" sz="3600" dirty="0"/>
          </a:p>
          <a:p>
            <a:pPr marL="898525" indent="-441325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Baco faça frente aos portugueses, dificultando-lhes a chegada à </a:t>
            </a:r>
            <a:r>
              <a:rPr lang="pt-PT" sz="3600" dirty="0" smtClean="0"/>
              <a:t>Índia.</a:t>
            </a:r>
          </a:p>
          <a:p>
            <a:pPr marL="898525" indent="-441325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posição de Baco se deve à inveja e ao medo de deixar de ser adorado na </a:t>
            </a:r>
            <a:r>
              <a:rPr lang="pt-PT" sz="3600" dirty="0" smtClean="0"/>
              <a:t>Índia.</a:t>
            </a:r>
          </a:p>
          <a:p>
            <a:pPr marL="898525" indent="-441325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os portugueses deviam iniciar confrontos em todos os locais a que </a:t>
            </a:r>
            <a:r>
              <a:rPr lang="pt-PT" sz="3600" dirty="0" smtClean="0"/>
              <a:t>chegassem.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29490" y="1052736"/>
            <a:ext cx="35064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36-40)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3778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2646347"/>
            <a:ext cx="828092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13.</a:t>
            </a:r>
            <a:r>
              <a:rPr lang="pt-PT" sz="3600" dirty="0" smtClean="0"/>
              <a:t> </a:t>
            </a:r>
            <a:r>
              <a:rPr lang="pt-PT" sz="3600" b="1" dirty="0"/>
              <a:t>Inês de Castro é</a:t>
            </a:r>
            <a:r>
              <a:rPr lang="pt-PT" sz="3600" b="1" dirty="0" smtClean="0"/>
              <a:t>  </a:t>
            </a:r>
            <a:endParaRPr lang="pt-PT" sz="3600" b="1" dirty="0"/>
          </a:p>
          <a:p>
            <a:pPr indent="72390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filha do rei Afonso IV</a:t>
            </a:r>
            <a:r>
              <a:rPr lang="pt-PT" sz="3600" dirty="0" smtClean="0"/>
              <a:t>. </a:t>
            </a:r>
            <a:endParaRPr lang="pt-PT" sz="3600" dirty="0"/>
          </a:p>
          <a:p>
            <a:pPr indent="72390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amante de D. Pedro</a:t>
            </a:r>
            <a:r>
              <a:rPr lang="pt-PT" sz="3600" dirty="0" smtClean="0"/>
              <a:t>. </a:t>
            </a:r>
            <a:endParaRPr lang="pt-PT" sz="3600" dirty="0"/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esposa de D. Pedro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31540" y="2204864"/>
            <a:ext cx="4141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120-122)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98" y="2060848"/>
            <a:ext cx="3463485" cy="479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307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308536"/>
            <a:ext cx="82809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14.</a:t>
            </a:r>
            <a:r>
              <a:rPr lang="pt-PT" sz="3600" dirty="0" smtClean="0"/>
              <a:t> </a:t>
            </a:r>
            <a:r>
              <a:rPr lang="pt-PT" sz="3600" b="1" dirty="0"/>
              <a:t>As razões invocadas para assassinar Inês são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a sua beleza e o seu poder de persuasão</a:t>
            </a:r>
            <a:r>
              <a:rPr lang="pt-PT" sz="3600" dirty="0" smtClean="0"/>
              <a:t>. </a:t>
            </a:r>
            <a:endParaRPr lang="pt-PT" sz="3600" dirty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facto de esta não poder ter filhos e a sua influência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 opinião desfavorável do povo e a recusa de D. Pedro em voltar a casar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29490" y="980728"/>
            <a:ext cx="3391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122)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6743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460914"/>
            <a:ext cx="828092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15.</a:t>
            </a:r>
            <a:r>
              <a:rPr lang="pt-PT" sz="3600" dirty="0" smtClean="0"/>
              <a:t> </a:t>
            </a:r>
            <a:r>
              <a:rPr lang="pt-PT" sz="3600" b="1" dirty="0"/>
              <a:t>Inês defende-se, argumentando que   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 rei devia respeitar os seus filhos e ter piedade deles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sua beleza é efémera e com ela desaparecerá o seu poder de persuasão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é muito jovem e pode ainda gerar descendentes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29490" y="1052736"/>
            <a:ext cx="4141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126-129)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16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582902"/>
            <a:ext cx="85244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16.</a:t>
            </a:r>
            <a:r>
              <a:rPr lang="pt-PT" sz="3600" dirty="0" smtClean="0"/>
              <a:t> </a:t>
            </a:r>
            <a:r>
              <a:rPr lang="pt-PT" sz="3600" b="1" dirty="0"/>
              <a:t>D. Afonso IV decide</a:t>
            </a:r>
            <a:endParaRPr lang="pt-PT" sz="3600" b="1" dirty="0" smtClean="0"/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libertar a nobre dama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</a:t>
            </a:r>
            <a:r>
              <a:rPr lang="pt-PT" sz="3600" b="1" dirty="0"/>
              <a:t>.</a:t>
            </a:r>
            <a:r>
              <a:rPr lang="pt-PT" sz="3600" dirty="0" smtClean="0"/>
              <a:t> </a:t>
            </a:r>
            <a:r>
              <a:rPr lang="pt-PT" sz="3600" dirty="0"/>
              <a:t>mandar assassinar Inês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condenar Inês ao exílio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23528" y="2200070"/>
            <a:ext cx="4141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130-132)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94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78962"/>
            <a:ext cx="85244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17.</a:t>
            </a:r>
            <a:r>
              <a:rPr lang="pt-PT" sz="3600" dirty="0" smtClean="0"/>
              <a:t> </a:t>
            </a:r>
            <a:r>
              <a:rPr lang="pt-PT" sz="3600" b="1" dirty="0"/>
              <a:t>As naus comandadas por Vasco da Gama </a:t>
            </a:r>
            <a:r>
              <a:rPr lang="pt-PT" sz="3600" b="1" dirty="0" smtClean="0"/>
              <a:t>partem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da praia de Belém, em Lisboa</a:t>
            </a:r>
            <a:r>
              <a:rPr lang="pt-PT" sz="3600" dirty="0" smtClean="0"/>
              <a:t>.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da praia do Cabedelo, no Porto</a:t>
            </a:r>
            <a:r>
              <a:rPr lang="pt-PT" sz="3600" dirty="0" smtClean="0"/>
              <a:t>.</a:t>
            </a:r>
          </a:p>
          <a:p>
            <a:pPr marL="1166813" indent="-442913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de Sagres, da escola naval do Infante D. Henrique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309773" y="1670110"/>
            <a:ext cx="3716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84-87)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7135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565791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18.</a:t>
            </a:r>
            <a:r>
              <a:rPr lang="pt-PT" sz="3600" dirty="0" smtClean="0"/>
              <a:t> </a:t>
            </a:r>
            <a:r>
              <a:rPr lang="pt-PT" sz="3600" b="1" dirty="0"/>
              <a:t>A tripulação das naus é constituída por</a:t>
            </a:r>
          </a:p>
          <a:p>
            <a:pPr indent="6286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pescadores e agricultores</a:t>
            </a:r>
            <a:r>
              <a:rPr lang="pt-PT" sz="3600" dirty="0" smtClean="0"/>
              <a:t>. </a:t>
            </a:r>
          </a:p>
          <a:p>
            <a:pPr indent="6286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marinheiros e as suas </a:t>
            </a:r>
            <a:endParaRPr lang="pt-PT" sz="3600" dirty="0" smtClean="0"/>
          </a:p>
          <a:p>
            <a:pPr marL="1081088">
              <a:lnSpc>
                <a:spcPct val="125000"/>
              </a:lnSpc>
            </a:pPr>
            <a:r>
              <a:rPr lang="pt-PT" sz="3600" dirty="0" smtClean="0"/>
              <a:t>famílias.</a:t>
            </a:r>
          </a:p>
          <a:p>
            <a:pPr indent="6286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marinheiros e soldados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196752"/>
            <a:ext cx="317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84)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501280"/>
            <a:ext cx="2741829" cy="435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004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710368"/>
            <a:ext cx="8524455" cy="2811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19.</a:t>
            </a:r>
            <a:r>
              <a:rPr lang="pt-PT" sz="3600" dirty="0" smtClean="0"/>
              <a:t> </a:t>
            </a:r>
            <a:r>
              <a:rPr lang="pt-PT" sz="3600" b="1" dirty="0"/>
              <a:t>Os que ficam na praia estão</a:t>
            </a:r>
            <a:endParaRPr lang="pt-PT" sz="3600" b="1" dirty="0" smtClean="0"/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chorosos e </a:t>
            </a:r>
            <a:r>
              <a:rPr lang="pt-PT" sz="3600" dirty="0" smtClean="0"/>
              <a:t>temerosos.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ansiosos e entusiasmados</a:t>
            </a:r>
            <a:r>
              <a:rPr lang="pt-PT" sz="3600" dirty="0" smtClean="0"/>
              <a:t>.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calmos e envergonhados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2266562"/>
            <a:ext cx="317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23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388944"/>
            <a:ext cx="85244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20.</a:t>
            </a:r>
            <a:r>
              <a:rPr lang="pt-PT" sz="3600" dirty="0" smtClean="0"/>
              <a:t> </a:t>
            </a:r>
            <a:r>
              <a:rPr lang="pt-PT" sz="3600" b="1" dirty="0"/>
              <a:t>O Adamastor é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 poderoso deus dos mares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um gigante imponente e aterrador</a:t>
            </a:r>
            <a:r>
              <a:rPr lang="pt-PT" sz="3600" dirty="0" smtClean="0"/>
              <a:t>. 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uma estátua gigantesca existente no porto de Rodes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906662"/>
            <a:ext cx="3607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39-40)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1197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729839"/>
            <a:ext cx="85244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21.</a:t>
            </a:r>
            <a:r>
              <a:rPr lang="pt-PT" sz="3600" dirty="0" smtClean="0"/>
              <a:t> </a:t>
            </a:r>
            <a:r>
              <a:rPr lang="pt-PT" sz="3600" b="1" dirty="0"/>
              <a:t>Os responsáveis pela transformação do Adamastor foram</a:t>
            </a:r>
            <a:endParaRPr lang="pt-PT" sz="3600" b="1" dirty="0" smtClean="0"/>
          </a:p>
          <a:p>
            <a:pPr indent="72390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os deuses</a:t>
            </a:r>
            <a:r>
              <a:rPr lang="pt-PT" sz="3600" dirty="0" smtClean="0"/>
              <a:t>.</a:t>
            </a:r>
          </a:p>
          <a:p>
            <a:pPr indent="72390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portugueses</a:t>
            </a:r>
            <a:r>
              <a:rPr lang="pt-PT" sz="3600" dirty="0" smtClean="0"/>
              <a:t>. </a:t>
            </a:r>
          </a:p>
          <a:p>
            <a:pPr indent="7239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Tétis e os seus familiares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349767"/>
            <a:ext cx="3066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59)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2762040"/>
            <a:ext cx="2633854" cy="375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9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568981"/>
            <a:ext cx="85244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22.</a:t>
            </a:r>
            <a:r>
              <a:rPr lang="pt-PT" sz="3600" dirty="0" smtClean="0"/>
              <a:t> </a:t>
            </a:r>
            <a:r>
              <a:rPr lang="pt-PT" sz="3600" b="1" dirty="0"/>
              <a:t>O Gigante faz algumas profecias sobre o futuro dos portugueses, dizendo, nomeadamente, que  </a:t>
            </a:r>
            <a:r>
              <a:rPr lang="pt-PT" sz="3600" dirty="0"/>
              <a:t> </a:t>
            </a:r>
          </a:p>
          <a:p>
            <a:pPr marL="1162050" indent="-43815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estes conquistarão a Índia e grande parte da América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auxiliará em futuras conquistas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se vingará daquele que o descobriu, causando naufrágios e mortes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016141"/>
            <a:ext cx="3607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43-48)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616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700808"/>
            <a:ext cx="64944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23.</a:t>
            </a:r>
            <a:r>
              <a:rPr lang="pt-PT" sz="3600" dirty="0" smtClean="0"/>
              <a:t> </a:t>
            </a:r>
            <a:r>
              <a:rPr lang="pt-PT" sz="3600" b="1" dirty="0"/>
              <a:t>O Adamastor simboliza </a:t>
            </a:r>
            <a:r>
              <a:rPr lang="pt-PT" sz="3600" b="1" dirty="0" smtClean="0"/>
              <a:t>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/>
              <a:t>o poder dos deuses sobre o destino dos homens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perigos enfrentados pelos portugueses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 amor não correspondido</a:t>
            </a:r>
            <a:r>
              <a:rPr lang="pt-PT" sz="3600" dirty="0" smtClean="0"/>
              <a:t>. 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953699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657543"/>
            <a:ext cx="8524455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24.</a:t>
            </a:r>
            <a:r>
              <a:rPr lang="pt-PT" sz="3600" dirty="0" smtClean="0"/>
              <a:t> </a:t>
            </a:r>
            <a:r>
              <a:rPr lang="pt-PT" sz="3600" b="1" dirty="0"/>
              <a:t>Para avisar a tripulação da aproximação da tempestade, o mestre da embarcação </a:t>
            </a:r>
            <a:r>
              <a:rPr lang="pt-PT" sz="3600" b="1" dirty="0" smtClean="0"/>
              <a:t>tocou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 sino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apito</a:t>
            </a:r>
            <a:r>
              <a:rPr lang="pt-PT" sz="3600" dirty="0" smtClean="0"/>
              <a:t>.</a:t>
            </a:r>
          </a:p>
          <a:p>
            <a:pPr indent="7239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 tambor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268760"/>
            <a:ext cx="3206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92384"/>
            <a:ext cx="4336529" cy="289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27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3528" y="1781527"/>
            <a:ext cx="8524455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25.</a:t>
            </a:r>
            <a:r>
              <a:rPr lang="pt-PT" sz="3600" dirty="0" smtClean="0"/>
              <a:t> </a:t>
            </a:r>
            <a:r>
              <a:rPr lang="pt-PT" sz="3600" b="1" dirty="0" smtClean="0"/>
              <a:t>Durante </a:t>
            </a:r>
            <a:r>
              <a:rPr lang="pt-PT" sz="3600" b="1" dirty="0"/>
              <a:t>a tempestade,</a:t>
            </a:r>
            <a:r>
              <a:rPr lang="pt-PT" sz="3600" b="1" dirty="0" smtClean="0"/>
              <a:t> </a:t>
            </a:r>
            <a:endParaRPr lang="pt-PT" sz="3600" b="1" dirty="0"/>
          </a:p>
          <a:p>
            <a:pPr marL="1166813" indent="-442913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entra água em duas naus e uma vela grande e um mastro são destruídos</a:t>
            </a:r>
            <a:r>
              <a:rPr lang="pt-PT" sz="3600" dirty="0" smtClean="0"/>
              <a:t>.</a:t>
            </a:r>
          </a:p>
          <a:p>
            <a:pPr marL="1166813" indent="-442913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nau de Paulo da Gama naufraga e a do seu irmão perde o leme</a:t>
            </a:r>
            <a:r>
              <a:rPr lang="pt-PT" sz="3600" dirty="0" smtClean="0"/>
              <a:t>. 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uma nau desaparece e a outra perde o mastro principal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23528" y="1412776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71-75)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402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298818" y="2436271"/>
            <a:ext cx="85244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26.</a:t>
            </a:r>
            <a:r>
              <a:rPr lang="pt-PT" sz="3600" dirty="0" smtClean="0"/>
              <a:t> </a:t>
            </a:r>
            <a:r>
              <a:rPr lang="pt-PT" sz="3600" b="1" dirty="0"/>
              <a:t>Vénus considera que o responsável pela tempestade </a:t>
            </a:r>
            <a:r>
              <a:rPr lang="pt-PT" sz="3600" b="1" dirty="0" smtClean="0"/>
              <a:t>é</a:t>
            </a:r>
            <a:endParaRPr lang="pt-PT" sz="3600" b="1" dirty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Baco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Júpiter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Marte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298818" y="1988840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85-86)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66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215516" y="2383428"/>
            <a:ext cx="871296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27.</a:t>
            </a:r>
            <a:r>
              <a:rPr lang="pt-PT" sz="3600" dirty="0" smtClean="0"/>
              <a:t> </a:t>
            </a:r>
            <a:r>
              <a:rPr lang="pt-PT" sz="3600" b="1" dirty="0"/>
              <a:t>Para que a tempestade amaine, a deusa do amor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sopra os ventos na direção oposta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envia as ninfas para seduzir os ventos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negoceia com Neptuno o seu fim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215516" y="1916832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86-88)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8710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94576"/>
            <a:ext cx="85244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28.</a:t>
            </a:r>
            <a:r>
              <a:rPr lang="pt-PT" sz="3600" dirty="0" smtClean="0"/>
              <a:t> </a:t>
            </a:r>
            <a:r>
              <a:rPr lang="pt-PT" sz="3600" b="1" dirty="0"/>
              <a:t>Depois da tempestade, o piloto Melindano </a:t>
            </a:r>
            <a:r>
              <a:rPr lang="pt-PT" sz="3600" b="1" dirty="0" smtClean="0"/>
              <a:t>avista</a:t>
            </a:r>
            <a:r>
              <a:rPr lang="pt-PT" sz="3600" b="1" dirty="0"/>
              <a:t>   </a:t>
            </a:r>
          </a:p>
          <a:p>
            <a:pPr marL="1162050" indent="-43815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Rodes</a:t>
            </a:r>
            <a:r>
              <a:rPr lang="pt-PT" sz="3600" dirty="0" smtClean="0"/>
              <a:t>.</a:t>
            </a:r>
            <a:endParaRPr lang="pt-PT" sz="3600" dirty="0"/>
          </a:p>
          <a:p>
            <a:pPr marL="1162050" indent="-43815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Calecute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África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556792"/>
            <a:ext cx="3206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92)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17412"/>
            <a:ext cx="3121521" cy="398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29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628800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lnSpc>
                <a:spcPct val="125000"/>
              </a:lnSpc>
            </a:pPr>
            <a:r>
              <a:rPr lang="pt-PT" sz="3600" b="1" dirty="0" smtClean="0"/>
              <a:t>29.</a:t>
            </a:r>
            <a:r>
              <a:rPr lang="pt-PT" sz="3600" dirty="0" smtClean="0"/>
              <a:t> </a:t>
            </a:r>
            <a:r>
              <a:rPr lang="pt-PT" sz="3600" b="1" dirty="0"/>
              <a:t>Ao avistar a terra que buscava, Vasco da Gama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dá graças a Júpiter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ora à deusa Vénus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agradece a Deus</a:t>
            </a:r>
            <a:r>
              <a:rPr lang="pt-PT" sz="3600" dirty="0" smtClean="0"/>
              <a:t>.</a:t>
            </a:r>
            <a:r>
              <a:rPr lang="pt-PT" sz="3600" b="1" dirty="0" smtClean="0"/>
              <a:t>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268760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93-94)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230169"/>
            <a:ext cx="2664296" cy="45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86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885763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lnSpc>
                <a:spcPct val="125000"/>
              </a:lnSpc>
            </a:pPr>
            <a:r>
              <a:rPr lang="pt-PT" sz="3600" b="1" dirty="0" smtClean="0"/>
              <a:t>30.</a:t>
            </a:r>
            <a:r>
              <a:rPr lang="pt-PT" sz="3600" dirty="0" smtClean="0"/>
              <a:t> </a:t>
            </a:r>
            <a:r>
              <a:rPr lang="pt-PT" sz="3600" b="1" dirty="0"/>
              <a:t>No regresso dos portugueses ao seu </a:t>
            </a:r>
            <a:r>
              <a:rPr lang="pt-PT" sz="3600" b="1" dirty="0" smtClean="0"/>
              <a:t>país,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Vénus prepara-lhes uma recompensa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Baco monta-lhes uma armadilha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Neptuno altera as correntes marítimas</a:t>
            </a:r>
            <a:r>
              <a:rPr lang="pt-PT" sz="3600" dirty="0" smtClean="0"/>
              <a:t>.</a:t>
            </a:r>
            <a:r>
              <a:rPr lang="pt-PT" sz="3600" b="1" dirty="0" smtClean="0"/>
              <a:t>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3911" y="1556792"/>
            <a:ext cx="3732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18-19)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403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107504" y="1201082"/>
            <a:ext cx="88569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31.</a:t>
            </a:r>
            <a:r>
              <a:rPr lang="pt-PT" sz="3600" dirty="0" smtClean="0"/>
              <a:t> </a:t>
            </a:r>
            <a:r>
              <a:rPr lang="pt-PT" sz="3600" b="1" dirty="0"/>
              <a:t>A deusa do </a:t>
            </a:r>
            <a:r>
              <a:rPr lang="pt-PT" sz="3600" b="1" dirty="0" smtClean="0"/>
              <a:t>amor 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cria uma ilha onde os portugueses podem descansar e gozar os prazeres divinos</a:t>
            </a:r>
            <a:r>
              <a:rPr lang="pt-PT" sz="3600" dirty="0" smtClean="0"/>
              <a:t>.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introduz no coração dos marinheiros a saudade das suas esposas e namoradas</a:t>
            </a:r>
            <a:r>
              <a:rPr lang="pt-PT" sz="3600" dirty="0" smtClean="0"/>
              <a:t>. </a:t>
            </a:r>
            <a:endParaRPr lang="pt-PT" sz="3600" dirty="0"/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faz com que os portugueses atraquem em Melinde e se apaixonem</a:t>
            </a:r>
            <a:r>
              <a:rPr lang="pt-PT" sz="3600" dirty="0" smtClean="0"/>
              <a:t>.</a:t>
            </a:r>
            <a:r>
              <a:rPr lang="pt-PT" sz="3600" b="1" dirty="0" smtClean="0"/>
              <a:t>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107504" y="852478"/>
            <a:ext cx="3732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19-22)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715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378217"/>
            <a:ext cx="852445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32.</a:t>
            </a:r>
            <a:r>
              <a:rPr lang="pt-PT" sz="3600" dirty="0" smtClean="0"/>
              <a:t> </a:t>
            </a:r>
            <a:r>
              <a:rPr lang="pt-PT" sz="3600" b="1" dirty="0"/>
              <a:t>Cupido tinha intenção de preparar uma expedição para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espalhar o ódio pela Terra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castigar os homens por </a:t>
            </a:r>
            <a:r>
              <a:rPr lang="pt-PT" sz="3600" dirty="0" smtClean="0"/>
              <a:t>amarem coisas </a:t>
            </a:r>
            <a:r>
              <a:rPr lang="pt-PT" sz="3600" dirty="0"/>
              <a:t>fúteis</a:t>
            </a:r>
            <a:r>
              <a:rPr lang="pt-PT" sz="3600" dirty="0" smtClean="0"/>
              <a:t>.</a:t>
            </a:r>
            <a:endParaRPr lang="pt-PT" sz="3600" dirty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encontrar lindas damas para os </a:t>
            </a:r>
            <a:r>
              <a:rPr lang="pt-PT" sz="3600" dirty="0" smtClean="0"/>
              <a:t>   heróis </a:t>
            </a:r>
            <a:r>
              <a:rPr lang="pt-PT" sz="3600" dirty="0"/>
              <a:t>portugueses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052736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25)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3737" y="2099636"/>
            <a:ext cx="1475656" cy="47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234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482607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>
              <a:lnSpc>
                <a:spcPct val="125000"/>
              </a:lnSpc>
            </a:pPr>
            <a:r>
              <a:rPr lang="pt-PT" sz="3600" b="1" dirty="0" smtClean="0"/>
              <a:t>33.</a:t>
            </a:r>
            <a:r>
              <a:rPr lang="pt-PT" sz="3600" dirty="0" smtClean="0"/>
              <a:t> </a:t>
            </a:r>
            <a:r>
              <a:rPr lang="pt-PT" sz="3600" b="1" dirty="0"/>
              <a:t>Os portugueses são conduzidos a um local denominado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Ilha dos Prazeres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Ilha dos Heróis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Ilha dos Amores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124744"/>
            <a:ext cx="1864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209219"/>
            <a:ext cx="2313965" cy="460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53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441010"/>
            <a:ext cx="85244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34.</a:t>
            </a:r>
            <a:r>
              <a:rPr lang="pt-PT" sz="3600" dirty="0" smtClean="0"/>
              <a:t> </a:t>
            </a:r>
            <a:r>
              <a:rPr lang="pt-PT" sz="3600" b="1" dirty="0" err="1"/>
              <a:t>Lionardo</a:t>
            </a:r>
            <a:r>
              <a:rPr lang="pt-PT" sz="3600" b="1" dirty="0"/>
              <a:t> 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sempre fora maltratado pelo Amor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era um cortesão emproado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causava paixões em todas as damas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309773" y="2052137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75)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8372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178437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>
              <a:lnSpc>
                <a:spcPct val="125000"/>
              </a:lnSpc>
            </a:pPr>
            <a:r>
              <a:rPr lang="pt-PT" sz="3600" b="1" dirty="0" smtClean="0"/>
              <a:t>35.</a:t>
            </a:r>
            <a:r>
              <a:rPr lang="pt-PT" sz="3600" dirty="0" smtClean="0"/>
              <a:t> </a:t>
            </a:r>
            <a:r>
              <a:rPr lang="pt-PT" sz="3600" b="1" dirty="0"/>
              <a:t>O azar de </a:t>
            </a:r>
            <a:r>
              <a:rPr lang="pt-PT" sz="3600" b="1" dirty="0" err="1"/>
              <a:t>Lionardo</a:t>
            </a:r>
            <a:r>
              <a:rPr lang="pt-PT" sz="3600" b="1" dirty="0"/>
              <a:t> fez com que a sua ninfa, </a:t>
            </a:r>
            <a:r>
              <a:rPr lang="pt-PT" sz="3600" b="1" dirty="0" err="1"/>
              <a:t>Efire</a:t>
            </a:r>
            <a:r>
              <a:rPr lang="pt-PT" sz="3600" b="1" dirty="0"/>
              <a:t>,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não fosse tão bela como as restantes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fosse mais esquiva do que as outras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não se apaixonasse por ele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809398"/>
            <a:ext cx="3732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76-77)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0793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358478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36.</a:t>
            </a:r>
            <a:r>
              <a:rPr lang="pt-PT" sz="3600" dirty="0" smtClean="0"/>
              <a:t> </a:t>
            </a:r>
            <a:r>
              <a:rPr lang="pt-PT" sz="3600" b="1" dirty="0"/>
              <a:t>A perseguição continua, porque 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 err="1"/>
              <a:t>Efire</a:t>
            </a:r>
            <a:r>
              <a:rPr lang="pt-PT" sz="3600" dirty="0"/>
              <a:t> conhece a ilha melhor que o marinheiro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ninfa controla os seres vivos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 err="1"/>
              <a:t>Lionardo</a:t>
            </a:r>
            <a:r>
              <a:rPr lang="pt-PT" sz="3600" dirty="0"/>
              <a:t> tem esperança de que a sua sorte mude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052736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. 81)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4662636"/>
            <a:ext cx="4302144" cy="220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79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129614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37.</a:t>
            </a:r>
            <a:r>
              <a:rPr lang="pt-PT" sz="3600" dirty="0" smtClean="0"/>
              <a:t> </a:t>
            </a:r>
            <a:r>
              <a:rPr lang="pt-PT" sz="3600" b="1" dirty="0"/>
              <a:t>Para que a fuga termine, </a:t>
            </a:r>
            <a:r>
              <a:rPr lang="pt-PT" sz="3600" b="1" dirty="0" err="1"/>
              <a:t>Lionardo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finge estar ferido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persuade </a:t>
            </a:r>
            <a:r>
              <a:rPr lang="pt-PT" sz="3600" dirty="0" err="1"/>
              <a:t>Efire</a:t>
            </a:r>
            <a:r>
              <a:rPr lang="pt-PT" sz="3600" dirty="0"/>
              <a:t> com palavras doces e lamentos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monta uma armadilha a </a:t>
            </a:r>
            <a:r>
              <a:rPr lang="pt-PT" sz="3600" dirty="0" err="1"/>
              <a:t>Efire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772816"/>
            <a:ext cx="3825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 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76-82)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682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31514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>
              <a:lnSpc>
                <a:spcPct val="125000"/>
              </a:lnSpc>
            </a:pPr>
            <a:r>
              <a:rPr lang="pt-PT" sz="3600" b="1" dirty="0" smtClean="0"/>
              <a:t>38.</a:t>
            </a:r>
            <a:r>
              <a:rPr lang="pt-PT" sz="3600" dirty="0" smtClean="0"/>
              <a:t> </a:t>
            </a:r>
            <a:r>
              <a:rPr lang="pt-PT" sz="3600" b="1" dirty="0"/>
              <a:t>Um dos privilégios destes marinheiros foi, segundo Tétis,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conhecer os futuros feitos gloriosos do seu país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contactar com os deuses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receber inúmeras riquezas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556792"/>
            <a:ext cx="3492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X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142)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64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273116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39.</a:t>
            </a:r>
            <a:r>
              <a:rPr lang="pt-PT" sz="3600" dirty="0" smtClean="0"/>
              <a:t> </a:t>
            </a:r>
            <a:r>
              <a:rPr lang="pt-PT" sz="3600" b="1" dirty="0"/>
              <a:t>Os portugueses levam da </a:t>
            </a:r>
            <a:r>
              <a:rPr lang="pt-PT" sz="3600" b="1" dirty="0" smtClean="0"/>
              <a:t>Ilha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as ninfas e as riquezas oferecidas por Tétis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novas armas e os tesouros das ninfas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as provisões necessárias e a memória dos momentos passados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908720"/>
            <a:ext cx="3383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X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143)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05379"/>
            <a:ext cx="3443067" cy="310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18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17987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40.</a:t>
            </a:r>
            <a:r>
              <a:rPr lang="pt-PT" sz="3600" dirty="0" smtClean="0"/>
              <a:t> </a:t>
            </a:r>
            <a:r>
              <a:rPr lang="pt-PT" sz="3600" b="1" dirty="0"/>
              <a:t>O poeta interpela D. Sebastião para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lhe solicitar uma avença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alertar para o valor dos seus súbditos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lhe pedir que o seu livro seja publicado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556792"/>
            <a:ext cx="3383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X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146)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63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0" y="2558272"/>
            <a:ext cx="9144000" cy="8048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pt-PT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Correção do teste</a:t>
            </a:r>
            <a:endParaRPr lang="pt-PT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0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2361361"/>
            <a:ext cx="640871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 smtClean="0"/>
              <a:t>1. </a:t>
            </a:r>
            <a:r>
              <a:rPr lang="pt-PT" sz="3600" b="1" i="1" dirty="0"/>
              <a:t>Os Lusíadas</a:t>
            </a:r>
            <a:r>
              <a:rPr lang="pt-PT" sz="3600" b="1" dirty="0"/>
              <a:t> é </a:t>
            </a:r>
            <a:r>
              <a:rPr lang="pt-PT" sz="3600" dirty="0"/>
              <a:t>  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 smtClean="0"/>
              <a:t>um </a:t>
            </a:r>
            <a:r>
              <a:rPr lang="pt-PT" sz="3600" dirty="0"/>
              <a:t>romance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uma sátira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uma epopeia.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132856"/>
            <a:ext cx="2644553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10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1412776"/>
            <a:ext cx="784887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/>
              <a:t>2</a:t>
            </a:r>
            <a:r>
              <a:rPr lang="pt-PT" sz="3600" b="1" dirty="0" smtClean="0"/>
              <a:t>. </a:t>
            </a:r>
            <a:r>
              <a:rPr lang="pt-PT" sz="3600" b="1" dirty="0"/>
              <a:t>A obra</a:t>
            </a:r>
            <a:r>
              <a:rPr lang="pt-PT" sz="3600" dirty="0"/>
              <a:t> </a:t>
            </a:r>
            <a:r>
              <a:rPr lang="pt-PT" sz="3600" b="1" i="1" dirty="0"/>
              <a:t>Os Lusíadas </a:t>
            </a:r>
            <a:r>
              <a:rPr lang="pt-PT" sz="3600" b="1" dirty="0"/>
              <a:t>é constituída por </a:t>
            </a:r>
            <a:r>
              <a:rPr lang="pt-PT" sz="3600" dirty="0"/>
              <a:t>  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 smtClean="0"/>
              <a:t>dez </a:t>
            </a:r>
            <a:r>
              <a:rPr lang="pt-PT" sz="3600" dirty="0"/>
              <a:t>cantos. </a:t>
            </a:r>
            <a:endParaRPr lang="pt-PT" sz="3600" dirty="0" smtClean="0"/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nove cantos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oito cantos.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449394"/>
            <a:ext cx="3185776" cy="42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95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67544" y="1772816"/>
            <a:ext cx="6408712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/>
              <a:t>3</a:t>
            </a:r>
            <a:r>
              <a:rPr lang="pt-PT" sz="3600" b="1" dirty="0" smtClean="0"/>
              <a:t>. </a:t>
            </a:r>
            <a:r>
              <a:rPr lang="pt-PT" sz="3600" b="1" dirty="0"/>
              <a:t>O herói desta obra é  </a:t>
            </a:r>
            <a:r>
              <a:rPr lang="pt-PT" sz="3600" dirty="0"/>
              <a:t>  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 smtClean="0"/>
              <a:t>Vasco </a:t>
            </a:r>
            <a:r>
              <a:rPr lang="pt-PT" sz="3600" dirty="0"/>
              <a:t>da Gama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povo português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Luso.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132856"/>
            <a:ext cx="5132243" cy="45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12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153482"/>
            <a:ext cx="82809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indent="-442913">
              <a:lnSpc>
                <a:spcPct val="125000"/>
              </a:lnSpc>
            </a:pPr>
            <a:r>
              <a:rPr lang="pt-PT" sz="3600" b="1" dirty="0"/>
              <a:t>4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A principal obra de Camões está dividida em </a:t>
            </a:r>
            <a:endParaRPr lang="pt-PT" sz="3600" b="1" dirty="0" smtClean="0"/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Proposta</a:t>
            </a:r>
            <a:r>
              <a:rPr lang="pt-PT" sz="3600" dirty="0"/>
              <a:t>, Apelo, Dedicação e Exposição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 </a:t>
            </a:r>
            <a:r>
              <a:rPr lang="pt-PT" sz="3600" dirty="0"/>
              <a:t>Objetivos, Instrumentos, Auxiliares e Descrição</a:t>
            </a:r>
            <a:r>
              <a:rPr lang="pt-PT" sz="3600" dirty="0" smtClean="0"/>
              <a:t>.</a:t>
            </a:r>
          </a:p>
          <a:p>
            <a:pPr marL="898525" indent="-4572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Proposição, Invocação, Dedicatória e Narração.  </a:t>
            </a:r>
          </a:p>
        </p:txBody>
      </p:sp>
    </p:spTree>
    <p:extLst>
      <p:ext uri="{BB962C8B-B14F-4D97-AF65-F5344CB8AC3E}">
        <p14:creationId xmlns:p14="http://schemas.microsoft.com/office/powerpoint/2010/main" val="40163649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3290" y="965041"/>
            <a:ext cx="8532948" cy="563231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42913" indent="-442913">
              <a:lnSpc>
                <a:spcPct val="125000"/>
              </a:lnSpc>
            </a:pPr>
            <a:r>
              <a:rPr lang="pt-PT" sz="3600" b="1" dirty="0" smtClean="0"/>
              <a:t>5.</a:t>
            </a:r>
            <a:r>
              <a:rPr lang="pt-PT" sz="3600" dirty="0" smtClean="0"/>
              <a:t> </a:t>
            </a:r>
            <a:r>
              <a:rPr lang="pt-PT" sz="3600" b="1" dirty="0"/>
              <a:t>A narração da obra desenvolve-se em quatro planos diferentes:</a:t>
            </a:r>
            <a:r>
              <a:rPr lang="pt-PT" sz="3600" dirty="0"/>
              <a:t> </a:t>
            </a:r>
            <a:endParaRPr lang="pt-PT" sz="3600" b="1" dirty="0"/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da </a:t>
            </a:r>
            <a:r>
              <a:rPr lang="pt-PT" sz="3600" dirty="0"/>
              <a:t>Viagem, da História de Portugal, do Maravilhoso, do Poeta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do Religioso Cristão, do Religioso Pagão, da Viagem e da História de Portugal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da História do Mundo, do Religioso Pagão, da Viagem, do Poeta.</a:t>
            </a:r>
          </a:p>
        </p:txBody>
      </p:sp>
    </p:spTree>
    <p:extLst>
      <p:ext uri="{BB962C8B-B14F-4D97-AF65-F5344CB8AC3E}">
        <p14:creationId xmlns:p14="http://schemas.microsoft.com/office/powerpoint/2010/main" val="19648118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59532" y="1585530"/>
            <a:ext cx="8460940" cy="493981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/>
              <a:t>6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Nos primeiros versos, o Poeta propõe-se </a:t>
            </a:r>
            <a:r>
              <a:rPr lang="pt-PT" sz="3600" b="1" dirty="0" smtClean="0"/>
              <a:t>cantar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os </a:t>
            </a:r>
            <a:r>
              <a:rPr lang="pt-PT" sz="3600" dirty="0"/>
              <a:t>feitos dos portugueses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as aventuras de Luso e dos seus homens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as glórias dos habitantes da Península Ibérica.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359532" y="1153482"/>
            <a:ext cx="3089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1-2)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22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585531"/>
            <a:ext cx="828092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/>
              <a:t>7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O Poeta pede que não se fale mais dos heróis da Antiguidade, porque </a:t>
            </a:r>
            <a:endParaRPr lang="pt-PT" sz="3600" b="1" dirty="0" smtClean="0"/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as suas proezas foram irrelevantes.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feitos dos portugueses são superiores aos seus</a:t>
            </a:r>
            <a:r>
              <a:rPr lang="pt-PT" sz="3600" dirty="0" smtClean="0"/>
              <a:t>.</a:t>
            </a:r>
          </a:p>
          <a:p>
            <a:pPr marL="898525" indent="-441325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as suas vitórias aconteceram há muitos anos.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29490" y="1124744"/>
            <a:ext cx="2756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3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66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2123998"/>
            <a:ext cx="828092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/>
              <a:t>8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Os deuses são convocados para um consílio por ordem </a:t>
            </a:r>
            <a:r>
              <a:rPr lang="pt-PT" sz="3600" b="1" dirty="0" smtClean="0"/>
              <a:t>de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Proteu.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Atlante</a:t>
            </a:r>
            <a:r>
              <a:rPr lang="pt-PT" sz="3600" dirty="0" smtClean="0"/>
              <a:t>.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Júpiter.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29490" y="1772816"/>
            <a:ext cx="2964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20)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00" y="3140968"/>
            <a:ext cx="3717032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688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3367" y="2178437"/>
            <a:ext cx="849726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/>
              <a:t>9</a:t>
            </a:r>
            <a:r>
              <a:rPr lang="pt-PT" sz="3600" b="1" dirty="0" smtClean="0"/>
              <a:t>.</a:t>
            </a:r>
            <a:r>
              <a:rPr lang="pt-PT" sz="3600" dirty="0" smtClean="0"/>
              <a:t> </a:t>
            </a:r>
            <a:r>
              <a:rPr lang="pt-PT" sz="3600" b="1" dirty="0"/>
              <a:t>O objetivo do consílio dos deuses é</a:t>
            </a:r>
          </a:p>
          <a:p>
            <a:pPr marL="898525" indent="-441325"/>
            <a:r>
              <a:rPr lang="pt-PT" sz="3600" b="1" dirty="0" smtClean="0"/>
              <a:t>a.</a:t>
            </a:r>
            <a:r>
              <a:rPr lang="pt-PT" sz="3600" dirty="0" smtClean="0"/>
              <a:t> discutir </a:t>
            </a:r>
            <a:r>
              <a:rPr lang="pt-PT" sz="3600" dirty="0"/>
              <a:t>os fados dos castelhanos e mouros</a:t>
            </a:r>
            <a:r>
              <a:rPr lang="pt-PT" sz="3600" dirty="0" smtClean="0"/>
              <a:t>.</a:t>
            </a:r>
          </a:p>
          <a:p>
            <a:pPr marL="898525" indent="-441325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determinar o que seria conquistado por cada povo.</a:t>
            </a:r>
            <a:endParaRPr lang="pt-PT" sz="3600" dirty="0" smtClean="0"/>
          </a:p>
          <a:p>
            <a:pPr indent="4572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decidir o futuro dos portugueses.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23528" y="1772816"/>
            <a:ext cx="4130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20; 24-29)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0079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55278" y="1934253"/>
            <a:ext cx="8465194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</a:pPr>
            <a:r>
              <a:rPr lang="pt-PT" sz="3600" b="1" dirty="0" smtClean="0"/>
              <a:t>10.</a:t>
            </a:r>
            <a:r>
              <a:rPr lang="pt-PT" sz="3600" dirty="0" smtClean="0"/>
              <a:t> </a:t>
            </a:r>
            <a:r>
              <a:rPr lang="pt-PT" sz="3600" b="1" dirty="0"/>
              <a:t>Baco defende que os portugueses devem </a:t>
            </a:r>
            <a:r>
              <a:rPr lang="pt-PT" sz="3600" b="1" dirty="0" smtClean="0"/>
              <a:t>ser</a:t>
            </a:r>
            <a:endParaRPr lang="pt-PT" sz="3600" b="1" dirty="0"/>
          </a:p>
          <a:p>
            <a:pPr marL="895350" indent="-43815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impedidos de chegar à Índia. 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ajudados para chegar à Índia rapidamente</a:t>
            </a:r>
            <a:r>
              <a:rPr lang="pt-PT" sz="3600" dirty="0" smtClean="0"/>
              <a:t>.</a:t>
            </a:r>
          </a:p>
          <a:p>
            <a:pPr marL="8953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adorados nas regiões que descobrirem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429490" y="1556792"/>
            <a:ext cx="35064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30-32)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743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5779" y="2377911"/>
            <a:ext cx="849244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/>
            <a:r>
              <a:rPr lang="pt-PT" sz="3600" b="1" dirty="0" smtClean="0"/>
              <a:t>11.</a:t>
            </a:r>
            <a:r>
              <a:rPr lang="pt-PT" sz="3600" dirty="0" smtClean="0"/>
              <a:t> </a:t>
            </a:r>
            <a:r>
              <a:rPr lang="pt-PT" sz="3600" b="1" dirty="0"/>
              <a:t>Vénus, a deusa do amor, defende os portugueses, </a:t>
            </a:r>
            <a:r>
              <a:rPr lang="pt-PT" sz="3600" b="1" dirty="0" smtClean="0"/>
              <a:t>porque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estão constantemente apaixonados. </a:t>
            </a:r>
            <a:r>
              <a:rPr lang="pt-PT" sz="3600" dirty="0" smtClean="0"/>
              <a:t> </a:t>
            </a:r>
          </a:p>
          <a:p>
            <a:pPr indent="4572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acha parecidos com o povo romano.</a:t>
            </a:r>
            <a:endParaRPr lang="pt-PT" sz="3600" dirty="0" smtClean="0"/>
          </a:p>
          <a:p>
            <a:pPr indent="4572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é adorada por eles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66426" y="1927311"/>
            <a:ext cx="3506473" cy="3994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33-34)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40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519039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600" b="1" dirty="0" smtClean="0"/>
              <a:t>12.</a:t>
            </a:r>
            <a:r>
              <a:rPr lang="pt-PT" sz="3600" dirty="0" smtClean="0"/>
              <a:t> </a:t>
            </a:r>
            <a:r>
              <a:rPr lang="pt-PT" sz="3600" b="1" dirty="0"/>
              <a:t>Marte, deus da guerra, defende que</a:t>
            </a:r>
            <a:endParaRPr lang="pt-PT" sz="3600" dirty="0"/>
          </a:p>
          <a:p>
            <a:pPr marL="898525" indent="-441325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Baco faça frente aos portugueses, dificultando-lhes a chegada à </a:t>
            </a:r>
            <a:r>
              <a:rPr lang="pt-PT" sz="3600" dirty="0" smtClean="0"/>
              <a:t>Índia.</a:t>
            </a:r>
          </a:p>
          <a:p>
            <a:pPr marL="898525" indent="-441325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posição de Baco se deve à inveja e ao medo de deixar de ser adorado na </a:t>
            </a:r>
            <a:r>
              <a:rPr lang="pt-PT" sz="3600" dirty="0" smtClean="0"/>
              <a:t>Índia.</a:t>
            </a:r>
          </a:p>
          <a:p>
            <a:pPr marL="898525" indent="-441325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os portugueses deviam iniciar confrontos em todos os locais a que </a:t>
            </a:r>
            <a:r>
              <a:rPr lang="pt-PT" sz="3600" dirty="0" smtClean="0"/>
              <a:t>chegassem.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29490" y="1052736"/>
            <a:ext cx="35064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I,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36-40)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7148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2646347"/>
            <a:ext cx="8280920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13.</a:t>
            </a:r>
            <a:r>
              <a:rPr lang="pt-PT" sz="3600" dirty="0" smtClean="0"/>
              <a:t> </a:t>
            </a:r>
            <a:r>
              <a:rPr lang="pt-PT" sz="3600" b="1" dirty="0"/>
              <a:t>Inês de Castro é</a:t>
            </a:r>
            <a:r>
              <a:rPr lang="pt-PT" sz="3600" b="1" dirty="0" smtClean="0"/>
              <a:t>  </a:t>
            </a:r>
            <a:endParaRPr lang="pt-PT" sz="3600" b="1" dirty="0"/>
          </a:p>
          <a:p>
            <a:pPr indent="72390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filha do rei Afonso IV</a:t>
            </a:r>
            <a:r>
              <a:rPr lang="pt-PT" sz="3600" dirty="0" smtClean="0"/>
              <a:t>. </a:t>
            </a:r>
            <a:endParaRPr lang="pt-PT" sz="3600" dirty="0"/>
          </a:p>
          <a:p>
            <a:pPr indent="72390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amante de D. Pedro</a:t>
            </a:r>
            <a:r>
              <a:rPr lang="pt-PT" sz="3600" dirty="0" smtClean="0"/>
              <a:t>. </a:t>
            </a:r>
            <a:endParaRPr lang="pt-PT" sz="3600" dirty="0"/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esposa de D. Pedro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31540" y="2204864"/>
            <a:ext cx="4141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120-122)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98" y="2060848"/>
            <a:ext cx="3463485" cy="479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012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308536"/>
            <a:ext cx="82809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14.</a:t>
            </a:r>
            <a:r>
              <a:rPr lang="pt-PT" sz="3600" dirty="0" smtClean="0"/>
              <a:t> </a:t>
            </a:r>
            <a:r>
              <a:rPr lang="pt-PT" sz="3600" b="1" dirty="0"/>
              <a:t>As razões invocadas para assassinar Inês são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a sua beleza e o seu poder de persuasão</a:t>
            </a:r>
            <a:r>
              <a:rPr lang="pt-PT" sz="3600" dirty="0" smtClean="0"/>
              <a:t>. </a:t>
            </a:r>
            <a:endParaRPr lang="pt-PT" sz="3600" dirty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facto de esta não poder ter filhos e a sua influência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 opinião desfavorável do povo e a recusa de D. Pedro em voltar a casar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29490" y="908720"/>
            <a:ext cx="3391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122)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285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431540" y="1460914"/>
            <a:ext cx="828092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15.</a:t>
            </a:r>
            <a:r>
              <a:rPr lang="pt-PT" sz="3600" dirty="0" smtClean="0"/>
              <a:t> </a:t>
            </a:r>
            <a:r>
              <a:rPr lang="pt-PT" sz="3600" b="1" dirty="0"/>
              <a:t>Inês defende-se, argumentando que   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 rei devia respeitar os seus filhos e ter piedade deles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sua beleza é efémera e com ela desaparecerá o seu poder de persuasão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é muito jovem e pode ainda gerar descendentes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429490" y="980728"/>
            <a:ext cx="4141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126-129)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002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582902"/>
            <a:ext cx="85244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16.</a:t>
            </a:r>
            <a:r>
              <a:rPr lang="pt-PT" sz="3600" dirty="0" smtClean="0"/>
              <a:t> </a:t>
            </a:r>
            <a:r>
              <a:rPr lang="pt-PT" sz="3600" b="1" dirty="0"/>
              <a:t>D. Afonso IV decide</a:t>
            </a:r>
            <a:endParaRPr lang="pt-PT" sz="3600" b="1" dirty="0" smtClean="0"/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libertar a nobre dama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</a:t>
            </a:r>
            <a:r>
              <a:rPr lang="pt-PT" sz="3600" b="1" dirty="0"/>
              <a:t>.</a:t>
            </a:r>
            <a:r>
              <a:rPr lang="pt-PT" sz="3600" dirty="0" smtClean="0"/>
              <a:t> </a:t>
            </a:r>
            <a:r>
              <a:rPr lang="pt-PT" sz="3600" dirty="0"/>
              <a:t>mandar assassinar Inês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condenar Inês ao exílio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23528" y="2200070"/>
            <a:ext cx="4141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III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130-132)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01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78962"/>
            <a:ext cx="85244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17.</a:t>
            </a:r>
            <a:r>
              <a:rPr lang="pt-PT" sz="3600" dirty="0" smtClean="0"/>
              <a:t> </a:t>
            </a:r>
            <a:r>
              <a:rPr lang="pt-PT" sz="3600" b="1" dirty="0"/>
              <a:t>As naus comandadas por Vasco da Gama </a:t>
            </a:r>
            <a:r>
              <a:rPr lang="pt-PT" sz="3600" b="1" dirty="0" smtClean="0"/>
              <a:t>partem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da praia de Belém, em Lisboa</a:t>
            </a:r>
            <a:r>
              <a:rPr lang="pt-PT" sz="3600" dirty="0" smtClean="0"/>
              <a:t>.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da praia do Cabedelo, no Porto</a:t>
            </a:r>
            <a:r>
              <a:rPr lang="pt-PT" sz="3600" dirty="0" smtClean="0"/>
              <a:t>.</a:t>
            </a:r>
          </a:p>
          <a:p>
            <a:pPr marL="1166813" indent="-442913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de Sagres, da escola naval do Infante D. Henrique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309773" y="1556792"/>
            <a:ext cx="3716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84-87)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48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637799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18.</a:t>
            </a:r>
            <a:r>
              <a:rPr lang="pt-PT" sz="3600" dirty="0" smtClean="0"/>
              <a:t> </a:t>
            </a:r>
            <a:r>
              <a:rPr lang="pt-PT" sz="3600" b="1" dirty="0"/>
              <a:t>A tripulação das naus é constituída por</a:t>
            </a:r>
          </a:p>
          <a:p>
            <a:pPr indent="6286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pescadores e agricultores</a:t>
            </a:r>
            <a:r>
              <a:rPr lang="pt-PT" sz="3600" dirty="0" smtClean="0"/>
              <a:t>. </a:t>
            </a:r>
          </a:p>
          <a:p>
            <a:pPr marL="1081088" indent="-452438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marinheiros e as suas </a:t>
            </a:r>
            <a:r>
              <a:rPr lang="pt-PT" sz="3600" dirty="0" smtClean="0"/>
              <a:t>                 famílias.</a:t>
            </a:r>
          </a:p>
          <a:p>
            <a:pPr indent="6286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marinheiros e soldados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268760"/>
            <a:ext cx="317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84)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501280"/>
            <a:ext cx="2741829" cy="435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53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710368"/>
            <a:ext cx="8524455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19.</a:t>
            </a:r>
            <a:r>
              <a:rPr lang="pt-PT" sz="3600" dirty="0" smtClean="0"/>
              <a:t> </a:t>
            </a:r>
            <a:r>
              <a:rPr lang="pt-PT" sz="3600" b="1" dirty="0"/>
              <a:t>Os que ficam na praia estão</a:t>
            </a:r>
            <a:endParaRPr lang="pt-PT" sz="3600" b="1" dirty="0" smtClean="0"/>
          </a:p>
          <a:p>
            <a:pPr indent="72390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chorosos e </a:t>
            </a:r>
            <a:r>
              <a:rPr lang="pt-PT" sz="3600" dirty="0" smtClean="0"/>
              <a:t>temerosos. </a:t>
            </a:r>
          </a:p>
          <a:p>
            <a:pPr indent="72390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ansiosos e entusiasmados</a:t>
            </a:r>
            <a:r>
              <a:rPr lang="pt-PT" sz="3600" dirty="0" smtClean="0"/>
              <a:t>.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calmos e envergonhados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2204864"/>
            <a:ext cx="317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78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388944"/>
            <a:ext cx="85244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20.</a:t>
            </a:r>
            <a:r>
              <a:rPr lang="pt-PT" sz="3600" dirty="0" smtClean="0"/>
              <a:t> </a:t>
            </a:r>
            <a:r>
              <a:rPr lang="pt-PT" sz="3600" b="1" dirty="0"/>
              <a:t>O Adamastor é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 poderoso deus dos mares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um gigante imponente e aterrador</a:t>
            </a:r>
            <a:r>
              <a:rPr lang="pt-PT" sz="3600" dirty="0" smtClean="0"/>
              <a:t>. 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uma estátua gigantesca existente no porto de Rodes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906662"/>
            <a:ext cx="3607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39-40)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34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648832"/>
            <a:ext cx="85244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21.</a:t>
            </a:r>
            <a:r>
              <a:rPr lang="pt-PT" sz="3600" dirty="0" smtClean="0"/>
              <a:t> </a:t>
            </a:r>
            <a:r>
              <a:rPr lang="pt-PT" sz="3600" b="1" dirty="0"/>
              <a:t>Os responsáveis pela transformação do Adamastor foram</a:t>
            </a:r>
            <a:endParaRPr lang="pt-PT" sz="3600" b="1" dirty="0" smtClean="0"/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os deuses</a:t>
            </a:r>
            <a:r>
              <a:rPr lang="pt-PT" sz="3600" dirty="0" smtClean="0"/>
              <a:t>.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portugueses</a:t>
            </a:r>
            <a:r>
              <a:rPr lang="pt-PT" sz="3600" dirty="0" smtClean="0"/>
              <a:t>. </a:t>
            </a:r>
          </a:p>
          <a:p>
            <a:pPr indent="7239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Tétis e os seus familiares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268760"/>
            <a:ext cx="3066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59)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2762040"/>
            <a:ext cx="2633854" cy="375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4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452547"/>
            <a:ext cx="8524455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22.</a:t>
            </a:r>
            <a:r>
              <a:rPr lang="pt-PT" sz="3600" dirty="0" smtClean="0"/>
              <a:t> </a:t>
            </a:r>
            <a:r>
              <a:rPr lang="pt-PT" sz="3600" b="1" dirty="0"/>
              <a:t>O Gigante faz algumas profecias sobre o futuro dos portugueses, dizendo, nomeadamente, que  </a:t>
            </a:r>
            <a:r>
              <a:rPr lang="pt-PT" sz="3600" dirty="0"/>
              <a:t> 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estes conquistarão a Índia e grande parte da América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auxiliará em futuras conquistas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se vingará daquele que o descobriu, causando naufrágios e mortes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980728"/>
            <a:ext cx="3607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43-48)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65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700808"/>
            <a:ext cx="64944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23.</a:t>
            </a:r>
            <a:r>
              <a:rPr lang="pt-PT" sz="3600" dirty="0" smtClean="0"/>
              <a:t> </a:t>
            </a:r>
            <a:r>
              <a:rPr lang="pt-PT" sz="3600" b="1" dirty="0"/>
              <a:t>O Adamastor simboliza </a:t>
            </a:r>
            <a:r>
              <a:rPr lang="pt-PT" sz="3600" b="1" dirty="0" smtClean="0"/>
              <a:t>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 </a:t>
            </a:r>
            <a:r>
              <a:rPr lang="pt-PT" sz="3600" dirty="0"/>
              <a:t>o poder dos deuses sobre o destino dos homens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os perigos enfrentados pelos portugueses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 amor não correspondido</a:t>
            </a:r>
            <a:r>
              <a:rPr lang="pt-PT" sz="3600" dirty="0" smtClean="0"/>
              <a:t>. 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393695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585535"/>
            <a:ext cx="8524455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24.</a:t>
            </a:r>
            <a:r>
              <a:rPr lang="pt-PT" sz="3600" dirty="0" smtClean="0"/>
              <a:t> </a:t>
            </a:r>
            <a:r>
              <a:rPr lang="pt-PT" sz="3600" b="1" dirty="0"/>
              <a:t>Para avisar a tripulação da aproximação da tempestade, o mestre da embarcação </a:t>
            </a:r>
            <a:r>
              <a:rPr lang="pt-PT" sz="3600" b="1" dirty="0" smtClean="0"/>
              <a:t>tocou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o sino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apito</a:t>
            </a:r>
            <a:r>
              <a:rPr lang="pt-PT" sz="3600" dirty="0" smtClean="0"/>
              <a:t>.</a:t>
            </a:r>
          </a:p>
          <a:p>
            <a:pPr indent="72390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o tambor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196752"/>
            <a:ext cx="3206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70)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92384"/>
            <a:ext cx="4336529" cy="289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778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3528" y="1781527"/>
            <a:ext cx="8524455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25.</a:t>
            </a:r>
            <a:r>
              <a:rPr lang="pt-PT" sz="3600" dirty="0" smtClean="0"/>
              <a:t> </a:t>
            </a:r>
            <a:r>
              <a:rPr lang="pt-PT" sz="3600" b="1" dirty="0" smtClean="0"/>
              <a:t>Durante </a:t>
            </a:r>
            <a:r>
              <a:rPr lang="pt-PT" sz="3600" b="1" dirty="0"/>
              <a:t>a tempestade,</a:t>
            </a:r>
            <a:r>
              <a:rPr lang="pt-PT" sz="3600" b="1" dirty="0" smtClean="0"/>
              <a:t> </a:t>
            </a:r>
            <a:endParaRPr lang="pt-PT" sz="3600" b="1" dirty="0"/>
          </a:p>
          <a:p>
            <a:pPr marL="1166813" indent="-442913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entra água em duas naus e uma vela grande e um mastro são destruídos</a:t>
            </a:r>
            <a:r>
              <a:rPr lang="pt-PT" sz="3600" dirty="0" smtClean="0"/>
              <a:t>.</a:t>
            </a:r>
          </a:p>
          <a:p>
            <a:pPr marL="1166813" indent="-442913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nau de Paulo da Gama naufraga e a do seu irmão perde o leme</a:t>
            </a:r>
            <a:r>
              <a:rPr lang="pt-PT" sz="3600" dirty="0" smtClean="0"/>
              <a:t>. 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uma nau desaparece e a outra perde o mastro principal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23528" y="1340768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71-75)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4605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298818" y="2436271"/>
            <a:ext cx="85244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26.</a:t>
            </a:r>
            <a:r>
              <a:rPr lang="pt-PT" sz="3600" dirty="0" smtClean="0"/>
              <a:t> </a:t>
            </a:r>
            <a:r>
              <a:rPr lang="pt-PT" sz="3600" b="1" dirty="0"/>
              <a:t>Vénus considera que o responsável pela tempestade </a:t>
            </a:r>
            <a:r>
              <a:rPr lang="pt-PT" sz="3600" b="1" dirty="0" smtClean="0"/>
              <a:t>é</a:t>
            </a:r>
            <a:endParaRPr lang="pt-PT" sz="3600" b="1" dirty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Baco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Júpiter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Marte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298818" y="1916832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85-86)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290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215516" y="2383428"/>
            <a:ext cx="871296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27.</a:t>
            </a:r>
            <a:r>
              <a:rPr lang="pt-PT" sz="3600" dirty="0" smtClean="0"/>
              <a:t> </a:t>
            </a:r>
            <a:r>
              <a:rPr lang="pt-PT" sz="3600" b="1" dirty="0"/>
              <a:t>Para que a tempestade amaine, a deusa do amor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sopra os ventos na direção oposta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envia as ninfas para seduzir os ventos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negoceia com Neptuno o seu fim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215516" y="1844824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86-88)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1217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94576"/>
            <a:ext cx="85244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/>
            <a:r>
              <a:rPr lang="pt-PT" sz="3600" b="1" dirty="0" smtClean="0"/>
              <a:t>28.</a:t>
            </a:r>
            <a:r>
              <a:rPr lang="pt-PT" sz="3600" dirty="0" smtClean="0"/>
              <a:t> </a:t>
            </a:r>
            <a:r>
              <a:rPr lang="pt-PT" sz="3600" b="1" dirty="0"/>
              <a:t>Depois da tempestade, o piloto Melindano </a:t>
            </a:r>
            <a:r>
              <a:rPr lang="pt-PT" sz="3600" b="1" dirty="0" smtClean="0"/>
              <a:t>avista</a:t>
            </a:r>
            <a:r>
              <a:rPr lang="pt-PT" sz="3600" b="1" dirty="0"/>
              <a:t>   </a:t>
            </a:r>
          </a:p>
          <a:p>
            <a:pPr marL="1162050" indent="-438150"/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Rodes</a:t>
            </a:r>
            <a:r>
              <a:rPr lang="pt-PT" sz="3600" dirty="0" smtClean="0"/>
              <a:t>.</a:t>
            </a:r>
            <a:endParaRPr lang="pt-PT" sz="3600" dirty="0"/>
          </a:p>
          <a:p>
            <a:pPr marL="1162050" indent="-438150"/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Calecute</a:t>
            </a:r>
            <a:r>
              <a:rPr lang="pt-PT" sz="3600" dirty="0" smtClean="0"/>
              <a:t>.</a:t>
            </a:r>
          </a:p>
          <a:p>
            <a:pPr marL="1162050" indent="-438150"/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África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484784"/>
            <a:ext cx="3206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92)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17412"/>
            <a:ext cx="3121521" cy="398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282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700808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lnSpc>
                <a:spcPct val="125000"/>
              </a:lnSpc>
            </a:pPr>
            <a:r>
              <a:rPr lang="pt-PT" sz="3600" b="1" dirty="0" smtClean="0"/>
              <a:t>29.</a:t>
            </a:r>
            <a:r>
              <a:rPr lang="pt-PT" sz="3600" dirty="0" smtClean="0"/>
              <a:t> </a:t>
            </a:r>
            <a:r>
              <a:rPr lang="pt-PT" sz="3600" b="1" dirty="0"/>
              <a:t>Ao avistar a terra que buscava, Vasco da Gama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dá graças a Júpiter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ora à deusa Vénus</a:t>
            </a:r>
            <a:r>
              <a:rPr lang="pt-PT" sz="3600" dirty="0" smtClean="0"/>
              <a:t>. </a:t>
            </a:r>
          </a:p>
          <a:p>
            <a:pPr indent="72390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agradece a Deus</a:t>
            </a:r>
            <a:r>
              <a:rPr lang="pt-PT" sz="3600" dirty="0" smtClean="0"/>
              <a:t>.</a:t>
            </a:r>
            <a:r>
              <a:rPr lang="pt-PT" sz="3600" b="1" dirty="0" smtClean="0"/>
              <a:t>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268760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VI,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93-94)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230169"/>
            <a:ext cx="2664296" cy="455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42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885763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lnSpc>
                <a:spcPct val="125000"/>
              </a:lnSpc>
            </a:pPr>
            <a:r>
              <a:rPr lang="pt-PT" sz="3600" b="1" dirty="0" smtClean="0"/>
              <a:t>30.</a:t>
            </a:r>
            <a:r>
              <a:rPr lang="pt-PT" sz="3600" dirty="0" smtClean="0"/>
              <a:t> </a:t>
            </a:r>
            <a:r>
              <a:rPr lang="pt-PT" sz="3600" b="1" dirty="0"/>
              <a:t>No regresso dos portugueses ao seu </a:t>
            </a:r>
            <a:r>
              <a:rPr lang="pt-PT" sz="3600" b="1" dirty="0" smtClean="0"/>
              <a:t>país,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Vénus prepara-lhes uma recompensa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Baco monta-lhes uma armadilha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Neptuno altera as correntes marítimas</a:t>
            </a:r>
            <a:r>
              <a:rPr lang="pt-PT" sz="3600" dirty="0" smtClean="0"/>
              <a:t>.</a:t>
            </a:r>
            <a:r>
              <a:rPr lang="pt-PT" sz="3600" b="1" dirty="0" smtClean="0"/>
              <a:t>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3911" y="1484784"/>
            <a:ext cx="3732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18-19)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756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107504" y="1201082"/>
            <a:ext cx="88569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31.</a:t>
            </a:r>
            <a:r>
              <a:rPr lang="pt-PT" sz="3600" dirty="0" smtClean="0"/>
              <a:t> </a:t>
            </a:r>
            <a:r>
              <a:rPr lang="pt-PT" sz="3600" b="1" dirty="0"/>
              <a:t>A deusa do </a:t>
            </a:r>
            <a:r>
              <a:rPr lang="pt-PT" sz="3600" b="1" dirty="0" smtClean="0"/>
              <a:t>amor 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cria uma ilha onde os portugueses podem descansar e gozar os prazeres divinos</a:t>
            </a:r>
            <a:r>
              <a:rPr lang="pt-PT" sz="3600" dirty="0" smtClean="0"/>
              <a:t>.</a:t>
            </a:r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introduz no coração dos marinheiros a saudade das suas esposas e namoradas</a:t>
            </a:r>
            <a:r>
              <a:rPr lang="pt-PT" sz="3600" dirty="0" smtClean="0"/>
              <a:t>. </a:t>
            </a:r>
            <a:endParaRPr lang="pt-PT" sz="3600" dirty="0"/>
          </a:p>
          <a:p>
            <a:pPr marL="1166813" indent="-442913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faz com que os portugueses atraquem em Melinde e se apaixonem</a:t>
            </a:r>
            <a:r>
              <a:rPr lang="pt-PT" sz="3600" dirty="0" smtClean="0"/>
              <a:t>.</a:t>
            </a:r>
            <a:r>
              <a:rPr lang="pt-PT" sz="3600" b="1" dirty="0" smtClean="0"/>
              <a:t>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107504" y="852478"/>
            <a:ext cx="3732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19-22)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763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522233"/>
            <a:ext cx="8524455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>
              <a:lnSpc>
                <a:spcPct val="125000"/>
              </a:lnSpc>
            </a:pPr>
            <a:r>
              <a:rPr lang="pt-PT" sz="3600" b="1" dirty="0" smtClean="0"/>
              <a:t>32.</a:t>
            </a:r>
            <a:r>
              <a:rPr lang="pt-PT" sz="3600" dirty="0" smtClean="0"/>
              <a:t> </a:t>
            </a:r>
            <a:r>
              <a:rPr lang="pt-PT" sz="3600" b="1" dirty="0"/>
              <a:t>Cupido tinha intenção de preparar uma expedição para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espalhar o ódio pela Terra</a:t>
            </a:r>
            <a:r>
              <a:rPr lang="pt-PT" sz="3600" dirty="0" smtClean="0"/>
              <a:t>. 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castigar os homens por </a:t>
            </a:r>
            <a:r>
              <a:rPr lang="pt-PT" sz="3600" dirty="0" smtClean="0"/>
              <a:t>amarem coisas </a:t>
            </a:r>
            <a:r>
              <a:rPr lang="pt-PT" sz="3600" dirty="0"/>
              <a:t>fúteis</a:t>
            </a:r>
            <a:r>
              <a:rPr lang="pt-PT" sz="3600" dirty="0" smtClean="0"/>
              <a:t>.</a:t>
            </a:r>
            <a:endParaRPr lang="pt-PT" sz="3600" dirty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encontrar lindas damas para os </a:t>
            </a:r>
            <a:r>
              <a:rPr lang="pt-PT" sz="3600" dirty="0" smtClean="0"/>
              <a:t>   heróis </a:t>
            </a:r>
            <a:r>
              <a:rPr lang="pt-PT" sz="3600" dirty="0"/>
              <a:t>portugueses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124744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25)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3737" y="2099636"/>
            <a:ext cx="1475656" cy="47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19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626623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>
              <a:lnSpc>
                <a:spcPct val="125000"/>
              </a:lnSpc>
            </a:pPr>
            <a:r>
              <a:rPr lang="pt-PT" sz="3600" b="1" dirty="0" smtClean="0"/>
              <a:t>33.</a:t>
            </a:r>
            <a:r>
              <a:rPr lang="pt-PT" sz="3600" dirty="0" smtClean="0"/>
              <a:t> </a:t>
            </a:r>
            <a:r>
              <a:rPr lang="pt-PT" sz="3600" b="1" dirty="0"/>
              <a:t>Os portugueses são conduzidos a um local denominado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Ilha dos Prazeres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Ilha dos Heróis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Ilha dos Amores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268760"/>
            <a:ext cx="1864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209219"/>
            <a:ext cx="2313965" cy="460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72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441010"/>
            <a:ext cx="85244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34.</a:t>
            </a:r>
            <a:r>
              <a:rPr lang="pt-PT" sz="3600" dirty="0" smtClean="0"/>
              <a:t> </a:t>
            </a:r>
            <a:r>
              <a:rPr lang="pt-PT" sz="3600" b="1" dirty="0" err="1"/>
              <a:t>Lionardo</a:t>
            </a:r>
            <a:r>
              <a:rPr lang="pt-PT" sz="3600" b="1" dirty="0"/>
              <a:t> 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sempre fora maltratado pelo Amor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era um cortesão emproado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causava paixões em todas as damas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4" name="Rectângulo 3"/>
          <p:cNvSpPr/>
          <p:nvPr/>
        </p:nvSpPr>
        <p:spPr>
          <a:xfrm>
            <a:off x="309773" y="2060848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75)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809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178437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>
              <a:lnSpc>
                <a:spcPct val="125000"/>
              </a:lnSpc>
            </a:pPr>
            <a:r>
              <a:rPr lang="pt-PT" sz="3600" b="1" dirty="0" smtClean="0"/>
              <a:t>35.</a:t>
            </a:r>
            <a:r>
              <a:rPr lang="pt-PT" sz="3600" dirty="0" smtClean="0"/>
              <a:t> </a:t>
            </a:r>
            <a:r>
              <a:rPr lang="pt-PT" sz="3600" b="1" dirty="0"/>
              <a:t>O azar de </a:t>
            </a:r>
            <a:r>
              <a:rPr lang="pt-PT" sz="3600" b="1" dirty="0" err="1"/>
              <a:t>Lionardo</a:t>
            </a:r>
            <a:r>
              <a:rPr lang="pt-PT" sz="3600" b="1" dirty="0"/>
              <a:t> fez com que a sua ninfa, </a:t>
            </a:r>
            <a:r>
              <a:rPr lang="pt-PT" sz="3600" b="1" dirty="0" err="1"/>
              <a:t>Efire</a:t>
            </a:r>
            <a:r>
              <a:rPr lang="pt-PT" sz="3600" b="1" dirty="0"/>
              <a:t>,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não fosse tão bela como as restantes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fosse mais esquiva do que as outras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não se apaixonasse por ele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772816"/>
            <a:ext cx="37324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IX,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76-77)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286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341923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36.</a:t>
            </a:r>
            <a:r>
              <a:rPr lang="pt-PT" sz="3600" dirty="0" smtClean="0"/>
              <a:t> </a:t>
            </a:r>
            <a:r>
              <a:rPr lang="pt-PT" sz="3600" b="1" dirty="0"/>
              <a:t>A perseguição continua, porque 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 err="1"/>
              <a:t>Efire</a:t>
            </a:r>
            <a:r>
              <a:rPr lang="pt-PT" sz="3600" dirty="0"/>
              <a:t> conhece a ilha melhor que o marinheiro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a ninfa controla os seres vivos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 err="1"/>
              <a:t>Lionardo</a:t>
            </a:r>
            <a:r>
              <a:rPr lang="pt-PT" sz="3600" dirty="0"/>
              <a:t> tem esperança de que a sua sorte mude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908720"/>
            <a:ext cx="3190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. 81)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7" y="4662636"/>
            <a:ext cx="4302144" cy="220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996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2129614"/>
            <a:ext cx="8524455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37.</a:t>
            </a:r>
            <a:r>
              <a:rPr lang="pt-PT" sz="3600" dirty="0" smtClean="0"/>
              <a:t> </a:t>
            </a:r>
            <a:r>
              <a:rPr lang="pt-PT" sz="3600" b="1" dirty="0"/>
              <a:t>Para que a fuga termine, </a:t>
            </a:r>
            <a:r>
              <a:rPr lang="pt-PT" sz="3600" b="1" dirty="0" err="1"/>
              <a:t>Lionardo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finge estar ferido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persuade </a:t>
            </a:r>
            <a:r>
              <a:rPr lang="pt-PT" sz="3600" dirty="0" err="1"/>
              <a:t>Efire</a:t>
            </a:r>
            <a:r>
              <a:rPr lang="pt-PT" sz="3600" dirty="0"/>
              <a:t> com palavras doces e lamentos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monta uma armadilha a </a:t>
            </a:r>
            <a:r>
              <a:rPr lang="pt-PT" sz="3600" dirty="0" err="1"/>
              <a:t>Efire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700808"/>
            <a:ext cx="3825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IX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 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76-82)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12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31514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5488" indent="-725488">
              <a:lnSpc>
                <a:spcPct val="125000"/>
              </a:lnSpc>
            </a:pPr>
            <a:r>
              <a:rPr lang="pt-PT" sz="3600" b="1" dirty="0" smtClean="0"/>
              <a:t>38.</a:t>
            </a:r>
            <a:r>
              <a:rPr lang="pt-PT" sz="3600" dirty="0" smtClean="0"/>
              <a:t> </a:t>
            </a:r>
            <a:r>
              <a:rPr lang="pt-PT" sz="3600" b="1" dirty="0"/>
              <a:t>Um dos privilégios destes marinheiros foi, segundo Tétis,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conhecer os futuros feitos gloriosos do seu país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contactar com os deuses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receber inúmeras riquezas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556792"/>
            <a:ext cx="3492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X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142)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88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273116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39.</a:t>
            </a:r>
            <a:r>
              <a:rPr lang="pt-PT" sz="3600" dirty="0" smtClean="0"/>
              <a:t> </a:t>
            </a:r>
            <a:r>
              <a:rPr lang="pt-PT" sz="3600" b="1" dirty="0"/>
              <a:t>Os portugueses levam da </a:t>
            </a:r>
            <a:r>
              <a:rPr lang="pt-PT" sz="3600" b="1" dirty="0" smtClean="0"/>
              <a:t>Ilha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as ninfas e as riquezas oferecidas por Tétis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novas armas e os tesouros das ninfas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as provisões necessárias e a memória dos momentos passados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836712"/>
            <a:ext cx="3383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X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143)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05379"/>
            <a:ext cx="3443067" cy="310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87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09773" y="1917987"/>
            <a:ext cx="85244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pt-PT" sz="3600" b="1" dirty="0" smtClean="0"/>
              <a:t>40.</a:t>
            </a:r>
            <a:r>
              <a:rPr lang="pt-PT" sz="3600" dirty="0" smtClean="0"/>
              <a:t> </a:t>
            </a:r>
            <a:r>
              <a:rPr lang="pt-PT" sz="3600" b="1" dirty="0"/>
              <a:t>O poeta interpela D. Sebastião para</a:t>
            </a:r>
            <a:endParaRPr lang="pt-PT" sz="3600" b="1" dirty="0" smtClean="0"/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a.</a:t>
            </a:r>
            <a:r>
              <a:rPr lang="pt-PT" sz="3600" dirty="0" smtClean="0"/>
              <a:t> </a:t>
            </a:r>
            <a:r>
              <a:rPr lang="pt-PT" sz="3600" dirty="0"/>
              <a:t>lhe solicitar uma avença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b.</a:t>
            </a:r>
            <a:r>
              <a:rPr lang="pt-PT" sz="3600" dirty="0" smtClean="0"/>
              <a:t> </a:t>
            </a:r>
            <a:r>
              <a:rPr lang="pt-PT" sz="3600" dirty="0"/>
              <a:t>o alertar para o valor dos seus súbditos</a:t>
            </a:r>
            <a:r>
              <a:rPr lang="pt-PT" sz="3600" dirty="0" smtClean="0"/>
              <a:t>.</a:t>
            </a:r>
          </a:p>
          <a:p>
            <a:pPr marL="1162050" indent="-438150">
              <a:lnSpc>
                <a:spcPct val="125000"/>
              </a:lnSpc>
            </a:pPr>
            <a:r>
              <a:rPr lang="pt-PT" sz="3600" b="1" dirty="0" smtClean="0"/>
              <a:t>c.</a:t>
            </a:r>
            <a:r>
              <a:rPr lang="pt-PT" sz="3600" dirty="0" smtClean="0"/>
              <a:t> </a:t>
            </a:r>
            <a:r>
              <a:rPr lang="pt-PT" sz="3600" dirty="0"/>
              <a:t>lhe pedir que o seu livro seja publicado</a:t>
            </a:r>
            <a:r>
              <a:rPr lang="pt-PT" sz="3600" dirty="0" smtClean="0"/>
              <a:t>. </a:t>
            </a:r>
            <a:endParaRPr lang="pt-PT" sz="3600" dirty="0"/>
          </a:p>
        </p:txBody>
      </p:sp>
      <p:sp>
        <p:nvSpPr>
          <p:cNvPr id="3" name="Rectângulo 2"/>
          <p:cNvSpPr/>
          <p:nvPr/>
        </p:nvSpPr>
        <p:spPr>
          <a:xfrm>
            <a:off x="309773" y="1484784"/>
            <a:ext cx="33830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(Canto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X </a:t>
            </a:r>
            <a:r>
              <a:rPr lang="pt-PT" sz="3200" b="1" dirty="0">
                <a:solidFill>
                  <a:schemeClr val="bg1">
                    <a:lumMod val="50000"/>
                  </a:schemeClr>
                </a:solidFill>
              </a:rPr>
              <a:t>, est. </a:t>
            </a:r>
            <a:r>
              <a:rPr lang="pt-PT" sz="3200" b="1" dirty="0" smtClean="0">
                <a:solidFill>
                  <a:schemeClr val="bg1">
                    <a:lumMod val="50000"/>
                  </a:schemeClr>
                </a:solidFill>
              </a:rPr>
              <a:t>146)</a:t>
            </a:r>
            <a:endParaRPr lang="pt-PT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742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</TotalTime>
  <Words>3198</Words>
  <Application>Microsoft Office PowerPoint</Application>
  <PresentationFormat>Apresentação no Ecrã (4:3)</PresentationFormat>
  <Paragraphs>397</Paragraphs>
  <Slides>83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83</vt:i4>
      </vt:variant>
    </vt:vector>
  </HeadingPairs>
  <TitlesOfParts>
    <vt:vector size="84" baseType="lpstr">
      <vt:lpstr>Tema do Office</vt:lpstr>
      <vt:lpstr>  </vt:lpstr>
      <vt:lpstr>Os Lusíadas,  Luís de Camões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sonhadores, António Mota</dc:title>
  <dc:creator>Vera Magalhães</dc:creator>
  <cp:lastModifiedBy>Vera Magalhães</cp:lastModifiedBy>
  <cp:revision>215</cp:revision>
  <dcterms:created xsi:type="dcterms:W3CDTF">2011-11-19T23:34:45Z</dcterms:created>
  <dcterms:modified xsi:type="dcterms:W3CDTF">2013-05-20T17:01:51Z</dcterms:modified>
</cp:coreProperties>
</file>