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312" r:id="rId3"/>
    <p:sldId id="331" r:id="rId4"/>
    <p:sldId id="313" r:id="rId5"/>
    <p:sldId id="314" r:id="rId6"/>
    <p:sldId id="315" r:id="rId7"/>
    <p:sldId id="316" r:id="rId8"/>
    <p:sldId id="317" r:id="rId9"/>
    <p:sldId id="318" r:id="rId10"/>
    <p:sldId id="320" r:id="rId11"/>
    <p:sldId id="321" r:id="rId12"/>
    <p:sldId id="322" r:id="rId13"/>
    <p:sldId id="323" r:id="rId14"/>
    <p:sldId id="324" r:id="rId15"/>
    <p:sldId id="325" r:id="rId16"/>
    <p:sldId id="326" r:id="rId17"/>
    <p:sldId id="327" r:id="rId18"/>
    <p:sldId id="328" r:id="rId19"/>
    <p:sldId id="329" r:id="rId20"/>
    <p:sldId id="330" r:id="rId21"/>
    <p:sldId id="332" r:id="rId22"/>
  </p:sldIdLst>
  <p:sldSz cx="9144000" cy="6858000" type="screen4x3"/>
  <p:notesSz cx="6797675" cy="9928225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cília" initials="C" lastIdx="7" clrIdx="0"/>
  <p:cmAuthor id="1" name="Marisa das Neves Henriques" initials="MNH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009900"/>
    <a:srgbClr val="FFC5DC"/>
    <a:srgbClr val="FF7DB2"/>
    <a:srgbClr val="A90796"/>
    <a:srgbClr val="FBB3F2"/>
    <a:srgbClr val="FA9CEF"/>
    <a:srgbClr val="FCCCF6"/>
    <a:srgbClr val="B5CD85"/>
    <a:srgbClr val="EFCD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456" autoAdjust="0"/>
  </p:normalViewPr>
  <p:slideViewPr>
    <p:cSldViewPr>
      <p:cViewPr varScale="1">
        <p:scale>
          <a:sx n="94" d="100"/>
          <a:sy n="94" d="100"/>
        </p:scale>
        <p:origin x="-8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69EBC-8542-4866-8BBE-5F8EB2870C3A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B86B16-2012-416F-8779-9275F06B473E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184328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269691-A6E9-4D68-B1B4-F98293D5AA2D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0B8E73-7D71-41C6-8C99-FE1AFA63D3D1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203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81130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0B8E73-7D71-41C6-8C99-FE1AFA63D3D1}" type="slidenum">
              <a:rPr lang="pt-PT" smtClean="0"/>
              <a:pPr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755222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FF35F-3B06-4FCD-A495-AB6F64367368}" type="datetimeFigureOut">
              <a:rPr lang="pt-PT" smtClean="0"/>
              <a:pPr/>
              <a:t>28-06-2013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D4D64-8A63-4D9D-9B96-43E708B93DAB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4257" y="0"/>
            <a:ext cx="1179741" cy="1412776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16632"/>
            <a:ext cx="1368152" cy="233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Marcador de Posição do Rodapé 3"/>
          <p:cNvSpPr txBox="1">
            <a:spLocks/>
          </p:cNvSpPr>
          <p:nvPr userDrawn="1"/>
        </p:nvSpPr>
        <p:spPr bwMode="auto">
          <a:xfrm>
            <a:off x="0" y="6524625"/>
            <a:ext cx="2627313" cy="33337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1300" smtClean="0">
                <a:latin typeface="Arial" pitchFamily="34" charset="0"/>
                <a:cs typeface="Arial" pitchFamily="34" charset="0"/>
              </a:rPr>
              <a:t>Porto Editora</a:t>
            </a:r>
            <a:endParaRPr lang="pt-PT" sz="13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182" y="396776"/>
            <a:ext cx="788210" cy="189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08105" y="2298279"/>
            <a:ext cx="3668752" cy="4567569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432048" y="2492896"/>
            <a:ext cx="6300192" cy="1966528"/>
          </a:xfrm>
        </p:spPr>
        <p:txBody>
          <a:bodyPr>
            <a:normAutofit/>
          </a:bodyPr>
          <a:lstStyle/>
          <a:p>
            <a:r>
              <a:rPr lang="pt-PT" sz="4800" b="1" dirty="0" smtClean="0">
                <a:solidFill>
                  <a:srgbClr val="C00000"/>
                </a:solidFill>
              </a:rPr>
              <a:t>A epopeia</a:t>
            </a:r>
            <a:br>
              <a:rPr lang="pt-PT" sz="4800" b="1" dirty="0" smtClean="0">
                <a:solidFill>
                  <a:srgbClr val="C00000"/>
                </a:solidFill>
              </a:rPr>
            </a:br>
            <a:r>
              <a:rPr lang="pt-PT" sz="4800" b="1" dirty="0" smtClean="0">
                <a:solidFill>
                  <a:srgbClr val="C00000"/>
                </a:solidFill>
              </a:rPr>
              <a:t> </a:t>
            </a:r>
            <a:r>
              <a:rPr lang="pt-PT" sz="4800" b="1" i="1" dirty="0" smtClean="0">
                <a:solidFill>
                  <a:srgbClr val="C00000"/>
                </a:solidFill>
              </a:rPr>
              <a:t>Os Lusíadas</a:t>
            </a:r>
            <a:endParaRPr lang="pt-PT" sz="4800" b="1" i="1" dirty="0">
              <a:solidFill>
                <a:srgbClr val="C000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988419" y="332656"/>
            <a:ext cx="2879725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1552575" cy="61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000" y="0"/>
            <a:ext cx="2683000" cy="321297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2913" y="952622"/>
            <a:ext cx="1440160" cy="346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0960" y="2348880"/>
            <a:ext cx="8039820" cy="19851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200" dirty="0" smtClean="0"/>
              <a:t>	</a:t>
            </a:r>
            <a:r>
              <a:rPr lang="pt-PT" sz="2000" dirty="0" smtClean="0"/>
              <a:t>Uma </a:t>
            </a:r>
            <a:r>
              <a:rPr lang="pt-PT" sz="2000" dirty="0"/>
              <a:t>epopeia é um género literário do modo narrativo que narra, num estilo solene/elevado, </a:t>
            </a:r>
            <a:r>
              <a:rPr lang="pt-PT" sz="2000" dirty="0" smtClean="0"/>
              <a:t>as façanhas </a:t>
            </a:r>
            <a:r>
              <a:rPr lang="pt-PT" sz="2000" dirty="0"/>
              <a:t>ilustres de um herói individual ou de um povo. Encontra-se este tipo de narração em </a:t>
            </a:r>
            <a:r>
              <a:rPr lang="pt-PT" sz="2000" dirty="0" smtClean="0"/>
              <a:t>verso em </a:t>
            </a:r>
            <a:r>
              <a:rPr lang="pt-PT" sz="2000" dirty="0"/>
              <a:t>muitas </a:t>
            </a:r>
            <a:r>
              <a:rPr lang="pt-PT" sz="2000" dirty="0" smtClean="0"/>
              <a:t>civilizações</a:t>
            </a:r>
            <a:r>
              <a:rPr lang="pt-PT" sz="2000" dirty="0"/>
              <a:t>, desde a indiana e a chinesa, até às civilizações ocidentais.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387076" y="908720"/>
            <a:ext cx="2497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Epopeia</a:t>
            </a:r>
            <a:endParaRPr lang="pt-P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91" y="4917625"/>
            <a:ext cx="1540298" cy="189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8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388838" y="764704"/>
            <a:ext cx="2497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Epopeia</a:t>
            </a:r>
            <a:endParaRPr lang="pt-PT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Rectângulo 4"/>
          <p:cNvSpPr/>
          <p:nvPr/>
        </p:nvSpPr>
        <p:spPr>
          <a:xfrm>
            <a:off x="388838" y="1916832"/>
            <a:ext cx="8359626" cy="28623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	É </a:t>
            </a:r>
            <a:r>
              <a:rPr lang="pt-PT" sz="2000" dirty="0"/>
              <a:t>indissociável do género épico a presença do elemento do maravilhoso, que agiganta ou </a:t>
            </a:r>
            <a:r>
              <a:rPr lang="pt-PT" sz="2000" dirty="0" smtClean="0"/>
              <a:t>transcendentaliza a </a:t>
            </a:r>
            <a:r>
              <a:rPr lang="pt-PT" sz="2000" dirty="0"/>
              <a:t>ação e os respetivos agentes. No </a:t>
            </a:r>
            <a:r>
              <a:rPr lang="pt-PT" sz="2000" dirty="0" smtClean="0"/>
              <a:t>Ocidente</a:t>
            </a:r>
            <a:r>
              <a:rPr lang="pt-PT" sz="2000" dirty="0"/>
              <a:t>, as matrizes do maravilhoso são </a:t>
            </a:r>
            <a:r>
              <a:rPr lang="pt-PT" sz="2000" dirty="0" smtClean="0"/>
              <a:t>basicamente duas</a:t>
            </a:r>
            <a:r>
              <a:rPr lang="pt-PT" sz="2000" dirty="0"/>
              <a:t>: o paganismo greco-latino e o cristianismo. Sobre esse pano de fundo mitológico ou religioso, </a:t>
            </a:r>
            <a:r>
              <a:rPr lang="pt-PT" sz="2000" dirty="0" smtClean="0"/>
              <a:t>as personagens</a:t>
            </a:r>
            <a:r>
              <a:rPr lang="pt-PT" sz="2000" dirty="0"/>
              <a:t>, as ações, os episódios ganham uma dimensão superior e exemplar.</a:t>
            </a:r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91" y="4917625"/>
            <a:ext cx="1540298" cy="189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23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386635" y="1340768"/>
            <a:ext cx="77133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i="1" dirty="0" smtClean="0"/>
              <a:t>	</a:t>
            </a:r>
            <a:r>
              <a:rPr lang="pt-PT" sz="2400" i="1" dirty="0" smtClean="0"/>
              <a:t>Os </a:t>
            </a:r>
            <a:r>
              <a:rPr lang="pt-PT" sz="2400" i="1" dirty="0"/>
              <a:t>Lusíadas </a:t>
            </a:r>
            <a:r>
              <a:rPr lang="pt-PT" sz="2400" dirty="0"/>
              <a:t>são uma epopeia. </a:t>
            </a:r>
            <a:r>
              <a:rPr lang="pt-PT" sz="2400" dirty="0" smtClean="0"/>
              <a:t>Como </a:t>
            </a:r>
            <a:r>
              <a:rPr lang="pt-PT" sz="2400" dirty="0"/>
              <a:t>tal, apresentam </a:t>
            </a:r>
            <a:r>
              <a:rPr lang="pt-PT" sz="2400" dirty="0" smtClean="0"/>
              <a:t>características específicas </a:t>
            </a:r>
            <a:r>
              <a:rPr lang="pt-PT" sz="2400" dirty="0"/>
              <a:t>deste género </a:t>
            </a:r>
            <a:r>
              <a:rPr lang="pt-PT" sz="2400" dirty="0" smtClean="0"/>
              <a:t>literário:</a:t>
            </a:r>
            <a:endParaRPr lang="pt-PT" sz="2400" dirty="0"/>
          </a:p>
        </p:txBody>
      </p:sp>
      <p:sp>
        <p:nvSpPr>
          <p:cNvPr id="5" name="Rectângulo 4"/>
          <p:cNvSpPr/>
          <p:nvPr/>
        </p:nvSpPr>
        <p:spPr>
          <a:xfrm>
            <a:off x="387076" y="156563"/>
            <a:ext cx="584110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pt-PT" sz="48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Epopeia </a:t>
            </a:r>
            <a:r>
              <a:rPr lang="pt-PT" sz="4800" b="1" i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Os Lusíadas</a:t>
            </a:r>
            <a:endParaRPr lang="pt-PT" sz="4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6" name="Rectângulo 5"/>
          <p:cNvSpPr/>
          <p:nvPr/>
        </p:nvSpPr>
        <p:spPr>
          <a:xfrm>
            <a:off x="1475656" y="3240971"/>
            <a:ext cx="2304256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2400" b="1" dirty="0"/>
              <a:t>1. Tema</a:t>
            </a:r>
          </a:p>
        </p:txBody>
      </p:sp>
      <p:sp>
        <p:nvSpPr>
          <p:cNvPr id="7" name="Rectângulo 6"/>
          <p:cNvSpPr/>
          <p:nvPr/>
        </p:nvSpPr>
        <p:spPr>
          <a:xfrm>
            <a:off x="1508509" y="4538737"/>
            <a:ext cx="230425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2400" b="1" dirty="0"/>
              <a:t>2</a:t>
            </a:r>
            <a:r>
              <a:rPr lang="pt-PT" sz="2400" b="1" dirty="0" smtClean="0"/>
              <a:t>. Estrutura</a:t>
            </a:r>
            <a:endParaRPr lang="pt-PT" sz="2400" b="1" dirty="0"/>
          </a:p>
        </p:txBody>
      </p:sp>
      <p:sp>
        <p:nvSpPr>
          <p:cNvPr id="8" name="Rectângulo 7"/>
          <p:cNvSpPr/>
          <p:nvPr/>
        </p:nvSpPr>
        <p:spPr>
          <a:xfrm>
            <a:off x="4243734" y="4077071"/>
            <a:ext cx="230425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2400" b="1" dirty="0" smtClean="0"/>
              <a:t>2.1</a:t>
            </a:r>
            <a:r>
              <a:rPr lang="pt-PT" sz="2400" b="1" dirty="0"/>
              <a:t>. </a:t>
            </a:r>
            <a:r>
              <a:rPr lang="pt-PT" sz="2400" b="1" dirty="0" smtClean="0"/>
              <a:t>interna</a:t>
            </a:r>
            <a:endParaRPr lang="pt-PT" sz="2400" b="1" dirty="0"/>
          </a:p>
        </p:txBody>
      </p:sp>
      <p:sp>
        <p:nvSpPr>
          <p:cNvPr id="9" name="Rectângulo 8"/>
          <p:cNvSpPr/>
          <p:nvPr/>
        </p:nvSpPr>
        <p:spPr>
          <a:xfrm>
            <a:off x="4243734" y="5000402"/>
            <a:ext cx="2304256" cy="4616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2400" b="1" dirty="0" smtClean="0"/>
              <a:t>2.2. externa</a:t>
            </a:r>
            <a:endParaRPr lang="pt-PT" sz="2400" b="1" dirty="0"/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1191" y="4917625"/>
            <a:ext cx="1540298" cy="1895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23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99942" y="1700808"/>
            <a:ext cx="7560840" cy="267765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 smtClean="0"/>
              <a:t>	</a:t>
            </a:r>
            <a:r>
              <a:rPr lang="pt-PT" sz="2200" dirty="0" smtClean="0"/>
              <a:t>A </a:t>
            </a:r>
            <a:r>
              <a:rPr lang="pt-PT" sz="2200" dirty="0"/>
              <a:t>epopeia </a:t>
            </a:r>
            <a:r>
              <a:rPr lang="pt-PT" sz="2200" i="1" dirty="0"/>
              <a:t>Os Lusíadas </a:t>
            </a:r>
            <a:r>
              <a:rPr lang="pt-PT" sz="2200" dirty="0" smtClean="0"/>
              <a:t>tem </a:t>
            </a:r>
            <a:r>
              <a:rPr lang="pt-PT" sz="2200" dirty="0"/>
              <a:t>como tema </a:t>
            </a:r>
            <a:r>
              <a:rPr lang="pt-PT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passado </a:t>
            </a:r>
            <a:r>
              <a:rPr lang="pt-PT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épico nacional</a:t>
            </a:r>
            <a:r>
              <a:rPr lang="pt-PT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inspirando-se na </a:t>
            </a:r>
            <a:r>
              <a:rPr lang="pt-PT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tradição nacional </a:t>
            </a:r>
            <a:r>
              <a:rPr lang="pt-PT" sz="2200" dirty="0"/>
              <a:t>(e não na experiência individual). Nela narram-se os feitos grandiosos do povo </a:t>
            </a:r>
            <a:r>
              <a:rPr lang="pt-PT" sz="2200" dirty="0" smtClean="0"/>
              <a:t>português, desde </a:t>
            </a:r>
            <a:r>
              <a:rPr lang="pt-PT" sz="2200" dirty="0"/>
              <a:t>a fundação da nacionalidade até ao século XVI (data em que Camões escreve a obra).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799942" y="476672"/>
            <a:ext cx="2808312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/>
              <a:t>1. Tema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1" t="34077" r="6586" b="14073"/>
          <a:stretch/>
        </p:blipFill>
        <p:spPr>
          <a:xfrm>
            <a:off x="6631630" y="4509120"/>
            <a:ext cx="2512369" cy="2348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780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799942" y="476672"/>
            <a:ext cx="2763946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/>
              <a:t>2</a:t>
            </a:r>
            <a:r>
              <a:rPr lang="pt-PT" sz="3200" b="1" dirty="0" smtClean="0"/>
              <a:t>. Estrutura</a:t>
            </a:r>
            <a:endParaRPr lang="pt-PT" sz="3200" b="1" dirty="0"/>
          </a:p>
        </p:txBody>
      </p:sp>
      <p:sp>
        <p:nvSpPr>
          <p:cNvPr id="8" name="Rectângulo 7"/>
          <p:cNvSpPr/>
          <p:nvPr/>
        </p:nvSpPr>
        <p:spPr>
          <a:xfrm>
            <a:off x="799942" y="476671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2" name="Rectângulo 1"/>
          <p:cNvSpPr/>
          <p:nvPr/>
        </p:nvSpPr>
        <p:spPr>
          <a:xfrm>
            <a:off x="853694" y="1619972"/>
            <a:ext cx="731870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200" i="1" dirty="0"/>
              <a:t> </a:t>
            </a:r>
            <a:r>
              <a:rPr lang="pt-PT" sz="2200" i="1" dirty="0" smtClean="0"/>
              <a:t>    </a:t>
            </a:r>
            <a:r>
              <a:rPr lang="pt-PT" sz="2200" b="1" i="1" dirty="0" smtClean="0"/>
              <a:t>Os </a:t>
            </a:r>
            <a:r>
              <a:rPr lang="pt-PT" sz="2200" b="1" i="1" dirty="0"/>
              <a:t>Lusíadas </a:t>
            </a:r>
            <a:r>
              <a:rPr lang="pt-PT" sz="2200" b="1" dirty="0"/>
              <a:t>encontram-se divididos em </a:t>
            </a:r>
            <a:r>
              <a:rPr lang="pt-PT" sz="2200" b="1" dirty="0">
                <a:solidFill>
                  <a:schemeClr val="accent2">
                    <a:lumMod val="75000"/>
                  </a:schemeClr>
                </a:solidFill>
              </a:rPr>
              <a:t>quatro partes</a:t>
            </a:r>
            <a:r>
              <a:rPr lang="pt-PT" sz="2200" b="1" dirty="0"/>
              <a:t>:</a:t>
            </a:r>
          </a:p>
        </p:txBody>
      </p:sp>
      <p:sp>
        <p:nvSpPr>
          <p:cNvPr id="3" name="Rectângulo 2"/>
          <p:cNvSpPr/>
          <p:nvPr/>
        </p:nvSpPr>
        <p:spPr>
          <a:xfrm>
            <a:off x="4847274" y="2547082"/>
            <a:ext cx="230425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/>
              <a:t>Proposição</a:t>
            </a:r>
            <a:endParaRPr lang="pt-PT" sz="2400" dirty="0"/>
          </a:p>
        </p:txBody>
      </p:sp>
      <p:sp>
        <p:nvSpPr>
          <p:cNvPr id="9" name="Rectângulo 8"/>
          <p:cNvSpPr/>
          <p:nvPr/>
        </p:nvSpPr>
        <p:spPr>
          <a:xfrm>
            <a:off x="4834075" y="3486306"/>
            <a:ext cx="230425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Invocação</a:t>
            </a:r>
            <a:endParaRPr lang="pt-PT" sz="2400" dirty="0"/>
          </a:p>
        </p:txBody>
      </p:sp>
      <p:sp>
        <p:nvSpPr>
          <p:cNvPr id="10" name="Rectângulo 9"/>
          <p:cNvSpPr/>
          <p:nvPr/>
        </p:nvSpPr>
        <p:spPr>
          <a:xfrm>
            <a:off x="4876238" y="4344793"/>
            <a:ext cx="230425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Dedicatória</a:t>
            </a:r>
            <a:endParaRPr lang="pt-PT" sz="2400" dirty="0"/>
          </a:p>
        </p:txBody>
      </p:sp>
      <p:sp>
        <p:nvSpPr>
          <p:cNvPr id="11" name="Rectângulo 10"/>
          <p:cNvSpPr/>
          <p:nvPr/>
        </p:nvSpPr>
        <p:spPr>
          <a:xfrm>
            <a:off x="4834075" y="5199583"/>
            <a:ext cx="230425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400" b="1" dirty="0" smtClean="0"/>
              <a:t>Narração</a:t>
            </a:r>
            <a:endParaRPr lang="pt-PT" sz="2400" dirty="0"/>
          </a:p>
        </p:txBody>
      </p:sp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684" r="5303" b="5951"/>
          <a:stretch/>
        </p:blipFill>
        <p:spPr>
          <a:xfrm>
            <a:off x="-89087" y="2805028"/>
            <a:ext cx="3993582" cy="403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917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3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797452" y="447190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3" name="Rectângulo 2"/>
          <p:cNvSpPr/>
          <p:nvPr/>
        </p:nvSpPr>
        <p:spPr>
          <a:xfrm>
            <a:off x="799942" y="1397967"/>
            <a:ext cx="230425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1. Proposição</a:t>
            </a:r>
            <a:endParaRPr lang="pt-PT" sz="2400" dirty="0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264" y="3459298"/>
            <a:ext cx="2232248" cy="3398702"/>
          </a:xfrm>
          <a:prstGeom prst="rect">
            <a:avLst/>
          </a:prstGeom>
        </p:spPr>
      </p:pic>
      <p:sp>
        <p:nvSpPr>
          <p:cNvPr id="4" name="Rectângulo 3"/>
          <p:cNvSpPr/>
          <p:nvPr/>
        </p:nvSpPr>
        <p:spPr>
          <a:xfrm>
            <a:off x="826157" y="2194474"/>
            <a:ext cx="7333242" cy="109844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	</a:t>
            </a:r>
            <a:r>
              <a:rPr lang="pt-PT" sz="2000" dirty="0" smtClean="0"/>
              <a:t>O </a:t>
            </a:r>
            <a:r>
              <a:rPr lang="pt-PT" sz="2000" dirty="0"/>
              <a:t>poeta apresenta o </a:t>
            </a:r>
            <a:r>
              <a:rPr lang="pt-PT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assunto</a:t>
            </a:r>
            <a:r>
              <a:rPr lang="pt-PT" sz="2000" dirty="0"/>
              <a:t> da epopeia, propondo-se cantar os </a:t>
            </a:r>
            <a:r>
              <a:rPr lang="pt-PT" sz="2000" dirty="0" smtClean="0"/>
              <a:t>grandes portugueses</a:t>
            </a:r>
            <a:r>
              <a:rPr lang="pt-PT" sz="2000" dirty="0"/>
              <a:t>: </a:t>
            </a:r>
            <a:endParaRPr lang="pt-PT" sz="2000" dirty="0" smtClean="0"/>
          </a:p>
          <a:p>
            <a:pPr algn="just">
              <a:lnSpc>
                <a:spcPct val="150000"/>
              </a:lnSpc>
            </a:pPr>
            <a:endParaRPr lang="pt-PT" sz="400" dirty="0"/>
          </a:p>
        </p:txBody>
      </p:sp>
      <p:sp>
        <p:nvSpPr>
          <p:cNvPr id="5" name="Rectângulo 4"/>
          <p:cNvSpPr/>
          <p:nvPr/>
        </p:nvSpPr>
        <p:spPr>
          <a:xfrm>
            <a:off x="1313384" y="3658498"/>
            <a:ext cx="4572000" cy="5062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lnSpc>
                <a:spcPct val="150000"/>
              </a:lnSpc>
              <a:buBlip>
                <a:blip r:embed="rId3"/>
              </a:buBlip>
            </a:pPr>
            <a:r>
              <a:rPr lang="pt-PT" sz="2000" dirty="0" smtClean="0"/>
              <a:t>os </a:t>
            </a:r>
            <a:r>
              <a:rPr lang="pt-PT" sz="2000" dirty="0"/>
              <a:t>reis que expandiram o Reino e a </a:t>
            </a:r>
            <a:r>
              <a:rPr lang="pt-PT" sz="2000" dirty="0" smtClean="0"/>
              <a:t>Fé;</a:t>
            </a:r>
          </a:p>
        </p:txBody>
      </p:sp>
      <p:sp>
        <p:nvSpPr>
          <p:cNvPr id="13" name="Rectângulo 12"/>
          <p:cNvSpPr/>
          <p:nvPr/>
        </p:nvSpPr>
        <p:spPr>
          <a:xfrm>
            <a:off x="1308767" y="4354071"/>
            <a:ext cx="547260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Blip>
                <a:blip r:embed="rId3"/>
              </a:buBlip>
            </a:pPr>
            <a:r>
              <a:rPr lang="pt-PT" sz="2000" dirty="0" smtClean="0"/>
              <a:t>os </a:t>
            </a:r>
            <a:r>
              <a:rPr lang="pt-PT" sz="2000" dirty="0"/>
              <a:t>navegadores que chegaram ao </a:t>
            </a:r>
            <a:r>
              <a:rPr lang="pt-PT" sz="2000" dirty="0" smtClean="0"/>
              <a:t>Oriente;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1313384" y="5013176"/>
            <a:ext cx="5472608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Blip>
                <a:blip r:embed="rId3"/>
              </a:buBlip>
            </a:pPr>
            <a:r>
              <a:rPr lang="pt-PT" sz="2000" dirty="0" smtClean="0"/>
              <a:t>os </a:t>
            </a:r>
            <a:r>
              <a:rPr lang="pt-PT" sz="2000" dirty="0"/>
              <a:t>que se imortalizaram pela sua </a:t>
            </a:r>
            <a:r>
              <a:rPr lang="pt-PT" sz="2000" dirty="0" smtClean="0"/>
              <a:t>coragem. 			             (</a:t>
            </a:r>
            <a:r>
              <a:rPr lang="pt-PT" sz="2000" dirty="0"/>
              <a:t>Canto I, est. 1-3</a:t>
            </a:r>
            <a:r>
              <a:rPr lang="pt-PT" sz="2000" dirty="0" smtClean="0"/>
              <a:t>)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370534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5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3" name="Rectângulo 2"/>
          <p:cNvSpPr/>
          <p:nvPr/>
        </p:nvSpPr>
        <p:spPr>
          <a:xfrm>
            <a:off x="799942" y="1397967"/>
            <a:ext cx="230425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/>
              <a:t>2</a:t>
            </a:r>
            <a:r>
              <a:rPr lang="pt-PT" sz="2400" b="1" dirty="0" smtClean="0"/>
              <a:t>. Invocação</a:t>
            </a:r>
            <a:endParaRPr lang="pt-PT" sz="2400" dirty="0"/>
          </a:p>
        </p:txBody>
      </p:sp>
      <p:sp>
        <p:nvSpPr>
          <p:cNvPr id="4" name="Rectângulo 3"/>
          <p:cNvSpPr/>
          <p:nvPr/>
        </p:nvSpPr>
        <p:spPr>
          <a:xfrm>
            <a:off x="826158" y="2118714"/>
            <a:ext cx="662616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PT" dirty="0"/>
              <a:t> </a:t>
            </a:r>
            <a:r>
              <a:rPr lang="pt-PT" dirty="0" smtClean="0"/>
              <a:t>     O </a:t>
            </a:r>
            <a:r>
              <a:rPr lang="pt-PT" sz="2000" dirty="0" smtClean="0"/>
              <a:t>poeta invoca:</a:t>
            </a:r>
            <a:endParaRPr lang="pt-PT" sz="400" dirty="0"/>
          </a:p>
        </p:txBody>
      </p:sp>
      <p:sp>
        <p:nvSpPr>
          <p:cNvPr id="2" name="Rectângulo 1"/>
          <p:cNvSpPr/>
          <p:nvPr/>
        </p:nvSpPr>
        <p:spPr>
          <a:xfrm>
            <a:off x="1187624" y="3878471"/>
            <a:ext cx="64087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t-PT" sz="2000" dirty="0" smtClean="0"/>
              <a:t>Calíope </a:t>
            </a:r>
            <a:r>
              <a:rPr lang="pt-PT" sz="2000" dirty="0"/>
              <a:t>(Cantos III, est. 1-2, e X, est. 8-9</a:t>
            </a:r>
            <a:r>
              <a:rPr lang="pt-PT" sz="2000" dirty="0" smtClean="0"/>
              <a:t>);</a:t>
            </a:r>
            <a:endParaRPr lang="pt-PT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266"/>
          <a:stretch/>
        </p:blipFill>
        <p:spPr bwMode="auto">
          <a:xfrm>
            <a:off x="0" y="4928215"/>
            <a:ext cx="9144000" cy="195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ângulo 14"/>
          <p:cNvSpPr/>
          <p:nvPr/>
        </p:nvSpPr>
        <p:spPr>
          <a:xfrm>
            <a:off x="1187624" y="2708920"/>
            <a:ext cx="64087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Blip>
                <a:blip r:embed="rId3"/>
              </a:buBlip>
            </a:pPr>
            <a:r>
              <a:rPr lang="pt-PT" sz="2000" dirty="0"/>
              <a:t>as ninfas do Tejo para que lhe concedam a inspiração necessária </a:t>
            </a:r>
            <a:r>
              <a:rPr lang="pt-PT" sz="2000" dirty="0" smtClean="0"/>
              <a:t>para exaltar </a:t>
            </a:r>
            <a:r>
              <a:rPr lang="pt-PT" sz="2000" dirty="0"/>
              <a:t>os feitos </a:t>
            </a:r>
            <a:r>
              <a:rPr lang="pt-PT" sz="2000" dirty="0" smtClean="0"/>
              <a:t>heroicos dos </a:t>
            </a:r>
            <a:r>
              <a:rPr lang="pt-PT" sz="2000" dirty="0" smtClean="0"/>
              <a:t>lusitanos (Canto </a:t>
            </a:r>
            <a:r>
              <a:rPr lang="pt-PT" sz="2000" dirty="0"/>
              <a:t>I, est. 4-5</a:t>
            </a:r>
            <a:r>
              <a:rPr lang="pt-PT" sz="2000" dirty="0" smtClean="0"/>
              <a:t>);</a:t>
            </a:r>
            <a:endParaRPr lang="pt-PT" sz="400" dirty="0"/>
          </a:p>
        </p:txBody>
      </p:sp>
      <p:sp>
        <p:nvSpPr>
          <p:cNvPr id="16" name="Rectângulo 15"/>
          <p:cNvSpPr/>
          <p:nvPr/>
        </p:nvSpPr>
        <p:spPr>
          <a:xfrm>
            <a:off x="1199942" y="4498946"/>
            <a:ext cx="63963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pt-PT" sz="2000" dirty="0" smtClean="0"/>
              <a:t>as </a:t>
            </a:r>
            <a:r>
              <a:rPr lang="pt-PT" sz="2000" dirty="0"/>
              <a:t>ninfas do Tejo e do Mondego (Canto VII, est. 78-87).</a:t>
            </a:r>
          </a:p>
        </p:txBody>
      </p:sp>
    </p:spTree>
    <p:extLst>
      <p:ext uri="{BB962C8B-B14F-4D97-AF65-F5344CB8AC3E}">
        <p14:creationId xmlns:p14="http://schemas.microsoft.com/office/powerpoint/2010/main" val="888076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  <p:bldP spid="2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3" name="Rectângulo 2"/>
          <p:cNvSpPr/>
          <p:nvPr/>
        </p:nvSpPr>
        <p:spPr>
          <a:xfrm>
            <a:off x="799942" y="1397967"/>
            <a:ext cx="230425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3. Dedicatória</a:t>
            </a:r>
            <a:endParaRPr lang="pt-PT" sz="2400" dirty="0"/>
          </a:p>
        </p:txBody>
      </p:sp>
      <p:sp>
        <p:nvSpPr>
          <p:cNvPr id="4" name="Rectângulo 3"/>
          <p:cNvSpPr/>
          <p:nvPr/>
        </p:nvSpPr>
        <p:spPr>
          <a:xfrm>
            <a:off x="800459" y="2492896"/>
            <a:ext cx="8236037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 </a:t>
            </a:r>
            <a:r>
              <a:rPr lang="pt-PT" dirty="0" smtClean="0"/>
              <a:t>     </a:t>
            </a:r>
            <a:r>
              <a:rPr lang="pt-PT" sz="2000" dirty="0"/>
              <a:t>O</a:t>
            </a:r>
            <a:r>
              <a:rPr lang="pt-PT" sz="2000" dirty="0" smtClean="0"/>
              <a:t> </a:t>
            </a:r>
            <a:r>
              <a:rPr lang="pt-PT" sz="2000" dirty="0"/>
              <a:t>poeta dedica a epopeia ao rei D. Sebastião, tecendo-lhe </a:t>
            </a:r>
            <a:r>
              <a:rPr lang="pt-PT" sz="2000" dirty="0" smtClean="0"/>
              <a:t>vários elogios pelo </a:t>
            </a:r>
            <a:r>
              <a:rPr lang="pt-PT" sz="2000" dirty="0"/>
              <a:t>seu espírito guerreiro e </a:t>
            </a:r>
            <a:r>
              <a:rPr lang="pt-PT" sz="2000" dirty="0" smtClean="0"/>
              <a:t>empreendedor.</a:t>
            </a:r>
          </a:p>
          <a:p>
            <a:r>
              <a:rPr lang="pt-PT" sz="2000" dirty="0" smtClean="0"/>
              <a:t>					    (</a:t>
            </a:r>
            <a:r>
              <a:rPr lang="pt-PT" sz="2000" dirty="0"/>
              <a:t>Canto I, est. 6-18</a:t>
            </a:r>
            <a:r>
              <a:rPr lang="pt-PT" sz="2000" dirty="0" smtClean="0"/>
              <a:t>)</a:t>
            </a:r>
            <a:endParaRPr lang="pt-PT" sz="1200" dirty="0"/>
          </a:p>
        </p:txBody>
      </p:sp>
      <p:graphicFrame>
        <p:nvGraphicFramePr>
          <p:cNvPr id="7" name="Objec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8728118"/>
              </p:ext>
            </p:extLst>
          </p:nvPr>
        </p:nvGraphicFramePr>
        <p:xfrm>
          <a:off x="4417084" y="3861047"/>
          <a:ext cx="4763428" cy="3786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9" name="Acrobat Document" r:id="rId3" imgW="5305418" imgH="4190989" progId="">
                  <p:embed/>
                </p:oleObj>
              </mc:Choice>
              <mc:Fallback>
                <p:oleObj name="Acrobat Document" r:id="rId3" imgW="5305418" imgH="4190989" progId="">
                  <p:embed/>
                  <p:pic>
                    <p:nvPicPr>
                      <p:cNvPr id="0" name="Picture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7084" y="3861047"/>
                        <a:ext cx="4763428" cy="378624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104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3" name="Rectângulo 2"/>
          <p:cNvSpPr/>
          <p:nvPr/>
        </p:nvSpPr>
        <p:spPr>
          <a:xfrm>
            <a:off x="800459" y="1628799"/>
            <a:ext cx="2304256" cy="46166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3. Narração</a:t>
            </a:r>
            <a:endParaRPr lang="pt-PT" sz="2400" dirty="0"/>
          </a:p>
        </p:txBody>
      </p:sp>
      <p:sp>
        <p:nvSpPr>
          <p:cNvPr id="4" name="Rectângulo 3"/>
          <p:cNvSpPr/>
          <p:nvPr/>
        </p:nvSpPr>
        <p:spPr>
          <a:xfrm>
            <a:off x="800459" y="2492896"/>
            <a:ext cx="7915305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 </a:t>
            </a:r>
            <a:r>
              <a:rPr lang="pt-PT" dirty="0" smtClean="0"/>
              <a:t>     </a:t>
            </a:r>
            <a:r>
              <a:rPr lang="pt-PT" sz="2000" dirty="0" smtClean="0"/>
              <a:t>Narram-se </a:t>
            </a:r>
            <a:r>
              <a:rPr lang="pt-PT" sz="2000" dirty="0"/>
              <a:t>as aventuras e feitos do protagonista, </a:t>
            </a:r>
            <a:r>
              <a:rPr lang="pt-PT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povo português</a:t>
            </a:r>
            <a:r>
              <a:rPr lang="pt-PT" sz="2000" dirty="0"/>
              <a:t>. É a parte mais extensa da </a:t>
            </a:r>
            <a:r>
              <a:rPr lang="pt-PT" sz="2000" dirty="0" smtClean="0"/>
              <a:t>obra.            </a:t>
            </a:r>
          </a:p>
          <a:p>
            <a:pPr>
              <a:lnSpc>
                <a:spcPct val="150000"/>
              </a:lnSpc>
            </a:pPr>
            <a:r>
              <a:rPr lang="pt-PT" sz="2000" dirty="0" smtClean="0"/>
              <a:t>                                                                                      </a:t>
            </a:r>
            <a:r>
              <a:rPr lang="pt-PT" sz="2000" dirty="0"/>
              <a:t>(Canto I, est. 19 – Canto X</a:t>
            </a:r>
            <a:r>
              <a:rPr lang="pt-PT" sz="2000" dirty="0" smtClean="0"/>
              <a:t>)</a:t>
            </a:r>
            <a:endParaRPr lang="pt-PT" sz="2000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5414" y="4114958"/>
            <a:ext cx="4288585" cy="268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62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1187624" y="1556792"/>
            <a:ext cx="496855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/>
              <a:t>Ordenação dos factos narrados</a:t>
            </a:r>
            <a:endParaRPr lang="pt-PT" sz="2400" dirty="0"/>
          </a:p>
        </p:txBody>
      </p:sp>
      <p:sp>
        <p:nvSpPr>
          <p:cNvPr id="5" name="Rectângulo 4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6" name="Rectângulo 5"/>
          <p:cNvSpPr/>
          <p:nvPr/>
        </p:nvSpPr>
        <p:spPr>
          <a:xfrm>
            <a:off x="770250" y="2348880"/>
            <a:ext cx="752109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	Nas </a:t>
            </a:r>
            <a:r>
              <a:rPr lang="pt-PT" sz="2000" dirty="0"/>
              <a:t>epopeias, os factos não são narrados por ordem cronológica. O </a:t>
            </a:r>
            <a:r>
              <a:rPr lang="pt-PT" sz="2000" dirty="0" smtClean="0"/>
              <a:t>narrador inicia </a:t>
            </a:r>
            <a:r>
              <a:rPr lang="pt-PT" sz="2000" dirty="0"/>
              <a:t>o relato num momento adiantado da ação, recuperando depois os </a:t>
            </a:r>
            <a:r>
              <a:rPr lang="pt-PT" sz="2000" dirty="0" smtClean="0"/>
              <a:t>acontecimentos anteriores </a:t>
            </a:r>
            <a:r>
              <a:rPr lang="pt-PT" sz="2000" dirty="0"/>
              <a:t>através de </a:t>
            </a:r>
            <a:r>
              <a:rPr lang="pt-PT" sz="2400" b="1" dirty="0"/>
              <a:t>analepses</a:t>
            </a:r>
            <a:r>
              <a:rPr lang="pt-PT" sz="20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pt-PT" sz="2000" dirty="0" smtClean="0"/>
              <a:t>	N’</a:t>
            </a:r>
            <a:r>
              <a:rPr lang="pt-PT" sz="2000" i="1" dirty="0" smtClean="0"/>
              <a:t>Os </a:t>
            </a:r>
            <a:r>
              <a:rPr lang="pt-PT" sz="2000" i="1" dirty="0"/>
              <a:t>Lusíadas</a:t>
            </a:r>
            <a:r>
              <a:rPr lang="pt-PT" sz="2000" dirty="0"/>
              <a:t>, a ação apresenta-se </a:t>
            </a:r>
            <a:r>
              <a:rPr lang="pt-PT" sz="2400" b="1" i="1" dirty="0">
                <a:solidFill>
                  <a:srgbClr val="FF0000"/>
                </a:solidFill>
              </a:rPr>
              <a:t>in medias </a:t>
            </a:r>
            <a:r>
              <a:rPr lang="pt-PT" sz="2400" b="1" i="1" dirty="0" err="1">
                <a:solidFill>
                  <a:srgbClr val="FF0000"/>
                </a:solidFill>
              </a:rPr>
              <a:t>res</a:t>
            </a:r>
            <a:r>
              <a:rPr lang="pt-PT" sz="2000" dirty="0"/>
              <a:t>, ou seja, já a meio dos </a:t>
            </a:r>
            <a:r>
              <a:rPr lang="pt-PT" sz="2000" dirty="0" smtClean="0"/>
              <a:t>acontecimentos</a:t>
            </a:r>
            <a:r>
              <a:rPr lang="pt-PT" sz="2000" dirty="0"/>
              <a:t>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3" y="5098736"/>
            <a:ext cx="1393145" cy="1714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343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95325" y="1556792"/>
            <a:ext cx="4208722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/>
              <a:t>Ordenação dos factos narrados</a:t>
            </a:r>
            <a:endParaRPr lang="pt-PT" sz="2400" dirty="0"/>
          </a:p>
        </p:txBody>
      </p:sp>
      <p:sp>
        <p:nvSpPr>
          <p:cNvPr id="5" name="Rectângulo 4"/>
          <p:cNvSpPr/>
          <p:nvPr/>
        </p:nvSpPr>
        <p:spPr>
          <a:xfrm>
            <a:off x="795324" y="489238"/>
            <a:ext cx="4208723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6" name="Rectângulo 5"/>
          <p:cNvSpPr/>
          <p:nvPr/>
        </p:nvSpPr>
        <p:spPr>
          <a:xfrm>
            <a:off x="611560" y="2204864"/>
            <a:ext cx="752109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/>
              <a:t> </a:t>
            </a:r>
            <a:r>
              <a:rPr lang="pt-PT" sz="2000" dirty="0" smtClean="0"/>
              <a:t>     Até </a:t>
            </a:r>
            <a:r>
              <a:rPr lang="pt-PT" sz="2000" dirty="0"/>
              <a:t>ao final da obra, narram-se: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8343" y="5098736"/>
            <a:ext cx="1393145" cy="1714640"/>
          </a:xfrm>
          <a:prstGeom prst="rect">
            <a:avLst/>
          </a:prstGeom>
        </p:spPr>
      </p:pic>
      <p:sp>
        <p:nvSpPr>
          <p:cNvPr id="2" name="Rectângulo 1"/>
          <p:cNvSpPr/>
          <p:nvPr/>
        </p:nvSpPr>
        <p:spPr>
          <a:xfrm>
            <a:off x="971599" y="2780928"/>
            <a:ext cx="7393315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Blip>
                <a:blip r:embed="rId3"/>
              </a:buBlip>
            </a:pPr>
            <a:r>
              <a:rPr lang="pt-PT" sz="2000" dirty="0"/>
              <a:t>as peripécias da </a:t>
            </a:r>
            <a:r>
              <a:rPr lang="pt-PT" sz="2000" b="1" dirty="0"/>
              <a:t>viagem de Vasco de Gama até à Índia </a:t>
            </a:r>
            <a:r>
              <a:rPr lang="pt-PT" sz="2000" dirty="0"/>
              <a:t>➞ narração de </a:t>
            </a:r>
            <a:r>
              <a:rPr lang="pt-PT" sz="2000" dirty="0" smtClean="0"/>
              <a:t>acontecimentos </a:t>
            </a:r>
            <a:r>
              <a:rPr lang="pt-PT" sz="2000" b="1" dirty="0" smtClean="0">
                <a:solidFill>
                  <a:schemeClr val="accent2">
                    <a:lumMod val="75000"/>
                  </a:schemeClr>
                </a:solidFill>
              </a:rPr>
              <a:t>presentes</a:t>
            </a:r>
            <a:r>
              <a:rPr lang="pt-PT" sz="2000" dirty="0"/>
              <a:t>;</a:t>
            </a:r>
          </a:p>
        </p:txBody>
      </p:sp>
      <p:sp>
        <p:nvSpPr>
          <p:cNvPr id="8" name="Rectângulo 7"/>
          <p:cNvSpPr/>
          <p:nvPr/>
        </p:nvSpPr>
        <p:spPr>
          <a:xfrm>
            <a:off x="982308" y="3861048"/>
            <a:ext cx="7393315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Blip>
                <a:blip r:embed="rId3"/>
              </a:buBlip>
            </a:pPr>
            <a:r>
              <a:rPr lang="pt-PT" sz="2000" dirty="0" smtClean="0"/>
              <a:t>factos </a:t>
            </a:r>
            <a:r>
              <a:rPr lang="pt-PT" sz="2000" dirty="0"/>
              <a:t>do passado da </a:t>
            </a:r>
            <a:r>
              <a:rPr lang="pt-PT" sz="2000" b="1" dirty="0"/>
              <a:t>História de Portugal </a:t>
            </a:r>
            <a:r>
              <a:rPr lang="pt-PT" sz="2000" dirty="0"/>
              <a:t>➞ narração de acontecimentos </a:t>
            </a:r>
            <a:r>
              <a:rPr lang="pt-PT" sz="2000" dirty="0" smtClean="0"/>
              <a:t>passados, </a:t>
            </a:r>
            <a:r>
              <a:rPr lang="pt-PT" sz="2000" b="1" dirty="0" smtClean="0">
                <a:solidFill>
                  <a:schemeClr val="accent2">
                    <a:lumMod val="75000"/>
                  </a:schemeClr>
                </a:solidFill>
              </a:rPr>
              <a:t>em </a:t>
            </a:r>
            <a:r>
              <a:rPr lang="pt-PT" sz="2000" b="1" dirty="0">
                <a:solidFill>
                  <a:schemeClr val="accent2">
                    <a:lumMod val="75000"/>
                  </a:schemeClr>
                </a:solidFill>
              </a:rPr>
              <a:t>analepse</a:t>
            </a:r>
            <a:r>
              <a:rPr lang="pt-PT" sz="2000" dirty="0"/>
              <a:t>;</a:t>
            </a:r>
          </a:p>
        </p:txBody>
      </p:sp>
      <p:sp>
        <p:nvSpPr>
          <p:cNvPr id="9" name="Rectângulo 8"/>
          <p:cNvSpPr/>
          <p:nvPr/>
        </p:nvSpPr>
        <p:spPr>
          <a:xfrm>
            <a:off x="950776" y="4941168"/>
            <a:ext cx="655273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Blip>
                <a:blip r:embed="rId3"/>
              </a:buBlip>
            </a:pPr>
            <a:r>
              <a:rPr lang="pt-PT" sz="2000" dirty="0" smtClean="0"/>
              <a:t>sonhos </a:t>
            </a:r>
            <a:r>
              <a:rPr lang="pt-PT" sz="2000" dirty="0"/>
              <a:t>proféticos e profecias dos deuses relativamente ao </a:t>
            </a:r>
            <a:r>
              <a:rPr lang="pt-PT" sz="2000" b="1" dirty="0"/>
              <a:t>futuro dos </a:t>
            </a:r>
            <a:r>
              <a:rPr lang="pt-PT" sz="2000" b="1" dirty="0" smtClean="0"/>
              <a:t>Portugueses   </a:t>
            </a:r>
            <a:r>
              <a:rPr lang="pt-PT" sz="2000" dirty="0" smtClean="0"/>
              <a:t>➞ </a:t>
            </a:r>
            <a:r>
              <a:rPr lang="pt-PT" sz="2000" dirty="0"/>
              <a:t>narração de acontecimentos</a:t>
            </a:r>
            <a:r>
              <a:rPr lang="pt-PT" sz="2000" b="1" dirty="0">
                <a:solidFill>
                  <a:schemeClr val="accent2">
                    <a:lumMod val="75000"/>
                  </a:schemeClr>
                </a:solidFill>
              </a:rPr>
              <a:t> futuros</a:t>
            </a:r>
            <a:r>
              <a:rPr lang="pt-PT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3653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2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95325" y="1556792"/>
            <a:ext cx="406009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Planos narrativos</a:t>
            </a:r>
            <a:endParaRPr lang="pt-PT" sz="2400" dirty="0"/>
          </a:p>
        </p:txBody>
      </p:sp>
      <p:sp>
        <p:nvSpPr>
          <p:cNvPr id="5" name="Rectângulo 4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6" name="Rectângulo 5"/>
          <p:cNvSpPr/>
          <p:nvPr/>
        </p:nvSpPr>
        <p:spPr>
          <a:xfrm>
            <a:off x="683568" y="2204864"/>
            <a:ext cx="7521090" cy="14296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/>
              <a:t> </a:t>
            </a:r>
            <a:r>
              <a:rPr lang="pt-PT" sz="2000" dirty="0" smtClean="0"/>
              <a:t>     </a:t>
            </a:r>
            <a:r>
              <a:rPr lang="pt-PT" sz="2000" dirty="0"/>
              <a:t>A narração d’</a:t>
            </a:r>
            <a:r>
              <a:rPr lang="pt-PT" sz="2000" i="1" dirty="0"/>
              <a:t>Os Lusíadas </a:t>
            </a:r>
            <a:r>
              <a:rPr lang="pt-PT" sz="2000" dirty="0"/>
              <a:t>ocupa a quase totalidade da epopeia, mas ainda </a:t>
            </a:r>
            <a:r>
              <a:rPr lang="pt-PT" sz="2000" dirty="0" smtClean="0"/>
              <a:t>assim o </a:t>
            </a:r>
            <a:r>
              <a:rPr lang="pt-PT" sz="2000" dirty="0"/>
              <a:t>poeta conseguiu garantir a unidade da ação. Para isso </a:t>
            </a:r>
            <a:r>
              <a:rPr lang="pt-PT" sz="2000" dirty="0" smtClean="0"/>
              <a:t>contribuiu </a:t>
            </a:r>
            <a:r>
              <a:rPr lang="pt-PT" sz="2000" dirty="0"/>
              <a:t>a perfeita </a:t>
            </a:r>
            <a:r>
              <a:rPr lang="pt-PT" sz="2000" dirty="0" smtClean="0"/>
              <a:t>articulação entre </a:t>
            </a:r>
            <a:r>
              <a:rPr lang="pt-PT" sz="2000" dirty="0"/>
              <a:t>os vários planos narrativos.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2704" y="6021288"/>
            <a:ext cx="499536" cy="614814"/>
          </a:xfrm>
          <a:prstGeom prst="rect">
            <a:avLst/>
          </a:prstGeom>
        </p:spPr>
      </p:pic>
      <p:sp>
        <p:nvSpPr>
          <p:cNvPr id="3" name="Rectângulo 2"/>
          <p:cNvSpPr/>
          <p:nvPr/>
        </p:nvSpPr>
        <p:spPr>
          <a:xfrm>
            <a:off x="2243663" y="3982479"/>
            <a:ext cx="1964449" cy="4001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000" b="1" dirty="0"/>
              <a:t>Plano da Viagem</a:t>
            </a:r>
            <a:endParaRPr lang="pt-PT" sz="2000" dirty="0"/>
          </a:p>
        </p:txBody>
      </p:sp>
      <p:sp>
        <p:nvSpPr>
          <p:cNvPr id="10" name="Rectângulo 9"/>
          <p:cNvSpPr/>
          <p:nvPr/>
        </p:nvSpPr>
        <p:spPr>
          <a:xfrm>
            <a:off x="2262298" y="4618794"/>
            <a:ext cx="3271024" cy="4001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000" b="1" dirty="0"/>
              <a:t>Plano da História de Portugal</a:t>
            </a:r>
            <a:endParaRPr lang="pt-PT" sz="2000" dirty="0"/>
          </a:p>
        </p:txBody>
      </p:sp>
      <p:sp>
        <p:nvSpPr>
          <p:cNvPr id="11" name="Rectângulo 10"/>
          <p:cNvSpPr/>
          <p:nvPr/>
        </p:nvSpPr>
        <p:spPr>
          <a:xfrm>
            <a:off x="2230766" y="5297758"/>
            <a:ext cx="3293915" cy="4001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000" b="1" dirty="0"/>
              <a:t>Plano dos Deuses/Mitológico</a:t>
            </a:r>
            <a:endParaRPr lang="pt-PT" sz="2000" dirty="0"/>
          </a:p>
        </p:txBody>
      </p:sp>
      <p:sp>
        <p:nvSpPr>
          <p:cNvPr id="12" name="Rectângulo 11"/>
          <p:cNvSpPr/>
          <p:nvPr/>
        </p:nvSpPr>
        <p:spPr>
          <a:xfrm>
            <a:off x="2230766" y="5994636"/>
            <a:ext cx="3803413" cy="4001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000" b="1" dirty="0"/>
              <a:t>Plano das Considerações do Poeta</a:t>
            </a:r>
            <a:endParaRPr lang="pt-PT" sz="2000" dirty="0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5826378" y="4437112"/>
            <a:ext cx="905862" cy="689608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7064" y="5229200"/>
            <a:ext cx="1039192" cy="649495"/>
          </a:xfrm>
          <a:prstGeom prst="rect">
            <a:avLst/>
          </a:prstGeom>
        </p:spPr>
      </p:pic>
      <p:pic>
        <p:nvPicPr>
          <p:cNvPr id="16" name="Imagem 1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" t="36121" r="8409" b="7501"/>
          <a:stretch/>
        </p:blipFill>
        <p:spPr>
          <a:xfrm>
            <a:off x="4438477" y="3573016"/>
            <a:ext cx="849580" cy="826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20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3" grpId="0" animBg="1"/>
      <p:bldP spid="10" grpId="0" animBg="1"/>
      <p:bldP spid="11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3" name="Rectângulo 2"/>
          <p:cNvSpPr/>
          <p:nvPr/>
        </p:nvSpPr>
        <p:spPr>
          <a:xfrm>
            <a:off x="805927" y="2447310"/>
            <a:ext cx="2676695" cy="5232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800" b="1" dirty="0"/>
              <a:t>Plano da Viagem</a:t>
            </a:r>
            <a:endParaRPr lang="pt-PT" sz="2800" dirty="0"/>
          </a:p>
        </p:txBody>
      </p:sp>
      <p:sp>
        <p:nvSpPr>
          <p:cNvPr id="2" name="Rectângulo 1"/>
          <p:cNvSpPr/>
          <p:nvPr/>
        </p:nvSpPr>
        <p:spPr>
          <a:xfrm>
            <a:off x="719038" y="3498788"/>
            <a:ext cx="7317564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         Consiste </a:t>
            </a:r>
            <a:r>
              <a:rPr lang="pt-PT" sz="2000" dirty="0"/>
              <a:t>na </a:t>
            </a:r>
            <a:r>
              <a:rPr lang="pt-PT" sz="2000" b="1" dirty="0">
                <a:solidFill>
                  <a:schemeClr val="accent2">
                    <a:lumMod val="75000"/>
                  </a:schemeClr>
                </a:solidFill>
              </a:rPr>
              <a:t>ação central </a:t>
            </a:r>
            <a:r>
              <a:rPr lang="pt-PT" sz="2000" dirty="0"/>
              <a:t>do poema, a viagem </a:t>
            </a:r>
            <a:endParaRPr lang="pt-PT" sz="2000" dirty="0" smtClean="0"/>
          </a:p>
          <a:p>
            <a:pPr algn="just">
              <a:lnSpc>
                <a:spcPct val="150000"/>
              </a:lnSpc>
            </a:pPr>
            <a:r>
              <a:rPr lang="pt-PT" sz="2000" dirty="0" smtClean="0"/>
              <a:t>marítima da tripulação </a:t>
            </a:r>
            <a:r>
              <a:rPr lang="pt-PT" sz="2000" dirty="0"/>
              <a:t>comandada por Vasco da </a:t>
            </a:r>
            <a:r>
              <a:rPr lang="pt-PT" sz="2000" dirty="0" smtClean="0"/>
              <a:t>Gama</a:t>
            </a:r>
          </a:p>
          <a:p>
            <a:pPr algn="just">
              <a:lnSpc>
                <a:spcPct val="150000"/>
              </a:lnSpc>
            </a:pPr>
            <a:r>
              <a:rPr lang="pt-PT" sz="2000" dirty="0" smtClean="0"/>
              <a:t> </a:t>
            </a:r>
            <a:r>
              <a:rPr lang="pt-PT" sz="2000" dirty="0"/>
              <a:t>até à Índia. </a:t>
            </a:r>
            <a:endParaRPr lang="pt-PT" sz="2000" dirty="0" smtClean="0"/>
          </a:p>
          <a:p>
            <a:pPr algn="just">
              <a:lnSpc>
                <a:spcPct val="150000"/>
              </a:lnSpc>
            </a:pPr>
            <a:r>
              <a:rPr lang="pt-PT" sz="2000" dirty="0"/>
              <a:t> </a:t>
            </a:r>
            <a:r>
              <a:rPr lang="pt-PT" sz="2000" dirty="0" smtClean="0"/>
              <a:t>       Predomina</a:t>
            </a:r>
            <a:r>
              <a:rPr lang="pt-PT" sz="2000" dirty="0"/>
              <a:t>, sobretudo, </a:t>
            </a:r>
            <a:r>
              <a:rPr lang="pt-PT" sz="2000" dirty="0" smtClean="0"/>
              <a:t>nos </a:t>
            </a:r>
            <a:r>
              <a:rPr lang="it-IT" sz="2000" dirty="0" smtClean="0"/>
              <a:t>Cantos </a:t>
            </a:r>
            <a:r>
              <a:rPr lang="it-IT" sz="2000" dirty="0"/>
              <a:t>I, II, V, VI, IX e X</a:t>
            </a:r>
            <a:r>
              <a:rPr lang="it-IT" sz="2000" dirty="0" smtClean="0"/>
              <a:t>.</a:t>
            </a:r>
          </a:p>
          <a:p>
            <a:pPr algn="just">
              <a:lnSpc>
                <a:spcPct val="150000"/>
              </a:lnSpc>
            </a:pPr>
            <a:endParaRPr lang="pt-PT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" t="21997" r="8409" b="4138"/>
          <a:stretch/>
        </p:blipFill>
        <p:spPr>
          <a:xfrm>
            <a:off x="6876256" y="3944318"/>
            <a:ext cx="2267744" cy="2891514"/>
          </a:xfrm>
          <a:prstGeom prst="rect">
            <a:avLst/>
          </a:prstGeom>
        </p:spPr>
      </p:pic>
      <p:sp>
        <p:nvSpPr>
          <p:cNvPr id="6" name="Rectângulo 5"/>
          <p:cNvSpPr/>
          <p:nvPr/>
        </p:nvSpPr>
        <p:spPr>
          <a:xfrm>
            <a:off x="795325" y="1556792"/>
            <a:ext cx="406009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Planos narrativos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982106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3" name="Rectângulo 2"/>
          <p:cNvSpPr/>
          <p:nvPr/>
        </p:nvSpPr>
        <p:spPr>
          <a:xfrm>
            <a:off x="795324" y="2495807"/>
            <a:ext cx="4510915" cy="5232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800" b="1" dirty="0"/>
              <a:t>Plano da </a:t>
            </a:r>
            <a:r>
              <a:rPr lang="pt-PT" sz="2800" b="1" dirty="0" smtClean="0"/>
              <a:t>História de Portugal</a:t>
            </a:r>
            <a:endParaRPr lang="pt-PT" sz="2800" dirty="0"/>
          </a:p>
        </p:txBody>
      </p:sp>
      <p:sp>
        <p:nvSpPr>
          <p:cNvPr id="6" name="Rectângulo 5"/>
          <p:cNvSpPr/>
          <p:nvPr/>
        </p:nvSpPr>
        <p:spPr>
          <a:xfrm>
            <a:off x="795325" y="3360660"/>
            <a:ext cx="731756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 Surge 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</a:rPr>
              <a:t>encaixado</a:t>
            </a:r>
            <a:r>
              <a:rPr lang="pt-PT" sz="2000" dirty="0"/>
              <a:t> no plano da Viagem e </a:t>
            </a:r>
            <a:r>
              <a:rPr lang="pt-PT" sz="2000" dirty="0" smtClean="0"/>
              <a:t>consiste na </a:t>
            </a:r>
            <a:r>
              <a:rPr lang="pt-PT" sz="2000" dirty="0"/>
              <a:t>narração da História de Portugal (por Vasco da Gama ao rei de Melinde, </a:t>
            </a:r>
            <a:r>
              <a:rPr lang="pt-PT" sz="2000" dirty="0" smtClean="0"/>
              <a:t>por Paulo </a:t>
            </a:r>
            <a:r>
              <a:rPr lang="pt-PT" sz="2000" dirty="0"/>
              <a:t>da Gama ao Catual de Calecut ou ainda pelo Adamastor e por Tétis, </a:t>
            </a:r>
            <a:r>
              <a:rPr lang="pt-PT" sz="2000" dirty="0" smtClean="0"/>
              <a:t>que profetizam </a:t>
            </a:r>
            <a:r>
              <a:rPr lang="pt-PT" sz="2000" dirty="0"/>
              <a:t>as proezas dos </a:t>
            </a:r>
            <a:endParaRPr lang="pt-PT" sz="2000" dirty="0" smtClean="0"/>
          </a:p>
          <a:p>
            <a:pPr algn="just">
              <a:lnSpc>
                <a:spcPct val="150000"/>
              </a:lnSpc>
            </a:pPr>
            <a:r>
              <a:rPr lang="pt-PT" sz="2000" dirty="0" smtClean="0"/>
              <a:t>Portugueses</a:t>
            </a:r>
            <a:r>
              <a:rPr lang="pt-PT" sz="2000" dirty="0"/>
              <a:t>). Predomina, sobretudo, </a:t>
            </a:r>
            <a:endParaRPr lang="pt-PT" sz="2000" dirty="0" smtClean="0"/>
          </a:p>
          <a:p>
            <a:pPr algn="just">
              <a:lnSpc>
                <a:spcPct val="150000"/>
              </a:lnSpc>
            </a:pPr>
            <a:r>
              <a:rPr lang="pt-PT" sz="2000" dirty="0" smtClean="0"/>
              <a:t>nos </a:t>
            </a:r>
            <a:r>
              <a:rPr lang="pt-PT" sz="2000" dirty="0"/>
              <a:t>Cantos III, </a:t>
            </a:r>
            <a:r>
              <a:rPr lang="pt-PT" sz="2000" dirty="0" smtClean="0"/>
              <a:t>IV, VIII </a:t>
            </a:r>
            <a:r>
              <a:rPr lang="pt-PT" sz="2000" dirty="0"/>
              <a:t>e X.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6156176" y="4697435"/>
            <a:ext cx="2743080" cy="2088232"/>
          </a:xfrm>
          <a:prstGeom prst="rect">
            <a:avLst/>
          </a:prstGeom>
        </p:spPr>
      </p:pic>
      <p:sp>
        <p:nvSpPr>
          <p:cNvPr id="7" name="Rectângulo 6"/>
          <p:cNvSpPr/>
          <p:nvPr/>
        </p:nvSpPr>
        <p:spPr>
          <a:xfrm>
            <a:off x="795325" y="1556792"/>
            <a:ext cx="406009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Planos narrativos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398205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3" name="Rectângulo 2"/>
          <p:cNvSpPr/>
          <p:nvPr/>
        </p:nvSpPr>
        <p:spPr>
          <a:xfrm>
            <a:off x="813293" y="2473732"/>
            <a:ext cx="4533164" cy="5232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800" b="1" dirty="0"/>
              <a:t>Plano dos Deuses/Mitológico</a:t>
            </a:r>
            <a:endParaRPr lang="pt-PT" sz="2800" dirty="0"/>
          </a:p>
        </p:txBody>
      </p:sp>
      <p:sp>
        <p:nvSpPr>
          <p:cNvPr id="6" name="Rectângulo 5"/>
          <p:cNvSpPr/>
          <p:nvPr/>
        </p:nvSpPr>
        <p:spPr>
          <a:xfrm>
            <a:off x="789310" y="3280200"/>
            <a:ext cx="7317564" cy="23529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 Surge, </a:t>
            </a:r>
            <a:r>
              <a:rPr lang="pt-PT" sz="2000" dirty="0"/>
              <a:t>geralmente, articulado com o plano </a:t>
            </a:r>
            <a:r>
              <a:rPr lang="pt-PT" sz="2000" dirty="0" smtClean="0"/>
              <a:t>da Viagem</a:t>
            </a:r>
            <a:r>
              <a:rPr lang="pt-PT" sz="2000" dirty="0"/>
              <a:t>, uma vez que se refere à intervenção que as figuras divinas e </a:t>
            </a:r>
            <a:r>
              <a:rPr lang="pt-PT" sz="2000" dirty="0" smtClean="0"/>
              <a:t>mitológicas têm </a:t>
            </a:r>
            <a:r>
              <a:rPr lang="pt-PT" sz="2000" dirty="0"/>
              <a:t>na ação, ou seja, na viagem dos </a:t>
            </a:r>
            <a:endParaRPr lang="pt-PT" sz="2000" dirty="0" smtClean="0"/>
          </a:p>
          <a:p>
            <a:pPr algn="just">
              <a:lnSpc>
                <a:spcPct val="150000"/>
              </a:lnSpc>
            </a:pPr>
            <a:r>
              <a:rPr lang="pt-PT" sz="2000" dirty="0" smtClean="0"/>
              <a:t>portugueses </a:t>
            </a:r>
            <a:r>
              <a:rPr lang="pt-PT" sz="2000" dirty="0"/>
              <a:t>até à Índia. Predomina</a:t>
            </a:r>
            <a:r>
              <a:rPr lang="pt-PT" sz="2000" dirty="0" smtClean="0"/>
              <a:t>,</a:t>
            </a:r>
          </a:p>
          <a:p>
            <a:pPr algn="just">
              <a:lnSpc>
                <a:spcPct val="150000"/>
              </a:lnSpc>
            </a:pPr>
            <a:r>
              <a:rPr lang="pt-PT" sz="2000" dirty="0" smtClean="0"/>
              <a:t>sobretudo, nos </a:t>
            </a:r>
            <a:r>
              <a:rPr lang="pt-PT" sz="2000" dirty="0"/>
              <a:t>Cantos I, II, VI, VIII, IX e X.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394" y="4408305"/>
            <a:ext cx="3919512" cy="2449695"/>
          </a:xfrm>
          <a:prstGeom prst="rect">
            <a:avLst/>
          </a:prstGeom>
        </p:spPr>
      </p:pic>
      <p:sp>
        <p:nvSpPr>
          <p:cNvPr id="8" name="Rectângulo 7"/>
          <p:cNvSpPr/>
          <p:nvPr/>
        </p:nvSpPr>
        <p:spPr>
          <a:xfrm>
            <a:off x="795325" y="1537032"/>
            <a:ext cx="406009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Planos narrativos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2373487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ângulo 4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3" name="Rectângulo 2"/>
          <p:cNvSpPr/>
          <p:nvPr/>
        </p:nvSpPr>
        <p:spPr>
          <a:xfrm>
            <a:off x="795325" y="2473732"/>
            <a:ext cx="5249642" cy="52322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pt-PT" sz="2800" b="1" dirty="0"/>
              <a:t>Plano das Considerações do Poeta</a:t>
            </a:r>
            <a:endParaRPr lang="pt-PT" sz="2800" dirty="0"/>
          </a:p>
        </p:txBody>
      </p:sp>
      <p:sp>
        <p:nvSpPr>
          <p:cNvPr id="6" name="Rectângulo 5"/>
          <p:cNvSpPr/>
          <p:nvPr/>
        </p:nvSpPr>
        <p:spPr>
          <a:xfrm>
            <a:off x="795325" y="3305139"/>
            <a:ext cx="731756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 </a:t>
            </a:r>
            <a:r>
              <a:rPr lang="pt-PT" sz="2000" dirty="0"/>
              <a:t>E</a:t>
            </a:r>
            <a:r>
              <a:rPr lang="pt-PT" sz="2000" dirty="0" smtClean="0"/>
              <a:t>ncontra-se </a:t>
            </a:r>
            <a:r>
              <a:rPr lang="pt-PT" sz="2000" dirty="0"/>
              <a:t>em quase todos os </a:t>
            </a:r>
            <a:r>
              <a:rPr lang="pt-PT" sz="2000" dirty="0" smtClean="0"/>
              <a:t>Cantos, geralmente</a:t>
            </a:r>
            <a:r>
              <a:rPr lang="pt-PT" sz="2000" dirty="0"/>
              <a:t>, no final, e consiste em </a:t>
            </a:r>
            <a:r>
              <a:rPr lang="pt-PT" sz="2000" b="1" dirty="0"/>
              <a:t>reflexões</a:t>
            </a:r>
            <a:r>
              <a:rPr lang="pt-PT" sz="2000" dirty="0"/>
              <a:t>, </a:t>
            </a:r>
            <a:r>
              <a:rPr lang="pt-PT" sz="2000" b="1" dirty="0"/>
              <a:t>críticas</a:t>
            </a:r>
            <a:r>
              <a:rPr lang="pt-PT" sz="2000" dirty="0"/>
              <a:t>, </a:t>
            </a:r>
            <a:r>
              <a:rPr lang="pt-PT" sz="2000" b="1" dirty="0"/>
              <a:t>elogios</a:t>
            </a:r>
            <a:r>
              <a:rPr lang="pt-PT" sz="2000" dirty="0"/>
              <a:t> ou </a:t>
            </a:r>
            <a:r>
              <a:rPr lang="pt-PT" sz="2000" b="1" dirty="0"/>
              <a:t>lamentações </a:t>
            </a:r>
            <a:r>
              <a:rPr lang="pt-PT" sz="2000" b="1" dirty="0" smtClean="0"/>
              <a:t>do poeta</a:t>
            </a:r>
            <a:r>
              <a:rPr lang="pt-PT" sz="2000" dirty="0" smtClean="0"/>
              <a:t> </a:t>
            </a:r>
            <a:r>
              <a:rPr lang="pt-PT" sz="2000" dirty="0"/>
              <a:t>acerca de diversos assuntos (a condição humana, o conceito de heroísmo, </a:t>
            </a:r>
            <a:r>
              <a:rPr lang="pt-PT" sz="2000" dirty="0" smtClean="0"/>
              <a:t>o elogio </a:t>
            </a:r>
            <a:r>
              <a:rPr lang="pt-PT" sz="2000" dirty="0"/>
              <a:t>dos Portugueses, a ingratidão e o </a:t>
            </a:r>
            <a:endParaRPr lang="pt-PT" sz="2000" dirty="0" smtClean="0"/>
          </a:p>
          <a:p>
            <a:pPr algn="just">
              <a:lnSpc>
                <a:spcPct val="150000"/>
              </a:lnSpc>
            </a:pPr>
            <a:r>
              <a:rPr lang="pt-PT" sz="2000" dirty="0" smtClean="0"/>
              <a:t>desprezo </a:t>
            </a:r>
            <a:r>
              <a:rPr lang="pt-PT" sz="2000" dirty="0"/>
              <a:t>pelas artes…).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5010112"/>
            <a:ext cx="1465152" cy="1803264"/>
          </a:xfrm>
          <a:prstGeom prst="rect">
            <a:avLst/>
          </a:prstGeom>
        </p:spPr>
      </p:pic>
      <p:sp>
        <p:nvSpPr>
          <p:cNvPr id="7" name="Rectângulo 6"/>
          <p:cNvSpPr/>
          <p:nvPr/>
        </p:nvSpPr>
        <p:spPr>
          <a:xfrm>
            <a:off x="795325" y="1556792"/>
            <a:ext cx="406009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Planos narrativos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3286859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815860" y="1835391"/>
            <a:ext cx="406009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Episódios</a:t>
            </a:r>
            <a:endParaRPr lang="pt-PT" sz="2400" dirty="0"/>
          </a:p>
        </p:txBody>
      </p:sp>
      <p:sp>
        <p:nvSpPr>
          <p:cNvPr id="5" name="Rectângulo 4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6" name="Rectângulo 5"/>
          <p:cNvSpPr/>
          <p:nvPr/>
        </p:nvSpPr>
        <p:spPr>
          <a:xfrm>
            <a:off x="683568" y="2780928"/>
            <a:ext cx="752109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/>
              <a:t> </a:t>
            </a:r>
            <a:r>
              <a:rPr lang="pt-PT" sz="2000" dirty="0" smtClean="0"/>
              <a:t>     </a:t>
            </a:r>
            <a:r>
              <a:rPr lang="pt-PT" sz="2000" dirty="0"/>
              <a:t>Ao longo d’</a:t>
            </a:r>
            <a:r>
              <a:rPr lang="pt-PT" sz="2000" i="1" dirty="0"/>
              <a:t>Os Lusíadas</a:t>
            </a:r>
            <a:r>
              <a:rPr lang="pt-PT" sz="2000" dirty="0"/>
              <a:t>, encontramos diversos episódios inseridos nos vários </a:t>
            </a:r>
            <a:r>
              <a:rPr lang="pt-PT" sz="2000" dirty="0" smtClean="0"/>
              <a:t>planos referidos </a:t>
            </a:r>
            <a:r>
              <a:rPr lang="pt-PT" sz="2000" dirty="0"/>
              <a:t>anteriormente. Trata-se de </a:t>
            </a:r>
            <a:r>
              <a:rPr lang="pt-PT" sz="2000" b="1" dirty="0"/>
              <a:t>pequenas </a:t>
            </a:r>
            <a:r>
              <a:rPr lang="pt-PT" sz="2000" b="1" dirty="0" smtClean="0"/>
              <a:t>unidades </a:t>
            </a:r>
            <a:r>
              <a:rPr lang="pt-PT" sz="2000" b="1" dirty="0"/>
              <a:t>narrativas</a:t>
            </a:r>
            <a:r>
              <a:rPr lang="pt-PT" sz="2000" dirty="0"/>
              <a:t> (ações </a:t>
            </a:r>
            <a:r>
              <a:rPr lang="pt-PT" sz="2000" dirty="0" smtClean="0"/>
              <a:t>de carácter </a:t>
            </a:r>
            <a:r>
              <a:rPr lang="pt-PT" sz="2000" dirty="0"/>
              <a:t>secundário) que contribuem para uma ação variada e dinâmica.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6" t="20694" r="6571" b="5704"/>
          <a:stretch/>
        </p:blipFill>
        <p:spPr>
          <a:xfrm>
            <a:off x="6876256" y="4305690"/>
            <a:ext cx="2267744" cy="255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743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95325" y="1556792"/>
            <a:ext cx="406009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t-PT" sz="2400" b="1" dirty="0" smtClean="0"/>
              <a:t>Episódios</a:t>
            </a:r>
            <a:endParaRPr lang="pt-PT" sz="2400" dirty="0"/>
          </a:p>
        </p:txBody>
      </p:sp>
      <p:sp>
        <p:nvSpPr>
          <p:cNvPr id="5" name="Rectângulo 4"/>
          <p:cNvSpPr/>
          <p:nvPr/>
        </p:nvSpPr>
        <p:spPr>
          <a:xfrm>
            <a:off x="795325" y="489238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2.1</a:t>
            </a:r>
            <a:r>
              <a:rPr lang="pt-PT" sz="3200" b="1" dirty="0"/>
              <a:t>. E</a:t>
            </a:r>
            <a:r>
              <a:rPr lang="pt-PT" sz="3200" b="1" dirty="0" smtClean="0"/>
              <a:t>strutura interna</a:t>
            </a:r>
            <a:endParaRPr lang="pt-PT" sz="3200" b="1" dirty="0"/>
          </a:p>
        </p:txBody>
      </p:sp>
      <p:sp>
        <p:nvSpPr>
          <p:cNvPr id="6" name="Rectângulo 5"/>
          <p:cNvSpPr/>
          <p:nvPr/>
        </p:nvSpPr>
        <p:spPr>
          <a:xfrm>
            <a:off x="795325" y="2492896"/>
            <a:ext cx="7521090" cy="9679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 smtClean="0"/>
              <a:t>     Tendo em conta </a:t>
            </a:r>
            <a:r>
              <a:rPr lang="pt-PT" sz="2000" dirty="0"/>
              <a:t>a sua natureza, é possível agrupar os vários episódios </a:t>
            </a:r>
            <a:r>
              <a:rPr lang="pt-PT" sz="2000" dirty="0" smtClean="0"/>
              <a:t>d’</a:t>
            </a:r>
            <a:r>
              <a:rPr lang="pt-PT" sz="2000" i="1" dirty="0" smtClean="0"/>
              <a:t>Os Lusíadas</a:t>
            </a:r>
            <a:r>
              <a:rPr lang="pt-PT" sz="2000" dirty="0" smtClean="0"/>
              <a:t> </a:t>
            </a:r>
            <a:r>
              <a:rPr lang="pt-PT" sz="2000" dirty="0"/>
              <a:t>nos seguintes grupos: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96" t="20694" r="6571" b="5704"/>
          <a:stretch/>
        </p:blipFill>
        <p:spPr>
          <a:xfrm>
            <a:off x="7164288" y="4629864"/>
            <a:ext cx="1979712" cy="2228135"/>
          </a:xfrm>
          <a:prstGeom prst="rect">
            <a:avLst/>
          </a:prstGeom>
        </p:spPr>
      </p:pic>
      <p:sp>
        <p:nvSpPr>
          <p:cNvPr id="3" name="Rectângulo 2"/>
          <p:cNvSpPr/>
          <p:nvPr/>
        </p:nvSpPr>
        <p:spPr>
          <a:xfrm>
            <a:off x="887114" y="3789040"/>
            <a:ext cx="50203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episódios mitológicos: </a:t>
            </a:r>
            <a:r>
              <a:rPr lang="pt-PT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pt-PT" sz="2000" dirty="0" smtClean="0"/>
              <a:t>Consílio </a:t>
            </a:r>
            <a:r>
              <a:rPr lang="pt-PT" sz="2000" dirty="0"/>
              <a:t>dos Deuses;</a:t>
            </a:r>
          </a:p>
        </p:txBody>
      </p:sp>
      <p:sp>
        <p:nvSpPr>
          <p:cNvPr id="7" name="Rectângulo 6"/>
          <p:cNvSpPr/>
          <p:nvPr/>
        </p:nvSpPr>
        <p:spPr>
          <a:xfrm>
            <a:off x="887114" y="4437112"/>
            <a:ext cx="6459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episódios líricos: </a:t>
            </a:r>
            <a:r>
              <a:rPr lang="pt-PT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pt-PT" sz="2000" dirty="0" smtClean="0"/>
              <a:t>Inês </a:t>
            </a:r>
            <a:r>
              <a:rPr lang="pt-PT" sz="2000" dirty="0"/>
              <a:t>de Castro, Despedidas em Belém;</a:t>
            </a:r>
          </a:p>
        </p:txBody>
      </p:sp>
      <p:sp>
        <p:nvSpPr>
          <p:cNvPr id="8" name="Rectângulo 7"/>
          <p:cNvSpPr/>
          <p:nvPr/>
        </p:nvSpPr>
        <p:spPr>
          <a:xfrm>
            <a:off x="887114" y="5094808"/>
            <a:ext cx="63630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episódios simbólicos: </a:t>
            </a:r>
            <a:r>
              <a:rPr lang="pt-PT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r>
              <a:rPr lang="pt-PT" sz="2000" dirty="0" smtClean="0"/>
              <a:t>Adamastor</a:t>
            </a:r>
            <a:r>
              <a:rPr lang="pt-PT" sz="2000" dirty="0"/>
              <a:t>, Ilha dos Amores;</a:t>
            </a:r>
          </a:p>
        </p:txBody>
      </p:sp>
      <p:sp>
        <p:nvSpPr>
          <p:cNvPr id="9" name="Rectângulo 8"/>
          <p:cNvSpPr/>
          <p:nvPr/>
        </p:nvSpPr>
        <p:spPr>
          <a:xfrm>
            <a:off x="887114" y="5758448"/>
            <a:ext cx="55687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episódios naturalistas: </a:t>
            </a:r>
            <a:r>
              <a:rPr lang="pt-PT" sz="20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pt-PT" sz="2000" dirty="0" smtClean="0"/>
              <a:t>   Tempestade</a:t>
            </a:r>
            <a:r>
              <a:rPr lang="pt-PT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5193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3" grpId="0"/>
      <p:bldP spid="7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ângulo 6"/>
          <p:cNvSpPr/>
          <p:nvPr/>
        </p:nvSpPr>
        <p:spPr>
          <a:xfrm>
            <a:off x="799942" y="476672"/>
            <a:ext cx="2763946" cy="58477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/>
              <a:t>2</a:t>
            </a:r>
            <a:r>
              <a:rPr lang="pt-PT" sz="3200" b="1" dirty="0" smtClean="0"/>
              <a:t>. Estrutura</a:t>
            </a:r>
            <a:endParaRPr lang="pt-PT" sz="3200" b="1" dirty="0"/>
          </a:p>
        </p:txBody>
      </p:sp>
      <p:sp>
        <p:nvSpPr>
          <p:cNvPr id="8" name="Rectângulo 7"/>
          <p:cNvSpPr/>
          <p:nvPr/>
        </p:nvSpPr>
        <p:spPr>
          <a:xfrm>
            <a:off x="799942" y="476672"/>
            <a:ext cx="4060090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pt-PT" sz="3200" b="1" dirty="0" smtClean="0"/>
              <a:t>2.2. </a:t>
            </a:r>
            <a:r>
              <a:rPr lang="pt-PT" sz="3200" b="1" dirty="0"/>
              <a:t>E</a:t>
            </a:r>
            <a:r>
              <a:rPr lang="pt-PT" sz="3200" b="1" dirty="0" smtClean="0"/>
              <a:t>strutura externa</a:t>
            </a:r>
            <a:endParaRPr lang="pt-PT" sz="3200" b="1" dirty="0"/>
          </a:p>
        </p:txBody>
      </p:sp>
      <p:sp>
        <p:nvSpPr>
          <p:cNvPr id="2" name="Rectângulo 1"/>
          <p:cNvSpPr/>
          <p:nvPr/>
        </p:nvSpPr>
        <p:spPr>
          <a:xfrm>
            <a:off x="855092" y="1311151"/>
            <a:ext cx="73187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PT" sz="2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pt-PT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Epopeia </a:t>
            </a:r>
            <a:r>
              <a:rPr lang="pt-P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Lusíadas</a:t>
            </a:r>
            <a:endParaRPr lang="pt-PT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ângulo 3"/>
          <p:cNvSpPr/>
          <p:nvPr/>
        </p:nvSpPr>
        <p:spPr>
          <a:xfrm>
            <a:off x="1674012" y="2052377"/>
            <a:ext cx="1889876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pt-PT" sz="2000" dirty="0"/>
              <a:t>escrita em verso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860032" y="2072352"/>
            <a:ext cx="2754052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dirty="0"/>
              <a:t>d</a:t>
            </a:r>
            <a:r>
              <a:rPr lang="pt-PT" sz="2000" dirty="0" smtClean="0"/>
              <a:t>ivide-se </a:t>
            </a:r>
            <a:r>
              <a:rPr lang="pt-PT" sz="2000" dirty="0"/>
              <a:t>em </a:t>
            </a:r>
            <a:r>
              <a:rPr lang="pt-PT" sz="2000" dirty="0" smtClean="0"/>
              <a:t>dez Cantos</a:t>
            </a:r>
            <a:endParaRPr lang="pt-PT" sz="2000" dirty="0"/>
          </a:p>
        </p:txBody>
      </p:sp>
      <p:sp>
        <p:nvSpPr>
          <p:cNvPr id="6" name="Rectângulo 5"/>
          <p:cNvSpPr/>
          <p:nvPr/>
        </p:nvSpPr>
        <p:spPr>
          <a:xfrm>
            <a:off x="1323859" y="2917393"/>
            <a:ext cx="684025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     Cada </a:t>
            </a:r>
            <a:r>
              <a:rPr lang="pt-PT" sz="2000" dirty="0"/>
              <a:t>canto apresenta um número variável de oitavas (estâncias de oito versos</a:t>
            </a:r>
            <a:r>
              <a:rPr lang="pt-PT" sz="2000" dirty="0" smtClean="0"/>
              <a:t>), sendo </a:t>
            </a:r>
            <a:r>
              <a:rPr lang="pt-PT" sz="2000" dirty="0"/>
              <a:t>o mais longo o Canto X e o mais curto o Canto </a:t>
            </a:r>
            <a:r>
              <a:rPr lang="pt-PT" sz="2000" dirty="0" smtClean="0"/>
              <a:t>VII.</a:t>
            </a:r>
            <a:endParaRPr lang="pt-PT" sz="2000" dirty="0"/>
          </a:p>
        </p:txBody>
      </p:sp>
      <p:sp>
        <p:nvSpPr>
          <p:cNvPr id="12" name="Rectângulo 11"/>
          <p:cNvSpPr/>
          <p:nvPr/>
        </p:nvSpPr>
        <p:spPr>
          <a:xfrm>
            <a:off x="1332148" y="4221088"/>
            <a:ext cx="6840252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     Esquema </a:t>
            </a:r>
            <a:r>
              <a:rPr lang="pt-PT" sz="2000" dirty="0"/>
              <a:t>rimático fixo: rima </a:t>
            </a:r>
            <a:r>
              <a:rPr lang="pt-PT" sz="2000" b="1" dirty="0"/>
              <a:t>cruzada</a:t>
            </a:r>
            <a:r>
              <a:rPr lang="pt-PT" sz="2000" dirty="0"/>
              <a:t> nos seis primeiros versos e </a:t>
            </a:r>
            <a:r>
              <a:rPr lang="pt-PT" sz="2000" dirty="0" smtClean="0"/>
              <a:t>rima </a:t>
            </a:r>
            <a:r>
              <a:rPr lang="pt-PT" sz="2000" b="1" dirty="0" smtClean="0"/>
              <a:t>emparelhada</a:t>
            </a:r>
            <a:r>
              <a:rPr lang="pt-PT" sz="2000" dirty="0" smtClean="0"/>
              <a:t> </a:t>
            </a:r>
            <a:r>
              <a:rPr lang="pt-PT" sz="2000" dirty="0"/>
              <a:t>nos dois últimos versos, segundo o esquema </a:t>
            </a:r>
            <a:r>
              <a:rPr lang="pt-PT" sz="2000" b="1" dirty="0" err="1" smtClean="0"/>
              <a:t>abababcc</a:t>
            </a:r>
            <a:r>
              <a:rPr lang="pt-PT" sz="2000" dirty="0" smtClean="0"/>
              <a:t>.</a:t>
            </a:r>
            <a:endParaRPr lang="pt-PT" sz="2000" dirty="0"/>
          </a:p>
        </p:txBody>
      </p:sp>
      <p:sp>
        <p:nvSpPr>
          <p:cNvPr id="14" name="Rectângulo 13"/>
          <p:cNvSpPr/>
          <p:nvPr/>
        </p:nvSpPr>
        <p:spPr>
          <a:xfrm>
            <a:off x="2181915" y="5517232"/>
            <a:ext cx="4752020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dirty="0" smtClean="0">
                <a:solidFill>
                  <a:schemeClr val="tx1"/>
                </a:solidFill>
              </a:rPr>
              <a:t>versos decassilábicos (dez </a:t>
            </a:r>
            <a:r>
              <a:rPr lang="pt-PT" sz="2000" dirty="0">
                <a:solidFill>
                  <a:schemeClr val="tx1"/>
                </a:solidFill>
              </a:rPr>
              <a:t>sílabas métricas</a:t>
            </a:r>
            <a:r>
              <a:rPr lang="pt-PT" sz="2000" dirty="0" smtClean="0">
                <a:solidFill>
                  <a:schemeClr val="tx1"/>
                </a:solidFill>
              </a:rPr>
              <a:t>)</a:t>
            </a:r>
            <a:endParaRPr lang="pt-PT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  <p:bldP spid="4" grpId="0" animBg="1"/>
      <p:bldP spid="5" grpId="0" animBg="1"/>
      <p:bldP spid="6" grpId="0" animBg="1"/>
      <p:bldP spid="12" grpId="0" animBg="1"/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10pt.org/wp-content/uploads/2012/06/camoes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647708"/>
            <a:ext cx="4248472" cy="57187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76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3948</TotalTime>
  <Words>778</Words>
  <Application>Microsoft Office PowerPoint</Application>
  <PresentationFormat>On-screen Show (4:3)</PresentationFormat>
  <Paragraphs>101</Paragraphs>
  <Slides>21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Tema do Office</vt:lpstr>
      <vt:lpstr>Acrobat Document</vt:lpstr>
      <vt:lpstr>A epopeia  Os Lusíadas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utilizador</dc:creator>
  <cp:lastModifiedBy>Raquel Marques</cp:lastModifiedBy>
  <cp:revision>284</cp:revision>
  <cp:lastPrinted>2012-02-08T09:35:48Z</cp:lastPrinted>
  <dcterms:created xsi:type="dcterms:W3CDTF">2012-02-03T00:42:07Z</dcterms:created>
  <dcterms:modified xsi:type="dcterms:W3CDTF">2013-06-28T10:37:41Z</dcterms:modified>
</cp:coreProperties>
</file>