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2" r:id="rId3"/>
    <p:sldId id="333" r:id="rId4"/>
    <p:sldId id="334" r:id="rId5"/>
    <p:sldId id="335" r:id="rId6"/>
    <p:sldId id="336" r:id="rId7"/>
    <p:sldId id="338" r:id="rId8"/>
    <p:sldId id="337" r:id="rId9"/>
    <p:sldId id="339" r:id="rId10"/>
    <p:sldId id="340" r:id="rId11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ília" initials="C" lastIdx="7" clrIdx="0"/>
  <p:cmAuthor id="1" name="Marisa das Neves Henriques" initials="MNH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0796"/>
    <a:srgbClr val="FF0066"/>
    <a:srgbClr val="FF7DB2"/>
    <a:srgbClr val="009900"/>
    <a:srgbClr val="FFC5DC"/>
    <a:srgbClr val="FBB3F2"/>
    <a:srgbClr val="FA9CEF"/>
    <a:srgbClr val="FCCCF6"/>
    <a:srgbClr val="B5CD85"/>
    <a:srgbClr val="EFC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87456" autoAdjust="0"/>
  </p:normalViewPr>
  <p:slideViewPr>
    <p:cSldViewPr>
      <p:cViewPr varScale="1">
        <p:scale>
          <a:sx n="94" d="100"/>
          <a:sy n="94" d="100"/>
        </p:scale>
        <p:origin x="-8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9EBC-8542-4866-8BBE-5F8EB2870C3A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6B16-2012-416F-8779-9275F06B473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432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9691-A6E9-4D68-B1B4-F98293D5AA2D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B8E73-7D71-41C6-8C99-FE1AFA63D3D1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03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1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57" y="0"/>
            <a:ext cx="1179741" cy="14127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arcador de Posição do Rodapé 3"/>
          <p:cNvSpPr txBox="1">
            <a:spLocks/>
          </p:cNvSpPr>
          <p:nvPr userDrawn="1"/>
        </p:nvSpPr>
        <p:spPr bwMode="auto">
          <a:xfrm>
            <a:off x="0" y="6524625"/>
            <a:ext cx="2627313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300" smtClean="0">
                <a:latin typeface="Arial" pitchFamily="34" charset="0"/>
                <a:cs typeface="Arial" pitchFamily="34" charset="0"/>
              </a:rPr>
              <a:t>Porto Editora</a:t>
            </a:r>
            <a:endParaRPr lang="pt-PT" sz="13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82" y="396776"/>
            <a:ext cx="788210" cy="18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5" y="2298279"/>
            <a:ext cx="3668752" cy="456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6435" y="2229712"/>
            <a:ext cx="6300192" cy="1966528"/>
          </a:xfrm>
        </p:spPr>
        <p:txBody>
          <a:bodyPr>
            <a:normAutofit/>
          </a:bodyPr>
          <a:lstStyle/>
          <a:p>
            <a:r>
              <a:rPr lang="pt-PT" sz="4800" b="1" dirty="0" smtClean="0">
                <a:solidFill>
                  <a:srgbClr val="C00000"/>
                </a:solidFill>
              </a:rPr>
              <a:t>A mitologia greco-latina n’ </a:t>
            </a:r>
            <a:r>
              <a:rPr lang="pt-PT" sz="4800" b="1" i="1" dirty="0" smtClean="0">
                <a:solidFill>
                  <a:srgbClr val="C00000"/>
                </a:solidFill>
              </a:rPr>
              <a:t>Os Lusíadas</a:t>
            </a:r>
            <a:endParaRPr lang="pt-PT" sz="4800" b="1" i="1" dirty="0">
              <a:solidFill>
                <a:srgbClr val="C0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8419" y="332656"/>
            <a:ext cx="28797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552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0" y="0"/>
            <a:ext cx="2683000" cy="32129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3" y="952622"/>
            <a:ext cx="1440160" cy="34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01460" y="2154520"/>
            <a:ext cx="76077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 Uma </a:t>
            </a:r>
            <a:r>
              <a:rPr lang="pt-PT" sz="2000" dirty="0"/>
              <a:t>das características do estilo épico é o recurso à mitologia greco-latina. Assim, Camões </a:t>
            </a:r>
            <a:r>
              <a:rPr lang="pt-PT" sz="2000" dirty="0" smtClean="0"/>
              <a:t>socorre-se com </a:t>
            </a:r>
            <a:r>
              <a:rPr lang="pt-PT" sz="2000" dirty="0"/>
              <a:t>frequência </a:t>
            </a:r>
            <a:r>
              <a:rPr lang="pt-PT" sz="2000" dirty="0" smtClean="0"/>
              <a:t>da </a:t>
            </a:r>
            <a:r>
              <a:rPr lang="pt-PT" sz="2000" dirty="0"/>
              <a:t>mitologia, cruzando os planos da Viagem à Índia e da História de Portugal com </a:t>
            </a:r>
            <a:r>
              <a:rPr lang="pt-PT" sz="2000" dirty="0" smtClean="0"/>
              <a:t>o plano </a:t>
            </a:r>
            <a:r>
              <a:rPr lang="pt-PT" sz="2000" dirty="0"/>
              <a:t>Mitológico.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701460" y="931366"/>
            <a:ext cx="53440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Mitologia greco-latina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069149"/>
            <a:ext cx="4462163" cy="27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8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deuses do Olimpo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577029" y="1412776"/>
            <a:ext cx="74513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Os </a:t>
            </a:r>
            <a:r>
              <a:rPr lang="pt-PT" sz="2000" dirty="0"/>
              <a:t>deuses do Olimpo são originários da mitologia grega. Séculos mais tarde, os romanos </a:t>
            </a:r>
            <a:r>
              <a:rPr lang="pt-PT" sz="2000" dirty="0" smtClean="0"/>
              <a:t>apropriaram-se </a:t>
            </a:r>
            <a:r>
              <a:rPr lang="pt-PT" sz="2000" dirty="0"/>
              <a:t>dos deuses gregos, mas deram-lhes outros nomes.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12976"/>
            <a:ext cx="5182243" cy="323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6"/>
          <a:stretch/>
        </p:blipFill>
        <p:spPr bwMode="auto">
          <a:xfrm>
            <a:off x="676807" y="4381039"/>
            <a:ext cx="2462782" cy="209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deuses do Olimpo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179513" y="1336288"/>
            <a:ext cx="78488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   Eis </a:t>
            </a:r>
            <a:r>
              <a:rPr lang="pt-PT" sz="2000" dirty="0"/>
              <a:t>os principais deuses do panteão olímpico, nos seus nomes latinos:</a:t>
            </a: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7" y="1890286"/>
            <a:ext cx="2080483" cy="19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ângulo 1"/>
          <p:cNvSpPr/>
          <p:nvPr/>
        </p:nvSpPr>
        <p:spPr>
          <a:xfrm>
            <a:off x="396417" y="2475298"/>
            <a:ext cx="4679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002060"/>
                </a:solidFill>
              </a:rPr>
              <a:t>Júpiter: </a:t>
            </a:r>
            <a:r>
              <a:rPr lang="pt-PT" sz="2000" dirty="0"/>
              <a:t>Rei dos deuses, deus das condições meteorológicas, casado com Juno.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504057" y="368276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PT" sz="2000" b="1" dirty="0">
                <a:solidFill>
                  <a:srgbClr val="A90796"/>
                </a:solidFill>
              </a:rPr>
              <a:t>Juno: </a:t>
            </a:r>
            <a:r>
              <a:rPr lang="pt-PT" sz="2000" dirty="0"/>
              <a:t>Rainha dos deuses, deusa do casamento, casada com Júpiter.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383245" y="4822200"/>
            <a:ext cx="50051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Neptuno: </a:t>
            </a:r>
            <a:r>
              <a:rPr lang="pt-PT" sz="2000" dirty="0"/>
              <a:t>Deus dos mares, não gosta que os homens tenham a ousadia de atravessar o </a:t>
            </a:r>
            <a:r>
              <a:rPr lang="pt-PT" sz="2000" dirty="0" smtClean="0"/>
              <a:t>seu </a:t>
            </a:r>
            <a:r>
              <a:rPr lang="pt-PT" sz="2000" dirty="0" smtClean="0"/>
              <a:t>domínio; </a:t>
            </a:r>
            <a:r>
              <a:rPr lang="pt-PT" sz="2000" dirty="0"/>
              <a:t>por </a:t>
            </a:r>
            <a:r>
              <a:rPr lang="pt-PT" sz="2000" dirty="0" smtClean="0"/>
              <a:t>vezes, </a:t>
            </a:r>
            <a:r>
              <a:rPr lang="pt-PT" sz="2000" dirty="0"/>
              <a:t>convoca o deus Éolo e, juntos, provocam terríveis tempestades no mar.</a:t>
            </a:r>
          </a:p>
        </p:txBody>
      </p:sp>
    </p:spTree>
    <p:extLst>
      <p:ext uri="{BB962C8B-B14F-4D97-AF65-F5344CB8AC3E}">
        <p14:creationId xmlns:p14="http://schemas.microsoft.com/office/powerpoint/2010/main" val="143867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deuses do Olimpo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334222" y="4873996"/>
            <a:ext cx="2011059" cy="167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99691" y="1255031"/>
            <a:ext cx="1762723" cy="1736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2593728" y="1557721"/>
            <a:ext cx="5506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Marte: </a:t>
            </a:r>
            <a:r>
              <a:rPr lang="pt-PT" sz="2000" dirty="0"/>
              <a:t>Deus da guerra, da violência e da carnificina. No </a:t>
            </a:r>
            <a:r>
              <a:rPr lang="pt-PT" sz="2000" dirty="0" smtClean="0"/>
              <a:t>Consílio </a:t>
            </a:r>
            <a:r>
              <a:rPr lang="pt-PT" sz="2000" dirty="0"/>
              <a:t>dos D</a:t>
            </a:r>
            <a:r>
              <a:rPr lang="pt-PT" sz="2000" dirty="0" smtClean="0"/>
              <a:t>euses, </a:t>
            </a:r>
            <a:r>
              <a:rPr lang="pt-PT" sz="2000" dirty="0"/>
              <a:t>toma o partido </a:t>
            </a:r>
            <a:r>
              <a:rPr lang="pt-PT" sz="2000" dirty="0" smtClean="0"/>
              <a:t>dos Portugueses</a:t>
            </a:r>
            <a:r>
              <a:rPr lang="pt-PT" sz="2000" dirty="0"/>
              <a:t>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827584" y="3157791"/>
            <a:ext cx="58326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Baco: </a:t>
            </a:r>
            <a:r>
              <a:rPr lang="pt-PT" sz="2000" dirty="0"/>
              <a:t>Deus do vinho, da alegria e da folia. No </a:t>
            </a:r>
            <a:r>
              <a:rPr lang="pt-PT" sz="2000" dirty="0" smtClean="0"/>
              <a:t>Consílio </a:t>
            </a:r>
            <a:r>
              <a:rPr lang="pt-PT" sz="2000" dirty="0"/>
              <a:t>dos </a:t>
            </a:r>
            <a:r>
              <a:rPr lang="pt-PT" sz="2000" dirty="0" smtClean="0"/>
              <a:t>Deuses, </a:t>
            </a:r>
            <a:r>
              <a:rPr lang="pt-PT" sz="2000" dirty="0"/>
              <a:t>revela-se inimigo dos </a:t>
            </a:r>
            <a:r>
              <a:rPr lang="pt-PT" sz="2000" dirty="0" smtClean="0"/>
              <a:t>Portugueses, tentando </a:t>
            </a:r>
            <a:r>
              <a:rPr lang="pt-PT" sz="2000" dirty="0"/>
              <a:t>impedir que os nautas lusos cheguem à Índia, armando-lhes ciladas e </a:t>
            </a:r>
            <a:r>
              <a:rPr lang="pt-PT" sz="2000" dirty="0" smtClean="0"/>
              <a:t>causando uma </a:t>
            </a:r>
            <a:r>
              <a:rPr lang="pt-PT" sz="2000" dirty="0"/>
              <a:t>terrível tempestade.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398730" y="5357954"/>
            <a:ext cx="46068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Apolo: </a:t>
            </a:r>
            <a:r>
              <a:rPr lang="pt-PT" sz="2000" dirty="0"/>
              <a:t>Deus da música, da poesia e da luz.</a:t>
            </a:r>
          </a:p>
        </p:txBody>
      </p:sp>
      <p:pic>
        <p:nvPicPr>
          <p:cNvPr id="5123" name="Picture 3" descr="C:\Users\Ana Miguel\Desktop\PT 9\ilustrações finais\IM00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5" t="40798" r="55675" b="22220"/>
          <a:stretch/>
        </p:blipFill>
        <p:spPr bwMode="auto">
          <a:xfrm flipH="1">
            <a:off x="6876256" y="2573384"/>
            <a:ext cx="1571342" cy="230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66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" y="4481231"/>
            <a:ext cx="3277626" cy="237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deuses do Olimpo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2593728" y="1557721"/>
            <a:ext cx="51178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Mercúrio: </a:t>
            </a:r>
            <a:r>
              <a:rPr lang="pt-PT" sz="2000" dirty="0"/>
              <a:t>Deus dos comerciantes e dos ladrões, é o mensageiro dos deuses.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827584" y="3157791"/>
            <a:ext cx="61926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A90796"/>
                </a:solidFill>
              </a:rPr>
              <a:t>Vénus: </a:t>
            </a:r>
            <a:r>
              <a:rPr lang="pt-PT" sz="2000" dirty="0"/>
              <a:t>Deusa do amor, casada com Vulcano. Manifesta-se a favor dos Portugueses, </a:t>
            </a:r>
            <a:r>
              <a:rPr lang="pt-PT" sz="2000" dirty="0" smtClean="0"/>
              <a:t>intercedendo </a:t>
            </a:r>
            <a:r>
              <a:rPr lang="pt-PT" sz="2000" dirty="0" smtClean="0"/>
              <a:t>em sua defesa no </a:t>
            </a:r>
            <a:r>
              <a:rPr lang="pt-PT" sz="2000" dirty="0" smtClean="0"/>
              <a:t>Consílio dos </a:t>
            </a:r>
            <a:r>
              <a:rPr lang="pt-PT" sz="2000" dirty="0"/>
              <a:t>deuses e ajudando os nautas na sua viagem à Índia.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968697" y="4779055"/>
            <a:ext cx="5742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Cupido: </a:t>
            </a:r>
            <a:r>
              <a:rPr lang="pt-PT" sz="2000" dirty="0"/>
              <a:t>Deus do Amor, filho de Vénus, representado como um jovem ou como uma </a:t>
            </a:r>
            <a:r>
              <a:rPr lang="pt-PT" sz="2000" dirty="0" smtClean="0"/>
              <a:t>criança, que </a:t>
            </a:r>
            <a:r>
              <a:rPr lang="pt-PT" sz="2000" dirty="0"/>
              <a:t>se diverte a perturbar e inflamar os corações </a:t>
            </a:r>
            <a:r>
              <a:rPr lang="pt-PT" sz="2000" dirty="0" smtClean="0"/>
              <a:t>dos seres humanos e das divindades com </a:t>
            </a:r>
            <a:r>
              <a:rPr lang="pt-PT" sz="2000" dirty="0"/>
              <a:t>as suas flechas.</a:t>
            </a: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22447"/>
            <a:ext cx="1907704" cy="181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Ana Miguel\Desktop\PT 9\ilustrações finais\IM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215696"/>
            <a:ext cx="2005208" cy="256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3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deuses do Olimpo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77028" y="1557720"/>
            <a:ext cx="74458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rgbClr val="002060"/>
                </a:solidFill>
              </a:rPr>
              <a:t>Vulcano:</a:t>
            </a:r>
            <a:r>
              <a:rPr lang="pt-PT" sz="2000" b="1" dirty="0" smtClean="0"/>
              <a:t> </a:t>
            </a:r>
            <a:r>
              <a:rPr lang="pt-PT" sz="2000" dirty="0"/>
              <a:t>Deus da forja e dos metais, fabrica os raios que Júpiter atira à terra em dias de tempestade.</a:t>
            </a:r>
            <a:r>
              <a:rPr lang="pt-PT" sz="2000" dirty="0" smtClean="0"/>
              <a:t> </a:t>
            </a:r>
            <a:endParaRPr lang="pt-PT" sz="2000" dirty="0"/>
          </a:p>
        </p:txBody>
      </p:sp>
      <p:sp>
        <p:nvSpPr>
          <p:cNvPr id="6" name="Rectângulo 5"/>
          <p:cNvSpPr/>
          <p:nvPr/>
        </p:nvSpPr>
        <p:spPr>
          <a:xfrm>
            <a:off x="3139589" y="2596876"/>
            <a:ext cx="48998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Plutão: </a:t>
            </a:r>
            <a:r>
              <a:rPr lang="pt-PT" sz="2000" dirty="0"/>
              <a:t>Deus dos infernos, guardião das almas dos que morrem.</a:t>
            </a:r>
          </a:p>
        </p:txBody>
      </p:sp>
      <p:sp>
        <p:nvSpPr>
          <p:cNvPr id="8" name="Rectângulo 7"/>
          <p:cNvSpPr/>
          <p:nvPr/>
        </p:nvSpPr>
        <p:spPr>
          <a:xfrm>
            <a:off x="740545" y="4160437"/>
            <a:ext cx="60804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FF0066"/>
                </a:solidFill>
              </a:rPr>
              <a:t>Minerva: </a:t>
            </a:r>
            <a:r>
              <a:rPr lang="pt-PT" sz="2000" b="1" dirty="0" smtClean="0">
                <a:solidFill>
                  <a:srgbClr val="FF0066"/>
                </a:solidFill>
              </a:rPr>
              <a:t> </a:t>
            </a:r>
            <a:r>
              <a:rPr lang="pt-PT" sz="2000" dirty="0" smtClean="0"/>
              <a:t>Deusa </a:t>
            </a:r>
            <a:r>
              <a:rPr lang="pt-PT" sz="2000" dirty="0"/>
              <a:t>da sabedoria, das artes e da literatura.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73" y="2265606"/>
            <a:ext cx="1914530" cy="182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170315" y="3573016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FF0066"/>
                </a:solidFill>
              </a:rPr>
              <a:t>Diana: </a:t>
            </a:r>
            <a:r>
              <a:rPr lang="pt-PT" sz="2000" dirty="0"/>
              <a:t>Deusa dos bosques e da caça.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5" t="8502" r="36502" b="17239"/>
          <a:stretch/>
        </p:blipFill>
        <p:spPr bwMode="auto">
          <a:xfrm>
            <a:off x="6748561" y="4963072"/>
            <a:ext cx="2395439" cy="1894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39173" y="4854813"/>
            <a:ext cx="5981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002060"/>
                </a:solidFill>
              </a:rPr>
              <a:t>Éolo: </a:t>
            </a:r>
            <a:r>
              <a:rPr lang="pt-PT" sz="2000" dirty="0"/>
              <a:t>Deus dos ventos. </a:t>
            </a:r>
            <a:r>
              <a:rPr lang="pt-PT" sz="2000" dirty="0" smtClean="0"/>
              <a:t>Dele </a:t>
            </a:r>
            <a:r>
              <a:rPr lang="pt-PT" sz="2000" dirty="0"/>
              <a:t>dependem os quatro ventos: </a:t>
            </a:r>
            <a:r>
              <a:rPr lang="pt-PT" sz="2000" b="1" dirty="0"/>
              <a:t>Bóreas</a:t>
            </a:r>
            <a:r>
              <a:rPr lang="pt-PT" sz="2000" dirty="0"/>
              <a:t>/</a:t>
            </a:r>
            <a:r>
              <a:rPr lang="pt-PT" sz="2000" b="1" dirty="0"/>
              <a:t>Aquilão </a:t>
            </a:r>
            <a:r>
              <a:rPr lang="pt-PT" sz="2000" dirty="0"/>
              <a:t>(vento norte), </a:t>
            </a:r>
            <a:r>
              <a:rPr lang="pt-PT" sz="2000" b="1" dirty="0" smtClean="0"/>
              <a:t>Euro</a:t>
            </a:r>
            <a:r>
              <a:rPr lang="pt-PT" sz="2000" dirty="0" smtClean="0"/>
              <a:t>/</a:t>
            </a:r>
            <a:r>
              <a:rPr lang="pt-PT" sz="2000" b="1" dirty="0" smtClean="0"/>
              <a:t>Vulturno</a:t>
            </a:r>
            <a:r>
              <a:rPr lang="pt-PT" sz="2000" dirty="0" smtClean="0"/>
              <a:t> </a:t>
            </a:r>
            <a:r>
              <a:rPr lang="pt-PT" sz="2000" dirty="0"/>
              <a:t>(vento leste), </a:t>
            </a:r>
            <a:r>
              <a:rPr lang="pt-PT" sz="2000" b="1" dirty="0"/>
              <a:t>Noto</a:t>
            </a:r>
            <a:r>
              <a:rPr lang="pt-PT" sz="2000" dirty="0"/>
              <a:t>/</a:t>
            </a:r>
            <a:r>
              <a:rPr lang="pt-PT" sz="2000" b="1" dirty="0"/>
              <a:t>Austro</a:t>
            </a:r>
            <a:r>
              <a:rPr lang="pt-PT" sz="2000" dirty="0"/>
              <a:t> (vento sul) e </a:t>
            </a:r>
            <a:r>
              <a:rPr lang="pt-PT" sz="2000" b="1" dirty="0"/>
              <a:t>Zéfiro</a:t>
            </a:r>
            <a:r>
              <a:rPr lang="pt-PT" sz="2000" dirty="0"/>
              <a:t>/</a:t>
            </a:r>
            <a:r>
              <a:rPr lang="pt-PT" sz="2000" b="1" dirty="0"/>
              <a:t>Favónio</a:t>
            </a:r>
            <a:r>
              <a:rPr lang="pt-PT" sz="2000" dirty="0"/>
              <a:t> (vento oeste).</a:t>
            </a:r>
          </a:p>
        </p:txBody>
      </p:sp>
    </p:spTree>
    <p:extLst>
      <p:ext uri="{BB962C8B-B14F-4D97-AF65-F5344CB8AC3E}">
        <p14:creationId xmlns:p14="http://schemas.microsoft.com/office/powerpoint/2010/main" val="26092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4"/>
          <a:stretch/>
        </p:blipFill>
        <p:spPr>
          <a:xfrm flipH="1">
            <a:off x="6852592" y="1566248"/>
            <a:ext cx="3044414" cy="5693249"/>
          </a:xfrm>
          <a:prstGeom prst="rect">
            <a:avLst/>
          </a:prstGeom>
        </p:spPr>
      </p:pic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 musas e as ninfas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77029" y="1557720"/>
            <a:ext cx="6299228" cy="2537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As </a:t>
            </a:r>
            <a:r>
              <a:rPr lang="pt-PT" sz="2800" b="1" dirty="0">
                <a:solidFill>
                  <a:srgbClr val="A907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musas</a:t>
            </a:r>
            <a:r>
              <a:rPr lang="pt-PT" sz="2000" dirty="0"/>
              <a:t> são </a:t>
            </a:r>
            <a:r>
              <a:rPr lang="pt-PT" sz="2000" b="1" dirty="0"/>
              <a:t>nove</a:t>
            </a:r>
            <a:r>
              <a:rPr lang="pt-PT" sz="2000" dirty="0"/>
              <a:t> divindades, filhas de Zeus e de </a:t>
            </a:r>
            <a:r>
              <a:rPr lang="pt-PT" sz="2000" dirty="0" smtClean="0"/>
              <a:t>Mnemósine (Memória</a:t>
            </a:r>
            <a:r>
              <a:rPr lang="pt-PT" sz="2000" dirty="0"/>
              <a:t>). Além de </a:t>
            </a:r>
            <a:r>
              <a:rPr lang="pt-PT" sz="2000" dirty="0" smtClean="0"/>
              <a:t>entoarem hinos </a:t>
            </a:r>
            <a:r>
              <a:rPr lang="pt-PT" sz="2000" dirty="0"/>
              <a:t>para deleite dos deuses, presidem a todas as formas de sabedoria: dança, poesia, música, </a:t>
            </a:r>
            <a:r>
              <a:rPr lang="pt-PT" sz="2000" dirty="0" smtClean="0"/>
              <a:t>história, matemática</a:t>
            </a:r>
            <a:r>
              <a:rPr lang="pt-PT" sz="2000" dirty="0"/>
              <a:t>, astronomia, tragédia e comédia. </a:t>
            </a:r>
            <a:r>
              <a:rPr lang="pt-PT" sz="2000" dirty="0" smtClean="0"/>
              <a:t>  </a:t>
            </a:r>
            <a:endParaRPr lang="pt-PT" sz="2000" dirty="0"/>
          </a:p>
        </p:txBody>
      </p:sp>
      <p:sp>
        <p:nvSpPr>
          <p:cNvPr id="4" name="Rectângulo 3"/>
          <p:cNvSpPr/>
          <p:nvPr/>
        </p:nvSpPr>
        <p:spPr>
          <a:xfrm>
            <a:off x="648071" y="4410105"/>
            <a:ext cx="62281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Ao </a:t>
            </a:r>
            <a:r>
              <a:rPr lang="pt-PT" sz="2000" dirty="0"/>
              <a:t>longo d’</a:t>
            </a:r>
            <a:r>
              <a:rPr lang="pt-PT" sz="2000" i="1" dirty="0"/>
              <a:t>Os Lusíadas</a:t>
            </a:r>
            <a:r>
              <a:rPr lang="pt-PT" sz="2000" dirty="0"/>
              <a:t>, Luís de Camões pede inspiração a </a:t>
            </a:r>
            <a:r>
              <a:rPr lang="pt-PT" sz="2000" b="1" dirty="0"/>
              <a:t>Calíope</a:t>
            </a:r>
            <a:r>
              <a:rPr lang="pt-PT" sz="2000" dirty="0"/>
              <a:t> (musa da </a:t>
            </a:r>
            <a:r>
              <a:rPr lang="pt-PT" sz="2000" dirty="0" smtClean="0"/>
              <a:t>poesia épica</a:t>
            </a:r>
            <a:r>
              <a:rPr lang="pt-PT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1308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77029" y="404664"/>
            <a:ext cx="51251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 musas e as ninfas</a:t>
            </a:r>
            <a:endParaRPr lang="pt-PT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77028" y="1557720"/>
            <a:ext cx="75233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As </a:t>
            </a:r>
            <a:r>
              <a:rPr lang="pt-PT" sz="2800" b="1" dirty="0">
                <a:solidFill>
                  <a:srgbClr val="A907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ninfas</a:t>
            </a:r>
            <a:r>
              <a:rPr lang="pt-PT" sz="2800" dirty="0"/>
              <a:t> </a:t>
            </a:r>
            <a:r>
              <a:rPr lang="pt-PT" sz="2000" dirty="0"/>
              <a:t>são divindades femininas que personificam o espírito da natureza. Habitam os </a:t>
            </a:r>
            <a:r>
              <a:rPr lang="pt-PT" sz="2000" dirty="0" smtClean="0"/>
              <a:t>bosques, o </a:t>
            </a:r>
            <a:r>
              <a:rPr lang="pt-PT" sz="2000" dirty="0"/>
              <a:t>campo ou as águas.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/>
              <a:t> </a:t>
            </a:r>
            <a:r>
              <a:rPr lang="pt-PT" sz="2000" dirty="0" smtClean="0"/>
              <a:t>    N’</a:t>
            </a:r>
            <a:r>
              <a:rPr lang="pt-PT" sz="2000" i="1" dirty="0" smtClean="0"/>
              <a:t>Os </a:t>
            </a:r>
            <a:r>
              <a:rPr lang="pt-PT" sz="2000" i="1" dirty="0"/>
              <a:t>Lusíadas </a:t>
            </a:r>
            <a:r>
              <a:rPr lang="pt-PT" sz="2000" dirty="0"/>
              <a:t>surgem, na Invocação, as </a:t>
            </a:r>
            <a:r>
              <a:rPr lang="pt-PT" sz="2000" b="1" dirty="0"/>
              <a:t>Tágides</a:t>
            </a:r>
            <a:r>
              <a:rPr lang="pt-PT" sz="2000" dirty="0"/>
              <a:t> (ninfas do rio </a:t>
            </a:r>
            <a:r>
              <a:rPr lang="pt-PT" sz="2000" dirty="0" smtClean="0"/>
              <a:t>Tejo) </a:t>
            </a:r>
            <a:r>
              <a:rPr lang="pt-PT" sz="2000" dirty="0"/>
              <a:t>e, no </a:t>
            </a:r>
            <a:r>
              <a:rPr lang="pt-PT" sz="2000" dirty="0" smtClean="0"/>
              <a:t>episódio do </a:t>
            </a:r>
            <a:r>
              <a:rPr lang="pt-PT" sz="2000" dirty="0"/>
              <a:t>Adamastor, </a:t>
            </a:r>
            <a:r>
              <a:rPr lang="pt-PT" sz="2000" b="1" dirty="0"/>
              <a:t>Tétis</a:t>
            </a:r>
            <a:r>
              <a:rPr lang="pt-PT" sz="2000" dirty="0"/>
              <a:t>, uma ninfa marinha. Já no episódio da Ilha dos </a:t>
            </a:r>
            <a:r>
              <a:rPr lang="pt-PT" sz="2000" dirty="0" smtClean="0"/>
              <a:t>Amores, </a:t>
            </a:r>
            <a:r>
              <a:rPr lang="pt-PT" sz="2000" dirty="0"/>
              <a:t>aparecem as </a:t>
            </a:r>
            <a:r>
              <a:rPr lang="pt-PT" sz="2000" b="1" dirty="0" smtClean="0"/>
              <a:t>ninfas dos </a:t>
            </a:r>
            <a:r>
              <a:rPr lang="pt-PT" sz="2000" b="1" dirty="0"/>
              <a:t>bosques </a:t>
            </a:r>
            <a:r>
              <a:rPr lang="pt-PT" sz="2000" dirty="0"/>
              <a:t>e a ninfa que acompanha Vasco da Gama, </a:t>
            </a:r>
            <a:r>
              <a:rPr lang="pt-PT" sz="2000" b="1" dirty="0"/>
              <a:t>Tétis</a:t>
            </a:r>
            <a:r>
              <a:rPr lang="pt-PT" sz="2000" dirty="0"/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569" y="4235377"/>
            <a:ext cx="4779431" cy="262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94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00808"/>
            <a:ext cx="5632114" cy="351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3947</TotalTime>
  <Words>583</Words>
  <Application>Microsoft Office PowerPoint</Application>
  <PresentationFormat>On-screen Show (4:3)</PresentationFormat>
  <Paragraphs>31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Tema do Office</vt:lpstr>
      <vt:lpstr>A mitologia greco-latina n’ Os Lusíadas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Raquel Marques</cp:lastModifiedBy>
  <cp:revision>297</cp:revision>
  <cp:lastPrinted>2012-02-08T09:35:48Z</cp:lastPrinted>
  <dcterms:created xsi:type="dcterms:W3CDTF">2012-02-03T00:42:07Z</dcterms:created>
  <dcterms:modified xsi:type="dcterms:W3CDTF">2013-06-28T10:48:24Z</dcterms:modified>
</cp:coreProperties>
</file>