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12" r:id="rId3"/>
    <p:sldId id="314" r:id="rId4"/>
    <p:sldId id="313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</p:sldIdLst>
  <p:sldSz cx="9144000" cy="6858000" type="screen4x3"/>
  <p:notesSz cx="6797675" cy="9928225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ecília" initials="C" lastIdx="7" clrIdx="0"/>
  <p:cmAuthor id="1" name="Marisa das Neves Henriques" initials="MNH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6F9"/>
    <a:srgbClr val="FF0066"/>
    <a:srgbClr val="009900"/>
    <a:srgbClr val="FFC5DC"/>
    <a:srgbClr val="FF7DB2"/>
    <a:srgbClr val="A90796"/>
    <a:srgbClr val="FBB3F2"/>
    <a:srgbClr val="FA9CEF"/>
    <a:srgbClr val="FCCCF6"/>
    <a:srgbClr val="B5CD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456" autoAdjust="0"/>
  </p:normalViewPr>
  <p:slideViewPr>
    <p:cSldViewPr>
      <p:cViewPr varScale="1">
        <p:scale>
          <a:sx n="94" d="100"/>
          <a:sy n="94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769EBC-8542-4866-8BBE-5F8EB2870C3A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B86B16-2012-416F-8779-9275F06B473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18432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69691-A6E9-4D68-B1B4-F98293D5AA2D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0B8E73-7D71-41C6-8C99-FE1AFA63D3D1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2036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113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89586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89586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01865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01865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48003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57" y="0"/>
            <a:ext cx="1179741" cy="1412776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16632"/>
            <a:ext cx="1368152" cy="233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Marcador de Posição do Rodapé 3"/>
          <p:cNvSpPr txBox="1">
            <a:spLocks/>
          </p:cNvSpPr>
          <p:nvPr userDrawn="1"/>
        </p:nvSpPr>
        <p:spPr bwMode="auto">
          <a:xfrm>
            <a:off x="0" y="6524625"/>
            <a:ext cx="2627313" cy="333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300" smtClean="0">
                <a:latin typeface="Arial" pitchFamily="34" charset="0"/>
                <a:cs typeface="Arial" pitchFamily="34" charset="0"/>
              </a:rPr>
              <a:t>Porto Editora</a:t>
            </a:r>
            <a:endParaRPr lang="pt-PT" sz="13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182" y="396776"/>
            <a:ext cx="788210" cy="189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8105" y="2298279"/>
            <a:ext cx="3668752" cy="456756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79" y="2615535"/>
            <a:ext cx="6300192" cy="196652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t-PT" sz="3200" b="1" dirty="0">
                <a:solidFill>
                  <a:srgbClr val="C00000"/>
                </a:solidFill>
              </a:rPr>
              <a:t>Oração subordinada</a:t>
            </a:r>
            <a:r>
              <a:rPr lang="pt-PT" sz="3200" b="1" dirty="0" smtClean="0">
                <a:solidFill>
                  <a:srgbClr val="C00000"/>
                </a:solidFill>
              </a:rPr>
              <a:t>:</a:t>
            </a:r>
            <a:r>
              <a:rPr lang="pt-PT" sz="2800" b="1" dirty="0" smtClean="0">
                <a:solidFill>
                  <a:srgbClr val="C00000"/>
                </a:solidFill>
              </a:rPr>
              <a:t/>
            </a:r>
            <a:br>
              <a:rPr lang="pt-PT" sz="2800" b="1" dirty="0" smtClean="0">
                <a:solidFill>
                  <a:srgbClr val="C00000"/>
                </a:solidFill>
              </a:rPr>
            </a:br>
            <a:r>
              <a:rPr lang="pt-PT" sz="500" b="1" dirty="0" smtClean="0">
                <a:solidFill>
                  <a:srgbClr val="C00000"/>
                </a:solidFill>
              </a:rPr>
              <a:t> </a:t>
            </a:r>
            <a:r>
              <a:rPr lang="pt-PT" sz="2800" b="1" dirty="0" smtClean="0">
                <a:solidFill>
                  <a:srgbClr val="C00000"/>
                </a:solidFill>
              </a:rPr>
              <a:t/>
            </a:r>
            <a:br>
              <a:rPr lang="pt-PT" sz="2800" b="1" dirty="0" smtClean="0">
                <a:solidFill>
                  <a:srgbClr val="C00000"/>
                </a:solidFill>
              </a:rPr>
            </a:br>
            <a:r>
              <a:rPr lang="pt-PT" sz="2800" b="1" dirty="0" smtClean="0">
                <a:solidFill>
                  <a:srgbClr val="C00000"/>
                </a:solidFill>
              </a:rPr>
              <a:t>substantiva relativa </a:t>
            </a:r>
            <a:br>
              <a:rPr lang="pt-PT" sz="2800" b="1" dirty="0" smtClean="0">
                <a:solidFill>
                  <a:srgbClr val="C00000"/>
                </a:solidFill>
              </a:rPr>
            </a:br>
            <a:r>
              <a:rPr lang="pt-PT" sz="2800" b="1" dirty="0" smtClean="0">
                <a:solidFill>
                  <a:srgbClr val="C00000"/>
                </a:solidFill>
              </a:rPr>
              <a:t>e </a:t>
            </a:r>
            <a:br>
              <a:rPr lang="pt-PT" sz="2800" b="1" dirty="0" smtClean="0">
                <a:solidFill>
                  <a:srgbClr val="C00000"/>
                </a:solidFill>
              </a:rPr>
            </a:br>
            <a:r>
              <a:rPr lang="pt-PT" sz="2800" b="1" dirty="0" smtClean="0">
                <a:solidFill>
                  <a:srgbClr val="C00000"/>
                </a:solidFill>
              </a:rPr>
              <a:t>adjetiva </a:t>
            </a:r>
            <a:r>
              <a:rPr lang="pt-PT" sz="2800" b="1" dirty="0">
                <a:solidFill>
                  <a:srgbClr val="C00000"/>
                </a:solidFill>
              </a:rPr>
              <a:t>relativa</a:t>
            </a:r>
            <a:endParaRPr lang="pt-PT" sz="2800" b="1" i="1" dirty="0">
              <a:solidFill>
                <a:srgbClr val="C00000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8419" y="332656"/>
            <a:ext cx="287972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155257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000" y="0"/>
            <a:ext cx="2683000" cy="321297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913" y="952622"/>
            <a:ext cx="1440160" cy="346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7702" y="764704"/>
            <a:ext cx="41203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25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Subordinação</a:t>
            </a:r>
            <a:endParaRPr lang="pt-PT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25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117878"/>
            <a:ext cx="3095539" cy="3873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815975" y="2420888"/>
            <a:ext cx="7505762" cy="11079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200" dirty="0" smtClean="0"/>
              <a:t>     Relação entre </a:t>
            </a:r>
            <a:r>
              <a:rPr lang="pt-PT" sz="2200" dirty="0"/>
              <a:t>um </a:t>
            </a:r>
            <a:r>
              <a:rPr lang="pt-PT" sz="2200" b="1" dirty="0"/>
              <a:t>elemento subordinante </a:t>
            </a:r>
            <a:r>
              <a:rPr lang="pt-PT" sz="2200" dirty="0"/>
              <a:t>(palavra, constituinte </a:t>
            </a:r>
            <a:r>
              <a:rPr lang="pt-PT" sz="2200" dirty="0" smtClean="0"/>
              <a:t>ou oração</a:t>
            </a:r>
            <a:r>
              <a:rPr lang="pt-PT" sz="2200" dirty="0"/>
              <a:t>) e uma </a:t>
            </a:r>
            <a:r>
              <a:rPr lang="pt-PT" sz="2200" b="1" dirty="0"/>
              <a:t>oração subordinada</a:t>
            </a:r>
            <a:r>
              <a:rPr lang="pt-PT" sz="2200" dirty="0"/>
              <a:t>. 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10728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7702" y="764704"/>
            <a:ext cx="41203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25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Subordinação</a:t>
            </a:r>
            <a:endParaRPr lang="pt-PT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25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002808"/>
            <a:ext cx="3210071" cy="401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1043608" y="3011131"/>
            <a:ext cx="2527023" cy="547714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200" b="1" dirty="0" smtClean="0">
                <a:solidFill>
                  <a:prstClr val="black"/>
                </a:solidFill>
              </a:rPr>
              <a:t>adverbiais</a:t>
            </a:r>
            <a:r>
              <a:rPr lang="pt-PT" sz="2200" b="1" dirty="0" smtClean="0"/>
              <a:t> </a:t>
            </a:r>
            <a:endParaRPr lang="pt-PT" sz="2000" b="1" dirty="0"/>
          </a:p>
        </p:txBody>
      </p:sp>
      <p:sp>
        <p:nvSpPr>
          <p:cNvPr id="3" name="Rectângulo 2"/>
          <p:cNvSpPr/>
          <p:nvPr/>
        </p:nvSpPr>
        <p:spPr>
          <a:xfrm>
            <a:off x="834993" y="2036039"/>
            <a:ext cx="4792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dirty="0">
                <a:solidFill>
                  <a:prstClr val="black"/>
                </a:solidFill>
              </a:rPr>
              <a:t>As </a:t>
            </a:r>
            <a:r>
              <a:rPr lang="pt-PT" sz="2200" b="1" dirty="0">
                <a:solidFill>
                  <a:prstClr val="black"/>
                </a:solidFill>
              </a:rPr>
              <a:t>orações subordinadas </a:t>
            </a:r>
            <a:r>
              <a:rPr lang="pt-PT" sz="2200" dirty="0">
                <a:solidFill>
                  <a:prstClr val="black"/>
                </a:solidFill>
              </a:rPr>
              <a:t>podem ser: </a:t>
            </a:r>
            <a:endParaRPr lang="pt-PT" dirty="0"/>
          </a:p>
        </p:txBody>
      </p:sp>
      <p:sp>
        <p:nvSpPr>
          <p:cNvPr id="6" name="Rectângulo 5"/>
          <p:cNvSpPr/>
          <p:nvPr/>
        </p:nvSpPr>
        <p:spPr>
          <a:xfrm>
            <a:off x="1971209" y="4058481"/>
            <a:ext cx="2520280" cy="547714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200" b="1" dirty="0" smtClean="0">
                <a:solidFill>
                  <a:prstClr val="black"/>
                </a:solidFill>
              </a:rPr>
              <a:t>adjetivas</a:t>
            </a:r>
            <a:endParaRPr lang="pt-PT" sz="2000" b="1" dirty="0"/>
          </a:p>
        </p:txBody>
      </p:sp>
      <p:sp>
        <p:nvSpPr>
          <p:cNvPr id="7" name="Rectângulo 6"/>
          <p:cNvSpPr/>
          <p:nvPr/>
        </p:nvSpPr>
        <p:spPr>
          <a:xfrm>
            <a:off x="3327922" y="5157192"/>
            <a:ext cx="2520280" cy="547714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200" b="1" dirty="0" smtClean="0">
                <a:solidFill>
                  <a:prstClr val="black"/>
                </a:solidFill>
              </a:rPr>
              <a:t>substantivas</a:t>
            </a:r>
            <a:r>
              <a:rPr lang="pt-PT" sz="2200" b="1" dirty="0" smtClean="0"/>
              <a:t> </a:t>
            </a:r>
            <a:endParaRPr lang="pt-PT" sz="2000" b="1" dirty="0"/>
          </a:p>
        </p:txBody>
      </p:sp>
    </p:spTree>
    <p:extLst>
      <p:ext uri="{BB962C8B-B14F-4D97-AF65-F5344CB8AC3E}">
        <p14:creationId xmlns:p14="http://schemas.microsoft.com/office/powerpoint/2010/main" val="69497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71800" y="1652347"/>
            <a:ext cx="6192688" cy="5162781"/>
          </a:xfrm>
          <a:prstGeom prst="rect">
            <a:avLst/>
          </a:prstGeom>
        </p:spPr>
      </p:pic>
      <p:sp>
        <p:nvSpPr>
          <p:cNvPr id="2" name="Rectângulo 1"/>
          <p:cNvSpPr/>
          <p:nvPr/>
        </p:nvSpPr>
        <p:spPr>
          <a:xfrm>
            <a:off x="643532" y="1484784"/>
            <a:ext cx="57606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400" dirty="0" smtClean="0"/>
              <a:t>     Como distinguir </a:t>
            </a:r>
          </a:p>
          <a:p>
            <a:pPr algn="ctr">
              <a:lnSpc>
                <a:spcPct val="150000"/>
              </a:lnSpc>
            </a:pPr>
            <a:r>
              <a:rPr lang="pt-PT" sz="2400" dirty="0" smtClean="0"/>
              <a:t>orações </a:t>
            </a:r>
            <a:r>
              <a:rPr lang="pt-PT" sz="2400" dirty="0"/>
              <a:t>subordinadas </a:t>
            </a:r>
            <a:r>
              <a:rPr lang="pt-PT" sz="2400" b="1" dirty="0"/>
              <a:t>substantivas </a:t>
            </a:r>
            <a:r>
              <a:rPr lang="pt-PT" sz="2400" dirty="0"/>
              <a:t>relativas </a:t>
            </a:r>
            <a:r>
              <a:rPr lang="pt-PT" sz="2400" dirty="0" smtClean="0"/>
              <a:t>de </a:t>
            </a:r>
          </a:p>
          <a:p>
            <a:pPr algn="ctr">
              <a:lnSpc>
                <a:spcPct val="150000"/>
              </a:lnSpc>
            </a:pPr>
            <a:r>
              <a:rPr lang="pt-PT" sz="2400" dirty="0" smtClean="0"/>
              <a:t>orações subordinadas </a:t>
            </a:r>
            <a:r>
              <a:rPr lang="pt-PT" sz="2400" b="1" dirty="0" smtClean="0"/>
              <a:t>adjetivas </a:t>
            </a:r>
            <a:r>
              <a:rPr lang="pt-PT" sz="2400" dirty="0" smtClean="0"/>
              <a:t>relativas?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57329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78910" y="2996952"/>
            <a:ext cx="4685578" cy="3906319"/>
          </a:xfrm>
          <a:prstGeom prst="rect">
            <a:avLst/>
          </a:prstGeom>
        </p:spPr>
      </p:pic>
      <p:sp>
        <p:nvSpPr>
          <p:cNvPr id="2" name="Rectângulo 1"/>
          <p:cNvSpPr/>
          <p:nvPr/>
        </p:nvSpPr>
        <p:spPr>
          <a:xfrm>
            <a:off x="395536" y="764704"/>
            <a:ext cx="67687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600" dirty="0" smtClean="0"/>
              <a:t>    </a:t>
            </a:r>
            <a:r>
              <a:rPr lang="pt-PT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pt-PT" sz="2600" b="1" dirty="0">
                <a:solidFill>
                  <a:schemeClr val="tx2">
                    <a:lumMod val="75000"/>
                  </a:schemeClr>
                </a:solidFill>
              </a:rPr>
              <a:t>1. </a:t>
            </a:r>
            <a:r>
              <a:rPr lang="pt-PT" sz="2600" b="1" dirty="0"/>
              <a:t>Oração subordinada </a:t>
            </a:r>
            <a:r>
              <a:rPr lang="pt-PT" sz="2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substantiva relativa</a:t>
            </a:r>
            <a:endParaRPr lang="pt-PT" sz="2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827584" y="1772816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 smtClean="0"/>
              <a:t>     As </a:t>
            </a:r>
            <a:r>
              <a:rPr lang="pt-PT" sz="2400" dirty="0"/>
              <a:t>orações subordinadas substantivas têm funções sintáticas </a:t>
            </a:r>
            <a:r>
              <a:rPr lang="pt-PT" sz="2400" dirty="0" smtClean="0"/>
              <a:t>tipicamente desempenhadas </a:t>
            </a:r>
            <a:r>
              <a:rPr lang="pt-PT" sz="2400" dirty="0" smtClean="0"/>
              <a:t>por grupos </a:t>
            </a:r>
            <a:r>
              <a:rPr lang="pt-PT" sz="2400" dirty="0"/>
              <a:t>nominais e dividem-se em </a:t>
            </a:r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relativas </a:t>
            </a:r>
            <a:r>
              <a:rPr lang="pt-PT" sz="2400" dirty="0" smtClean="0"/>
              <a:t>e </a:t>
            </a:r>
            <a:r>
              <a:rPr lang="pt-PT" sz="2400" b="1" dirty="0" smtClean="0"/>
              <a:t>completivas</a:t>
            </a:r>
            <a:r>
              <a:rPr lang="pt-PT" sz="2400" dirty="0"/>
              <a:t>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808849" y="3313668"/>
            <a:ext cx="5942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200" dirty="0" smtClean="0"/>
              <a:t>     </a:t>
            </a:r>
            <a:r>
              <a:rPr lang="pt-PT" sz="2400" dirty="0" smtClean="0"/>
              <a:t>As orações </a:t>
            </a:r>
            <a:r>
              <a:rPr lang="pt-PT" sz="2400" dirty="0"/>
              <a:t>subordinadas substantivas relativas são introduzidas </a:t>
            </a:r>
            <a:r>
              <a:rPr lang="pt-PT" sz="2400" dirty="0" smtClean="0"/>
              <a:t>por:</a:t>
            </a:r>
            <a:endParaRPr lang="pt-PT" sz="2400" dirty="0"/>
          </a:p>
        </p:txBody>
      </p:sp>
      <p:sp>
        <p:nvSpPr>
          <p:cNvPr id="6" name="Rectângulo 5"/>
          <p:cNvSpPr/>
          <p:nvPr/>
        </p:nvSpPr>
        <p:spPr>
          <a:xfrm>
            <a:off x="827584" y="4500933"/>
            <a:ext cx="1549638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dirty="0" smtClean="0"/>
              <a:t>pronomes</a:t>
            </a:r>
            <a:endParaRPr lang="pt-PT" sz="2400" dirty="0"/>
          </a:p>
        </p:txBody>
      </p:sp>
      <p:sp>
        <p:nvSpPr>
          <p:cNvPr id="8" name="Rectângulo 7"/>
          <p:cNvSpPr/>
          <p:nvPr/>
        </p:nvSpPr>
        <p:spPr>
          <a:xfrm>
            <a:off x="2985954" y="4500932"/>
            <a:ext cx="221498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dirty="0" smtClean="0"/>
              <a:t>quantificadores</a:t>
            </a:r>
            <a:endParaRPr lang="pt-PT" sz="2400" dirty="0"/>
          </a:p>
        </p:txBody>
      </p:sp>
      <p:sp>
        <p:nvSpPr>
          <p:cNvPr id="9" name="Rectângulo 8"/>
          <p:cNvSpPr/>
          <p:nvPr/>
        </p:nvSpPr>
        <p:spPr>
          <a:xfrm>
            <a:off x="1494229" y="5538000"/>
            <a:ext cx="2599215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dirty="0"/>
              <a:t>a</a:t>
            </a:r>
            <a:r>
              <a:rPr lang="pt-PT" sz="2400" dirty="0" smtClean="0"/>
              <a:t>dvérbios relativos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25622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6" y="764704"/>
            <a:ext cx="67687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600" dirty="0" smtClean="0"/>
              <a:t>    </a:t>
            </a:r>
            <a:r>
              <a:rPr lang="pt-PT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pt-PT" sz="2600" b="1" dirty="0">
                <a:solidFill>
                  <a:schemeClr val="tx2">
                    <a:lumMod val="75000"/>
                  </a:schemeClr>
                </a:solidFill>
              </a:rPr>
              <a:t>1. </a:t>
            </a:r>
            <a:r>
              <a:rPr lang="pt-PT" sz="2600" b="1" dirty="0"/>
              <a:t>Oração subordinada </a:t>
            </a:r>
            <a:r>
              <a:rPr lang="pt-PT" sz="2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substantiva relativa</a:t>
            </a:r>
            <a:endParaRPr lang="pt-PT" sz="2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934129" y="1556792"/>
            <a:ext cx="56875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 smtClean="0"/>
              <a:t>Pode </a:t>
            </a:r>
            <a:r>
              <a:rPr lang="pt-PT" sz="2400" dirty="0"/>
              <a:t>desempenhar a função </a:t>
            </a:r>
            <a:r>
              <a:rPr lang="pt-PT" sz="2400" dirty="0" smtClean="0"/>
              <a:t>de:</a:t>
            </a:r>
            <a:endParaRPr lang="pt-PT" sz="2400" dirty="0"/>
          </a:p>
        </p:txBody>
      </p:sp>
      <p:sp>
        <p:nvSpPr>
          <p:cNvPr id="6" name="Rectângulo 5"/>
          <p:cNvSpPr/>
          <p:nvPr/>
        </p:nvSpPr>
        <p:spPr>
          <a:xfrm>
            <a:off x="950411" y="2110725"/>
            <a:ext cx="1549638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dirty="0" smtClean="0"/>
              <a:t>sujeito</a:t>
            </a:r>
            <a:endParaRPr lang="pt-PT" sz="2400" dirty="0"/>
          </a:p>
        </p:txBody>
      </p:sp>
      <p:sp>
        <p:nvSpPr>
          <p:cNvPr id="7" name="Rectângulo 6"/>
          <p:cNvSpPr/>
          <p:nvPr/>
        </p:nvSpPr>
        <p:spPr>
          <a:xfrm>
            <a:off x="893879" y="2684817"/>
            <a:ext cx="2125703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dirty="0"/>
              <a:t>c</a:t>
            </a:r>
            <a:r>
              <a:rPr lang="pt-PT" sz="2400" dirty="0" smtClean="0"/>
              <a:t>omplemento </a:t>
            </a:r>
          </a:p>
          <a:p>
            <a:pPr algn="ctr"/>
            <a:r>
              <a:rPr lang="pt-PT" sz="2400" dirty="0" smtClean="0"/>
              <a:t>do verbo</a:t>
            </a:r>
            <a:endParaRPr lang="pt-PT" sz="2400" dirty="0"/>
          </a:p>
        </p:txBody>
      </p:sp>
      <p:sp>
        <p:nvSpPr>
          <p:cNvPr id="8" name="Rectângulo 7"/>
          <p:cNvSpPr/>
          <p:nvPr/>
        </p:nvSpPr>
        <p:spPr>
          <a:xfrm>
            <a:off x="3260608" y="2700742"/>
            <a:ext cx="1549638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dirty="0" smtClean="0"/>
              <a:t>direto</a:t>
            </a:r>
            <a:endParaRPr lang="pt-PT" sz="24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697" y="3856425"/>
            <a:ext cx="2534543" cy="3171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ângulo 9"/>
          <p:cNvSpPr/>
          <p:nvPr/>
        </p:nvSpPr>
        <p:spPr>
          <a:xfrm>
            <a:off x="3260608" y="3287346"/>
            <a:ext cx="1549638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dirty="0" smtClean="0"/>
              <a:t>indireto</a:t>
            </a:r>
            <a:endParaRPr lang="pt-PT" sz="2400" dirty="0"/>
          </a:p>
        </p:txBody>
      </p:sp>
      <p:sp>
        <p:nvSpPr>
          <p:cNvPr id="11" name="Rectângulo 10"/>
          <p:cNvSpPr/>
          <p:nvPr/>
        </p:nvSpPr>
        <p:spPr>
          <a:xfrm>
            <a:off x="3275856" y="3903356"/>
            <a:ext cx="1549638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dirty="0" smtClean="0"/>
              <a:t>oblíquo</a:t>
            </a:r>
            <a:endParaRPr lang="pt-PT" sz="2400" dirty="0"/>
          </a:p>
        </p:txBody>
      </p:sp>
      <p:sp>
        <p:nvSpPr>
          <p:cNvPr id="12" name="Rectângulo 11"/>
          <p:cNvSpPr/>
          <p:nvPr/>
        </p:nvSpPr>
        <p:spPr>
          <a:xfrm>
            <a:off x="3275856" y="4483937"/>
            <a:ext cx="2664296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dirty="0"/>
              <a:t>a</a:t>
            </a:r>
            <a:r>
              <a:rPr lang="pt-PT" sz="2400" dirty="0" smtClean="0"/>
              <a:t>gente da passiva</a:t>
            </a:r>
            <a:endParaRPr lang="pt-PT" sz="2400" dirty="0"/>
          </a:p>
        </p:txBody>
      </p:sp>
      <p:sp>
        <p:nvSpPr>
          <p:cNvPr id="13" name="Rectângulo 12"/>
          <p:cNvSpPr/>
          <p:nvPr/>
        </p:nvSpPr>
        <p:spPr>
          <a:xfrm>
            <a:off x="934129" y="5157192"/>
            <a:ext cx="386401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dirty="0"/>
              <a:t>p</a:t>
            </a:r>
            <a:r>
              <a:rPr lang="pt-PT" sz="2400" dirty="0" smtClean="0"/>
              <a:t>redicativo do sujeito</a:t>
            </a:r>
            <a:endParaRPr lang="pt-PT" sz="2400" dirty="0"/>
          </a:p>
        </p:txBody>
      </p:sp>
      <p:sp>
        <p:nvSpPr>
          <p:cNvPr id="14" name="Rectângulo 13"/>
          <p:cNvSpPr/>
          <p:nvPr/>
        </p:nvSpPr>
        <p:spPr>
          <a:xfrm>
            <a:off x="965373" y="5827684"/>
            <a:ext cx="386401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dirty="0"/>
              <a:t>m</a:t>
            </a:r>
            <a:r>
              <a:rPr lang="pt-PT" sz="2400" dirty="0" smtClean="0"/>
              <a:t>odificador do grupo verbal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96390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6" y="764704"/>
            <a:ext cx="67687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600" dirty="0" smtClean="0"/>
              <a:t>    </a:t>
            </a:r>
            <a:r>
              <a:rPr lang="pt-PT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pt-PT" sz="2600" b="1" dirty="0">
                <a:solidFill>
                  <a:schemeClr val="tx2">
                    <a:lumMod val="75000"/>
                  </a:schemeClr>
                </a:solidFill>
              </a:rPr>
              <a:t>1. </a:t>
            </a:r>
            <a:r>
              <a:rPr lang="pt-PT" sz="2600" b="1" dirty="0"/>
              <a:t>Oração subordinada </a:t>
            </a:r>
            <a:r>
              <a:rPr lang="pt-PT" sz="2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substantiva relativa</a:t>
            </a:r>
            <a:endParaRPr lang="pt-PT" sz="2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934128" y="1787624"/>
            <a:ext cx="56875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 smtClean="0"/>
              <a:t>Pode </a:t>
            </a:r>
            <a:r>
              <a:rPr lang="pt-PT" sz="2400" dirty="0"/>
              <a:t>desempenhar a função </a:t>
            </a:r>
            <a:r>
              <a:rPr lang="pt-PT" sz="2400" dirty="0" smtClean="0"/>
              <a:t>de:</a:t>
            </a:r>
            <a:endParaRPr lang="pt-PT" sz="2400" dirty="0"/>
          </a:p>
        </p:txBody>
      </p:sp>
      <p:sp>
        <p:nvSpPr>
          <p:cNvPr id="6" name="Rectângulo 5"/>
          <p:cNvSpPr/>
          <p:nvPr/>
        </p:nvSpPr>
        <p:spPr>
          <a:xfrm>
            <a:off x="422891" y="2554942"/>
            <a:ext cx="1549638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dirty="0" smtClean="0"/>
              <a:t>sujeito</a:t>
            </a:r>
            <a:endParaRPr lang="pt-PT" sz="2400" dirty="0"/>
          </a:p>
        </p:txBody>
      </p:sp>
      <p:sp>
        <p:nvSpPr>
          <p:cNvPr id="7" name="Rectângulo 6"/>
          <p:cNvSpPr/>
          <p:nvPr/>
        </p:nvSpPr>
        <p:spPr>
          <a:xfrm>
            <a:off x="425534" y="3440926"/>
            <a:ext cx="1596938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dirty="0" smtClean="0"/>
              <a:t>c. direto</a:t>
            </a:r>
            <a:endParaRPr lang="pt-PT" sz="2400" dirty="0"/>
          </a:p>
        </p:txBody>
      </p:sp>
      <p:sp>
        <p:nvSpPr>
          <p:cNvPr id="11" name="Rectângulo 10"/>
          <p:cNvSpPr/>
          <p:nvPr/>
        </p:nvSpPr>
        <p:spPr>
          <a:xfrm>
            <a:off x="395536" y="4980804"/>
            <a:ext cx="1626936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dirty="0" smtClean="0"/>
              <a:t>c. oblíquo</a:t>
            </a:r>
            <a:endParaRPr lang="pt-PT" sz="2400" dirty="0"/>
          </a:p>
        </p:txBody>
      </p:sp>
      <p:sp>
        <p:nvSpPr>
          <p:cNvPr id="3" name="Rectângulo 2"/>
          <p:cNvSpPr/>
          <p:nvPr/>
        </p:nvSpPr>
        <p:spPr>
          <a:xfrm>
            <a:off x="2232162" y="2586648"/>
            <a:ext cx="396294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200" b="1" dirty="0" smtClean="0"/>
              <a:t>Ex.: </a:t>
            </a:r>
            <a:r>
              <a:rPr lang="pt-PT" sz="2200" b="1" i="1" dirty="0" smtClean="0"/>
              <a:t>Quem </a:t>
            </a:r>
            <a:r>
              <a:rPr lang="pt-PT" sz="2200" b="1" i="1" dirty="0"/>
              <a:t>tudo quer </a:t>
            </a:r>
            <a:r>
              <a:rPr lang="pt-PT" sz="2200" i="1" dirty="0"/>
              <a:t>tudo perde.</a:t>
            </a:r>
            <a:endParaRPr lang="pt-PT" sz="2200" dirty="0"/>
          </a:p>
        </p:txBody>
      </p:sp>
      <p:sp>
        <p:nvSpPr>
          <p:cNvPr id="15" name="Rectângulo 14"/>
          <p:cNvSpPr/>
          <p:nvPr/>
        </p:nvSpPr>
        <p:spPr>
          <a:xfrm>
            <a:off x="2232162" y="3492266"/>
            <a:ext cx="52516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200" b="1" dirty="0" smtClean="0"/>
              <a:t>Ex.: </a:t>
            </a:r>
            <a:r>
              <a:rPr lang="pt-PT" sz="2400" i="1" dirty="0"/>
              <a:t>A Rita gastou </a:t>
            </a:r>
            <a:r>
              <a:rPr lang="pt-PT" sz="2400" b="1" i="1" dirty="0"/>
              <a:t>quanto dinheiro tinha</a:t>
            </a:r>
            <a:r>
              <a:rPr lang="pt-PT" sz="2400" i="1" dirty="0"/>
              <a:t>.</a:t>
            </a:r>
            <a:endParaRPr lang="pt-PT" sz="2200" dirty="0"/>
          </a:p>
        </p:txBody>
      </p:sp>
      <p:sp>
        <p:nvSpPr>
          <p:cNvPr id="16" name="Rectângulo 15"/>
          <p:cNvSpPr/>
          <p:nvPr/>
        </p:nvSpPr>
        <p:spPr>
          <a:xfrm>
            <a:off x="428177" y="4221088"/>
            <a:ext cx="1596938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dirty="0" smtClean="0"/>
              <a:t>c. indireto</a:t>
            </a:r>
            <a:endParaRPr lang="pt-PT" sz="2400" dirty="0"/>
          </a:p>
        </p:txBody>
      </p:sp>
      <p:sp>
        <p:nvSpPr>
          <p:cNvPr id="17" name="Rectângulo 16"/>
          <p:cNvSpPr/>
          <p:nvPr/>
        </p:nvSpPr>
        <p:spPr>
          <a:xfrm>
            <a:off x="2241989" y="4264312"/>
            <a:ext cx="63700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200" b="1" dirty="0" smtClean="0"/>
              <a:t>Ex.: </a:t>
            </a:r>
            <a:r>
              <a:rPr lang="pt-PT" sz="2400" i="1" dirty="0"/>
              <a:t>O Luís deu um abraço </a:t>
            </a:r>
            <a:r>
              <a:rPr lang="pt-PT" sz="2400" b="1" i="1" dirty="0"/>
              <a:t>a quem estava na </a:t>
            </a:r>
            <a:r>
              <a:rPr lang="pt-PT" sz="2400" b="1" i="1" dirty="0" smtClean="0"/>
              <a:t>sala</a:t>
            </a:r>
            <a:r>
              <a:rPr lang="pt-PT" sz="2400" i="1" dirty="0" smtClean="0"/>
              <a:t>.</a:t>
            </a:r>
            <a:endParaRPr lang="pt-PT" sz="2200" dirty="0"/>
          </a:p>
        </p:txBody>
      </p:sp>
      <p:sp>
        <p:nvSpPr>
          <p:cNvPr id="18" name="Rectângulo 17"/>
          <p:cNvSpPr/>
          <p:nvPr/>
        </p:nvSpPr>
        <p:spPr>
          <a:xfrm>
            <a:off x="2232162" y="5013176"/>
            <a:ext cx="48161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200" b="1" dirty="0" smtClean="0"/>
              <a:t>Ex.: </a:t>
            </a:r>
            <a:r>
              <a:rPr lang="pt-PT" sz="2400" i="1" dirty="0"/>
              <a:t>Eu gosto </a:t>
            </a:r>
            <a:r>
              <a:rPr lang="pt-PT" sz="2400" b="1" i="1" dirty="0"/>
              <a:t>de</a:t>
            </a:r>
            <a:r>
              <a:rPr lang="pt-PT" sz="2400" i="1" dirty="0"/>
              <a:t> </a:t>
            </a:r>
            <a:r>
              <a:rPr lang="pt-PT" sz="2400" b="1" i="1" dirty="0"/>
              <a:t>quem me trata bem</a:t>
            </a:r>
            <a:r>
              <a:rPr lang="pt-PT" sz="2400" i="1" dirty="0" smtClean="0"/>
              <a:t>.</a:t>
            </a:r>
            <a:endParaRPr lang="pt-PT" sz="2200" dirty="0"/>
          </a:p>
        </p:txBody>
      </p:sp>
      <p:sp>
        <p:nvSpPr>
          <p:cNvPr id="20" name="Rectângulo 19"/>
          <p:cNvSpPr/>
          <p:nvPr/>
        </p:nvSpPr>
        <p:spPr>
          <a:xfrm>
            <a:off x="395536" y="5717693"/>
            <a:ext cx="2664296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000" dirty="0" smtClean="0"/>
              <a:t>c. agente da passiva</a:t>
            </a:r>
            <a:endParaRPr lang="pt-PT" sz="2000" dirty="0"/>
          </a:p>
        </p:txBody>
      </p:sp>
      <p:sp>
        <p:nvSpPr>
          <p:cNvPr id="21" name="Rectângulo 20"/>
          <p:cNvSpPr/>
          <p:nvPr/>
        </p:nvSpPr>
        <p:spPr>
          <a:xfrm>
            <a:off x="3219237" y="5744032"/>
            <a:ext cx="592476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200" b="1" dirty="0" smtClean="0"/>
              <a:t>Ex.: </a:t>
            </a:r>
            <a:r>
              <a:rPr lang="pt-PT" sz="2200" i="1" dirty="0"/>
              <a:t>O prémio foi ganho </a:t>
            </a:r>
            <a:r>
              <a:rPr lang="pt-PT" sz="2200" b="1" i="1" dirty="0"/>
              <a:t>por quem mais precisava.</a:t>
            </a:r>
            <a:endParaRPr lang="pt-PT" sz="2200" b="1" dirty="0"/>
          </a:p>
        </p:txBody>
      </p:sp>
    </p:spTree>
    <p:extLst>
      <p:ext uri="{BB962C8B-B14F-4D97-AF65-F5344CB8AC3E}">
        <p14:creationId xmlns:p14="http://schemas.microsoft.com/office/powerpoint/2010/main" val="344344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11" grpId="0" animBg="1"/>
      <p:bldP spid="3" grpId="0"/>
      <p:bldP spid="15" grpId="0"/>
      <p:bldP spid="16" grpId="0" animBg="1"/>
      <p:bldP spid="17" grpId="0"/>
      <p:bldP spid="18" grpId="0"/>
      <p:bldP spid="20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6" y="764704"/>
            <a:ext cx="67687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600" dirty="0" smtClean="0"/>
              <a:t>    </a:t>
            </a:r>
            <a:r>
              <a:rPr lang="pt-PT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pt-PT" sz="2600" b="1" dirty="0">
                <a:solidFill>
                  <a:schemeClr val="tx2">
                    <a:lumMod val="75000"/>
                  </a:schemeClr>
                </a:solidFill>
              </a:rPr>
              <a:t>1. </a:t>
            </a:r>
            <a:r>
              <a:rPr lang="pt-PT" sz="2600" b="1" dirty="0"/>
              <a:t>Oração subordinada </a:t>
            </a:r>
            <a:r>
              <a:rPr lang="pt-PT" sz="2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substantiva relativa</a:t>
            </a:r>
            <a:endParaRPr lang="pt-PT" sz="2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934129" y="1783630"/>
            <a:ext cx="56875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 smtClean="0"/>
              <a:t>Pode </a:t>
            </a:r>
            <a:r>
              <a:rPr lang="pt-PT" sz="2400" dirty="0"/>
              <a:t>desempenhar a função </a:t>
            </a:r>
            <a:r>
              <a:rPr lang="pt-PT" sz="2400" dirty="0" smtClean="0"/>
              <a:t>de:</a:t>
            </a:r>
            <a:endParaRPr lang="pt-PT" sz="2400" dirty="0"/>
          </a:p>
        </p:txBody>
      </p:sp>
      <p:sp>
        <p:nvSpPr>
          <p:cNvPr id="7" name="Rectângulo 6"/>
          <p:cNvSpPr/>
          <p:nvPr/>
        </p:nvSpPr>
        <p:spPr>
          <a:xfrm>
            <a:off x="173390" y="3440926"/>
            <a:ext cx="3138354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PT" sz="2000" dirty="0"/>
              <a:t>m</a:t>
            </a:r>
            <a:r>
              <a:rPr lang="pt-PT" sz="2000" dirty="0" smtClean="0"/>
              <a:t>odificador do grupo verbal</a:t>
            </a:r>
            <a:endParaRPr lang="pt-PT" sz="2000" dirty="0"/>
          </a:p>
        </p:txBody>
      </p:sp>
      <p:sp>
        <p:nvSpPr>
          <p:cNvPr id="3" name="Rectângulo 2"/>
          <p:cNvSpPr/>
          <p:nvPr/>
        </p:nvSpPr>
        <p:spPr>
          <a:xfrm>
            <a:off x="3530671" y="2648203"/>
            <a:ext cx="41937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200" b="1" dirty="0" smtClean="0"/>
              <a:t>Ex.: </a:t>
            </a:r>
            <a:r>
              <a:rPr lang="pt-PT" sz="2400" i="1" dirty="0"/>
              <a:t>O Pedro não é </a:t>
            </a:r>
            <a:r>
              <a:rPr lang="pt-PT" sz="2400" b="1" i="1" dirty="0"/>
              <a:t>quem parece</a:t>
            </a:r>
            <a:r>
              <a:rPr lang="pt-PT" sz="2400" i="1" dirty="0"/>
              <a:t>.</a:t>
            </a:r>
            <a:endParaRPr lang="pt-PT" sz="2200" dirty="0"/>
          </a:p>
        </p:txBody>
      </p:sp>
      <p:sp>
        <p:nvSpPr>
          <p:cNvPr id="15" name="Rectângulo 14"/>
          <p:cNvSpPr/>
          <p:nvPr/>
        </p:nvSpPr>
        <p:spPr>
          <a:xfrm>
            <a:off x="3530671" y="3433247"/>
            <a:ext cx="54029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200" b="1" dirty="0" smtClean="0"/>
              <a:t>Ex.: </a:t>
            </a:r>
            <a:r>
              <a:rPr lang="pt-PT" sz="2400" i="1" dirty="0"/>
              <a:t>Ele compra livros </a:t>
            </a:r>
            <a:r>
              <a:rPr lang="pt-PT" sz="2400" b="1" i="1" dirty="0"/>
              <a:t>onde é mais barato.</a:t>
            </a:r>
            <a:endParaRPr lang="pt-PT" sz="2200" b="1" dirty="0"/>
          </a:p>
        </p:txBody>
      </p:sp>
      <p:sp>
        <p:nvSpPr>
          <p:cNvPr id="20" name="Rectângulo 19"/>
          <p:cNvSpPr/>
          <p:nvPr/>
        </p:nvSpPr>
        <p:spPr>
          <a:xfrm>
            <a:off x="190477" y="2648203"/>
            <a:ext cx="2916208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dirty="0"/>
              <a:t>p</a:t>
            </a:r>
            <a:r>
              <a:rPr lang="pt-PT" sz="2400" dirty="0" smtClean="0"/>
              <a:t>redicativo do sujeito</a:t>
            </a:r>
            <a:endParaRPr lang="pt-PT" sz="24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005701"/>
              </p:ext>
            </p:extLst>
          </p:nvPr>
        </p:nvGraphicFramePr>
        <p:xfrm>
          <a:off x="683568" y="4509120"/>
          <a:ext cx="7920882" cy="172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4"/>
                <a:gridCol w="2640294"/>
                <a:gridCol w="2640294"/>
              </a:tblGrid>
              <a:tr h="624069">
                <a:tc gridSpan="3">
                  <a:txBody>
                    <a:bodyPr/>
                    <a:lstStyle/>
                    <a:p>
                      <a:pPr algn="ctr"/>
                      <a:r>
                        <a:rPr lang="pt-PT" sz="20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Conectores que introduzem orações subordinadas substantivas relativas</a:t>
                      </a:r>
                      <a:endParaRPr lang="pt-PT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pt-PT" sz="1400" b="1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Pronomes</a:t>
                      </a:r>
                      <a:endParaRPr lang="pt-PT" sz="3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Quantificadores</a:t>
                      </a:r>
                      <a:endParaRPr lang="pt-PT" sz="3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Advérbios</a:t>
                      </a:r>
                      <a:endParaRPr lang="pt-PT" sz="3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069">
                <a:tc>
                  <a:txBody>
                    <a:bodyPr/>
                    <a:lstStyle/>
                    <a:p>
                      <a:pPr algn="ctr"/>
                      <a:r>
                        <a:rPr lang="pt-PT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que, quem</a:t>
                      </a:r>
                    </a:p>
                    <a:p>
                      <a:pPr algn="ctr"/>
                      <a:r>
                        <a:rPr lang="pt-PT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o/a qual, os/as quais</a:t>
                      </a:r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quanto, quanta,</a:t>
                      </a:r>
                    </a:p>
                    <a:p>
                      <a:pPr algn="ctr"/>
                      <a:r>
                        <a:rPr lang="pt-PT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quantos, quantas</a:t>
                      </a:r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onde</a:t>
                      </a:r>
                    </a:p>
                    <a:p>
                      <a:pPr algn="ctr"/>
                      <a:r>
                        <a:rPr lang="pt-PT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como</a:t>
                      </a:r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01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3" grpId="0"/>
      <p:bldP spid="15" grpId="0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6" y="764704"/>
            <a:ext cx="67687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600" dirty="0" smtClean="0"/>
              <a:t>    </a:t>
            </a:r>
            <a:r>
              <a:rPr lang="pt-PT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pt-PT" sz="2600" b="1" dirty="0" smtClean="0">
                <a:solidFill>
                  <a:schemeClr val="tx2">
                    <a:lumMod val="75000"/>
                  </a:schemeClr>
                </a:solidFill>
              </a:rPr>
              <a:t>2. </a:t>
            </a:r>
            <a:r>
              <a:rPr lang="pt-PT" sz="2600" b="1" dirty="0"/>
              <a:t>Oração subordinada </a:t>
            </a:r>
            <a:r>
              <a:rPr lang="pt-PT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adjetiva </a:t>
            </a:r>
            <a:r>
              <a:rPr lang="pt-PT" sz="2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relativa</a:t>
            </a:r>
            <a:endParaRPr lang="pt-PT" sz="2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934129" y="1556792"/>
            <a:ext cx="71662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 smtClean="0"/>
              <a:t>     As orações subordinadas adjetivas relativas têm funções </a:t>
            </a:r>
            <a:r>
              <a:rPr lang="pt-PT" sz="2400" dirty="0"/>
              <a:t>sintáticas tipicamente </a:t>
            </a:r>
            <a:r>
              <a:rPr lang="pt-PT" sz="2400" dirty="0" smtClean="0"/>
              <a:t>desempenhadas por </a:t>
            </a:r>
            <a:r>
              <a:rPr lang="pt-PT" sz="2400" dirty="0"/>
              <a:t>grupos </a:t>
            </a:r>
            <a:r>
              <a:rPr lang="pt-PT" sz="2400" dirty="0" smtClean="0"/>
              <a:t> adjetivais. </a:t>
            </a:r>
            <a:endParaRPr lang="pt-PT" sz="24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839" y="2996953"/>
            <a:ext cx="3221402" cy="4030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ângulo 12"/>
          <p:cNvSpPr/>
          <p:nvPr/>
        </p:nvSpPr>
        <p:spPr>
          <a:xfrm>
            <a:off x="1475656" y="3856425"/>
            <a:ext cx="386401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relativas </a:t>
            </a:r>
            <a:r>
              <a:rPr lang="pt-PT" sz="2400" b="1" dirty="0"/>
              <a:t>restritivas 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1467151" y="4725144"/>
            <a:ext cx="386401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tx1"/>
                </a:solidFill>
              </a:rPr>
              <a:t>relativas </a:t>
            </a:r>
            <a:r>
              <a:rPr lang="pt-PT" sz="2400" b="1" dirty="0" smtClean="0">
                <a:solidFill>
                  <a:schemeClr val="tx1"/>
                </a:solidFill>
              </a:rPr>
              <a:t>explicativas</a:t>
            </a:r>
            <a:endParaRPr lang="pt-PT" sz="2400" b="1" dirty="0">
              <a:solidFill>
                <a:schemeClr val="tx1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991846" y="3105834"/>
            <a:ext cx="7108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 smtClean="0"/>
              <a:t>     Dividem-se em: 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798864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  <p:bldP spid="14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6" y="764704"/>
            <a:ext cx="770485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600" dirty="0" smtClean="0"/>
              <a:t>    </a:t>
            </a:r>
            <a:r>
              <a:rPr lang="pt-PT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pt-PT" sz="2600" b="1" dirty="0" smtClean="0">
                <a:solidFill>
                  <a:schemeClr val="tx2">
                    <a:lumMod val="75000"/>
                  </a:schemeClr>
                </a:solidFill>
              </a:rPr>
              <a:t>2.1.  </a:t>
            </a:r>
            <a:r>
              <a:rPr lang="pt-PT" sz="2600" dirty="0"/>
              <a:t>Oração subordinada </a:t>
            </a:r>
            <a:r>
              <a:rPr lang="pt-PT" sz="2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adjetiva relativa </a:t>
            </a:r>
            <a:r>
              <a:rPr lang="pt-PT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restritiva</a:t>
            </a:r>
            <a:endParaRPr lang="pt-PT" sz="2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899592" y="1628800"/>
            <a:ext cx="7200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 smtClean="0"/>
              <a:t>     </a:t>
            </a:r>
            <a:r>
              <a:rPr lang="pt-PT" sz="2400" dirty="0" smtClean="0"/>
              <a:t>Oração </a:t>
            </a:r>
            <a:r>
              <a:rPr lang="pt-PT" sz="2400" dirty="0"/>
              <a:t>introduzida por um </a:t>
            </a:r>
            <a:r>
              <a:rPr lang="pt-PT" sz="2400" b="1" dirty="0" smtClean="0"/>
              <a:t>pronome</a:t>
            </a:r>
            <a:r>
              <a:rPr lang="pt-PT" sz="2400" dirty="0" smtClean="0"/>
              <a:t>, </a:t>
            </a:r>
            <a:r>
              <a:rPr lang="pt-PT" sz="2400" b="1" dirty="0" smtClean="0"/>
              <a:t>determinante</a:t>
            </a:r>
            <a:r>
              <a:rPr lang="pt-PT" sz="2400" dirty="0"/>
              <a:t>, </a:t>
            </a:r>
            <a:r>
              <a:rPr lang="pt-PT" sz="2400" b="1" dirty="0"/>
              <a:t>quantificador</a:t>
            </a:r>
            <a:r>
              <a:rPr lang="pt-PT" sz="2400" dirty="0"/>
              <a:t> ou </a:t>
            </a:r>
            <a:r>
              <a:rPr lang="pt-PT" sz="2400" b="1" dirty="0"/>
              <a:t>advérbio relativo</a:t>
            </a:r>
            <a:r>
              <a:rPr lang="pt-PT" sz="2400" dirty="0"/>
              <a:t>. </a:t>
            </a:r>
            <a:endParaRPr lang="pt-PT" sz="2400" dirty="0" smtClean="0"/>
          </a:p>
          <a:p>
            <a:pPr algn="just"/>
            <a:endParaRPr lang="pt-PT" sz="1200" dirty="0" smtClean="0"/>
          </a:p>
          <a:p>
            <a:pPr algn="just"/>
            <a:r>
              <a:rPr lang="pt-PT" sz="2400" dirty="0"/>
              <a:t> </a:t>
            </a:r>
            <a:r>
              <a:rPr lang="pt-PT" sz="2400" dirty="0" smtClean="0"/>
              <a:t>    Restringe </a:t>
            </a:r>
            <a:r>
              <a:rPr lang="pt-PT" sz="2400" dirty="0"/>
              <a:t>ou limita a informação </a:t>
            </a:r>
            <a:r>
              <a:rPr lang="pt-PT" sz="2400" dirty="0" smtClean="0"/>
              <a:t>relativa ao </a:t>
            </a:r>
            <a:r>
              <a:rPr lang="pt-PT" sz="2400" dirty="0"/>
              <a:t>seu antecedente (grupo nominal) e, por isso, esta oração </a:t>
            </a:r>
            <a:r>
              <a:rPr lang="pt-PT" sz="2400" u="sng" dirty="0"/>
              <a:t>não pode ser delimitada </a:t>
            </a:r>
            <a:r>
              <a:rPr lang="pt-PT" sz="2400" u="sng" dirty="0" smtClean="0"/>
              <a:t>por vírgulas</a:t>
            </a:r>
            <a:r>
              <a:rPr lang="pt-PT" sz="2400" dirty="0"/>
              <a:t>. Desempenha a função sintática de modificador restritivo do nome.</a:t>
            </a:r>
          </a:p>
        </p:txBody>
      </p:sp>
      <p:sp>
        <p:nvSpPr>
          <p:cNvPr id="7" name="Rectângulo 6"/>
          <p:cNvSpPr/>
          <p:nvPr/>
        </p:nvSpPr>
        <p:spPr>
          <a:xfrm>
            <a:off x="539552" y="4525068"/>
            <a:ext cx="842493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200" b="1" dirty="0"/>
              <a:t>Ex.: </a:t>
            </a:r>
            <a:r>
              <a:rPr lang="pt-PT" sz="2200" i="1" dirty="0"/>
              <a:t>Os livros </a:t>
            </a:r>
            <a:r>
              <a:rPr lang="pt-PT" sz="2200" b="1" i="1" dirty="0"/>
              <a:t>que me ofereceste </a:t>
            </a:r>
            <a:r>
              <a:rPr lang="pt-PT" sz="2200" i="1" dirty="0"/>
              <a:t>são fantásticos!</a:t>
            </a:r>
          </a:p>
          <a:p>
            <a:pPr algn="just">
              <a:lnSpc>
                <a:spcPct val="150000"/>
              </a:lnSpc>
            </a:pPr>
            <a:r>
              <a:rPr lang="pt-PT" sz="2200" i="1" dirty="0" smtClean="0"/>
              <a:t>        Os </a:t>
            </a:r>
            <a:r>
              <a:rPr lang="pt-PT" sz="2200" i="1" dirty="0"/>
              <a:t>alunos </a:t>
            </a:r>
            <a:r>
              <a:rPr lang="pt-PT" sz="2200" b="1" i="1" dirty="0"/>
              <a:t>cuja nota foi positiva </a:t>
            </a:r>
            <a:r>
              <a:rPr lang="pt-PT" sz="2200" i="1" dirty="0"/>
              <a:t>terão uma </a:t>
            </a:r>
            <a:r>
              <a:rPr lang="pt-PT" sz="2200" i="1" dirty="0" smtClean="0"/>
              <a:t>surpresa</a:t>
            </a:r>
            <a:r>
              <a:rPr lang="pt-PT" sz="2200" i="1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pt-PT" sz="2200" i="1" dirty="0" smtClean="0"/>
              <a:t>        O </a:t>
            </a:r>
            <a:r>
              <a:rPr lang="pt-PT" sz="2200" i="1" dirty="0"/>
              <a:t>restaurante </a:t>
            </a:r>
            <a:r>
              <a:rPr lang="pt-PT" sz="2200" b="1" i="1" dirty="0"/>
              <a:t>onde jantamos todos os sábados </a:t>
            </a:r>
            <a:r>
              <a:rPr lang="pt-PT" sz="2200" i="1" dirty="0" smtClean="0"/>
              <a:t>fechou para obras.</a:t>
            </a:r>
            <a:endParaRPr lang="pt-PT" sz="2200" dirty="0"/>
          </a:p>
        </p:txBody>
      </p:sp>
    </p:spTree>
    <p:extLst>
      <p:ext uri="{BB962C8B-B14F-4D97-AF65-F5344CB8AC3E}">
        <p14:creationId xmlns:p14="http://schemas.microsoft.com/office/powerpoint/2010/main" val="25522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6" y="764704"/>
            <a:ext cx="770485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600" dirty="0" smtClean="0"/>
              <a:t>    </a:t>
            </a:r>
            <a:r>
              <a:rPr lang="pt-PT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pt-PT" sz="2600" b="1" dirty="0" smtClean="0">
                <a:solidFill>
                  <a:schemeClr val="tx2">
                    <a:lumMod val="75000"/>
                  </a:schemeClr>
                </a:solidFill>
              </a:rPr>
              <a:t>2.2.  </a:t>
            </a:r>
            <a:r>
              <a:rPr lang="pt-PT" sz="2600" dirty="0"/>
              <a:t>Oração subordinada </a:t>
            </a:r>
            <a:r>
              <a:rPr lang="pt-PT" sz="2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adjetiva relativa </a:t>
            </a:r>
            <a:r>
              <a:rPr lang="pt-PT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explicativa</a:t>
            </a:r>
            <a:endParaRPr lang="pt-PT" sz="2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903845" y="1477918"/>
            <a:ext cx="7200800" cy="2805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 smtClean="0"/>
              <a:t>     </a:t>
            </a:r>
            <a:r>
              <a:rPr lang="pt-PT" sz="2400" dirty="0"/>
              <a:t>O</a:t>
            </a:r>
            <a:r>
              <a:rPr lang="pt-PT" sz="2400" dirty="0" smtClean="0"/>
              <a:t>ração </a:t>
            </a:r>
            <a:r>
              <a:rPr lang="pt-PT" sz="2400" dirty="0"/>
              <a:t>introduzida por </a:t>
            </a:r>
            <a:r>
              <a:rPr lang="pt-PT" sz="2400" dirty="0" smtClean="0"/>
              <a:t>um </a:t>
            </a:r>
            <a:r>
              <a:rPr lang="pt-PT" sz="2400" b="1" dirty="0" smtClean="0"/>
              <a:t>pronome</a:t>
            </a:r>
            <a:r>
              <a:rPr lang="pt-PT" sz="2400" dirty="0"/>
              <a:t>, </a:t>
            </a:r>
            <a:r>
              <a:rPr lang="pt-PT" sz="2400" b="1" dirty="0"/>
              <a:t>determinante</a:t>
            </a:r>
            <a:r>
              <a:rPr lang="pt-PT" sz="2400" dirty="0"/>
              <a:t>, </a:t>
            </a:r>
            <a:r>
              <a:rPr lang="pt-PT" sz="2400" b="1" dirty="0"/>
              <a:t>quantificador</a:t>
            </a:r>
            <a:r>
              <a:rPr lang="pt-PT" sz="2400" dirty="0"/>
              <a:t> ou </a:t>
            </a:r>
            <a:r>
              <a:rPr lang="pt-PT" sz="2400" b="1" dirty="0"/>
              <a:t>advérbio relativo</a:t>
            </a:r>
            <a:r>
              <a:rPr lang="pt-PT" sz="2400" dirty="0"/>
              <a:t>. Fornece um </a:t>
            </a:r>
            <a:r>
              <a:rPr lang="pt-PT" sz="2400" dirty="0" smtClean="0"/>
              <a:t>esclarecimento adicional </a:t>
            </a:r>
            <a:r>
              <a:rPr lang="pt-PT" sz="2400" dirty="0"/>
              <a:t>relativamente ao seu antecedente (grupo nominal) e, por isso, encontra-se </a:t>
            </a:r>
            <a:r>
              <a:rPr lang="pt-PT" sz="2400" u="sng" dirty="0" smtClean="0"/>
              <a:t>delimitada por </a:t>
            </a:r>
            <a:r>
              <a:rPr lang="pt-PT" sz="2400" u="sng" dirty="0"/>
              <a:t>vírgulas</a:t>
            </a:r>
            <a:r>
              <a:rPr lang="pt-PT" sz="2400" dirty="0"/>
              <a:t>. </a:t>
            </a:r>
            <a:endParaRPr lang="pt-PT" sz="2400" dirty="0" smtClean="0"/>
          </a:p>
        </p:txBody>
      </p:sp>
      <p:sp>
        <p:nvSpPr>
          <p:cNvPr id="3" name="Rectângulo 2"/>
          <p:cNvSpPr/>
          <p:nvPr/>
        </p:nvSpPr>
        <p:spPr>
          <a:xfrm>
            <a:off x="927310" y="4282981"/>
            <a:ext cx="70290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/>
              <a:t> </a:t>
            </a:r>
            <a:r>
              <a:rPr lang="pt-PT" smtClean="0"/>
              <a:t>     </a:t>
            </a:r>
            <a:r>
              <a:rPr lang="pt-PT" sz="2400" smtClean="0"/>
              <a:t>Geralmente </a:t>
            </a:r>
            <a:r>
              <a:rPr lang="pt-PT" sz="2400" dirty="0"/>
              <a:t>desempenha a função sintática de </a:t>
            </a:r>
            <a:r>
              <a:rPr lang="pt-PT" sz="2400" dirty="0" smtClean="0"/>
              <a:t>modificador </a:t>
            </a:r>
            <a:r>
              <a:rPr lang="pt-PT" sz="2400" dirty="0"/>
              <a:t>apositivo do nome, embora haja relativas explicativas com a função sintática de modificador da frase. </a:t>
            </a:r>
          </a:p>
        </p:txBody>
      </p:sp>
    </p:spTree>
    <p:extLst>
      <p:ext uri="{BB962C8B-B14F-4D97-AF65-F5344CB8AC3E}">
        <p14:creationId xmlns:p14="http://schemas.microsoft.com/office/powerpoint/2010/main" val="355300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6" y="764704"/>
            <a:ext cx="770485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600" dirty="0" smtClean="0"/>
              <a:t>    </a:t>
            </a:r>
            <a:r>
              <a:rPr lang="pt-PT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pt-PT" sz="2600" b="1" dirty="0" smtClean="0">
                <a:solidFill>
                  <a:schemeClr val="tx2">
                    <a:lumMod val="75000"/>
                  </a:schemeClr>
                </a:solidFill>
              </a:rPr>
              <a:t>2.2.  </a:t>
            </a:r>
            <a:r>
              <a:rPr lang="pt-PT" sz="2600" dirty="0"/>
              <a:t>Oração subordinada </a:t>
            </a:r>
            <a:r>
              <a:rPr lang="pt-PT" sz="2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adjetiva relativa </a:t>
            </a:r>
            <a:r>
              <a:rPr lang="pt-PT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explicativa</a:t>
            </a:r>
            <a:endParaRPr lang="pt-PT" sz="2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899592" y="1628800"/>
            <a:ext cx="7200800" cy="114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400" dirty="0" smtClean="0"/>
              <a:t>     Estas orações são </a:t>
            </a:r>
            <a:r>
              <a:rPr lang="pt-PT" sz="2400" dirty="0"/>
              <a:t>introduzidas por um pronome relativo que retoma o conteúdo de toda a subordinante.</a:t>
            </a:r>
          </a:p>
        </p:txBody>
      </p:sp>
      <p:sp>
        <p:nvSpPr>
          <p:cNvPr id="3" name="Rectângulo 2"/>
          <p:cNvSpPr/>
          <p:nvPr/>
        </p:nvSpPr>
        <p:spPr>
          <a:xfrm>
            <a:off x="899592" y="3356992"/>
            <a:ext cx="7488832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200" b="1" dirty="0"/>
              <a:t>Ex.: </a:t>
            </a:r>
            <a:r>
              <a:rPr lang="pt-PT" sz="2200" i="1" dirty="0"/>
              <a:t>O meu tio,</a:t>
            </a:r>
            <a:r>
              <a:rPr lang="pt-PT" sz="2200" b="1" i="1" dirty="0"/>
              <a:t> que tem estado no Brasil</a:t>
            </a:r>
            <a:r>
              <a:rPr lang="pt-PT" sz="2200" i="1" dirty="0"/>
              <a:t>, regressa a Portugal.</a:t>
            </a:r>
          </a:p>
          <a:p>
            <a:pPr algn="just">
              <a:lnSpc>
                <a:spcPct val="150000"/>
              </a:lnSpc>
            </a:pPr>
            <a:r>
              <a:rPr lang="pt-PT" sz="2200" i="1" dirty="0" smtClean="0"/>
              <a:t>        A </a:t>
            </a:r>
            <a:r>
              <a:rPr lang="pt-PT" sz="2200" i="1" dirty="0"/>
              <a:t>Luísa, </a:t>
            </a:r>
            <a:r>
              <a:rPr lang="pt-PT" sz="2200" b="1" i="1" dirty="0"/>
              <a:t>cujo irmão é meu vizinho</a:t>
            </a:r>
            <a:r>
              <a:rPr lang="pt-PT" sz="2200" i="1" dirty="0"/>
              <a:t>, vai casar.</a:t>
            </a:r>
          </a:p>
          <a:p>
            <a:pPr algn="just">
              <a:lnSpc>
                <a:spcPct val="150000"/>
              </a:lnSpc>
            </a:pPr>
            <a:r>
              <a:rPr lang="pt-PT" sz="2200" i="1" dirty="0" smtClean="0"/>
              <a:t>        O </a:t>
            </a:r>
            <a:r>
              <a:rPr lang="pt-PT" sz="2200" i="1" dirty="0"/>
              <a:t>João,</a:t>
            </a:r>
            <a:r>
              <a:rPr lang="pt-PT" sz="2200" b="1" i="1" dirty="0"/>
              <a:t> a quem tinha pedido o troco</a:t>
            </a:r>
            <a:r>
              <a:rPr lang="pt-PT" sz="2200" i="1" dirty="0"/>
              <a:t>, gastou todo o dinheiro.</a:t>
            </a:r>
          </a:p>
          <a:p>
            <a:pPr algn="just">
              <a:lnSpc>
                <a:spcPct val="150000"/>
              </a:lnSpc>
            </a:pPr>
            <a:r>
              <a:rPr lang="pt-PT" sz="2200" i="1" dirty="0" smtClean="0"/>
              <a:t>        </a:t>
            </a:r>
            <a:endParaRPr lang="pt-PT" sz="2200" dirty="0"/>
          </a:p>
        </p:txBody>
      </p:sp>
    </p:spTree>
    <p:extLst>
      <p:ext uri="{BB962C8B-B14F-4D97-AF65-F5344CB8AC3E}">
        <p14:creationId xmlns:p14="http://schemas.microsoft.com/office/powerpoint/2010/main" val="29564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1081518" y="3717032"/>
            <a:ext cx="7128792" cy="1429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/>
              <a:t>     Nesta </a:t>
            </a:r>
            <a:r>
              <a:rPr lang="pt-PT" sz="2000" dirty="0"/>
              <a:t>frase, a relativa explicativa introduzida por “o </a:t>
            </a:r>
            <a:r>
              <a:rPr lang="pt-PT" sz="2000" dirty="0" smtClean="0"/>
              <a:t>que” não </a:t>
            </a:r>
            <a:r>
              <a:rPr lang="pt-PT" sz="2000" dirty="0"/>
              <a:t>acrescenta nenhuma informação ou explicação </a:t>
            </a:r>
            <a:r>
              <a:rPr lang="pt-PT" sz="2000" dirty="0" smtClean="0"/>
              <a:t>adicional, mas </a:t>
            </a:r>
            <a:r>
              <a:rPr lang="pt-PT" sz="2000" dirty="0"/>
              <a:t>retoma todo o conteúdo da oração subordinante.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395536" y="2204864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200" i="1" u="sng" dirty="0"/>
              <a:t>O meu melhor amigo perdeu o emprego</a:t>
            </a:r>
            <a:r>
              <a:rPr lang="pt-PT" sz="2200" i="1" dirty="0"/>
              <a:t>, </a:t>
            </a:r>
            <a:r>
              <a:rPr lang="pt-PT" sz="2200" b="1" i="1" dirty="0"/>
              <a:t>o que </a:t>
            </a:r>
            <a:r>
              <a:rPr lang="pt-PT" sz="2200" i="1" dirty="0"/>
              <a:t>me entristeceu bastante</a:t>
            </a:r>
            <a:r>
              <a:rPr lang="pt-PT" sz="2400" i="1" dirty="0"/>
              <a:t>.</a:t>
            </a:r>
            <a:endParaRPr lang="pt-PT" sz="2400" dirty="0"/>
          </a:p>
        </p:txBody>
      </p:sp>
      <p:sp>
        <p:nvSpPr>
          <p:cNvPr id="7" name="Seta curvada à esquerda 6"/>
          <p:cNvSpPr/>
          <p:nvPr/>
        </p:nvSpPr>
        <p:spPr>
          <a:xfrm rot="5400000">
            <a:off x="4155186" y="1931215"/>
            <a:ext cx="617604" cy="208823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395536" y="764704"/>
            <a:ext cx="770485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600" dirty="0" smtClean="0"/>
              <a:t>    </a:t>
            </a:r>
            <a:r>
              <a:rPr lang="pt-PT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pt-PT" sz="2600" b="1" dirty="0" smtClean="0">
                <a:solidFill>
                  <a:schemeClr val="tx2">
                    <a:lumMod val="75000"/>
                  </a:schemeClr>
                </a:solidFill>
              </a:rPr>
              <a:t>2.2.  </a:t>
            </a:r>
            <a:r>
              <a:rPr lang="pt-PT" sz="2600" dirty="0"/>
              <a:t>Oração subordinada </a:t>
            </a:r>
            <a:r>
              <a:rPr lang="pt-PT" sz="2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adjetiva relativa </a:t>
            </a:r>
            <a:r>
              <a:rPr lang="pt-PT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explicativa</a:t>
            </a:r>
            <a:endParaRPr lang="pt-PT" sz="2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06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10772" y="3356992"/>
            <a:ext cx="4253715" cy="3546279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270887"/>
              </p:ext>
            </p:extLst>
          </p:nvPr>
        </p:nvGraphicFramePr>
        <p:xfrm>
          <a:off x="323528" y="1052736"/>
          <a:ext cx="8424936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2007711"/>
                <a:gridCol w="2221119"/>
                <a:gridCol w="1531810"/>
              </a:tblGrid>
              <a:tr h="624069">
                <a:tc gridSpan="4">
                  <a:txBody>
                    <a:bodyPr/>
                    <a:lstStyle/>
                    <a:p>
                      <a:pPr algn="ctr"/>
                      <a:r>
                        <a:rPr lang="pt-PT" sz="24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Conectores que introduzem </a:t>
                      </a:r>
                    </a:p>
                    <a:p>
                      <a:pPr algn="ctr"/>
                      <a:r>
                        <a:rPr lang="pt-PT" sz="24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orações subordinadas adjetivas relativas</a:t>
                      </a:r>
                      <a:endParaRPr lang="pt-PT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PT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pt-PT" sz="1800" b="1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Pronomes</a:t>
                      </a:r>
                      <a:endParaRPr lang="pt-PT" sz="4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>
                          <a:latin typeface="Arial" pitchFamily="34" charset="0"/>
                          <a:cs typeface="Arial" pitchFamily="34" charset="0"/>
                        </a:rPr>
                        <a:t>Determinantes</a:t>
                      </a:r>
                      <a:endParaRPr lang="pt-PT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1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Quantificadores</a:t>
                      </a:r>
                      <a:endParaRPr lang="pt-PT" sz="18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pt-PT" sz="3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i="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Advérbios</a:t>
                      </a:r>
                      <a:endParaRPr lang="pt-PT" sz="18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pt-PT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069">
                <a:tc>
                  <a:txBody>
                    <a:bodyPr/>
                    <a:lstStyle/>
                    <a:p>
                      <a:r>
                        <a:rPr lang="pt-PT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que, o que, quem, a quem</a:t>
                      </a:r>
                    </a:p>
                    <a:p>
                      <a:pPr algn="ctr"/>
                      <a:r>
                        <a:rPr lang="pt-PT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o/a qual, os/as quais</a:t>
                      </a:r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cujo, cuja,</a:t>
                      </a:r>
                    </a:p>
                    <a:p>
                      <a:pPr algn="ctr"/>
                      <a:r>
                        <a:rPr lang="pt-PT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cujos, cujas</a:t>
                      </a:r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quanto, quanta,</a:t>
                      </a:r>
                    </a:p>
                    <a:p>
                      <a:pPr algn="ctr"/>
                      <a:r>
                        <a:rPr lang="pt-PT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quantos, quantas</a:t>
                      </a:r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onde</a:t>
                      </a:r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758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4081</TotalTime>
  <Words>623</Words>
  <Application>Microsoft Office PowerPoint</Application>
  <PresentationFormat>On-screen Show (4:3)</PresentationFormat>
  <Paragraphs>99</Paragraphs>
  <Slides>14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Tema do Office</vt:lpstr>
      <vt:lpstr>Oração subordinada:   substantiva relativa  e  adjetiva relativa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Raquel Marques</cp:lastModifiedBy>
  <cp:revision>301</cp:revision>
  <cp:lastPrinted>2012-02-08T09:35:48Z</cp:lastPrinted>
  <dcterms:created xsi:type="dcterms:W3CDTF">2012-02-03T00:42:07Z</dcterms:created>
  <dcterms:modified xsi:type="dcterms:W3CDTF">2013-06-28T10:56:41Z</dcterms:modified>
</cp:coreProperties>
</file>